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60" r:id="rId3"/>
    <p:sldId id="282" r:id="rId4"/>
    <p:sldId id="283" r:id="rId5"/>
    <p:sldId id="261" r:id="rId6"/>
    <p:sldId id="288" r:id="rId7"/>
    <p:sldId id="289" r:id="rId8"/>
    <p:sldId id="290" r:id="rId9"/>
    <p:sldId id="257" r:id="rId10"/>
    <p:sldId id="286" r:id="rId11"/>
    <p:sldId id="262" r:id="rId12"/>
    <p:sldId id="281" r:id="rId13"/>
    <p:sldId id="291" r:id="rId14"/>
    <p:sldId id="292" r:id="rId15"/>
    <p:sldId id="280" r:id="rId16"/>
    <p:sldId id="267" r:id="rId17"/>
    <p:sldId id="264" r:id="rId18"/>
    <p:sldId id="284" r:id="rId19"/>
    <p:sldId id="29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026"/>
    <a:srgbClr val="FFB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0" autoAdjust="0"/>
    <p:restoredTop sz="94592"/>
  </p:normalViewPr>
  <p:slideViewPr>
    <p:cSldViewPr snapToGrid="0" snapToObjects="1">
      <p:cViewPr>
        <p:scale>
          <a:sx n="75" d="100"/>
          <a:sy n="75" d="100"/>
        </p:scale>
        <p:origin x="113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0D8781-875C-4536-AB2E-B0CFF14D7F86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1F276D-538D-4239-A841-CD5000EF798E}">
      <dgm:prSet/>
      <dgm:spPr/>
      <dgm:t>
        <a:bodyPr/>
        <a:lstStyle/>
        <a:p>
          <a:r>
            <a:rPr lang="en-US" dirty="0"/>
            <a:t>NIEJI is funded by the Administration for Community Living and serves American Indian, Alaska Native, and Native Hawaiian communities. </a:t>
          </a:r>
        </a:p>
      </dgm:t>
    </dgm:pt>
    <dgm:pt modelId="{EBAE4A5C-DA58-44CF-82D1-6E66CD2B2868}" type="parTrans" cxnId="{620693B6-5177-4B82-BE06-7B16EEDA8886}">
      <dgm:prSet/>
      <dgm:spPr/>
      <dgm:t>
        <a:bodyPr/>
        <a:lstStyle/>
        <a:p>
          <a:endParaRPr lang="en-US"/>
        </a:p>
      </dgm:t>
    </dgm:pt>
    <dgm:pt modelId="{53B4A46C-A444-40CC-864A-46914E88D999}" type="sibTrans" cxnId="{620693B6-5177-4B82-BE06-7B16EEDA8886}">
      <dgm:prSet/>
      <dgm:spPr/>
      <dgm:t>
        <a:bodyPr/>
        <a:lstStyle/>
        <a:p>
          <a:endParaRPr lang="en-US"/>
        </a:p>
      </dgm:t>
    </dgm:pt>
    <dgm:pt modelId="{7282606B-4F57-43A9-8BE2-87BB0E384A85}">
      <dgm:prSet/>
      <dgm:spPr/>
      <dgm:t>
        <a:bodyPr/>
        <a:lstStyle/>
        <a:p>
          <a:r>
            <a:rPr lang="en-US" dirty="0"/>
            <a:t>It is located at the Center for Rural Health at the University of North Dakota School of Medicine and Health Sciences. </a:t>
          </a:r>
        </a:p>
      </dgm:t>
    </dgm:pt>
    <dgm:pt modelId="{36DDF007-AD86-4DD9-9676-4EDAAB7B9D61}" type="parTrans" cxnId="{24C030C0-072E-40D5-BE69-8C57A6E56457}">
      <dgm:prSet/>
      <dgm:spPr/>
      <dgm:t>
        <a:bodyPr/>
        <a:lstStyle/>
        <a:p>
          <a:endParaRPr lang="en-US"/>
        </a:p>
      </dgm:t>
    </dgm:pt>
    <dgm:pt modelId="{F8ECC880-BC19-4D48-B915-26D198FD415E}" type="sibTrans" cxnId="{24C030C0-072E-40D5-BE69-8C57A6E56457}">
      <dgm:prSet/>
      <dgm:spPr/>
      <dgm:t>
        <a:bodyPr/>
        <a:lstStyle/>
        <a:p>
          <a:endParaRPr lang="en-US"/>
        </a:p>
      </dgm:t>
    </dgm:pt>
    <dgm:pt modelId="{5D2CEEBE-D31A-6449-AFE4-4F2788FBF523}" type="pres">
      <dgm:prSet presAssocID="{2E0D8781-875C-4536-AB2E-B0CFF14D7F86}" presName="diagram" presStyleCnt="0">
        <dgm:presLayoutVars>
          <dgm:dir/>
          <dgm:resizeHandles val="exact"/>
        </dgm:presLayoutVars>
      </dgm:prSet>
      <dgm:spPr/>
    </dgm:pt>
    <dgm:pt modelId="{226D7993-BEAD-3746-8AF0-3C6210445287}" type="pres">
      <dgm:prSet presAssocID="{561F276D-538D-4239-A841-CD5000EF798E}" presName="node" presStyleLbl="node1" presStyleIdx="0" presStyleCnt="2">
        <dgm:presLayoutVars>
          <dgm:bulletEnabled val="1"/>
        </dgm:presLayoutVars>
      </dgm:prSet>
      <dgm:spPr/>
    </dgm:pt>
    <dgm:pt modelId="{BBD63194-5129-464C-90F3-0F0CB5C4635E}" type="pres">
      <dgm:prSet presAssocID="{53B4A46C-A444-40CC-864A-46914E88D999}" presName="sibTrans" presStyleCnt="0"/>
      <dgm:spPr/>
    </dgm:pt>
    <dgm:pt modelId="{D4CF98FB-E2F0-7D42-9A1E-0510FB1FBC2D}" type="pres">
      <dgm:prSet presAssocID="{7282606B-4F57-43A9-8BE2-87BB0E384A85}" presName="node" presStyleLbl="node1" presStyleIdx="1" presStyleCnt="2">
        <dgm:presLayoutVars>
          <dgm:bulletEnabled val="1"/>
        </dgm:presLayoutVars>
      </dgm:prSet>
      <dgm:spPr/>
    </dgm:pt>
  </dgm:ptLst>
  <dgm:cxnLst>
    <dgm:cxn modelId="{EA765B5F-4E12-2946-87A9-9BB14ADE9455}" type="presOf" srcId="{7282606B-4F57-43A9-8BE2-87BB0E384A85}" destId="{D4CF98FB-E2F0-7D42-9A1E-0510FB1FBC2D}" srcOrd="0" destOrd="0" presId="urn:microsoft.com/office/officeart/2005/8/layout/default"/>
    <dgm:cxn modelId="{95F5F976-DDBF-4942-B41E-2B1BE8F2951A}" type="presOf" srcId="{561F276D-538D-4239-A841-CD5000EF798E}" destId="{226D7993-BEAD-3746-8AF0-3C6210445287}" srcOrd="0" destOrd="0" presId="urn:microsoft.com/office/officeart/2005/8/layout/default"/>
    <dgm:cxn modelId="{620693B6-5177-4B82-BE06-7B16EEDA8886}" srcId="{2E0D8781-875C-4536-AB2E-B0CFF14D7F86}" destId="{561F276D-538D-4239-A841-CD5000EF798E}" srcOrd="0" destOrd="0" parTransId="{EBAE4A5C-DA58-44CF-82D1-6E66CD2B2868}" sibTransId="{53B4A46C-A444-40CC-864A-46914E88D999}"/>
    <dgm:cxn modelId="{24C030C0-072E-40D5-BE69-8C57A6E56457}" srcId="{2E0D8781-875C-4536-AB2E-B0CFF14D7F86}" destId="{7282606B-4F57-43A9-8BE2-87BB0E384A85}" srcOrd="1" destOrd="0" parTransId="{36DDF007-AD86-4DD9-9676-4EDAAB7B9D61}" sibTransId="{F8ECC880-BC19-4D48-B915-26D198FD415E}"/>
    <dgm:cxn modelId="{F06BE9F8-4577-7246-B8B6-BBECCFCBF61A}" type="presOf" srcId="{2E0D8781-875C-4536-AB2E-B0CFF14D7F86}" destId="{5D2CEEBE-D31A-6449-AFE4-4F2788FBF523}" srcOrd="0" destOrd="0" presId="urn:microsoft.com/office/officeart/2005/8/layout/default"/>
    <dgm:cxn modelId="{DDE4C274-7063-034D-BA33-433B608ACC4E}" type="presParOf" srcId="{5D2CEEBE-D31A-6449-AFE4-4F2788FBF523}" destId="{226D7993-BEAD-3746-8AF0-3C6210445287}" srcOrd="0" destOrd="0" presId="urn:microsoft.com/office/officeart/2005/8/layout/default"/>
    <dgm:cxn modelId="{A60ADC62-CEE8-B040-ABF7-1D21C08C0A02}" type="presParOf" srcId="{5D2CEEBE-D31A-6449-AFE4-4F2788FBF523}" destId="{BBD63194-5129-464C-90F3-0F0CB5C4635E}" srcOrd="1" destOrd="0" presId="urn:microsoft.com/office/officeart/2005/8/layout/default"/>
    <dgm:cxn modelId="{DE4CD75B-BA1D-974B-9A32-374E92AF638B}" type="presParOf" srcId="{5D2CEEBE-D31A-6449-AFE4-4F2788FBF523}" destId="{D4CF98FB-E2F0-7D42-9A1E-0510FB1FBC2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CD0027-F8F8-45FB-9E10-2BC05916E20E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1E005BB-74EC-48FA-B913-E3ED55C2F0AA}">
      <dgm:prSet/>
      <dgm:spPr/>
      <dgm:t>
        <a:bodyPr/>
        <a:lstStyle/>
        <a:p>
          <a:r>
            <a:rPr lang="en-US" b="1" dirty="0"/>
            <a:t>Elder Abuse Prevention</a:t>
          </a:r>
          <a:br>
            <a:rPr lang="en-US" dirty="0"/>
          </a:br>
          <a:endParaRPr lang="en-US" dirty="0"/>
        </a:p>
      </dgm:t>
    </dgm:pt>
    <dgm:pt modelId="{DD3AF820-7F1B-4697-AFC7-780A9572AF5C}" type="parTrans" cxnId="{05F55B89-5685-4AA1-BACA-A9DAB237052D}">
      <dgm:prSet/>
      <dgm:spPr/>
      <dgm:t>
        <a:bodyPr/>
        <a:lstStyle/>
        <a:p>
          <a:endParaRPr lang="en-US"/>
        </a:p>
      </dgm:t>
    </dgm:pt>
    <dgm:pt modelId="{6BCABA39-7CE3-482B-80DE-0C2C90D50213}" type="sibTrans" cxnId="{05F55B89-5685-4AA1-BACA-A9DAB237052D}">
      <dgm:prSet/>
      <dgm:spPr/>
      <dgm:t>
        <a:bodyPr/>
        <a:lstStyle/>
        <a:p>
          <a:endParaRPr lang="en-US"/>
        </a:p>
      </dgm:t>
    </dgm:pt>
    <dgm:pt modelId="{C8A6CD0F-9CAF-438D-B3EE-F9B0F1833240}">
      <dgm:prSet/>
      <dgm:spPr/>
      <dgm:t>
        <a:bodyPr/>
        <a:lstStyle/>
        <a:p>
          <a:r>
            <a:rPr lang="en-US" b="1" dirty="0"/>
            <a:t>Online Interactive Elder Justice Curriculum</a:t>
          </a:r>
          <a:endParaRPr lang="en-US" dirty="0"/>
        </a:p>
      </dgm:t>
    </dgm:pt>
    <dgm:pt modelId="{A345F7F9-CF34-4B99-941D-5B9BC625F0C5}" type="parTrans" cxnId="{6006E64A-8C37-4450-ADC0-D79E11551158}">
      <dgm:prSet/>
      <dgm:spPr/>
      <dgm:t>
        <a:bodyPr/>
        <a:lstStyle/>
        <a:p>
          <a:endParaRPr lang="en-US"/>
        </a:p>
      </dgm:t>
    </dgm:pt>
    <dgm:pt modelId="{0C11055E-2660-4C6B-A96C-9DFD396CD349}" type="sibTrans" cxnId="{6006E64A-8C37-4450-ADC0-D79E11551158}">
      <dgm:prSet/>
      <dgm:spPr/>
      <dgm:t>
        <a:bodyPr/>
        <a:lstStyle/>
        <a:p>
          <a:endParaRPr lang="en-US"/>
        </a:p>
      </dgm:t>
    </dgm:pt>
    <dgm:pt modelId="{FDB208B3-C00A-42C7-882F-189BF460301E}">
      <dgm:prSet/>
      <dgm:spPr/>
      <dgm:t>
        <a:bodyPr/>
        <a:lstStyle/>
        <a:p>
          <a:r>
            <a:rPr lang="en-US" b="1" dirty="0"/>
            <a:t>Tribal Elder Protection Team Toolkit</a:t>
          </a:r>
        </a:p>
      </dgm:t>
    </dgm:pt>
    <dgm:pt modelId="{1AA30FBB-A6B3-4514-8AA8-ECC27589F086}" type="parTrans" cxnId="{425FF5A8-2D83-4DFE-99F9-D9C86E79DA31}">
      <dgm:prSet/>
      <dgm:spPr/>
      <dgm:t>
        <a:bodyPr/>
        <a:lstStyle/>
        <a:p>
          <a:endParaRPr lang="en-US"/>
        </a:p>
      </dgm:t>
    </dgm:pt>
    <dgm:pt modelId="{577F95AF-7C98-4798-84CA-13276677C49E}" type="sibTrans" cxnId="{425FF5A8-2D83-4DFE-99F9-D9C86E79DA31}">
      <dgm:prSet/>
      <dgm:spPr/>
      <dgm:t>
        <a:bodyPr/>
        <a:lstStyle/>
        <a:p>
          <a:endParaRPr lang="en-US"/>
        </a:p>
      </dgm:t>
    </dgm:pt>
    <dgm:pt modelId="{5DA0F378-556B-4A26-BE49-348CD05DDFFB}">
      <dgm:prSet/>
      <dgm:spPr/>
      <dgm:t>
        <a:bodyPr/>
        <a:lstStyle/>
        <a:p>
          <a:r>
            <a:rPr lang="en-US" b="1" dirty="0"/>
            <a:t>Native Elders Maltreatment Survey</a:t>
          </a:r>
        </a:p>
      </dgm:t>
    </dgm:pt>
    <dgm:pt modelId="{75BA6476-ED3C-491B-AE8B-1EAABBDB1F43}" type="parTrans" cxnId="{237DF173-2BB6-48B3-91BE-7E8115395C03}">
      <dgm:prSet/>
      <dgm:spPr/>
      <dgm:t>
        <a:bodyPr/>
        <a:lstStyle/>
        <a:p>
          <a:endParaRPr lang="en-US"/>
        </a:p>
      </dgm:t>
    </dgm:pt>
    <dgm:pt modelId="{A0B0C1DB-714C-4F66-BD30-0F950732E957}" type="sibTrans" cxnId="{237DF173-2BB6-48B3-91BE-7E8115395C03}">
      <dgm:prSet/>
      <dgm:spPr/>
      <dgm:t>
        <a:bodyPr/>
        <a:lstStyle/>
        <a:p>
          <a:endParaRPr lang="en-US"/>
        </a:p>
      </dgm:t>
    </dgm:pt>
    <dgm:pt modelId="{F03553DA-00AC-4BCB-B14A-55CDD938EBE1}">
      <dgm:prSet/>
      <dgm:spPr/>
      <dgm:t>
        <a:bodyPr/>
        <a:lstStyle/>
        <a:p>
          <a:r>
            <a:rPr lang="en-US" b="1" dirty="0"/>
            <a:t>Tribal</a:t>
          </a:r>
          <a:r>
            <a:rPr lang="en-US" b="1" baseline="0" dirty="0"/>
            <a:t> Elder Abuse Codes</a:t>
          </a:r>
          <a:endParaRPr lang="en-US" b="1" dirty="0"/>
        </a:p>
      </dgm:t>
    </dgm:pt>
    <dgm:pt modelId="{66EEC71B-D1BB-428F-ACB5-99EAFFA36708}" type="parTrans" cxnId="{1DDA988A-6323-419E-AC1C-BB88C447EE79}">
      <dgm:prSet/>
      <dgm:spPr/>
      <dgm:t>
        <a:bodyPr/>
        <a:lstStyle/>
        <a:p>
          <a:endParaRPr lang="en-US"/>
        </a:p>
      </dgm:t>
    </dgm:pt>
    <dgm:pt modelId="{9BB59680-D3DF-493C-82C5-64D26C0FC8E0}" type="sibTrans" cxnId="{1DDA988A-6323-419E-AC1C-BB88C447EE79}">
      <dgm:prSet/>
      <dgm:spPr/>
      <dgm:t>
        <a:bodyPr/>
        <a:lstStyle/>
        <a:p>
          <a:endParaRPr lang="en-US"/>
        </a:p>
      </dgm:t>
    </dgm:pt>
    <dgm:pt modelId="{BE5CF60C-6F19-4A36-9FCF-66A80F346BF7}">
      <dgm:prSet/>
      <dgm:spPr/>
      <dgm:t>
        <a:bodyPr/>
        <a:lstStyle/>
        <a:p>
          <a:r>
            <a:rPr lang="en-US" b="1" dirty="0"/>
            <a:t>Directory of State &amp; Tribal Hotlines</a:t>
          </a:r>
          <a:br>
            <a:rPr lang="en-US" dirty="0"/>
          </a:br>
          <a:endParaRPr lang="en-US" dirty="0"/>
        </a:p>
      </dgm:t>
    </dgm:pt>
    <dgm:pt modelId="{4B99F0FD-F65C-4188-9CBA-AE295173C13F}" type="parTrans" cxnId="{A29F1CF2-0E3C-4BBA-8D17-AF6106B6F592}">
      <dgm:prSet/>
      <dgm:spPr/>
      <dgm:t>
        <a:bodyPr/>
        <a:lstStyle/>
        <a:p>
          <a:endParaRPr lang="en-US"/>
        </a:p>
      </dgm:t>
    </dgm:pt>
    <dgm:pt modelId="{DC0F40A0-C970-48B1-8FB2-6AE9F3B19D8D}" type="sibTrans" cxnId="{A29F1CF2-0E3C-4BBA-8D17-AF6106B6F592}">
      <dgm:prSet/>
      <dgm:spPr/>
      <dgm:t>
        <a:bodyPr/>
        <a:lstStyle/>
        <a:p>
          <a:endParaRPr lang="en-US"/>
        </a:p>
      </dgm:t>
    </dgm:pt>
    <dgm:pt modelId="{295947E7-1D1C-48D4-A5C0-510CC9B4B811}">
      <dgm:prSet/>
      <dgm:spPr/>
      <dgm:t>
        <a:bodyPr/>
        <a:lstStyle/>
        <a:p>
          <a:r>
            <a:rPr lang="en-US" b="1" dirty="0"/>
            <a:t>Elder</a:t>
          </a:r>
          <a:r>
            <a:rPr lang="en-US" b="1" baseline="0" dirty="0"/>
            <a:t> Abuse Product Catalog</a:t>
          </a:r>
          <a:endParaRPr lang="en-US" b="1" dirty="0"/>
        </a:p>
      </dgm:t>
    </dgm:pt>
    <dgm:pt modelId="{B7B71B8B-8ABA-47DD-A099-C048ACC70898}" type="parTrans" cxnId="{7C48848B-35CD-4B38-A987-EF5E4A6B7D5E}">
      <dgm:prSet/>
      <dgm:spPr/>
      <dgm:t>
        <a:bodyPr/>
        <a:lstStyle/>
        <a:p>
          <a:endParaRPr lang="en-US"/>
        </a:p>
      </dgm:t>
    </dgm:pt>
    <dgm:pt modelId="{04262FF2-33FC-41D4-9A95-AC5B3C2E5E62}" type="sibTrans" cxnId="{7C48848B-35CD-4B38-A987-EF5E4A6B7D5E}">
      <dgm:prSet/>
      <dgm:spPr/>
      <dgm:t>
        <a:bodyPr/>
        <a:lstStyle/>
        <a:p>
          <a:endParaRPr lang="en-US"/>
        </a:p>
      </dgm:t>
    </dgm:pt>
    <dgm:pt modelId="{8AA5EEA5-98F0-4D45-8D8B-E4AF0654D87D}" type="pres">
      <dgm:prSet presAssocID="{95CD0027-F8F8-45FB-9E10-2BC05916E20E}" presName="diagram" presStyleCnt="0">
        <dgm:presLayoutVars>
          <dgm:dir/>
          <dgm:resizeHandles val="exact"/>
        </dgm:presLayoutVars>
      </dgm:prSet>
      <dgm:spPr/>
    </dgm:pt>
    <dgm:pt modelId="{8FCCAAE2-58E7-A24F-B9AF-2BDEDEDCF633}" type="pres">
      <dgm:prSet presAssocID="{B1E005BB-74EC-48FA-B913-E3ED55C2F0AA}" presName="node" presStyleLbl="node1" presStyleIdx="0" presStyleCnt="7">
        <dgm:presLayoutVars>
          <dgm:bulletEnabled val="1"/>
        </dgm:presLayoutVars>
      </dgm:prSet>
      <dgm:spPr/>
    </dgm:pt>
    <dgm:pt modelId="{05BF7CEA-AE99-E641-A488-67856F8D4C4F}" type="pres">
      <dgm:prSet presAssocID="{6BCABA39-7CE3-482B-80DE-0C2C90D50213}" presName="sibTrans" presStyleCnt="0"/>
      <dgm:spPr/>
    </dgm:pt>
    <dgm:pt modelId="{3B3F91D7-4A09-F840-9F38-48513F2376FD}" type="pres">
      <dgm:prSet presAssocID="{C8A6CD0F-9CAF-438D-B3EE-F9B0F1833240}" presName="node" presStyleLbl="node1" presStyleIdx="1" presStyleCnt="7">
        <dgm:presLayoutVars>
          <dgm:bulletEnabled val="1"/>
        </dgm:presLayoutVars>
      </dgm:prSet>
      <dgm:spPr/>
    </dgm:pt>
    <dgm:pt modelId="{57D6C9D5-62E0-E341-9C64-1E33E8919F3D}" type="pres">
      <dgm:prSet presAssocID="{0C11055E-2660-4C6B-A96C-9DFD396CD349}" presName="sibTrans" presStyleCnt="0"/>
      <dgm:spPr/>
    </dgm:pt>
    <dgm:pt modelId="{4A9F5D8F-DC54-4044-ABEA-7D014424BF08}" type="pres">
      <dgm:prSet presAssocID="{FDB208B3-C00A-42C7-882F-189BF460301E}" presName="node" presStyleLbl="node1" presStyleIdx="2" presStyleCnt="7">
        <dgm:presLayoutVars>
          <dgm:bulletEnabled val="1"/>
        </dgm:presLayoutVars>
      </dgm:prSet>
      <dgm:spPr/>
    </dgm:pt>
    <dgm:pt modelId="{890C1F46-BC31-6342-B77B-CC127DCF1A96}" type="pres">
      <dgm:prSet presAssocID="{577F95AF-7C98-4798-84CA-13276677C49E}" presName="sibTrans" presStyleCnt="0"/>
      <dgm:spPr/>
    </dgm:pt>
    <dgm:pt modelId="{601FA47A-1342-6B4A-BA02-89D1D80C4AA0}" type="pres">
      <dgm:prSet presAssocID="{5DA0F378-556B-4A26-BE49-348CD05DDFFB}" presName="node" presStyleLbl="node1" presStyleIdx="3" presStyleCnt="7">
        <dgm:presLayoutVars>
          <dgm:bulletEnabled val="1"/>
        </dgm:presLayoutVars>
      </dgm:prSet>
      <dgm:spPr/>
    </dgm:pt>
    <dgm:pt modelId="{72BA7185-F0F3-0F41-8C46-1A5DA6D108E1}" type="pres">
      <dgm:prSet presAssocID="{A0B0C1DB-714C-4F66-BD30-0F950732E957}" presName="sibTrans" presStyleCnt="0"/>
      <dgm:spPr/>
    </dgm:pt>
    <dgm:pt modelId="{74253E88-BF3E-AE44-8157-3122262FD487}" type="pres">
      <dgm:prSet presAssocID="{F03553DA-00AC-4BCB-B14A-55CDD938EBE1}" presName="node" presStyleLbl="node1" presStyleIdx="4" presStyleCnt="7">
        <dgm:presLayoutVars>
          <dgm:bulletEnabled val="1"/>
        </dgm:presLayoutVars>
      </dgm:prSet>
      <dgm:spPr/>
    </dgm:pt>
    <dgm:pt modelId="{06AF59A6-9E8F-894C-AB9E-EE473E8AF9A3}" type="pres">
      <dgm:prSet presAssocID="{9BB59680-D3DF-493C-82C5-64D26C0FC8E0}" presName="sibTrans" presStyleCnt="0"/>
      <dgm:spPr/>
    </dgm:pt>
    <dgm:pt modelId="{6A902AF8-6C6C-CA46-9A51-2D68D21BC48F}" type="pres">
      <dgm:prSet presAssocID="{BE5CF60C-6F19-4A36-9FCF-66A80F346BF7}" presName="node" presStyleLbl="node1" presStyleIdx="5" presStyleCnt="7">
        <dgm:presLayoutVars>
          <dgm:bulletEnabled val="1"/>
        </dgm:presLayoutVars>
      </dgm:prSet>
      <dgm:spPr/>
    </dgm:pt>
    <dgm:pt modelId="{832112B2-0FEB-B948-81ED-D32B30C4BC8B}" type="pres">
      <dgm:prSet presAssocID="{DC0F40A0-C970-48B1-8FB2-6AE9F3B19D8D}" presName="sibTrans" presStyleCnt="0"/>
      <dgm:spPr/>
    </dgm:pt>
    <dgm:pt modelId="{3386B588-A83F-6F43-A26C-C35A6EFE4050}" type="pres">
      <dgm:prSet presAssocID="{295947E7-1D1C-48D4-A5C0-510CC9B4B811}" presName="node" presStyleLbl="node1" presStyleIdx="6" presStyleCnt="7">
        <dgm:presLayoutVars>
          <dgm:bulletEnabled val="1"/>
        </dgm:presLayoutVars>
      </dgm:prSet>
      <dgm:spPr/>
    </dgm:pt>
  </dgm:ptLst>
  <dgm:cxnLst>
    <dgm:cxn modelId="{591BA93D-21C2-E040-9D9B-7AACF800DFE9}" type="presOf" srcId="{BE5CF60C-6F19-4A36-9FCF-66A80F346BF7}" destId="{6A902AF8-6C6C-CA46-9A51-2D68D21BC48F}" srcOrd="0" destOrd="0" presId="urn:microsoft.com/office/officeart/2005/8/layout/default"/>
    <dgm:cxn modelId="{82A3525E-A54C-5C43-9143-CF897F6FC0C3}" type="presOf" srcId="{FDB208B3-C00A-42C7-882F-189BF460301E}" destId="{4A9F5D8F-DC54-4044-ABEA-7D014424BF08}" srcOrd="0" destOrd="0" presId="urn:microsoft.com/office/officeart/2005/8/layout/default"/>
    <dgm:cxn modelId="{6006E64A-8C37-4450-ADC0-D79E11551158}" srcId="{95CD0027-F8F8-45FB-9E10-2BC05916E20E}" destId="{C8A6CD0F-9CAF-438D-B3EE-F9B0F1833240}" srcOrd="1" destOrd="0" parTransId="{A345F7F9-CF34-4B99-941D-5B9BC625F0C5}" sibTransId="{0C11055E-2660-4C6B-A96C-9DFD396CD349}"/>
    <dgm:cxn modelId="{237DF173-2BB6-48B3-91BE-7E8115395C03}" srcId="{95CD0027-F8F8-45FB-9E10-2BC05916E20E}" destId="{5DA0F378-556B-4A26-BE49-348CD05DDFFB}" srcOrd="3" destOrd="0" parTransId="{75BA6476-ED3C-491B-AE8B-1EAABBDB1F43}" sibTransId="{A0B0C1DB-714C-4F66-BD30-0F950732E957}"/>
    <dgm:cxn modelId="{020E675A-F8C9-834F-AD87-1EC0AE19497B}" type="presOf" srcId="{95CD0027-F8F8-45FB-9E10-2BC05916E20E}" destId="{8AA5EEA5-98F0-4D45-8D8B-E4AF0654D87D}" srcOrd="0" destOrd="0" presId="urn:microsoft.com/office/officeart/2005/8/layout/default"/>
    <dgm:cxn modelId="{05F55B89-5685-4AA1-BACA-A9DAB237052D}" srcId="{95CD0027-F8F8-45FB-9E10-2BC05916E20E}" destId="{B1E005BB-74EC-48FA-B913-E3ED55C2F0AA}" srcOrd="0" destOrd="0" parTransId="{DD3AF820-7F1B-4697-AFC7-780A9572AF5C}" sibTransId="{6BCABA39-7CE3-482B-80DE-0C2C90D50213}"/>
    <dgm:cxn modelId="{1DDA988A-6323-419E-AC1C-BB88C447EE79}" srcId="{95CD0027-F8F8-45FB-9E10-2BC05916E20E}" destId="{F03553DA-00AC-4BCB-B14A-55CDD938EBE1}" srcOrd="4" destOrd="0" parTransId="{66EEC71B-D1BB-428F-ACB5-99EAFFA36708}" sibTransId="{9BB59680-D3DF-493C-82C5-64D26C0FC8E0}"/>
    <dgm:cxn modelId="{7C48848B-35CD-4B38-A987-EF5E4A6B7D5E}" srcId="{95CD0027-F8F8-45FB-9E10-2BC05916E20E}" destId="{295947E7-1D1C-48D4-A5C0-510CC9B4B811}" srcOrd="6" destOrd="0" parTransId="{B7B71B8B-8ABA-47DD-A099-C048ACC70898}" sibTransId="{04262FF2-33FC-41D4-9A95-AC5B3C2E5E62}"/>
    <dgm:cxn modelId="{8A481BA4-C418-8849-8259-110D0AAFD5D7}" type="presOf" srcId="{295947E7-1D1C-48D4-A5C0-510CC9B4B811}" destId="{3386B588-A83F-6F43-A26C-C35A6EFE4050}" srcOrd="0" destOrd="0" presId="urn:microsoft.com/office/officeart/2005/8/layout/default"/>
    <dgm:cxn modelId="{425FF5A8-2D83-4DFE-99F9-D9C86E79DA31}" srcId="{95CD0027-F8F8-45FB-9E10-2BC05916E20E}" destId="{FDB208B3-C00A-42C7-882F-189BF460301E}" srcOrd="2" destOrd="0" parTransId="{1AA30FBB-A6B3-4514-8AA8-ECC27589F086}" sibTransId="{577F95AF-7C98-4798-84CA-13276677C49E}"/>
    <dgm:cxn modelId="{AB2953DB-92EE-F945-957D-96E2E41B44FE}" type="presOf" srcId="{B1E005BB-74EC-48FA-B913-E3ED55C2F0AA}" destId="{8FCCAAE2-58E7-A24F-B9AF-2BDEDEDCF633}" srcOrd="0" destOrd="0" presId="urn:microsoft.com/office/officeart/2005/8/layout/default"/>
    <dgm:cxn modelId="{FE8A73E6-CE65-CA4C-B517-7A05E151DD7A}" type="presOf" srcId="{C8A6CD0F-9CAF-438D-B3EE-F9B0F1833240}" destId="{3B3F91D7-4A09-F840-9F38-48513F2376FD}" srcOrd="0" destOrd="0" presId="urn:microsoft.com/office/officeart/2005/8/layout/default"/>
    <dgm:cxn modelId="{A29F1CF2-0E3C-4BBA-8D17-AF6106B6F592}" srcId="{95CD0027-F8F8-45FB-9E10-2BC05916E20E}" destId="{BE5CF60C-6F19-4A36-9FCF-66A80F346BF7}" srcOrd="5" destOrd="0" parTransId="{4B99F0FD-F65C-4188-9CBA-AE295173C13F}" sibTransId="{DC0F40A0-C970-48B1-8FB2-6AE9F3B19D8D}"/>
    <dgm:cxn modelId="{861286FA-A6DE-1C4D-9101-A5EA7C35E64B}" type="presOf" srcId="{5DA0F378-556B-4A26-BE49-348CD05DDFFB}" destId="{601FA47A-1342-6B4A-BA02-89D1D80C4AA0}" srcOrd="0" destOrd="0" presId="urn:microsoft.com/office/officeart/2005/8/layout/default"/>
    <dgm:cxn modelId="{2BEE79FB-ADC5-6F45-9258-BAEE538FFEEE}" type="presOf" srcId="{F03553DA-00AC-4BCB-B14A-55CDD938EBE1}" destId="{74253E88-BF3E-AE44-8157-3122262FD487}" srcOrd="0" destOrd="0" presId="urn:microsoft.com/office/officeart/2005/8/layout/default"/>
    <dgm:cxn modelId="{C4DC7118-4EA3-874C-9692-59B8250355D9}" type="presParOf" srcId="{8AA5EEA5-98F0-4D45-8D8B-E4AF0654D87D}" destId="{8FCCAAE2-58E7-A24F-B9AF-2BDEDEDCF633}" srcOrd="0" destOrd="0" presId="urn:microsoft.com/office/officeart/2005/8/layout/default"/>
    <dgm:cxn modelId="{B349BC6D-E7D7-504D-BCF3-988360AC1E1B}" type="presParOf" srcId="{8AA5EEA5-98F0-4D45-8D8B-E4AF0654D87D}" destId="{05BF7CEA-AE99-E641-A488-67856F8D4C4F}" srcOrd="1" destOrd="0" presId="urn:microsoft.com/office/officeart/2005/8/layout/default"/>
    <dgm:cxn modelId="{86A9CA36-A3D0-9E49-8227-F39C6A98C3C5}" type="presParOf" srcId="{8AA5EEA5-98F0-4D45-8D8B-E4AF0654D87D}" destId="{3B3F91D7-4A09-F840-9F38-48513F2376FD}" srcOrd="2" destOrd="0" presId="urn:microsoft.com/office/officeart/2005/8/layout/default"/>
    <dgm:cxn modelId="{91227A36-1131-AD43-87DF-7F7A453D86E8}" type="presParOf" srcId="{8AA5EEA5-98F0-4D45-8D8B-E4AF0654D87D}" destId="{57D6C9D5-62E0-E341-9C64-1E33E8919F3D}" srcOrd="3" destOrd="0" presId="urn:microsoft.com/office/officeart/2005/8/layout/default"/>
    <dgm:cxn modelId="{D86A9F22-3B41-EF45-915A-31AA98715831}" type="presParOf" srcId="{8AA5EEA5-98F0-4D45-8D8B-E4AF0654D87D}" destId="{4A9F5D8F-DC54-4044-ABEA-7D014424BF08}" srcOrd="4" destOrd="0" presId="urn:microsoft.com/office/officeart/2005/8/layout/default"/>
    <dgm:cxn modelId="{1E26B7DF-95A2-7C4A-9C2A-95756FC75763}" type="presParOf" srcId="{8AA5EEA5-98F0-4D45-8D8B-E4AF0654D87D}" destId="{890C1F46-BC31-6342-B77B-CC127DCF1A96}" srcOrd="5" destOrd="0" presId="urn:microsoft.com/office/officeart/2005/8/layout/default"/>
    <dgm:cxn modelId="{37C5520F-CB0F-6C42-ABA5-D5C90461EDA4}" type="presParOf" srcId="{8AA5EEA5-98F0-4D45-8D8B-E4AF0654D87D}" destId="{601FA47A-1342-6B4A-BA02-89D1D80C4AA0}" srcOrd="6" destOrd="0" presId="urn:microsoft.com/office/officeart/2005/8/layout/default"/>
    <dgm:cxn modelId="{23F23484-012A-1B40-8868-843C1431506B}" type="presParOf" srcId="{8AA5EEA5-98F0-4D45-8D8B-E4AF0654D87D}" destId="{72BA7185-F0F3-0F41-8C46-1A5DA6D108E1}" srcOrd="7" destOrd="0" presId="urn:microsoft.com/office/officeart/2005/8/layout/default"/>
    <dgm:cxn modelId="{A9D96B2E-445A-B144-9EE0-42931394102A}" type="presParOf" srcId="{8AA5EEA5-98F0-4D45-8D8B-E4AF0654D87D}" destId="{74253E88-BF3E-AE44-8157-3122262FD487}" srcOrd="8" destOrd="0" presId="urn:microsoft.com/office/officeart/2005/8/layout/default"/>
    <dgm:cxn modelId="{C6FF984F-89BE-7B48-90D8-F98356CD6A25}" type="presParOf" srcId="{8AA5EEA5-98F0-4D45-8D8B-E4AF0654D87D}" destId="{06AF59A6-9E8F-894C-AB9E-EE473E8AF9A3}" srcOrd="9" destOrd="0" presId="urn:microsoft.com/office/officeart/2005/8/layout/default"/>
    <dgm:cxn modelId="{BC60B025-D3EA-2C44-BD28-157F1B1BDAA3}" type="presParOf" srcId="{8AA5EEA5-98F0-4D45-8D8B-E4AF0654D87D}" destId="{6A902AF8-6C6C-CA46-9A51-2D68D21BC48F}" srcOrd="10" destOrd="0" presId="urn:microsoft.com/office/officeart/2005/8/layout/default"/>
    <dgm:cxn modelId="{30457A9A-4F2D-B146-8E42-C1D28A37A56D}" type="presParOf" srcId="{8AA5EEA5-98F0-4D45-8D8B-E4AF0654D87D}" destId="{832112B2-0FEB-B948-81ED-D32B30C4BC8B}" srcOrd="11" destOrd="0" presId="urn:microsoft.com/office/officeart/2005/8/layout/default"/>
    <dgm:cxn modelId="{7F65AAC6-4D4F-2C4A-ABB4-F49767CF83C5}" type="presParOf" srcId="{8AA5EEA5-98F0-4D45-8D8B-E4AF0654D87D}" destId="{3386B588-A83F-6F43-A26C-C35A6EFE405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1A2ED4-4652-4233-8D01-36747BE1E109}" type="doc">
      <dgm:prSet loTypeId="urn:microsoft.com/office/officeart/2005/8/layout/process4" loCatId="process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7FC5B9B-5D47-4E56-9E9F-5D9F1CA1C2C9}">
      <dgm:prSet/>
      <dgm:spPr/>
      <dgm:t>
        <a:bodyPr/>
        <a:lstStyle/>
        <a:p>
          <a:r>
            <a:rPr lang="en-US" dirty="0"/>
            <a:t>NIEJI provides technical assistance in the collection of local data of elder abuse</a:t>
          </a:r>
        </a:p>
      </dgm:t>
    </dgm:pt>
    <dgm:pt modelId="{0744BFAF-D941-4AE6-9563-3E25F92ED4AF}" type="parTrans" cxnId="{56C57E99-3474-4DCA-8615-6B0E56E3F686}">
      <dgm:prSet/>
      <dgm:spPr/>
      <dgm:t>
        <a:bodyPr/>
        <a:lstStyle/>
        <a:p>
          <a:endParaRPr lang="en-US"/>
        </a:p>
      </dgm:t>
    </dgm:pt>
    <dgm:pt modelId="{6DE13C3B-7658-4C3B-B3F6-15537E7ACDB3}" type="sibTrans" cxnId="{56C57E99-3474-4DCA-8615-6B0E56E3F686}">
      <dgm:prSet/>
      <dgm:spPr/>
      <dgm:t>
        <a:bodyPr/>
        <a:lstStyle/>
        <a:p>
          <a:endParaRPr lang="en-US"/>
        </a:p>
      </dgm:t>
    </dgm:pt>
    <dgm:pt modelId="{1D95079D-B618-482C-8548-CCE56FE6EF5B}">
      <dgm:prSet/>
      <dgm:spPr/>
      <dgm:t>
        <a:bodyPr/>
        <a:lstStyle/>
        <a:p>
          <a:r>
            <a:rPr lang="en-US" dirty="0"/>
            <a:t>Technical assistance includes:</a:t>
          </a:r>
        </a:p>
      </dgm:t>
    </dgm:pt>
    <dgm:pt modelId="{BCF51174-1C39-45CA-8D9D-4BAE1A9465BB}" type="parTrans" cxnId="{881A0B47-552C-4F96-9944-F7D7AB9FE556}">
      <dgm:prSet/>
      <dgm:spPr/>
      <dgm:t>
        <a:bodyPr/>
        <a:lstStyle/>
        <a:p>
          <a:endParaRPr lang="en-US"/>
        </a:p>
      </dgm:t>
    </dgm:pt>
    <dgm:pt modelId="{C33C6843-CBAF-4E33-84EE-6EFDBF629490}" type="sibTrans" cxnId="{881A0B47-552C-4F96-9944-F7D7AB9FE556}">
      <dgm:prSet/>
      <dgm:spPr/>
      <dgm:t>
        <a:bodyPr/>
        <a:lstStyle/>
        <a:p>
          <a:endParaRPr lang="en-US"/>
        </a:p>
      </dgm:t>
    </dgm:pt>
    <dgm:pt modelId="{A5F2090C-781D-4DBA-80A0-9F9B2A20F433}">
      <dgm:prSet/>
      <dgm:spPr/>
      <dgm:t>
        <a:bodyPr/>
        <a:lstStyle/>
        <a:p>
          <a:r>
            <a:rPr lang="en-US" dirty="0"/>
            <a:t>Guidance in obtaining tribal approval</a:t>
          </a:r>
        </a:p>
      </dgm:t>
    </dgm:pt>
    <dgm:pt modelId="{4B738841-E3B2-45F1-916B-1CBFA026296F}" type="parTrans" cxnId="{3C8B3EA9-C12A-4A9B-AFE3-13CFADD85519}">
      <dgm:prSet/>
      <dgm:spPr/>
      <dgm:t>
        <a:bodyPr/>
        <a:lstStyle/>
        <a:p>
          <a:endParaRPr lang="en-US"/>
        </a:p>
      </dgm:t>
    </dgm:pt>
    <dgm:pt modelId="{D70C943A-CF50-45FA-8346-6697C9FB4112}" type="sibTrans" cxnId="{3C8B3EA9-C12A-4A9B-AFE3-13CFADD85519}">
      <dgm:prSet/>
      <dgm:spPr/>
      <dgm:t>
        <a:bodyPr/>
        <a:lstStyle/>
        <a:p>
          <a:endParaRPr lang="en-US"/>
        </a:p>
      </dgm:t>
    </dgm:pt>
    <dgm:pt modelId="{B142DF7E-3D19-4E63-AB92-308215ED3241}">
      <dgm:prSet/>
      <dgm:spPr/>
      <dgm:t>
        <a:bodyPr/>
        <a:lstStyle/>
        <a:p>
          <a:r>
            <a:rPr lang="en-US" dirty="0"/>
            <a:t>Sampling methodology</a:t>
          </a:r>
        </a:p>
      </dgm:t>
    </dgm:pt>
    <dgm:pt modelId="{F2D2F5C3-AF98-4203-BE8F-BEE515A2FCA5}" type="parTrans" cxnId="{38E49979-ADE9-4B8D-BCDA-CC99E7F52536}">
      <dgm:prSet/>
      <dgm:spPr/>
      <dgm:t>
        <a:bodyPr/>
        <a:lstStyle/>
        <a:p>
          <a:endParaRPr lang="en-US"/>
        </a:p>
      </dgm:t>
    </dgm:pt>
    <dgm:pt modelId="{977FFF43-D2DB-4511-8384-5154208CDFE7}" type="sibTrans" cxnId="{38E49979-ADE9-4B8D-BCDA-CC99E7F52536}">
      <dgm:prSet/>
      <dgm:spPr/>
      <dgm:t>
        <a:bodyPr/>
        <a:lstStyle/>
        <a:p>
          <a:endParaRPr lang="en-US"/>
        </a:p>
      </dgm:t>
    </dgm:pt>
    <dgm:pt modelId="{DFB3A627-12D7-4B60-91C9-E9DD56B3C9B5}">
      <dgm:prSet/>
      <dgm:spPr/>
      <dgm:t>
        <a:bodyPr/>
        <a:lstStyle/>
        <a:p>
          <a:r>
            <a:rPr lang="en-US" dirty="0"/>
            <a:t>Remote training for interviewers</a:t>
          </a:r>
        </a:p>
      </dgm:t>
    </dgm:pt>
    <dgm:pt modelId="{63CC4397-5AAB-4035-8FFD-8C00BC33F29A}" type="parTrans" cxnId="{AC4B178B-9FDE-4BF4-9E7C-371197DB837D}">
      <dgm:prSet/>
      <dgm:spPr/>
      <dgm:t>
        <a:bodyPr/>
        <a:lstStyle/>
        <a:p>
          <a:endParaRPr lang="en-US"/>
        </a:p>
      </dgm:t>
    </dgm:pt>
    <dgm:pt modelId="{6D7DFB06-DD91-493D-ACC9-6046AAC37EA9}" type="sibTrans" cxnId="{AC4B178B-9FDE-4BF4-9E7C-371197DB837D}">
      <dgm:prSet/>
      <dgm:spPr/>
      <dgm:t>
        <a:bodyPr/>
        <a:lstStyle/>
        <a:p>
          <a:endParaRPr lang="en-US"/>
        </a:p>
      </dgm:t>
    </dgm:pt>
    <dgm:pt modelId="{183F393F-8E9E-478D-BF7C-0DA6A9B79530}">
      <dgm:prSet/>
      <dgm:spPr/>
      <dgm:t>
        <a:bodyPr/>
        <a:lstStyle/>
        <a:p>
          <a:r>
            <a:rPr lang="en-US" dirty="0"/>
            <a:t>Data entry and analysis</a:t>
          </a:r>
        </a:p>
      </dgm:t>
    </dgm:pt>
    <dgm:pt modelId="{8594539E-DF06-4E7A-92BB-C0BAEEC7AD87}" type="parTrans" cxnId="{F5535B90-BEF5-4C97-9E0D-9079D1CEBA95}">
      <dgm:prSet/>
      <dgm:spPr/>
      <dgm:t>
        <a:bodyPr/>
        <a:lstStyle/>
        <a:p>
          <a:endParaRPr lang="en-US"/>
        </a:p>
      </dgm:t>
    </dgm:pt>
    <dgm:pt modelId="{E6633D1E-3275-48C8-BFA3-A97D074B5AF6}" type="sibTrans" cxnId="{F5535B90-BEF5-4C97-9E0D-9079D1CEBA95}">
      <dgm:prSet/>
      <dgm:spPr/>
      <dgm:t>
        <a:bodyPr/>
        <a:lstStyle/>
        <a:p>
          <a:endParaRPr lang="en-US"/>
        </a:p>
      </dgm:t>
    </dgm:pt>
    <dgm:pt modelId="{3BF27351-88FD-4FF8-8258-0AB3386DBEE6}">
      <dgm:prSet/>
      <dgm:spPr/>
      <dgm:t>
        <a:bodyPr/>
        <a:lstStyle/>
        <a:p>
          <a:r>
            <a:rPr lang="en-US"/>
            <a:t>Data Storage</a:t>
          </a:r>
        </a:p>
      </dgm:t>
    </dgm:pt>
    <dgm:pt modelId="{E702F9E2-75C9-42D8-B6B6-1211425AC108}" type="parTrans" cxnId="{EBCD5065-1AFB-40A5-B8E5-8D9AB6DBDAA3}">
      <dgm:prSet/>
      <dgm:spPr/>
      <dgm:t>
        <a:bodyPr/>
        <a:lstStyle/>
        <a:p>
          <a:endParaRPr lang="en-US"/>
        </a:p>
      </dgm:t>
    </dgm:pt>
    <dgm:pt modelId="{17267525-6A60-4ADC-96FE-F8B55EC24177}" type="sibTrans" cxnId="{EBCD5065-1AFB-40A5-B8E5-8D9AB6DBDAA3}">
      <dgm:prSet/>
      <dgm:spPr/>
      <dgm:t>
        <a:bodyPr/>
        <a:lstStyle/>
        <a:p>
          <a:endParaRPr lang="en-US"/>
        </a:p>
      </dgm:t>
    </dgm:pt>
    <dgm:pt modelId="{6E235032-C902-4A0C-90A0-29347E70043F}">
      <dgm:prSet/>
      <dgm:spPr/>
      <dgm:t>
        <a:bodyPr/>
        <a:lstStyle/>
        <a:p>
          <a:r>
            <a:rPr lang="en-US" dirty="0"/>
            <a:t>Meaningful data reports</a:t>
          </a:r>
        </a:p>
      </dgm:t>
    </dgm:pt>
    <dgm:pt modelId="{8DE44D3B-3A90-4035-8EA8-0445F1759B7D}" type="parTrans" cxnId="{E7FF7928-A810-46D8-8C56-2187541559F5}">
      <dgm:prSet/>
      <dgm:spPr/>
      <dgm:t>
        <a:bodyPr/>
        <a:lstStyle/>
        <a:p>
          <a:endParaRPr lang="en-US"/>
        </a:p>
      </dgm:t>
    </dgm:pt>
    <dgm:pt modelId="{5D325670-6355-4BCF-9CB8-89BFBFDB80FE}" type="sibTrans" cxnId="{E7FF7928-A810-46D8-8C56-2187541559F5}">
      <dgm:prSet/>
      <dgm:spPr/>
      <dgm:t>
        <a:bodyPr/>
        <a:lstStyle/>
        <a:p>
          <a:endParaRPr lang="en-US"/>
        </a:p>
      </dgm:t>
    </dgm:pt>
    <dgm:pt modelId="{E1DEE799-266B-0444-A149-8098F193E28A}" type="pres">
      <dgm:prSet presAssocID="{871A2ED4-4652-4233-8D01-36747BE1E109}" presName="Name0" presStyleCnt="0">
        <dgm:presLayoutVars>
          <dgm:dir/>
          <dgm:animLvl val="lvl"/>
          <dgm:resizeHandles val="exact"/>
        </dgm:presLayoutVars>
      </dgm:prSet>
      <dgm:spPr/>
    </dgm:pt>
    <dgm:pt modelId="{97D9A4E4-826E-0947-B038-60DF97BFDEEE}" type="pres">
      <dgm:prSet presAssocID="{1D95079D-B618-482C-8548-CCE56FE6EF5B}" presName="boxAndChildren" presStyleCnt="0"/>
      <dgm:spPr/>
    </dgm:pt>
    <dgm:pt modelId="{57064EC2-8071-694F-88B6-6BB847EB043F}" type="pres">
      <dgm:prSet presAssocID="{1D95079D-B618-482C-8548-CCE56FE6EF5B}" presName="parentTextBox" presStyleLbl="node1" presStyleIdx="0" presStyleCnt="2"/>
      <dgm:spPr/>
    </dgm:pt>
    <dgm:pt modelId="{0D67B764-BE23-EF40-B751-194246744DB0}" type="pres">
      <dgm:prSet presAssocID="{1D95079D-B618-482C-8548-CCE56FE6EF5B}" presName="entireBox" presStyleLbl="node1" presStyleIdx="0" presStyleCnt="2"/>
      <dgm:spPr/>
    </dgm:pt>
    <dgm:pt modelId="{1528AEE1-AA3D-2849-9FA1-F37F0065F75B}" type="pres">
      <dgm:prSet presAssocID="{1D95079D-B618-482C-8548-CCE56FE6EF5B}" presName="descendantBox" presStyleCnt="0"/>
      <dgm:spPr/>
    </dgm:pt>
    <dgm:pt modelId="{A4575355-816F-F546-8FC2-88868E34A900}" type="pres">
      <dgm:prSet presAssocID="{A5F2090C-781D-4DBA-80A0-9F9B2A20F433}" presName="childTextBox" presStyleLbl="fgAccFollowNode1" presStyleIdx="0" presStyleCnt="6">
        <dgm:presLayoutVars>
          <dgm:bulletEnabled val="1"/>
        </dgm:presLayoutVars>
      </dgm:prSet>
      <dgm:spPr/>
    </dgm:pt>
    <dgm:pt modelId="{BC595E19-434B-794F-8F84-9E854CCA0864}" type="pres">
      <dgm:prSet presAssocID="{B142DF7E-3D19-4E63-AB92-308215ED3241}" presName="childTextBox" presStyleLbl="fgAccFollowNode1" presStyleIdx="1" presStyleCnt="6">
        <dgm:presLayoutVars>
          <dgm:bulletEnabled val="1"/>
        </dgm:presLayoutVars>
      </dgm:prSet>
      <dgm:spPr/>
    </dgm:pt>
    <dgm:pt modelId="{2C7E8354-E5C4-5645-96C4-B70CCA08B35C}" type="pres">
      <dgm:prSet presAssocID="{DFB3A627-12D7-4B60-91C9-E9DD56B3C9B5}" presName="childTextBox" presStyleLbl="fgAccFollowNode1" presStyleIdx="2" presStyleCnt="6">
        <dgm:presLayoutVars>
          <dgm:bulletEnabled val="1"/>
        </dgm:presLayoutVars>
      </dgm:prSet>
      <dgm:spPr/>
    </dgm:pt>
    <dgm:pt modelId="{537FCE5B-0011-4F4B-B3B2-A976141BA8FE}" type="pres">
      <dgm:prSet presAssocID="{183F393F-8E9E-478D-BF7C-0DA6A9B79530}" presName="childTextBox" presStyleLbl="fgAccFollowNode1" presStyleIdx="3" presStyleCnt="6">
        <dgm:presLayoutVars>
          <dgm:bulletEnabled val="1"/>
        </dgm:presLayoutVars>
      </dgm:prSet>
      <dgm:spPr/>
    </dgm:pt>
    <dgm:pt modelId="{D32220D1-7254-E14A-A066-314FB9FA2DEC}" type="pres">
      <dgm:prSet presAssocID="{3BF27351-88FD-4FF8-8258-0AB3386DBEE6}" presName="childTextBox" presStyleLbl="fgAccFollowNode1" presStyleIdx="4" presStyleCnt="6">
        <dgm:presLayoutVars>
          <dgm:bulletEnabled val="1"/>
        </dgm:presLayoutVars>
      </dgm:prSet>
      <dgm:spPr/>
    </dgm:pt>
    <dgm:pt modelId="{9AAAC20A-D2DE-6540-A899-EDEBFD10F3BB}" type="pres">
      <dgm:prSet presAssocID="{6E235032-C902-4A0C-90A0-29347E70043F}" presName="childTextBox" presStyleLbl="fgAccFollowNode1" presStyleIdx="5" presStyleCnt="6">
        <dgm:presLayoutVars>
          <dgm:bulletEnabled val="1"/>
        </dgm:presLayoutVars>
      </dgm:prSet>
      <dgm:spPr/>
    </dgm:pt>
    <dgm:pt modelId="{B3FF458A-B603-3C4F-B3DF-6493FF13F8D7}" type="pres">
      <dgm:prSet presAssocID="{6DE13C3B-7658-4C3B-B3F6-15537E7ACDB3}" presName="sp" presStyleCnt="0"/>
      <dgm:spPr/>
    </dgm:pt>
    <dgm:pt modelId="{9B070C7B-E09F-9B41-9FC9-AFCF1B8ACB78}" type="pres">
      <dgm:prSet presAssocID="{07FC5B9B-5D47-4E56-9E9F-5D9F1CA1C2C9}" presName="arrowAndChildren" presStyleCnt="0"/>
      <dgm:spPr/>
    </dgm:pt>
    <dgm:pt modelId="{C4A7A8A6-09AA-6A42-BD16-81CF4C4A8918}" type="pres">
      <dgm:prSet presAssocID="{07FC5B9B-5D47-4E56-9E9F-5D9F1CA1C2C9}" presName="parentTextArrow" presStyleLbl="node1" presStyleIdx="1" presStyleCnt="2"/>
      <dgm:spPr/>
    </dgm:pt>
  </dgm:ptLst>
  <dgm:cxnLst>
    <dgm:cxn modelId="{82B6A124-4FDA-5540-A6E3-C36037DC21DB}" type="presOf" srcId="{DFB3A627-12D7-4B60-91C9-E9DD56B3C9B5}" destId="{2C7E8354-E5C4-5645-96C4-B70CCA08B35C}" srcOrd="0" destOrd="0" presId="urn:microsoft.com/office/officeart/2005/8/layout/process4"/>
    <dgm:cxn modelId="{E7FF7928-A810-46D8-8C56-2187541559F5}" srcId="{1D95079D-B618-482C-8548-CCE56FE6EF5B}" destId="{6E235032-C902-4A0C-90A0-29347E70043F}" srcOrd="5" destOrd="0" parTransId="{8DE44D3B-3A90-4035-8EA8-0445F1759B7D}" sibTransId="{5D325670-6355-4BCF-9CB8-89BFBFDB80FE}"/>
    <dgm:cxn modelId="{E5A8702D-3DE4-5C45-9DCB-2FCE099D2AD7}" type="presOf" srcId="{07FC5B9B-5D47-4E56-9E9F-5D9F1CA1C2C9}" destId="{C4A7A8A6-09AA-6A42-BD16-81CF4C4A8918}" srcOrd="0" destOrd="0" presId="urn:microsoft.com/office/officeart/2005/8/layout/process4"/>
    <dgm:cxn modelId="{7C48F15B-755F-BD46-BACA-A6ABB5B55FD6}" type="presOf" srcId="{6E235032-C902-4A0C-90A0-29347E70043F}" destId="{9AAAC20A-D2DE-6540-A899-EDEBFD10F3BB}" srcOrd="0" destOrd="0" presId="urn:microsoft.com/office/officeart/2005/8/layout/process4"/>
    <dgm:cxn modelId="{66415562-FB09-A742-9215-1DD6324F3DAE}" type="presOf" srcId="{1D95079D-B618-482C-8548-CCE56FE6EF5B}" destId="{0D67B764-BE23-EF40-B751-194246744DB0}" srcOrd="1" destOrd="0" presId="urn:microsoft.com/office/officeart/2005/8/layout/process4"/>
    <dgm:cxn modelId="{94960464-25D5-4441-9199-2788F47ED4BB}" type="presOf" srcId="{871A2ED4-4652-4233-8D01-36747BE1E109}" destId="{E1DEE799-266B-0444-A149-8098F193E28A}" srcOrd="0" destOrd="0" presId="urn:microsoft.com/office/officeart/2005/8/layout/process4"/>
    <dgm:cxn modelId="{EBCD5065-1AFB-40A5-B8E5-8D9AB6DBDAA3}" srcId="{1D95079D-B618-482C-8548-CCE56FE6EF5B}" destId="{3BF27351-88FD-4FF8-8258-0AB3386DBEE6}" srcOrd="4" destOrd="0" parTransId="{E702F9E2-75C9-42D8-B6B6-1211425AC108}" sibTransId="{17267525-6A60-4ADC-96FE-F8B55EC24177}"/>
    <dgm:cxn modelId="{881A0B47-552C-4F96-9944-F7D7AB9FE556}" srcId="{871A2ED4-4652-4233-8D01-36747BE1E109}" destId="{1D95079D-B618-482C-8548-CCE56FE6EF5B}" srcOrd="1" destOrd="0" parTransId="{BCF51174-1C39-45CA-8D9D-4BAE1A9465BB}" sibTransId="{C33C6843-CBAF-4E33-84EE-6EFDBF629490}"/>
    <dgm:cxn modelId="{F6862B76-28CF-EC4B-A370-95DE972B0D5D}" type="presOf" srcId="{3BF27351-88FD-4FF8-8258-0AB3386DBEE6}" destId="{D32220D1-7254-E14A-A066-314FB9FA2DEC}" srcOrd="0" destOrd="0" presId="urn:microsoft.com/office/officeart/2005/8/layout/process4"/>
    <dgm:cxn modelId="{38E49979-ADE9-4B8D-BCDA-CC99E7F52536}" srcId="{1D95079D-B618-482C-8548-CCE56FE6EF5B}" destId="{B142DF7E-3D19-4E63-AB92-308215ED3241}" srcOrd="1" destOrd="0" parTransId="{F2D2F5C3-AF98-4203-BE8F-BEE515A2FCA5}" sibTransId="{977FFF43-D2DB-4511-8384-5154208CDFE7}"/>
    <dgm:cxn modelId="{AC4B178B-9FDE-4BF4-9E7C-371197DB837D}" srcId="{1D95079D-B618-482C-8548-CCE56FE6EF5B}" destId="{DFB3A627-12D7-4B60-91C9-E9DD56B3C9B5}" srcOrd="2" destOrd="0" parTransId="{63CC4397-5AAB-4035-8FFD-8C00BC33F29A}" sibTransId="{6D7DFB06-DD91-493D-ACC9-6046AAC37EA9}"/>
    <dgm:cxn modelId="{F5535B90-BEF5-4C97-9E0D-9079D1CEBA95}" srcId="{1D95079D-B618-482C-8548-CCE56FE6EF5B}" destId="{183F393F-8E9E-478D-BF7C-0DA6A9B79530}" srcOrd="3" destOrd="0" parTransId="{8594539E-DF06-4E7A-92BB-C0BAEEC7AD87}" sibTransId="{E6633D1E-3275-48C8-BFA3-A97D074B5AF6}"/>
    <dgm:cxn modelId="{56C57E99-3474-4DCA-8615-6B0E56E3F686}" srcId="{871A2ED4-4652-4233-8D01-36747BE1E109}" destId="{07FC5B9B-5D47-4E56-9E9F-5D9F1CA1C2C9}" srcOrd="0" destOrd="0" parTransId="{0744BFAF-D941-4AE6-9563-3E25F92ED4AF}" sibTransId="{6DE13C3B-7658-4C3B-B3F6-15537E7ACDB3}"/>
    <dgm:cxn modelId="{D874FD9F-C8EF-334F-83B5-174E16CCB36B}" type="presOf" srcId="{183F393F-8E9E-478D-BF7C-0DA6A9B79530}" destId="{537FCE5B-0011-4F4B-B3B2-A976141BA8FE}" srcOrd="0" destOrd="0" presId="urn:microsoft.com/office/officeart/2005/8/layout/process4"/>
    <dgm:cxn modelId="{45E7EBA2-274D-0F47-B2A9-B16BCB963520}" type="presOf" srcId="{A5F2090C-781D-4DBA-80A0-9F9B2A20F433}" destId="{A4575355-816F-F546-8FC2-88868E34A900}" srcOrd="0" destOrd="0" presId="urn:microsoft.com/office/officeart/2005/8/layout/process4"/>
    <dgm:cxn modelId="{3C8B3EA9-C12A-4A9B-AFE3-13CFADD85519}" srcId="{1D95079D-B618-482C-8548-CCE56FE6EF5B}" destId="{A5F2090C-781D-4DBA-80A0-9F9B2A20F433}" srcOrd="0" destOrd="0" parTransId="{4B738841-E3B2-45F1-916B-1CBFA026296F}" sibTransId="{D70C943A-CF50-45FA-8346-6697C9FB4112}"/>
    <dgm:cxn modelId="{B752F3C6-CA59-0F48-B31D-1DF993814756}" type="presOf" srcId="{B142DF7E-3D19-4E63-AB92-308215ED3241}" destId="{BC595E19-434B-794F-8F84-9E854CCA0864}" srcOrd="0" destOrd="0" presId="urn:microsoft.com/office/officeart/2005/8/layout/process4"/>
    <dgm:cxn modelId="{D2F642D9-294A-6E4E-BCA1-32B10C845A12}" type="presOf" srcId="{1D95079D-B618-482C-8548-CCE56FE6EF5B}" destId="{57064EC2-8071-694F-88B6-6BB847EB043F}" srcOrd="0" destOrd="0" presId="urn:microsoft.com/office/officeart/2005/8/layout/process4"/>
    <dgm:cxn modelId="{6D93F25A-0E48-A84D-9EE5-1D60658F9CB9}" type="presParOf" srcId="{E1DEE799-266B-0444-A149-8098F193E28A}" destId="{97D9A4E4-826E-0947-B038-60DF97BFDEEE}" srcOrd="0" destOrd="0" presId="urn:microsoft.com/office/officeart/2005/8/layout/process4"/>
    <dgm:cxn modelId="{AD503682-7225-EA4F-80C7-DFF42DD0A13B}" type="presParOf" srcId="{97D9A4E4-826E-0947-B038-60DF97BFDEEE}" destId="{57064EC2-8071-694F-88B6-6BB847EB043F}" srcOrd="0" destOrd="0" presId="urn:microsoft.com/office/officeart/2005/8/layout/process4"/>
    <dgm:cxn modelId="{B8FDA07D-654F-474F-9511-775C74252C5B}" type="presParOf" srcId="{97D9A4E4-826E-0947-B038-60DF97BFDEEE}" destId="{0D67B764-BE23-EF40-B751-194246744DB0}" srcOrd="1" destOrd="0" presId="urn:microsoft.com/office/officeart/2005/8/layout/process4"/>
    <dgm:cxn modelId="{E7ACFAAA-EB48-2E4F-A2DC-983FD4C27BF5}" type="presParOf" srcId="{97D9A4E4-826E-0947-B038-60DF97BFDEEE}" destId="{1528AEE1-AA3D-2849-9FA1-F37F0065F75B}" srcOrd="2" destOrd="0" presId="urn:microsoft.com/office/officeart/2005/8/layout/process4"/>
    <dgm:cxn modelId="{E26319DE-1A75-FE43-BBB0-EBFF7208B312}" type="presParOf" srcId="{1528AEE1-AA3D-2849-9FA1-F37F0065F75B}" destId="{A4575355-816F-F546-8FC2-88868E34A900}" srcOrd="0" destOrd="0" presId="urn:microsoft.com/office/officeart/2005/8/layout/process4"/>
    <dgm:cxn modelId="{75CB88C2-75C3-0B4E-BDA9-338EA0C76B3F}" type="presParOf" srcId="{1528AEE1-AA3D-2849-9FA1-F37F0065F75B}" destId="{BC595E19-434B-794F-8F84-9E854CCA0864}" srcOrd="1" destOrd="0" presId="urn:microsoft.com/office/officeart/2005/8/layout/process4"/>
    <dgm:cxn modelId="{2A90C785-4553-AB40-8917-B342B7927EEB}" type="presParOf" srcId="{1528AEE1-AA3D-2849-9FA1-F37F0065F75B}" destId="{2C7E8354-E5C4-5645-96C4-B70CCA08B35C}" srcOrd="2" destOrd="0" presId="urn:microsoft.com/office/officeart/2005/8/layout/process4"/>
    <dgm:cxn modelId="{B37407BD-E1F1-F043-A539-93725D3AB75E}" type="presParOf" srcId="{1528AEE1-AA3D-2849-9FA1-F37F0065F75B}" destId="{537FCE5B-0011-4F4B-B3B2-A976141BA8FE}" srcOrd="3" destOrd="0" presId="urn:microsoft.com/office/officeart/2005/8/layout/process4"/>
    <dgm:cxn modelId="{11323C32-DA9F-5645-8476-9E516827C598}" type="presParOf" srcId="{1528AEE1-AA3D-2849-9FA1-F37F0065F75B}" destId="{D32220D1-7254-E14A-A066-314FB9FA2DEC}" srcOrd="4" destOrd="0" presId="urn:microsoft.com/office/officeart/2005/8/layout/process4"/>
    <dgm:cxn modelId="{199507C0-E889-C346-BF2E-A55D8130244A}" type="presParOf" srcId="{1528AEE1-AA3D-2849-9FA1-F37F0065F75B}" destId="{9AAAC20A-D2DE-6540-A899-EDEBFD10F3BB}" srcOrd="5" destOrd="0" presId="urn:microsoft.com/office/officeart/2005/8/layout/process4"/>
    <dgm:cxn modelId="{16C8D136-0262-7446-A7E0-E47A03237524}" type="presParOf" srcId="{E1DEE799-266B-0444-A149-8098F193E28A}" destId="{B3FF458A-B603-3C4F-B3DF-6493FF13F8D7}" srcOrd="1" destOrd="0" presId="urn:microsoft.com/office/officeart/2005/8/layout/process4"/>
    <dgm:cxn modelId="{CFBDF086-D141-AC42-82F5-8646DBCA27DC}" type="presParOf" srcId="{E1DEE799-266B-0444-A149-8098F193E28A}" destId="{9B070C7B-E09F-9B41-9FC9-AFCF1B8ACB78}" srcOrd="2" destOrd="0" presId="urn:microsoft.com/office/officeart/2005/8/layout/process4"/>
    <dgm:cxn modelId="{B96E5836-086D-4745-B4B5-3BA33E4D9713}" type="presParOf" srcId="{9B070C7B-E09F-9B41-9FC9-AFCF1B8ACB78}" destId="{C4A7A8A6-09AA-6A42-BD16-81CF4C4A891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4D744C-DCE6-498D-AB8C-14416EF267B5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FB8EB24-37A8-4D51-9D26-6EE808AE0186}">
      <dgm:prSet/>
      <dgm:spPr/>
      <dgm:t>
        <a:bodyPr/>
        <a:lstStyle/>
        <a:p>
          <a:r>
            <a:rPr lang="en-US" dirty="0"/>
            <a:t>NIEJI provides technical assistance and resources to help tribal communities develop tribal elder abuse codes</a:t>
          </a:r>
        </a:p>
      </dgm:t>
    </dgm:pt>
    <dgm:pt modelId="{B191FBC8-0F49-42AD-8196-553D1A47573F}" type="parTrans" cxnId="{D6DB1FC8-C262-4638-9879-F406582D2889}">
      <dgm:prSet/>
      <dgm:spPr/>
      <dgm:t>
        <a:bodyPr/>
        <a:lstStyle/>
        <a:p>
          <a:endParaRPr lang="en-US"/>
        </a:p>
      </dgm:t>
    </dgm:pt>
    <dgm:pt modelId="{8481F0B0-36EE-44D1-B797-7791FDE9D119}" type="sibTrans" cxnId="{D6DB1FC8-C262-4638-9879-F406582D2889}">
      <dgm:prSet/>
      <dgm:spPr/>
      <dgm:t>
        <a:bodyPr/>
        <a:lstStyle/>
        <a:p>
          <a:endParaRPr lang="en-US"/>
        </a:p>
      </dgm:t>
    </dgm:pt>
    <dgm:pt modelId="{1A58CDF7-18BA-4D26-BD44-6CD2AA8315E9}">
      <dgm:prSet/>
      <dgm:spPr/>
      <dgm:t>
        <a:bodyPr/>
        <a:lstStyle/>
        <a:p>
          <a:r>
            <a:rPr lang="en-US" dirty="0"/>
            <a:t>NIEJI maintains a database of tribal abuse codes </a:t>
          </a:r>
        </a:p>
      </dgm:t>
    </dgm:pt>
    <dgm:pt modelId="{2FAC4FE9-2B80-4B14-AF2A-D30ACF4702C9}" type="parTrans" cxnId="{3CA96047-1A1B-499E-BC9B-EEACB96C08E0}">
      <dgm:prSet/>
      <dgm:spPr/>
      <dgm:t>
        <a:bodyPr/>
        <a:lstStyle/>
        <a:p>
          <a:endParaRPr lang="en-US"/>
        </a:p>
      </dgm:t>
    </dgm:pt>
    <dgm:pt modelId="{F1E859BB-E5E6-4EC3-9FEB-FF8F50AA0AAE}" type="sibTrans" cxnId="{3CA96047-1A1B-499E-BC9B-EEACB96C08E0}">
      <dgm:prSet/>
      <dgm:spPr/>
      <dgm:t>
        <a:bodyPr/>
        <a:lstStyle/>
        <a:p>
          <a:endParaRPr lang="en-US"/>
        </a:p>
      </dgm:t>
    </dgm:pt>
    <dgm:pt modelId="{A29CE25F-F66B-3E40-8F47-0AD925C59D90}" type="pres">
      <dgm:prSet presAssocID="{8F4D744C-DCE6-498D-AB8C-14416EF267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9B49E58-AB1C-D746-8E26-850C565D61F5}" type="pres">
      <dgm:prSet presAssocID="{AFB8EB24-37A8-4D51-9D26-6EE808AE0186}" presName="hierRoot1" presStyleCnt="0"/>
      <dgm:spPr/>
    </dgm:pt>
    <dgm:pt modelId="{0DE6101E-5EA7-6746-B9E0-763C308E386B}" type="pres">
      <dgm:prSet presAssocID="{AFB8EB24-37A8-4D51-9D26-6EE808AE0186}" presName="composite" presStyleCnt="0"/>
      <dgm:spPr/>
    </dgm:pt>
    <dgm:pt modelId="{84D0B657-256C-9E46-AC18-C0E738D08109}" type="pres">
      <dgm:prSet presAssocID="{AFB8EB24-37A8-4D51-9D26-6EE808AE0186}" presName="background" presStyleLbl="node0" presStyleIdx="0" presStyleCnt="2"/>
      <dgm:spPr/>
    </dgm:pt>
    <dgm:pt modelId="{DEA2DAB3-CC9E-8A4B-B0B0-2C8287A86CDC}" type="pres">
      <dgm:prSet presAssocID="{AFB8EB24-37A8-4D51-9D26-6EE808AE0186}" presName="text" presStyleLbl="fgAcc0" presStyleIdx="0" presStyleCnt="2">
        <dgm:presLayoutVars>
          <dgm:chPref val="3"/>
        </dgm:presLayoutVars>
      </dgm:prSet>
      <dgm:spPr/>
    </dgm:pt>
    <dgm:pt modelId="{FEB923F8-13F0-334A-A0D7-8DC05B0C1BD3}" type="pres">
      <dgm:prSet presAssocID="{AFB8EB24-37A8-4D51-9D26-6EE808AE0186}" presName="hierChild2" presStyleCnt="0"/>
      <dgm:spPr/>
    </dgm:pt>
    <dgm:pt modelId="{F6002FBF-4CBB-FA42-A1E2-94FF447F409F}" type="pres">
      <dgm:prSet presAssocID="{1A58CDF7-18BA-4D26-BD44-6CD2AA8315E9}" presName="hierRoot1" presStyleCnt="0"/>
      <dgm:spPr/>
    </dgm:pt>
    <dgm:pt modelId="{71CC8781-E204-2E4A-9E04-708E4966420A}" type="pres">
      <dgm:prSet presAssocID="{1A58CDF7-18BA-4D26-BD44-6CD2AA8315E9}" presName="composite" presStyleCnt="0"/>
      <dgm:spPr/>
    </dgm:pt>
    <dgm:pt modelId="{066DD707-6AD9-294F-8DCF-A884EE1FAB2D}" type="pres">
      <dgm:prSet presAssocID="{1A58CDF7-18BA-4D26-BD44-6CD2AA8315E9}" presName="background" presStyleLbl="node0" presStyleIdx="1" presStyleCnt="2"/>
      <dgm:spPr/>
    </dgm:pt>
    <dgm:pt modelId="{0EE5FCFC-A390-5A4E-BBE5-696D3834508C}" type="pres">
      <dgm:prSet presAssocID="{1A58CDF7-18BA-4D26-BD44-6CD2AA8315E9}" presName="text" presStyleLbl="fgAcc0" presStyleIdx="1" presStyleCnt="2">
        <dgm:presLayoutVars>
          <dgm:chPref val="3"/>
        </dgm:presLayoutVars>
      </dgm:prSet>
      <dgm:spPr/>
    </dgm:pt>
    <dgm:pt modelId="{C09CE314-EB99-9546-A7F7-968F82C247B9}" type="pres">
      <dgm:prSet presAssocID="{1A58CDF7-18BA-4D26-BD44-6CD2AA8315E9}" presName="hierChild2" presStyleCnt="0"/>
      <dgm:spPr/>
    </dgm:pt>
  </dgm:ptLst>
  <dgm:cxnLst>
    <dgm:cxn modelId="{CA4C702D-8658-3A4C-BCB0-7D6AE146F5BF}" type="presOf" srcId="{8F4D744C-DCE6-498D-AB8C-14416EF267B5}" destId="{A29CE25F-F66B-3E40-8F47-0AD925C59D90}" srcOrd="0" destOrd="0" presId="urn:microsoft.com/office/officeart/2005/8/layout/hierarchy1"/>
    <dgm:cxn modelId="{3CA96047-1A1B-499E-BC9B-EEACB96C08E0}" srcId="{8F4D744C-DCE6-498D-AB8C-14416EF267B5}" destId="{1A58CDF7-18BA-4D26-BD44-6CD2AA8315E9}" srcOrd="1" destOrd="0" parTransId="{2FAC4FE9-2B80-4B14-AF2A-D30ACF4702C9}" sibTransId="{F1E859BB-E5E6-4EC3-9FEB-FF8F50AA0AAE}"/>
    <dgm:cxn modelId="{5465407F-223A-6042-A9C2-406474BDA160}" type="presOf" srcId="{AFB8EB24-37A8-4D51-9D26-6EE808AE0186}" destId="{DEA2DAB3-CC9E-8A4B-B0B0-2C8287A86CDC}" srcOrd="0" destOrd="0" presId="urn:microsoft.com/office/officeart/2005/8/layout/hierarchy1"/>
    <dgm:cxn modelId="{D6DB1FC8-C262-4638-9879-F406582D2889}" srcId="{8F4D744C-DCE6-498D-AB8C-14416EF267B5}" destId="{AFB8EB24-37A8-4D51-9D26-6EE808AE0186}" srcOrd="0" destOrd="0" parTransId="{B191FBC8-0F49-42AD-8196-553D1A47573F}" sibTransId="{8481F0B0-36EE-44D1-B797-7791FDE9D119}"/>
    <dgm:cxn modelId="{577806CC-04EF-2A45-8FA1-7E45FEB0BDD8}" type="presOf" srcId="{1A58CDF7-18BA-4D26-BD44-6CD2AA8315E9}" destId="{0EE5FCFC-A390-5A4E-BBE5-696D3834508C}" srcOrd="0" destOrd="0" presId="urn:microsoft.com/office/officeart/2005/8/layout/hierarchy1"/>
    <dgm:cxn modelId="{62C8D8BE-0947-A744-A568-BAF655E6B8DF}" type="presParOf" srcId="{A29CE25F-F66B-3E40-8F47-0AD925C59D90}" destId="{C9B49E58-AB1C-D746-8E26-850C565D61F5}" srcOrd="0" destOrd="0" presId="urn:microsoft.com/office/officeart/2005/8/layout/hierarchy1"/>
    <dgm:cxn modelId="{252CD520-1E16-324F-88F7-3AD656ADDF17}" type="presParOf" srcId="{C9B49E58-AB1C-D746-8E26-850C565D61F5}" destId="{0DE6101E-5EA7-6746-B9E0-763C308E386B}" srcOrd="0" destOrd="0" presId="urn:microsoft.com/office/officeart/2005/8/layout/hierarchy1"/>
    <dgm:cxn modelId="{56A033FA-BBC7-7144-B91E-093551DADB7D}" type="presParOf" srcId="{0DE6101E-5EA7-6746-B9E0-763C308E386B}" destId="{84D0B657-256C-9E46-AC18-C0E738D08109}" srcOrd="0" destOrd="0" presId="urn:microsoft.com/office/officeart/2005/8/layout/hierarchy1"/>
    <dgm:cxn modelId="{354B67A5-DADF-A748-B12D-05375C6979D5}" type="presParOf" srcId="{0DE6101E-5EA7-6746-B9E0-763C308E386B}" destId="{DEA2DAB3-CC9E-8A4B-B0B0-2C8287A86CDC}" srcOrd="1" destOrd="0" presId="urn:microsoft.com/office/officeart/2005/8/layout/hierarchy1"/>
    <dgm:cxn modelId="{3E615542-4CF8-804A-9924-549B5F1CB9AE}" type="presParOf" srcId="{C9B49E58-AB1C-D746-8E26-850C565D61F5}" destId="{FEB923F8-13F0-334A-A0D7-8DC05B0C1BD3}" srcOrd="1" destOrd="0" presId="urn:microsoft.com/office/officeart/2005/8/layout/hierarchy1"/>
    <dgm:cxn modelId="{D2C18780-013B-834E-B3D1-E7256F23A2C0}" type="presParOf" srcId="{A29CE25F-F66B-3E40-8F47-0AD925C59D90}" destId="{F6002FBF-4CBB-FA42-A1E2-94FF447F409F}" srcOrd="1" destOrd="0" presId="urn:microsoft.com/office/officeart/2005/8/layout/hierarchy1"/>
    <dgm:cxn modelId="{E1E32688-CF01-5D48-B05F-F76CCA9AC108}" type="presParOf" srcId="{F6002FBF-4CBB-FA42-A1E2-94FF447F409F}" destId="{71CC8781-E204-2E4A-9E04-708E4966420A}" srcOrd="0" destOrd="0" presId="urn:microsoft.com/office/officeart/2005/8/layout/hierarchy1"/>
    <dgm:cxn modelId="{56BC4242-C010-8D4E-AEEC-8DEAA6CC60FE}" type="presParOf" srcId="{71CC8781-E204-2E4A-9E04-708E4966420A}" destId="{066DD707-6AD9-294F-8DCF-A884EE1FAB2D}" srcOrd="0" destOrd="0" presId="urn:microsoft.com/office/officeart/2005/8/layout/hierarchy1"/>
    <dgm:cxn modelId="{B1AA456F-C0FF-174B-B7F9-608A9C656444}" type="presParOf" srcId="{71CC8781-E204-2E4A-9E04-708E4966420A}" destId="{0EE5FCFC-A390-5A4E-BBE5-696D3834508C}" srcOrd="1" destOrd="0" presId="urn:microsoft.com/office/officeart/2005/8/layout/hierarchy1"/>
    <dgm:cxn modelId="{D64F2057-4CF2-F446-BE6F-8EEC9CD64E80}" type="presParOf" srcId="{F6002FBF-4CBB-FA42-A1E2-94FF447F409F}" destId="{C09CE314-EB99-9546-A7F7-968F82C247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D7993-BEAD-3746-8AF0-3C6210445287}">
      <dsp:nvSpPr>
        <dsp:cNvPr id="0" name=""/>
        <dsp:cNvSpPr/>
      </dsp:nvSpPr>
      <dsp:spPr>
        <a:xfrm>
          <a:off x="280020" y="1917"/>
          <a:ext cx="3478559" cy="20871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NIEJI is funded by the Administration for Community Living and serves American Indian, Alaska Native, and Native Hawaiian communities. </a:t>
          </a:r>
        </a:p>
      </dsp:txBody>
      <dsp:txXfrm>
        <a:off x="280020" y="1917"/>
        <a:ext cx="3478559" cy="2087135"/>
      </dsp:txXfrm>
    </dsp:sp>
    <dsp:sp modelId="{D4CF98FB-E2F0-7D42-9A1E-0510FB1FBC2D}">
      <dsp:nvSpPr>
        <dsp:cNvPr id="0" name=""/>
        <dsp:cNvSpPr/>
      </dsp:nvSpPr>
      <dsp:spPr>
        <a:xfrm>
          <a:off x="280020" y="2436909"/>
          <a:ext cx="3478559" cy="20871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It is located at the Center for Rural Health at the University of North Dakota School of Medicine and Health Sciences. </a:t>
          </a:r>
        </a:p>
      </dsp:txBody>
      <dsp:txXfrm>
        <a:off x="280020" y="2436909"/>
        <a:ext cx="3478559" cy="2087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CAAE2-58E7-A24F-B9AF-2BDEDEDCF633}">
      <dsp:nvSpPr>
        <dsp:cNvPr id="0" name=""/>
        <dsp:cNvSpPr/>
      </dsp:nvSpPr>
      <dsp:spPr>
        <a:xfrm>
          <a:off x="366474" y="2827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Elder Abuse Prevention</a:t>
          </a:r>
          <a:br>
            <a:rPr lang="en-US" sz="2300" kern="1200" dirty="0"/>
          </a:br>
          <a:endParaRPr lang="en-US" sz="2300" kern="1200" dirty="0"/>
        </a:p>
      </dsp:txBody>
      <dsp:txXfrm>
        <a:off x="366474" y="2827"/>
        <a:ext cx="2342703" cy="1405622"/>
      </dsp:txXfrm>
    </dsp:sp>
    <dsp:sp modelId="{3B3F91D7-4A09-F840-9F38-48513F2376FD}">
      <dsp:nvSpPr>
        <dsp:cNvPr id="0" name=""/>
        <dsp:cNvSpPr/>
      </dsp:nvSpPr>
      <dsp:spPr>
        <a:xfrm>
          <a:off x="2943448" y="2827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Online Interactive Elder Justice Curriculum</a:t>
          </a:r>
          <a:endParaRPr lang="en-US" sz="2300" kern="1200" dirty="0"/>
        </a:p>
      </dsp:txBody>
      <dsp:txXfrm>
        <a:off x="2943448" y="2827"/>
        <a:ext cx="2342703" cy="1405622"/>
      </dsp:txXfrm>
    </dsp:sp>
    <dsp:sp modelId="{4A9F5D8F-DC54-4044-ABEA-7D014424BF08}">
      <dsp:nvSpPr>
        <dsp:cNvPr id="0" name=""/>
        <dsp:cNvSpPr/>
      </dsp:nvSpPr>
      <dsp:spPr>
        <a:xfrm>
          <a:off x="5520422" y="2827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Tribal Elder Protection Team Toolkit</a:t>
          </a:r>
        </a:p>
      </dsp:txBody>
      <dsp:txXfrm>
        <a:off x="5520422" y="2827"/>
        <a:ext cx="2342703" cy="1405622"/>
      </dsp:txXfrm>
    </dsp:sp>
    <dsp:sp modelId="{601FA47A-1342-6B4A-BA02-89D1D80C4AA0}">
      <dsp:nvSpPr>
        <dsp:cNvPr id="0" name=""/>
        <dsp:cNvSpPr/>
      </dsp:nvSpPr>
      <dsp:spPr>
        <a:xfrm>
          <a:off x="366474" y="1642720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Native Elders Maltreatment Survey</a:t>
          </a:r>
        </a:p>
      </dsp:txBody>
      <dsp:txXfrm>
        <a:off x="366474" y="1642720"/>
        <a:ext cx="2342703" cy="1405622"/>
      </dsp:txXfrm>
    </dsp:sp>
    <dsp:sp modelId="{74253E88-BF3E-AE44-8157-3122262FD487}">
      <dsp:nvSpPr>
        <dsp:cNvPr id="0" name=""/>
        <dsp:cNvSpPr/>
      </dsp:nvSpPr>
      <dsp:spPr>
        <a:xfrm>
          <a:off x="2943448" y="1642720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Tribal</a:t>
          </a:r>
          <a:r>
            <a:rPr lang="en-US" sz="2300" b="1" kern="1200" baseline="0" dirty="0"/>
            <a:t> Elder Abuse Codes</a:t>
          </a:r>
          <a:endParaRPr lang="en-US" sz="2300" b="1" kern="1200" dirty="0"/>
        </a:p>
      </dsp:txBody>
      <dsp:txXfrm>
        <a:off x="2943448" y="1642720"/>
        <a:ext cx="2342703" cy="1405622"/>
      </dsp:txXfrm>
    </dsp:sp>
    <dsp:sp modelId="{6A902AF8-6C6C-CA46-9A51-2D68D21BC48F}">
      <dsp:nvSpPr>
        <dsp:cNvPr id="0" name=""/>
        <dsp:cNvSpPr/>
      </dsp:nvSpPr>
      <dsp:spPr>
        <a:xfrm>
          <a:off x="5520422" y="1642720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Directory of State &amp; Tribal Hotlines</a:t>
          </a:r>
          <a:br>
            <a:rPr lang="en-US" sz="2300" kern="1200" dirty="0"/>
          </a:br>
          <a:endParaRPr lang="en-US" sz="2300" kern="1200" dirty="0"/>
        </a:p>
      </dsp:txBody>
      <dsp:txXfrm>
        <a:off x="5520422" y="1642720"/>
        <a:ext cx="2342703" cy="1405622"/>
      </dsp:txXfrm>
    </dsp:sp>
    <dsp:sp modelId="{3386B588-A83F-6F43-A26C-C35A6EFE4050}">
      <dsp:nvSpPr>
        <dsp:cNvPr id="0" name=""/>
        <dsp:cNvSpPr/>
      </dsp:nvSpPr>
      <dsp:spPr>
        <a:xfrm>
          <a:off x="2943448" y="3282612"/>
          <a:ext cx="2342703" cy="14056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Elder</a:t>
          </a:r>
          <a:r>
            <a:rPr lang="en-US" sz="2300" b="1" kern="1200" baseline="0" dirty="0"/>
            <a:t> Abuse Product Catalog</a:t>
          </a:r>
          <a:endParaRPr lang="en-US" sz="2300" b="1" kern="1200" dirty="0"/>
        </a:p>
      </dsp:txBody>
      <dsp:txXfrm>
        <a:off x="2943448" y="3282612"/>
        <a:ext cx="2342703" cy="1405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7B764-BE23-EF40-B751-194246744DB0}">
      <dsp:nvSpPr>
        <dsp:cNvPr id="0" name=""/>
        <dsp:cNvSpPr/>
      </dsp:nvSpPr>
      <dsp:spPr>
        <a:xfrm>
          <a:off x="0" y="2848566"/>
          <a:ext cx="8109560" cy="18689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Technical assistance includes:</a:t>
          </a:r>
        </a:p>
      </dsp:txBody>
      <dsp:txXfrm>
        <a:off x="0" y="2848566"/>
        <a:ext cx="8109560" cy="1009242"/>
      </dsp:txXfrm>
    </dsp:sp>
    <dsp:sp modelId="{A4575355-816F-F546-8FC2-88868E34A900}">
      <dsp:nvSpPr>
        <dsp:cNvPr id="0" name=""/>
        <dsp:cNvSpPr/>
      </dsp:nvSpPr>
      <dsp:spPr>
        <a:xfrm>
          <a:off x="3959" y="3820430"/>
          <a:ext cx="1350273" cy="8597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Guidance in obtaining tribal approval</a:t>
          </a:r>
        </a:p>
      </dsp:txBody>
      <dsp:txXfrm>
        <a:off x="3959" y="3820430"/>
        <a:ext cx="1350273" cy="859725"/>
      </dsp:txXfrm>
    </dsp:sp>
    <dsp:sp modelId="{BC595E19-434B-794F-8F84-9E854CCA0864}">
      <dsp:nvSpPr>
        <dsp:cNvPr id="0" name=""/>
        <dsp:cNvSpPr/>
      </dsp:nvSpPr>
      <dsp:spPr>
        <a:xfrm>
          <a:off x="1354233" y="3820430"/>
          <a:ext cx="1350273" cy="8597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Sampling methodology</a:t>
          </a:r>
        </a:p>
      </dsp:txBody>
      <dsp:txXfrm>
        <a:off x="1354233" y="3820430"/>
        <a:ext cx="1350273" cy="859725"/>
      </dsp:txXfrm>
    </dsp:sp>
    <dsp:sp modelId="{2C7E8354-E5C4-5645-96C4-B70CCA08B35C}">
      <dsp:nvSpPr>
        <dsp:cNvPr id="0" name=""/>
        <dsp:cNvSpPr/>
      </dsp:nvSpPr>
      <dsp:spPr>
        <a:xfrm>
          <a:off x="2704506" y="3820430"/>
          <a:ext cx="1350273" cy="8597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Remote training for interviewers</a:t>
          </a:r>
        </a:p>
      </dsp:txBody>
      <dsp:txXfrm>
        <a:off x="2704506" y="3820430"/>
        <a:ext cx="1350273" cy="859725"/>
      </dsp:txXfrm>
    </dsp:sp>
    <dsp:sp modelId="{537FCE5B-0011-4F4B-B3B2-A976141BA8FE}">
      <dsp:nvSpPr>
        <dsp:cNvPr id="0" name=""/>
        <dsp:cNvSpPr/>
      </dsp:nvSpPr>
      <dsp:spPr>
        <a:xfrm>
          <a:off x="4054779" y="3820430"/>
          <a:ext cx="1350273" cy="8597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 entry and analysis</a:t>
          </a:r>
        </a:p>
      </dsp:txBody>
      <dsp:txXfrm>
        <a:off x="4054779" y="3820430"/>
        <a:ext cx="1350273" cy="859725"/>
      </dsp:txXfrm>
    </dsp:sp>
    <dsp:sp modelId="{D32220D1-7254-E14A-A066-314FB9FA2DEC}">
      <dsp:nvSpPr>
        <dsp:cNvPr id="0" name=""/>
        <dsp:cNvSpPr/>
      </dsp:nvSpPr>
      <dsp:spPr>
        <a:xfrm>
          <a:off x="5405053" y="3820430"/>
          <a:ext cx="1350273" cy="8597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Data Storage</a:t>
          </a:r>
        </a:p>
      </dsp:txBody>
      <dsp:txXfrm>
        <a:off x="5405053" y="3820430"/>
        <a:ext cx="1350273" cy="859725"/>
      </dsp:txXfrm>
    </dsp:sp>
    <dsp:sp modelId="{9AAAC20A-D2DE-6540-A899-EDEBFD10F3BB}">
      <dsp:nvSpPr>
        <dsp:cNvPr id="0" name=""/>
        <dsp:cNvSpPr/>
      </dsp:nvSpPr>
      <dsp:spPr>
        <a:xfrm>
          <a:off x="6755326" y="3820430"/>
          <a:ext cx="1350273" cy="8597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Meaningful data reports</a:t>
          </a:r>
        </a:p>
      </dsp:txBody>
      <dsp:txXfrm>
        <a:off x="6755326" y="3820430"/>
        <a:ext cx="1350273" cy="859725"/>
      </dsp:txXfrm>
    </dsp:sp>
    <dsp:sp modelId="{C4A7A8A6-09AA-6A42-BD16-81CF4C4A8918}">
      <dsp:nvSpPr>
        <dsp:cNvPr id="0" name=""/>
        <dsp:cNvSpPr/>
      </dsp:nvSpPr>
      <dsp:spPr>
        <a:xfrm rot="10800000">
          <a:off x="0" y="2128"/>
          <a:ext cx="8109560" cy="2874472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NIEJI provides technical assistance in the collection of local data of elder abuse</a:t>
          </a:r>
        </a:p>
      </dsp:txBody>
      <dsp:txXfrm rot="10800000">
        <a:off x="0" y="2128"/>
        <a:ext cx="8109560" cy="1867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0B657-256C-9E46-AC18-C0E738D08109}">
      <dsp:nvSpPr>
        <dsp:cNvPr id="0" name=""/>
        <dsp:cNvSpPr/>
      </dsp:nvSpPr>
      <dsp:spPr>
        <a:xfrm>
          <a:off x="989" y="1073235"/>
          <a:ext cx="3474677" cy="22064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A2DAB3-CC9E-8A4B-B0B0-2C8287A86CDC}">
      <dsp:nvSpPr>
        <dsp:cNvPr id="0" name=""/>
        <dsp:cNvSpPr/>
      </dsp:nvSpPr>
      <dsp:spPr>
        <a:xfrm>
          <a:off x="387065" y="1440007"/>
          <a:ext cx="3474677" cy="2206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NIEJI provides technical assistance and resources to help tribal communities develop tribal elder abuse codes</a:t>
          </a:r>
        </a:p>
      </dsp:txBody>
      <dsp:txXfrm>
        <a:off x="451689" y="1504631"/>
        <a:ext cx="3345429" cy="2077172"/>
      </dsp:txXfrm>
    </dsp:sp>
    <dsp:sp modelId="{066DD707-6AD9-294F-8DCF-A884EE1FAB2D}">
      <dsp:nvSpPr>
        <dsp:cNvPr id="0" name=""/>
        <dsp:cNvSpPr/>
      </dsp:nvSpPr>
      <dsp:spPr>
        <a:xfrm>
          <a:off x="4247817" y="1073235"/>
          <a:ext cx="3474677" cy="22064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E5FCFC-A390-5A4E-BBE5-696D3834508C}">
      <dsp:nvSpPr>
        <dsp:cNvPr id="0" name=""/>
        <dsp:cNvSpPr/>
      </dsp:nvSpPr>
      <dsp:spPr>
        <a:xfrm>
          <a:off x="4633892" y="1440007"/>
          <a:ext cx="3474677" cy="2206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NIEJI maintains a database of tribal abuse codes </a:t>
          </a:r>
        </a:p>
      </dsp:txBody>
      <dsp:txXfrm>
        <a:off x="4698516" y="1504631"/>
        <a:ext cx="3345429" cy="2077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CE99-0F97-4FE7-94B8-E15791061521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C5D62-111D-4396-A899-49E440984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39ED2-6273-4420-9899-8BD7169B3A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2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39ED2-6273-4420-9899-8BD7169B3A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9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95" y="785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842"/>
            <a:ext cx="9144000" cy="1470025"/>
          </a:xfrm>
        </p:spPr>
        <p:txBody>
          <a:bodyPr/>
          <a:lstStyle>
            <a:lvl1pPr>
              <a:defRPr b="1">
                <a:solidFill>
                  <a:srgbClr val="850026"/>
                </a:solidFill>
                <a:latin typeface="Garamond"/>
                <a:cs typeface="Garamon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885" y="1498867"/>
            <a:ext cx="8595623" cy="34383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1321" y="6374112"/>
            <a:ext cx="2133600" cy="365125"/>
          </a:xfrm>
        </p:spPr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8321" y="6374112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7321" y="6374112"/>
            <a:ext cx="2133600" cy="365125"/>
          </a:xfrm>
        </p:spPr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7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8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3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1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6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6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0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7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2894" y="-145202"/>
            <a:ext cx="69639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240" y="1406500"/>
            <a:ext cx="8109560" cy="4719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72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FF1E-7E8B-964D-A704-4A4A3AE2516B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627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DB9A1-00D9-0847-B7C6-9DF59A850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0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Garamond"/>
          <a:ea typeface="+mj-ea"/>
          <a:cs typeface="Garam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850026"/>
        </a:buClr>
        <a:buSzPct val="100000"/>
        <a:buFont typeface="Wingdings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FB91D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1xuQ73DhIc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ieji.or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ieji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3427"/>
            <a:ext cx="9144000" cy="218557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850026"/>
                </a:solidFill>
                <a:latin typeface="+mn-lt"/>
              </a:rPr>
              <a:t>National Indigenous Elder</a:t>
            </a:r>
            <a:br>
              <a:rPr lang="en-US" sz="4000" b="1" dirty="0">
                <a:solidFill>
                  <a:srgbClr val="850026"/>
                </a:solidFill>
                <a:latin typeface="+mn-lt"/>
              </a:rPr>
            </a:br>
            <a:r>
              <a:rPr lang="en-US" sz="4000" b="1" dirty="0">
                <a:solidFill>
                  <a:srgbClr val="850026"/>
                </a:solidFill>
                <a:latin typeface="+mn-lt"/>
              </a:rPr>
              <a:t>Justice Initiative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40" y="5590095"/>
            <a:ext cx="8109560" cy="536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rgbClr val="850026"/>
                </a:solidFill>
                <a:latin typeface="Book Antiqua" panose="02040602050305030304" pitchFamily="18" charset="0"/>
              </a:rPr>
              <a:t>“Restoring respect and dignity by honoring Indigenous elders”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84" y="4136329"/>
            <a:ext cx="8490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Maylynn Warne, MPH </a:t>
            </a:r>
            <a:r>
              <a:rPr lang="en-US" sz="2000" i="1" dirty="0"/>
              <a:t>(Citizen of the Pawnee Nation &amp; Santa Ana Pueblo)</a:t>
            </a:r>
          </a:p>
          <a:p>
            <a:pPr algn="ctr"/>
            <a:r>
              <a:rPr lang="en-US" sz="2000" dirty="0"/>
              <a:t>March 3-5, 2020</a:t>
            </a:r>
          </a:p>
          <a:p>
            <a:pPr algn="ctr"/>
            <a:r>
              <a:rPr lang="en-US" sz="2000" dirty="0"/>
              <a:t>Red Lake, MN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0997" y="3405838"/>
            <a:ext cx="7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Times New Roman" panose="02020603050405020304" pitchFamily="18" charset="0"/>
              </a:rPr>
              <a:t>Title VI Cluster Training</a:t>
            </a:r>
          </a:p>
        </p:txBody>
      </p:sp>
    </p:spTree>
    <p:extLst>
      <p:ext uri="{BB962C8B-B14F-4D97-AF65-F5344CB8AC3E}">
        <p14:creationId xmlns:p14="http://schemas.microsoft.com/office/powerpoint/2010/main" val="291616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Native Elder Maltreatment Survey</a:t>
            </a:r>
          </a:p>
        </p:txBody>
      </p:sp>
      <p:pic>
        <p:nvPicPr>
          <p:cNvPr id="4" name="Content Placeholder 3" descr="Example of an application to University of North Dakota. 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856" y="1180747"/>
            <a:ext cx="3777160" cy="5005564"/>
          </a:xfrm>
          <a:prstGeom prst="rect">
            <a:avLst/>
          </a:prstGeom>
        </p:spPr>
      </p:pic>
      <p:pic>
        <p:nvPicPr>
          <p:cNvPr id="5" name="Picture 4" descr="Example of an application to University of North Dakota page 2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16" y="1180747"/>
            <a:ext cx="4128669" cy="500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895" y="-165140"/>
            <a:ext cx="696390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 b="1" dirty="0"/>
              <a:t>Tribal Elder Abuse Codes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E8496F9-7C60-46D9-814C-923A73118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680953"/>
              </p:ext>
            </p:extLst>
          </p:nvPr>
        </p:nvGraphicFramePr>
        <p:xfrm>
          <a:off x="577240" y="1406500"/>
          <a:ext cx="8109560" cy="47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59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Tribal Elder Abuse Codes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C1F72F-7C10-E64D-81B9-C7A93B9BF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26" y="997798"/>
            <a:ext cx="5183348" cy="5506207"/>
          </a:xfrm>
          <a:prstGeom prst="rect">
            <a:avLst/>
          </a:prstGeom>
        </p:spPr>
      </p:pic>
      <p:pic>
        <p:nvPicPr>
          <p:cNvPr id="9" name="Picture 8" descr="Example of abuse codes application. ">
            <a:extLst>
              <a:ext uri="{FF2B5EF4-FFF2-40B4-BE49-F238E27FC236}">
                <a16:creationId xmlns:a16="http://schemas.microsoft.com/office/drawing/2014/main" id="{2C91E3EB-9493-C148-9922-7CDD1B48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86" y="1256562"/>
            <a:ext cx="4126101" cy="5247443"/>
          </a:xfrm>
          <a:prstGeom prst="rect">
            <a:avLst/>
          </a:prstGeom>
        </p:spPr>
      </p:pic>
      <p:pic>
        <p:nvPicPr>
          <p:cNvPr id="10" name="Picture 9" descr="Example of abuse codes application part 2. ">
            <a:extLst>
              <a:ext uri="{FF2B5EF4-FFF2-40B4-BE49-F238E27FC236}">
                <a16:creationId xmlns:a16="http://schemas.microsoft.com/office/drawing/2014/main" id="{7F44888F-7D48-3B4A-A2F4-1466C031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56562"/>
            <a:ext cx="4207315" cy="52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D7ED8-7CAD-344C-BF60-B639E5D3E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7" y="329406"/>
            <a:ext cx="7196967" cy="566738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Directory of State &amp; Tribal Hotlines</a:t>
            </a:r>
            <a:br>
              <a:rPr lang="en-US" sz="1700" dirty="0"/>
            </a:br>
            <a:endParaRPr lang="en-US" sz="1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AF937-5D7E-5E4F-BEAB-DE139EE00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229" y="1224305"/>
            <a:ext cx="8004517" cy="8048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/>
              <a:t>NIEJI maintains an interactive map of state and tribal hotlines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/>
              <a:t>Report elder abuse  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/>
              <a:t>Identify resources</a:t>
            </a:r>
          </a:p>
        </p:txBody>
      </p:sp>
      <p:pic>
        <p:nvPicPr>
          <p:cNvPr id="9" name="Picture Placeholder 8" descr="A close up of a U.S map.&#10;">
            <a:extLst>
              <a:ext uri="{FF2B5EF4-FFF2-40B4-BE49-F238E27FC236}">
                <a16:creationId xmlns:a16="http://schemas.microsoft.com/office/drawing/2014/main" id="{2398B2AF-4F82-0846-9E91-6B1A306B27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23" b="5723"/>
          <a:stretch>
            <a:fillRect/>
          </a:stretch>
        </p:blipFill>
        <p:spPr>
          <a:xfrm>
            <a:off x="1200943" y="2853531"/>
            <a:ext cx="6669088" cy="34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02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3B0684C-2AA5-934A-BF4C-9DD0FB0E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7" y="329406"/>
            <a:ext cx="7196967" cy="566738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Minnesota State &amp; Tribal Hotlines</a:t>
            </a:r>
            <a:br>
              <a:rPr lang="en-US" sz="1700" dirty="0"/>
            </a:br>
            <a:endParaRPr lang="en-US" sz="17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C750B3-EA9B-0E4A-A289-9B769017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32" y="1335793"/>
            <a:ext cx="8466136" cy="4795355"/>
          </a:xfrm>
          <a:prstGeom prst="rect">
            <a:avLst/>
          </a:prstGeom>
        </p:spPr>
      </p:pic>
      <p:pic>
        <p:nvPicPr>
          <p:cNvPr id="8" name="Picture 7" descr="Phone numbers to various hotlines. ">
            <a:extLst>
              <a:ext uri="{FF2B5EF4-FFF2-40B4-BE49-F238E27FC236}">
                <a16:creationId xmlns:a16="http://schemas.microsoft.com/office/drawing/2014/main" id="{5D9222D1-087F-B141-B6C1-66500A5C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32" y="1335793"/>
            <a:ext cx="8466137" cy="4974502"/>
          </a:xfrm>
          <a:prstGeom prst="rect">
            <a:avLst/>
          </a:prstGeom>
        </p:spPr>
      </p:pic>
      <p:pic>
        <p:nvPicPr>
          <p:cNvPr id="9" name="Picture 8" descr="Phone numbers to hotlines. ">
            <a:extLst>
              <a:ext uri="{FF2B5EF4-FFF2-40B4-BE49-F238E27FC236}">
                <a16:creationId xmlns:a16="http://schemas.microsoft.com/office/drawing/2014/main" id="{307BEF14-3570-6B49-933E-F5DD043B5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0" y="1293566"/>
            <a:ext cx="8466137" cy="49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4000" b="1" dirty="0"/>
              <a:t>Elder Abuse Product Catalog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C8CA6C-2F9A-B745-B6F9-04092E15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40" y="1541721"/>
            <a:ext cx="8364720" cy="48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5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Poster, fact sheets, place mats</a:t>
            </a:r>
          </a:p>
        </p:txBody>
      </p:sp>
      <p:pic>
        <p:nvPicPr>
          <p:cNvPr id="5" name="Picture 4" descr="Don't let your money fly away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95" y="1188722"/>
            <a:ext cx="3456454" cy="2466786"/>
          </a:xfrm>
          <a:prstGeom prst="rect">
            <a:avLst/>
          </a:prstGeom>
        </p:spPr>
      </p:pic>
      <p:pic>
        <p:nvPicPr>
          <p:cNvPr id="6" name="Picture 5" descr="Spot scams from a mile away.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96" y="3846432"/>
            <a:ext cx="3499692" cy="2488503"/>
          </a:xfrm>
          <a:prstGeom prst="rect">
            <a:avLst/>
          </a:prstGeom>
        </p:spPr>
      </p:pic>
      <p:pic>
        <p:nvPicPr>
          <p:cNvPr id="4" name="Content Placeholder 3" descr="Ways to love our elders. 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16929" y="997798"/>
            <a:ext cx="4045971" cy="54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00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Billboard</a:t>
            </a:r>
          </a:p>
        </p:txBody>
      </p:sp>
      <p:pic>
        <p:nvPicPr>
          <p:cNvPr id="6" name="Picture 5" descr="Vinnebago tribe elder abuse prevention program. ">
            <a:extLst>
              <a:ext uri="{FF2B5EF4-FFF2-40B4-BE49-F238E27FC236}">
                <a16:creationId xmlns:a16="http://schemas.microsoft.com/office/drawing/2014/main" id="{95BEE710-43FA-7542-8102-2AB4353C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685947"/>
            <a:ext cx="8343900" cy="37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42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Project</a:t>
            </a:r>
          </a:p>
        </p:txBody>
      </p:sp>
      <p:pic>
        <p:nvPicPr>
          <p:cNvPr id="7" name="Online Media 6" descr="Saint Regis Mohawk Tribe Take a Stand on Elder Abuse">
            <a:hlinkClick r:id="" action="ppaction://media"/>
            <a:extLst>
              <a:ext uri="{FF2B5EF4-FFF2-40B4-BE49-F238E27FC236}">
                <a16:creationId xmlns:a16="http://schemas.microsoft.com/office/drawing/2014/main" id="{CA949875-DC95-154A-B17F-314DD326E3C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7850" y="1485900"/>
            <a:ext cx="8108950" cy="45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1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F4FD-9014-5341-A88C-76498555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pic>
        <p:nvPicPr>
          <p:cNvPr id="4" name="Picture 3" descr="Other resources website. ">
            <a:extLst>
              <a:ext uri="{FF2B5EF4-FFF2-40B4-BE49-F238E27FC236}">
                <a16:creationId xmlns:a16="http://schemas.microsoft.com/office/drawing/2014/main" id="{A7D2E10E-8F79-3C4C-9728-A4F2A098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48" y="1465330"/>
            <a:ext cx="8335503" cy="474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4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842"/>
            <a:ext cx="9144000" cy="1470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About NIEJI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F632C55-7624-4969-8EAF-7FF8EB807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188" y="1161241"/>
            <a:ext cx="8595623" cy="381872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/>
              <a:t>Mission </a:t>
            </a:r>
          </a:p>
          <a:p>
            <a:r>
              <a:rPr lang="en-US" i="1" dirty="0">
                <a:latin typeface="Bookman Old Style" panose="02050604050505020204" pitchFamily="18" charset="0"/>
              </a:rPr>
              <a:t>Restoring respect and dignity by honoring Indigenous Elders </a:t>
            </a:r>
          </a:p>
          <a:p>
            <a:endParaRPr lang="en-US" i="1" dirty="0">
              <a:latin typeface="Bookman Old Style" panose="02050604050505020204" pitchFamily="18" charset="0"/>
            </a:endParaRPr>
          </a:p>
          <a:p>
            <a:r>
              <a:rPr lang="en-US" dirty="0"/>
              <a:t>The National Indigenous Elder Justice Initiative (NIEJI) provides culturally appropriate information and community education materials on elder abuse, neglect, and exploitation in Indian Country.</a:t>
            </a:r>
          </a:p>
          <a:p>
            <a:r>
              <a:rPr lang="en-US" dirty="0" err="1"/>
              <a:t>www.nieji.org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1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894" y="-145202"/>
            <a:ext cx="7421106" cy="1143000"/>
          </a:xfrm>
        </p:spPr>
        <p:txBody>
          <a:bodyPr/>
          <a:lstStyle/>
          <a:p>
            <a:r>
              <a:rPr lang="en-US" dirty="0"/>
              <a:t>Resource Examples</a:t>
            </a:r>
          </a:p>
        </p:txBody>
      </p:sp>
      <p:pic>
        <p:nvPicPr>
          <p:cNvPr id="7" name="Picture 6" descr="Custody of grandchildren information for grandparents NIEJI. ">
            <a:extLst>
              <a:ext uri="{FF2B5EF4-FFF2-40B4-BE49-F238E27FC236}">
                <a16:creationId xmlns:a16="http://schemas.microsoft.com/office/drawing/2014/main" id="{D002B432-C729-0049-8962-EB44CCDD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4" y="1288153"/>
            <a:ext cx="3943351" cy="5084071"/>
          </a:xfrm>
          <a:prstGeom prst="rect">
            <a:avLst/>
          </a:prstGeom>
        </p:spPr>
      </p:pic>
      <p:pic>
        <p:nvPicPr>
          <p:cNvPr id="8" name="Picture 7" descr="Fact sheet contributing factors to American Indian/ Alaskan Native Elder's Quality life. ">
            <a:extLst>
              <a:ext uri="{FF2B5EF4-FFF2-40B4-BE49-F238E27FC236}">
                <a16:creationId xmlns:a16="http://schemas.microsoft.com/office/drawing/2014/main" id="{487DDA95-1088-014E-AEBF-BEA86C5A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85" y="1313659"/>
            <a:ext cx="3943351" cy="50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51" y="1406500"/>
            <a:ext cx="8578391" cy="4719663"/>
          </a:xfrm>
          <a:blipFill>
            <a:blip r:embed="rId2">
              <a:alphaModFix amt="21000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>
                <a:solidFill>
                  <a:srgbClr val="850026"/>
                </a:solidFill>
                <a:latin typeface="Garamond" pitchFamily="18" charset="0"/>
              </a:rPr>
              <a:t>National Indigenous Elder Justice Initiative</a:t>
            </a:r>
            <a:br>
              <a:rPr lang="en-US" sz="4000" dirty="0">
                <a:solidFill>
                  <a:srgbClr val="850026"/>
                </a:solidFill>
                <a:latin typeface="Garamond" pitchFamily="18" charset="0"/>
              </a:rPr>
            </a:br>
            <a:endParaRPr lang="en-US" sz="4000" dirty="0">
              <a:solidFill>
                <a:srgbClr val="850026"/>
              </a:solidFill>
              <a:latin typeface="Garamond" pitchFamily="18" charset="0"/>
            </a:endParaRPr>
          </a:p>
          <a:p>
            <a:pPr marL="0" indent="0" algn="ctr">
              <a:buNone/>
            </a:pPr>
            <a:r>
              <a:rPr lang="en-US" dirty="0"/>
              <a:t>Phone: 701-777-6780</a:t>
            </a:r>
            <a:br>
              <a:rPr lang="en-US" dirty="0"/>
            </a:br>
            <a:r>
              <a:rPr lang="en-US" dirty="0"/>
              <a:t>E-mail:  </a:t>
            </a:r>
            <a:r>
              <a:rPr lang="en-US" dirty="0">
                <a:hlinkClick r:id="rId3"/>
              </a:rPr>
              <a:t>info@nieji.org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Website: </a:t>
            </a:r>
            <a:r>
              <a:rPr lang="en-US" u="sng" dirty="0">
                <a:solidFill>
                  <a:srgbClr val="1508C4"/>
                </a:solidFill>
              </a:rPr>
              <a:t>http://</a:t>
            </a:r>
            <a:r>
              <a:rPr lang="en-US" dirty="0">
                <a:hlinkClick r:id="rId4"/>
              </a:rPr>
              <a:t>www.nieji.org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5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692" y="0"/>
            <a:ext cx="696390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Funding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A6DC7C-4181-44B7-A11E-EB5A9A845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380358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large building in the middle of a field.&#10;&#10;">
            <a:extLst>
              <a:ext uri="{FF2B5EF4-FFF2-40B4-BE49-F238E27FC236}">
                <a16:creationId xmlns:a16="http://schemas.microsoft.com/office/drawing/2014/main" id="{2831B035-8B76-1045-89EB-6AB495C58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280160"/>
            <a:ext cx="40386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2" y="0"/>
            <a:ext cx="7118252" cy="8585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3200" dirty="0"/>
              <a:t>Services and 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56336B-28A7-4D66-8F61-D84F61E48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006619"/>
              </p:ext>
            </p:extLst>
          </p:nvPr>
        </p:nvGraphicFramePr>
        <p:xfrm>
          <a:off x="457200" y="1435100"/>
          <a:ext cx="8229600" cy="469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764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NIEJI Home Page</a:t>
            </a:r>
          </a:p>
        </p:txBody>
      </p:sp>
      <p:pic>
        <p:nvPicPr>
          <p:cNvPr id="8" name="210AB03" descr="NIEJ website. National Indigenous Elder Justice Imitative.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497" y="1337880"/>
            <a:ext cx="7547676" cy="5012357"/>
          </a:xfrm>
        </p:spPr>
      </p:pic>
    </p:spTree>
    <p:extLst>
      <p:ext uri="{BB962C8B-B14F-4D97-AF65-F5344CB8AC3E}">
        <p14:creationId xmlns:p14="http://schemas.microsoft.com/office/powerpoint/2010/main" val="33896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8488-792E-2441-A45A-40FA11C7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5202"/>
            <a:ext cx="91440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3600" dirty="0"/>
              <a:t>Elder Abuse Prevention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FD7372C-3A9E-43F4-957F-ACAD12815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347" y="1336431"/>
            <a:ext cx="3875649" cy="47021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NIEJI provides technical assistance and education to address and prevent elder abuse, neglect, and exploitation through information, presentations, and sharing resources.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0B2155-1861-1947-942D-D132CD6E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225" y="1413803"/>
            <a:ext cx="4819428" cy="47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4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7878-F936-5648-A749-C3C94054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894" y="-342154"/>
            <a:ext cx="696390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700" dirty="0"/>
            </a:br>
            <a:r>
              <a:rPr lang="en-US" sz="3700" dirty="0"/>
              <a:t>Elder </a:t>
            </a:r>
            <a:r>
              <a:rPr lang="en-US" sz="3600" dirty="0"/>
              <a:t>Justice</a:t>
            </a:r>
            <a:r>
              <a:rPr lang="en-US" sz="3700" dirty="0"/>
              <a:t> Curriculum	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736F249-FA0E-41D8-A6F8-AAF7F99A4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16185" y="3320697"/>
            <a:ext cx="4040188" cy="3951288"/>
          </a:xfrm>
        </p:spPr>
        <p:txBody>
          <a:bodyPr/>
          <a:lstStyle/>
          <a:p>
            <a:r>
              <a:rPr lang="en-US" dirty="0"/>
              <a:t>Modules:</a:t>
            </a:r>
          </a:p>
          <a:p>
            <a:pPr lvl="1"/>
            <a:r>
              <a:rPr lang="en-US" dirty="0"/>
              <a:t>Elder Abuse</a:t>
            </a:r>
          </a:p>
          <a:p>
            <a:pPr lvl="1"/>
            <a:r>
              <a:rPr lang="en-US" dirty="0"/>
              <a:t>Caregiver</a:t>
            </a:r>
          </a:p>
          <a:p>
            <a:pPr lvl="1"/>
            <a:r>
              <a:rPr lang="en-US" dirty="0"/>
              <a:t>Financial Abuse</a:t>
            </a:r>
          </a:p>
          <a:p>
            <a:pPr lvl="1"/>
            <a:r>
              <a:rPr lang="en-US" dirty="0"/>
              <a:t>Healthcare</a:t>
            </a:r>
          </a:p>
          <a:p>
            <a:pPr lvl="1"/>
            <a:r>
              <a:rPr lang="en-US" dirty="0"/>
              <a:t>Legal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Social Services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D9AC75-8F17-411C-8881-CA9F3D56D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199" y="1467241"/>
            <a:ext cx="8377237" cy="181730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The NIEJI website has free online education modules to train those that work with Native American Elders to identify and address elder abuse.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ECD71D-F702-CD47-8821-C6A8E51C3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631453"/>
            <a:ext cx="8377237" cy="4638971"/>
          </a:xfrm>
          <a:prstGeom prst="rect">
            <a:avLst/>
          </a:prstGeom>
        </p:spPr>
      </p:pic>
      <p:pic>
        <p:nvPicPr>
          <p:cNvPr id="17" name="Content Placeholder 5" descr="Video player of National Indigenous Elder Justice Initiative. Online Interactive Education Modules. ">
            <a:extLst>
              <a:ext uri="{FF2B5EF4-FFF2-40B4-BE49-F238E27FC236}">
                <a16:creationId xmlns:a16="http://schemas.microsoft.com/office/drawing/2014/main" id="{99B428CF-DF05-6A4F-A09B-C0D22CA77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369" y="1631452"/>
            <a:ext cx="6614142" cy="46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CC7E-85D6-ED41-8039-E5D2F4F4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478301"/>
            <a:ext cx="7484012" cy="8865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Tribal Elder </a:t>
            </a:r>
            <a:r>
              <a:rPr lang="en-US" sz="3600" dirty="0"/>
              <a:t>Protection</a:t>
            </a:r>
            <a:r>
              <a:rPr lang="en-US" sz="3200" dirty="0"/>
              <a:t> Team Toolkit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71D57-CA9A-8D4C-BD18-91467BB97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193" y="1167618"/>
            <a:ext cx="4114804" cy="5212081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Tribal Elder Protection Team (EPT)or a Multidisciplinary Team is a group of professionals: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/>
              <a:t> Elder, family members, &amp; community members from diverse disciplines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EPT provides comprehensive assessment and consultation to address elder abuse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Downloadable toolkit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NIEJI provides technical assistance 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D79CB13-501E-A94B-9E6F-B90FD596A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7" y="1078718"/>
            <a:ext cx="4114804" cy="53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894" y="-145202"/>
            <a:ext cx="696390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3700" b="1"/>
              <a:t>Native Elders Maltreatment Survey</a:t>
            </a:r>
          </a:p>
        </p:txBody>
      </p:sp>
      <p:graphicFrame>
        <p:nvGraphicFramePr>
          <p:cNvPr id="5" name="Content Placeholder 2" descr="NIEJI provides technical assistance in the collection of local data of elder abuse. ">
            <a:extLst>
              <a:ext uri="{FF2B5EF4-FFF2-40B4-BE49-F238E27FC236}">
                <a16:creationId xmlns:a16="http://schemas.microsoft.com/office/drawing/2014/main" id="{8B35BE80-E453-447B-9A7F-AC38C75A5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959701"/>
              </p:ext>
            </p:extLst>
          </p:nvPr>
        </p:nvGraphicFramePr>
        <p:xfrm>
          <a:off x="577240" y="1406500"/>
          <a:ext cx="8109560" cy="471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1799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453</Words>
  <Application>Microsoft Office PowerPoint</Application>
  <PresentationFormat>On-screen Show (4:3)</PresentationFormat>
  <Paragraphs>73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Bookman Old Style</vt:lpstr>
      <vt:lpstr>Calibri</vt:lpstr>
      <vt:lpstr>Garamond</vt:lpstr>
      <vt:lpstr>Wingdings</vt:lpstr>
      <vt:lpstr>Office Theme</vt:lpstr>
      <vt:lpstr>National Indigenous Elder Justice Initiative Resources</vt:lpstr>
      <vt:lpstr>About NIEJI</vt:lpstr>
      <vt:lpstr>Funding </vt:lpstr>
      <vt:lpstr>Services and Resources</vt:lpstr>
      <vt:lpstr>NIEJI Home Page</vt:lpstr>
      <vt:lpstr>Elder Abuse Prevention</vt:lpstr>
      <vt:lpstr> Elder Justice Curriculum </vt:lpstr>
      <vt:lpstr>Tribal Elder Protection Team Toolkit </vt:lpstr>
      <vt:lpstr>Native Elders Maltreatment Survey</vt:lpstr>
      <vt:lpstr>Native Elder Maltreatment Survey</vt:lpstr>
      <vt:lpstr>Tribal Elder Abuse Codes</vt:lpstr>
      <vt:lpstr>Tribal Elder Abuse Codes</vt:lpstr>
      <vt:lpstr>Directory of State &amp; Tribal Hotlines </vt:lpstr>
      <vt:lpstr>Minnesota State &amp; Tribal Hotlines </vt:lpstr>
      <vt:lpstr>Elder Abuse Product Catalog</vt:lpstr>
      <vt:lpstr>Poster, fact sheets, place mats</vt:lpstr>
      <vt:lpstr>Billboard</vt:lpstr>
      <vt:lpstr>Video Project</vt:lpstr>
      <vt:lpstr>Other Resources</vt:lpstr>
      <vt:lpstr>Resource Examples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Indigenous Elder Justice Initiative Resources</dc:title>
  <dc:creator>Warne, Maylynn</dc:creator>
  <cp:lastModifiedBy>Joaquin Phoenix</cp:lastModifiedBy>
  <cp:revision>10</cp:revision>
  <dcterms:created xsi:type="dcterms:W3CDTF">2020-02-28T20:46:58Z</dcterms:created>
  <dcterms:modified xsi:type="dcterms:W3CDTF">2020-03-08T03:14:23Z</dcterms:modified>
</cp:coreProperties>
</file>