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57" r:id="rId2"/>
    <p:sldId id="269" r:id="rId3"/>
    <p:sldId id="328" r:id="rId4"/>
    <p:sldId id="329" r:id="rId5"/>
    <p:sldId id="330" r:id="rId6"/>
    <p:sldId id="332" r:id="rId7"/>
    <p:sldId id="335" r:id="rId8"/>
    <p:sldId id="336" r:id="rId9"/>
    <p:sldId id="338" r:id="rId10"/>
    <p:sldId id="337"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8" r:id="rId40"/>
    <p:sldId id="367" r:id="rId41"/>
    <p:sldId id="369" r:id="rId42"/>
    <p:sldId id="370" r:id="rId43"/>
    <p:sldId id="371" r:id="rId44"/>
    <p:sldId id="378" r:id="rId45"/>
    <p:sldId id="372" r:id="rId46"/>
    <p:sldId id="379" r:id="rId47"/>
    <p:sldId id="373" r:id="rId48"/>
    <p:sldId id="374" r:id="rId49"/>
    <p:sldId id="380" r:id="rId50"/>
    <p:sldId id="375" r:id="rId51"/>
    <p:sldId id="381" r:id="rId52"/>
    <p:sldId id="376" r:id="rId53"/>
    <p:sldId id="333" r:id="rId54"/>
    <p:sldId id="377" r:id="rId55"/>
    <p:sldId id="391" r:id="rId56"/>
    <p:sldId id="382" r:id="rId57"/>
    <p:sldId id="392" r:id="rId58"/>
    <p:sldId id="383" r:id="rId59"/>
    <p:sldId id="393" r:id="rId60"/>
    <p:sldId id="384" r:id="rId61"/>
    <p:sldId id="394" r:id="rId62"/>
    <p:sldId id="385" r:id="rId63"/>
    <p:sldId id="395" r:id="rId64"/>
    <p:sldId id="386" r:id="rId65"/>
    <p:sldId id="396" r:id="rId66"/>
    <p:sldId id="387" r:id="rId67"/>
    <p:sldId id="397" r:id="rId68"/>
    <p:sldId id="388" r:id="rId69"/>
    <p:sldId id="398" r:id="rId70"/>
    <p:sldId id="389" r:id="rId71"/>
    <p:sldId id="399" r:id="rId72"/>
    <p:sldId id="390" r:id="rId73"/>
    <p:sldId id="334" r:id="rId74"/>
    <p:sldId id="400" r:id="rId75"/>
    <p:sldId id="321" r:id="rId76"/>
    <p:sldId id="322" r:id="rId77"/>
    <p:sldId id="289" r:id="rId78"/>
    <p:sldId id="263" r:id="rId7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026"/>
    <a:srgbClr val="FFB9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1" autoAdjust="0"/>
    <p:restoredTop sz="94291" autoAdjust="0"/>
  </p:normalViewPr>
  <p:slideViewPr>
    <p:cSldViewPr snapToGrid="0" snapToObjects="1">
      <p:cViewPr varScale="1">
        <p:scale>
          <a:sx n="68" d="100"/>
          <a:sy n="68" d="100"/>
        </p:scale>
        <p:origin x="1776" y="534"/>
      </p:cViewPr>
      <p:guideLst>
        <p:guide orient="horz" pos="2160"/>
        <p:guide pos="2880"/>
      </p:guideLst>
    </p:cSldViewPr>
  </p:slideViewPr>
  <p:outlineViewPr>
    <p:cViewPr>
      <p:scale>
        <a:sx n="33" d="100"/>
        <a:sy n="33" d="100"/>
      </p:scale>
      <p:origin x="0" y="-17249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2832"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FA52499-E828-4067-89F0-8A112C0BD8FA}" type="datetimeFigureOut">
              <a:rPr lang="en-US" smtClean="0"/>
              <a:t>3/7/2020</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6B4C2117-8BCA-458D-8798-FF71CBEDE703}" type="slidenum">
              <a:rPr lang="en-US" smtClean="0"/>
              <a:t>‹#›</a:t>
            </a:fld>
            <a:endParaRPr lang="en-US"/>
          </a:p>
        </p:txBody>
      </p:sp>
    </p:spTree>
    <p:extLst>
      <p:ext uri="{BB962C8B-B14F-4D97-AF65-F5344CB8AC3E}">
        <p14:creationId xmlns:p14="http://schemas.microsoft.com/office/powerpoint/2010/main" val="232832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983C51F-1DC7-48B2-82D7-6DBA5DB1DAED}" type="datetimeFigureOut">
              <a:rPr lang="en-US" smtClean="0"/>
              <a:t>3/7/2020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0F39ED2-6273-4420-9899-8BD7169B3A03}" type="slidenum">
              <a:rPr lang="en-US" smtClean="0"/>
              <a:t>‹#›</a:t>
            </a:fld>
            <a:endParaRPr lang="en-US"/>
          </a:p>
        </p:txBody>
      </p:sp>
    </p:spTree>
    <p:extLst>
      <p:ext uri="{BB962C8B-B14F-4D97-AF65-F5344CB8AC3E}">
        <p14:creationId xmlns:p14="http://schemas.microsoft.com/office/powerpoint/2010/main" val="142728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a:t>
            </a:fld>
            <a:endParaRPr lang="en-US"/>
          </a:p>
        </p:txBody>
      </p:sp>
    </p:spTree>
    <p:extLst>
      <p:ext uri="{BB962C8B-B14F-4D97-AF65-F5344CB8AC3E}">
        <p14:creationId xmlns:p14="http://schemas.microsoft.com/office/powerpoint/2010/main" val="38682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10</a:t>
            </a:fld>
            <a:endParaRPr lang="en-US"/>
          </a:p>
        </p:txBody>
      </p:sp>
    </p:spTree>
    <p:extLst>
      <p:ext uri="{BB962C8B-B14F-4D97-AF65-F5344CB8AC3E}">
        <p14:creationId xmlns:p14="http://schemas.microsoft.com/office/powerpoint/2010/main" val="203553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11</a:t>
            </a:fld>
            <a:endParaRPr lang="en-US"/>
          </a:p>
        </p:txBody>
      </p:sp>
    </p:spTree>
    <p:extLst>
      <p:ext uri="{BB962C8B-B14F-4D97-AF65-F5344CB8AC3E}">
        <p14:creationId xmlns:p14="http://schemas.microsoft.com/office/powerpoint/2010/main" val="249912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12</a:t>
            </a:fld>
            <a:endParaRPr lang="en-US"/>
          </a:p>
        </p:txBody>
      </p:sp>
    </p:spTree>
    <p:extLst>
      <p:ext uri="{BB962C8B-B14F-4D97-AF65-F5344CB8AC3E}">
        <p14:creationId xmlns:p14="http://schemas.microsoft.com/office/powerpoint/2010/main" val="158201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13</a:t>
            </a:fld>
            <a:endParaRPr lang="en-US"/>
          </a:p>
        </p:txBody>
      </p:sp>
    </p:spTree>
    <p:extLst>
      <p:ext uri="{BB962C8B-B14F-4D97-AF65-F5344CB8AC3E}">
        <p14:creationId xmlns:p14="http://schemas.microsoft.com/office/powerpoint/2010/main" val="78826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14</a:t>
            </a:fld>
            <a:endParaRPr lang="en-US"/>
          </a:p>
        </p:txBody>
      </p:sp>
    </p:spTree>
    <p:extLst>
      <p:ext uri="{BB962C8B-B14F-4D97-AF65-F5344CB8AC3E}">
        <p14:creationId xmlns:p14="http://schemas.microsoft.com/office/powerpoint/2010/main" val="382065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15</a:t>
            </a:fld>
            <a:endParaRPr lang="en-US"/>
          </a:p>
        </p:txBody>
      </p:sp>
    </p:spTree>
    <p:extLst>
      <p:ext uri="{BB962C8B-B14F-4D97-AF65-F5344CB8AC3E}">
        <p14:creationId xmlns:p14="http://schemas.microsoft.com/office/powerpoint/2010/main" val="394139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16</a:t>
            </a:fld>
            <a:endParaRPr lang="en-US"/>
          </a:p>
        </p:txBody>
      </p:sp>
    </p:spTree>
    <p:extLst>
      <p:ext uri="{BB962C8B-B14F-4D97-AF65-F5344CB8AC3E}">
        <p14:creationId xmlns:p14="http://schemas.microsoft.com/office/powerpoint/2010/main" val="12991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17</a:t>
            </a:fld>
            <a:endParaRPr lang="en-US"/>
          </a:p>
        </p:txBody>
      </p:sp>
    </p:spTree>
    <p:extLst>
      <p:ext uri="{BB962C8B-B14F-4D97-AF65-F5344CB8AC3E}">
        <p14:creationId xmlns:p14="http://schemas.microsoft.com/office/powerpoint/2010/main" val="147152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18</a:t>
            </a:fld>
            <a:endParaRPr lang="en-US"/>
          </a:p>
        </p:txBody>
      </p:sp>
    </p:spTree>
    <p:extLst>
      <p:ext uri="{BB962C8B-B14F-4D97-AF65-F5344CB8AC3E}">
        <p14:creationId xmlns:p14="http://schemas.microsoft.com/office/powerpoint/2010/main" val="416363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19</a:t>
            </a:fld>
            <a:endParaRPr lang="en-US"/>
          </a:p>
        </p:txBody>
      </p:sp>
    </p:spTree>
    <p:extLst>
      <p:ext uri="{BB962C8B-B14F-4D97-AF65-F5344CB8AC3E}">
        <p14:creationId xmlns:p14="http://schemas.microsoft.com/office/powerpoint/2010/main" val="8427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a:t>
            </a:fld>
            <a:endParaRPr lang="en-US"/>
          </a:p>
        </p:txBody>
      </p:sp>
    </p:spTree>
    <p:extLst>
      <p:ext uri="{BB962C8B-B14F-4D97-AF65-F5344CB8AC3E}">
        <p14:creationId xmlns:p14="http://schemas.microsoft.com/office/powerpoint/2010/main" val="14646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20</a:t>
            </a:fld>
            <a:endParaRPr lang="en-US"/>
          </a:p>
        </p:txBody>
      </p:sp>
    </p:spTree>
    <p:extLst>
      <p:ext uri="{BB962C8B-B14F-4D97-AF65-F5344CB8AC3E}">
        <p14:creationId xmlns:p14="http://schemas.microsoft.com/office/powerpoint/2010/main" val="153257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21</a:t>
            </a:fld>
            <a:endParaRPr lang="en-US"/>
          </a:p>
        </p:txBody>
      </p:sp>
    </p:spTree>
    <p:extLst>
      <p:ext uri="{BB962C8B-B14F-4D97-AF65-F5344CB8AC3E}">
        <p14:creationId xmlns:p14="http://schemas.microsoft.com/office/powerpoint/2010/main" val="511323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22</a:t>
            </a:fld>
            <a:endParaRPr lang="en-US"/>
          </a:p>
        </p:txBody>
      </p:sp>
    </p:spTree>
    <p:extLst>
      <p:ext uri="{BB962C8B-B14F-4D97-AF65-F5344CB8AC3E}">
        <p14:creationId xmlns:p14="http://schemas.microsoft.com/office/powerpoint/2010/main" val="1791289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23</a:t>
            </a:fld>
            <a:endParaRPr lang="en-US"/>
          </a:p>
        </p:txBody>
      </p:sp>
    </p:spTree>
    <p:extLst>
      <p:ext uri="{BB962C8B-B14F-4D97-AF65-F5344CB8AC3E}">
        <p14:creationId xmlns:p14="http://schemas.microsoft.com/office/powerpoint/2010/main" val="239941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24</a:t>
            </a:fld>
            <a:endParaRPr lang="en-US"/>
          </a:p>
        </p:txBody>
      </p:sp>
    </p:spTree>
    <p:extLst>
      <p:ext uri="{BB962C8B-B14F-4D97-AF65-F5344CB8AC3E}">
        <p14:creationId xmlns:p14="http://schemas.microsoft.com/office/powerpoint/2010/main" val="4095942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25</a:t>
            </a:fld>
            <a:endParaRPr lang="en-US"/>
          </a:p>
        </p:txBody>
      </p:sp>
    </p:spTree>
    <p:extLst>
      <p:ext uri="{BB962C8B-B14F-4D97-AF65-F5344CB8AC3E}">
        <p14:creationId xmlns:p14="http://schemas.microsoft.com/office/powerpoint/2010/main" val="102160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26</a:t>
            </a:fld>
            <a:endParaRPr lang="en-US"/>
          </a:p>
        </p:txBody>
      </p:sp>
    </p:spTree>
    <p:extLst>
      <p:ext uri="{BB962C8B-B14F-4D97-AF65-F5344CB8AC3E}">
        <p14:creationId xmlns:p14="http://schemas.microsoft.com/office/powerpoint/2010/main" val="176952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27</a:t>
            </a:fld>
            <a:endParaRPr lang="en-US"/>
          </a:p>
        </p:txBody>
      </p:sp>
    </p:spTree>
    <p:extLst>
      <p:ext uri="{BB962C8B-B14F-4D97-AF65-F5344CB8AC3E}">
        <p14:creationId xmlns:p14="http://schemas.microsoft.com/office/powerpoint/2010/main" val="79725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28</a:t>
            </a:fld>
            <a:endParaRPr lang="en-US"/>
          </a:p>
        </p:txBody>
      </p:sp>
    </p:spTree>
    <p:extLst>
      <p:ext uri="{BB962C8B-B14F-4D97-AF65-F5344CB8AC3E}">
        <p14:creationId xmlns:p14="http://schemas.microsoft.com/office/powerpoint/2010/main" val="388610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29</a:t>
            </a:fld>
            <a:endParaRPr lang="en-US"/>
          </a:p>
        </p:txBody>
      </p:sp>
    </p:spTree>
    <p:extLst>
      <p:ext uri="{BB962C8B-B14F-4D97-AF65-F5344CB8AC3E}">
        <p14:creationId xmlns:p14="http://schemas.microsoft.com/office/powerpoint/2010/main" val="190930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a:t>
            </a:fld>
            <a:endParaRPr lang="en-US"/>
          </a:p>
        </p:txBody>
      </p:sp>
    </p:spTree>
    <p:extLst>
      <p:ext uri="{BB962C8B-B14F-4D97-AF65-F5344CB8AC3E}">
        <p14:creationId xmlns:p14="http://schemas.microsoft.com/office/powerpoint/2010/main" val="4266821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30</a:t>
            </a:fld>
            <a:endParaRPr lang="en-US"/>
          </a:p>
        </p:txBody>
      </p:sp>
    </p:spTree>
    <p:extLst>
      <p:ext uri="{BB962C8B-B14F-4D97-AF65-F5344CB8AC3E}">
        <p14:creationId xmlns:p14="http://schemas.microsoft.com/office/powerpoint/2010/main" val="712759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31</a:t>
            </a:fld>
            <a:endParaRPr lang="en-US"/>
          </a:p>
        </p:txBody>
      </p:sp>
    </p:spTree>
    <p:extLst>
      <p:ext uri="{BB962C8B-B14F-4D97-AF65-F5344CB8AC3E}">
        <p14:creationId xmlns:p14="http://schemas.microsoft.com/office/powerpoint/2010/main" val="1138169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32</a:t>
            </a:fld>
            <a:endParaRPr lang="en-US"/>
          </a:p>
        </p:txBody>
      </p:sp>
    </p:spTree>
    <p:extLst>
      <p:ext uri="{BB962C8B-B14F-4D97-AF65-F5344CB8AC3E}">
        <p14:creationId xmlns:p14="http://schemas.microsoft.com/office/powerpoint/2010/main" val="4214629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33</a:t>
            </a:fld>
            <a:endParaRPr lang="en-US"/>
          </a:p>
        </p:txBody>
      </p:sp>
    </p:spTree>
    <p:extLst>
      <p:ext uri="{BB962C8B-B14F-4D97-AF65-F5344CB8AC3E}">
        <p14:creationId xmlns:p14="http://schemas.microsoft.com/office/powerpoint/2010/main" val="3400272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34</a:t>
            </a:fld>
            <a:endParaRPr lang="en-US"/>
          </a:p>
        </p:txBody>
      </p:sp>
    </p:spTree>
    <p:extLst>
      <p:ext uri="{BB962C8B-B14F-4D97-AF65-F5344CB8AC3E}">
        <p14:creationId xmlns:p14="http://schemas.microsoft.com/office/powerpoint/2010/main" val="384578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35</a:t>
            </a:fld>
            <a:endParaRPr lang="en-US"/>
          </a:p>
        </p:txBody>
      </p:sp>
    </p:spTree>
    <p:extLst>
      <p:ext uri="{BB962C8B-B14F-4D97-AF65-F5344CB8AC3E}">
        <p14:creationId xmlns:p14="http://schemas.microsoft.com/office/powerpoint/2010/main" val="417192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36</a:t>
            </a:fld>
            <a:endParaRPr lang="en-US"/>
          </a:p>
        </p:txBody>
      </p:sp>
    </p:spTree>
    <p:extLst>
      <p:ext uri="{BB962C8B-B14F-4D97-AF65-F5344CB8AC3E}">
        <p14:creationId xmlns:p14="http://schemas.microsoft.com/office/powerpoint/2010/main" val="3278212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37</a:t>
            </a:fld>
            <a:endParaRPr lang="en-US"/>
          </a:p>
        </p:txBody>
      </p:sp>
    </p:spTree>
    <p:extLst>
      <p:ext uri="{BB962C8B-B14F-4D97-AF65-F5344CB8AC3E}">
        <p14:creationId xmlns:p14="http://schemas.microsoft.com/office/powerpoint/2010/main" val="4245580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38</a:t>
            </a:fld>
            <a:endParaRPr lang="en-US"/>
          </a:p>
        </p:txBody>
      </p:sp>
    </p:spTree>
    <p:extLst>
      <p:ext uri="{BB962C8B-B14F-4D97-AF65-F5344CB8AC3E}">
        <p14:creationId xmlns:p14="http://schemas.microsoft.com/office/powerpoint/2010/main" val="3768848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39</a:t>
            </a:fld>
            <a:endParaRPr lang="en-US"/>
          </a:p>
        </p:txBody>
      </p:sp>
    </p:spTree>
    <p:extLst>
      <p:ext uri="{BB962C8B-B14F-4D97-AF65-F5344CB8AC3E}">
        <p14:creationId xmlns:p14="http://schemas.microsoft.com/office/powerpoint/2010/main" val="224765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a:t>
            </a:fld>
            <a:endParaRPr lang="en-US"/>
          </a:p>
        </p:txBody>
      </p:sp>
    </p:spTree>
    <p:extLst>
      <p:ext uri="{BB962C8B-B14F-4D97-AF65-F5344CB8AC3E}">
        <p14:creationId xmlns:p14="http://schemas.microsoft.com/office/powerpoint/2010/main" val="4181876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40</a:t>
            </a:fld>
            <a:endParaRPr lang="en-US"/>
          </a:p>
        </p:txBody>
      </p:sp>
    </p:spTree>
    <p:extLst>
      <p:ext uri="{BB962C8B-B14F-4D97-AF65-F5344CB8AC3E}">
        <p14:creationId xmlns:p14="http://schemas.microsoft.com/office/powerpoint/2010/main" val="3917308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41</a:t>
            </a:fld>
            <a:endParaRPr lang="en-US"/>
          </a:p>
        </p:txBody>
      </p:sp>
    </p:spTree>
    <p:extLst>
      <p:ext uri="{BB962C8B-B14F-4D97-AF65-F5344CB8AC3E}">
        <p14:creationId xmlns:p14="http://schemas.microsoft.com/office/powerpoint/2010/main" val="1536345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42</a:t>
            </a:fld>
            <a:endParaRPr lang="en-US"/>
          </a:p>
        </p:txBody>
      </p:sp>
    </p:spTree>
    <p:extLst>
      <p:ext uri="{BB962C8B-B14F-4D97-AF65-F5344CB8AC3E}">
        <p14:creationId xmlns:p14="http://schemas.microsoft.com/office/powerpoint/2010/main" val="45454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43</a:t>
            </a:fld>
            <a:endParaRPr lang="en-US"/>
          </a:p>
        </p:txBody>
      </p:sp>
    </p:spTree>
    <p:extLst>
      <p:ext uri="{BB962C8B-B14F-4D97-AF65-F5344CB8AC3E}">
        <p14:creationId xmlns:p14="http://schemas.microsoft.com/office/powerpoint/2010/main" val="3183180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44</a:t>
            </a:fld>
            <a:endParaRPr lang="en-US"/>
          </a:p>
        </p:txBody>
      </p:sp>
    </p:spTree>
    <p:extLst>
      <p:ext uri="{BB962C8B-B14F-4D97-AF65-F5344CB8AC3E}">
        <p14:creationId xmlns:p14="http://schemas.microsoft.com/office/powerpoint/2010/main" val="2149395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45</a:t>
            </a:fld>
            <a:endParaRPr lang="en-US"/>
          </a:p>
        </p:txBody>
      </p:sp>
    </p:spTree>
    <p:extLst>
      <p:ext uri="{BB962C8B-B14F-4D97-AF65-F5344CB8AC3E}">
        <p14:creationId xmlns:p14="http://schemas.microsoft.com/office/powerpoint/2010/main" val="1267814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46</a:t>
            </a:fld>
            <a:endParaRPr lang="en-US"/>
          </a:p>
        </p:txBody>
      </p:sp>
    </p:spTree>
    <p:extLst>
      <p:ext uri="{BB962C8B-B14F-4D97-AF65-F5344CB8AC3E}">
        <p14:creationId xmlns:p14="http://schemas.microsoft.com/office/powerpoint/2010/main" val="2935174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47</a:t>
            </a:fld>
            <a:endParaRPr lang="en-US"/>
          </a:p>
        </p:txBody>
      </p:sp>
    </p:spTree>
    <p:extLst>
      <p:ext uri="{BB962C8B-B14F-4D97-AF65-F5344CB8AC3E}">
        <p14:creationId xmlns:p14="http://schemas.microsoft.com/office/powerpoint/2010/main" val="284819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48</a:t>
            </a:fld>
            <a:endParaRPr lang="en-US"/>
          </a:p>
        </p:txBody>
      </p:sp>
    </p:spTree>
    <p:extLst>
      <p:ext uri="{BB962C8B-B14F-4D97-AF65-F5344CB8AC3E}">
        <p14:creationId xmlns:p14="http://schemas.microsoft.com/office/powerpoint/2010/main" val="3618574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49</a:t>
            </a:fld>
            <a:endParaRPr lang="en-US"/>
          </a:p>
        </p:txBody>
      </p:sp>
    </p:spTree>
    <p:extLst>
      <p:ext uri="{BB962C8B-B14F-4D97-AF65-F5344CB8AC3E}">
        <p14:creationId xmlns:p14="http://schemas.microsoft.com/office/powerpoint/2010/main" val="64155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a:t>
            </a:fld>
            <a:endParaRPr lang="en-US"/>
          </a:p>
        </p:txBody>
      </p:sp>
    </p:spTree>
    <p:extLst>
      <p:ext uri="{BB962C8B-B14F-4D97-AF65-F5344CB8AC3E}">
        <p14:creationId xmlns:p14="http://schemas.microsoft.com/office/powerpoint/2010/main" val="3265731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50</a:t>
            </a:fld>
            <a:endParaRPr lang="en-US"/>
          </a:p>
        </p:txBody>
      </p:sp>
    </p:spTree>
    <p:extLst>
      <p:ext uri="{BB962C8B-B14F-4D97-AF65-F5344CB8AC3E}">
        <p14:creationId xmlns:p14="http://schemas.microsoft.com/office/powerpoint/2010/main" val="2983482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51</a:t>
            </a:fld>
            <a:endParaRPr lang="en-US"/>
          </a:p>
        </p:txBody>
      </p:sp>
    </p:spTree>
    <p:extLst>
      <p:ext uri="{BB962C8B-B14F-4D97-AF65-F5344CB8AC3E}">
        <p14:creationId xmlns:p14="http://schemas.microsoft.com/office/powerpoint/2010/main" val="1394182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52</a:t>
            </a:fld>
            <a:endParaRPr lang="en-US"/>
          </a:p>
        </p:txBody>
      </p:sp>
    </p:spTree>
    <p:extLst>
      <p:ext uri="{BB962C8B-B14F-4D97-AF65-F5344CB8AC3E}">
        <p14:creationId xmlns:p14="http://schemas.microsoft.com/office/powerpoint/2010/main" val="409024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53</a:t>
            </a:fld>
            <a:endParaRPr lang="en-US"/>
          </a:p>
        </p:txBody>
      </p:sp>
    </p:spTree>
    <p:extLst>
      <p:ext uri="{BB962C8B-B14F-4D97-AF65-F5344CB8AC3E}">
        <p14:creationId xmlns:p14="http://schemas.microsoft.com/office/powerpoint/2010/main" val="3647546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54</a:t>
            </a:fld>
            <a:endParaRPr lang="en-US"/>
          </a:p>
        </p:txBody>
      </p:sp>
    </p:spTree>
    <p:extLst>
      <p:ext uri="{BB962C8B-B14F-4D97-AF65-F5344CB8AC3E}">
        <p14:creationId xmlns:p14="http://schemas.microsoft.com/office/powerpoint/2010/main" val="3878185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55</a:t>
            </a:fld>
            <a:endParaRPr lang="en-US"/>
          </a:p>
        </p:txBody>
      </p:sp>
    </p:spTree>
    <p:extLst>
      <p:ext uri="{BB962C8B-B14F-4D97-AF65-F5344CB8AC3E}">
        <p14:creationId xmlns:p14="http://schemas.microsoft.com/office/powerpoint/2010/main" val="115571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56</a:t>
            </a:fld>
            <a:endParaRPr lang="en-US"/>
          </a:p>
        </p:txBody>
      </p:sp>
    </p:spTree>
    <p:extLst>
      <p:ext uri="{BB962C8B-B14F-4D97-AF65-F5344CB8AC3E}">
        <p14:creationId xmlns:p14="http://schemas.microsoft.com/office/powerpoint/2010/main" val="3993953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57</a:t>
            </a:fld>
            <a:endParaRPr lang="en-US"/>
          </a:p>
        </p:txBody>
      </p:sp>
    </p:spTree>
    <p:extLst>
      <p:ext uri="{BB962C8B-B14F-4D97-AF65-F5344CB8AC3E}">
        <p14:creationId xmlns:p14="http://schemas.microsoft.com/office/powerpoint/2010/main" val="3696202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58</a:t>
            </a:fld>
            <a:endParaRPr lang="en-US"/>
          </a:p>
        </p:txBody>
      </p:sp>
    </p:spTree>
    <p:extLst>
      <p:ext uri="{BB962C8B-B14F-4D97-AF65-F5344CB8AC3E}">
        <p14:creationId xmlns:p14="http://schemas.microsoft.com/office/powerpoint/2010/main" val="603343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59</a:t>
            </a:fld>
            <a:endParaRPr lang="en-US"/>
          </a:p>
        </p:txBody>
      </p:sp>
    </p:spTree>
    <p:extLst>
      <p:ext uri="{BB962C8B-B14F-4D97-AF65-F5344CB8AC3E}">
        <p14:creationId xmlns:p14="http://schemas.microsoft.com/office/powerpoint/2010/main" val="161638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a:t>
            </a:fld>
            <a:endParaRPr lang="en-US"/>
          </a:p>
        </p:txBody>
      </p:sp>
    </p:spTree>
    <p:extLst>
      <p:ext uri="{BB962C8B-B14F-4D97-AF65-F5344CB8AC3E}">
        <p14:creationId xmlns:p14="http://schemas.microsoft.com/office/powerpoint/2010/main" val="292615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60</a:t>
            </a:fld>
            <a:endParaRPr lang="en-US"/>
          </a:p>
        </p:txBody>
      </p:sp>
    </p:spTree>
    <p:extLst>
      <p:ext uri="{BB962C8B-B14F-4D97-AF65-F5344CB8AC3E}">
        <p14:creationId xmlns:p14="http://schemas.microsoft.com/office/powerpoint/2010/main" val="981737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61</a:t>
            </a:fld>
            <a:endParaRPr lang="en-US"/>
          </a:p>
        </p:txBody>
      </p:sp>
    </p:spTree>
    <p:extLst>
      <p:ext uri="{BB962C8B-B14F-4D97-AF65-F5344CB8AC3E}">
        <p14:creationId xmlns:p14="http://schemas.microsoft.com/office/powerpoint/2010/main" val="3737539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62</a:t>
            </a:fld>
            <a:endParaRPr lang="en-US"/>
          </a:p>
        </p:txBody>
      </p:sp>
    </p:spTree>
    <p:extLst>
      <p:ext uri="{BB962C8B-B14F-4D97-AF65-F5344CB8AC3E}">
        <p14:creationId xmlns:p14="http://schemas.microsoft.com/office/powerpoint/2010/main" val="33422543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63</a:t>
            </a:fld>
            <a:endParaRPr lang="en-US"/>
          </a:p>
        </p:txBody>
      </p:sp>
    </p:spTree>
    <p:extLst>
      <p:ext uri="{BB962C8B-B14F-4D97-AF65-F5344CB8AC3E}">
        <p14:creationId xmlns:p14="http://schemas.microsoft.com/office/powerpoint/2010/main" val="30937405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64</a:t>
            </a:fld>
            <a:endParaRPr lang="en-US"/>
          </a:p>
        </p:txBody>
      </p:sp>
    </p:spTree>
    <p:extLst>
      <p:ext uri="{BB962C8B-B14F-4D97-AF65-F5344CB8AC3E}">
        <p14:creationId xmlns:p14="http://schemas.microsoft.com/office/powerpoint/2010/main" val="5068880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65</a:t>
            </a:fld>
            <a:endParaRPr lang="en-US"/>
          </a:p>
        </p:txBody>
      </p:sp>
    </p:spTree>
    <p:extLst>
      <p:ext uri="{BB962C8B-B14F-4D97-AF65-F5344CB8AC3E}">
        <p14:creationId xmlns:p14="http://schemas.microsoft.com/office/powerpoint/2010/main" val="1182838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66</a:t>
            </a:fld>
            <a:endParaRPr lang="en-US"/>
          </a:p>
        </p:txBody>
      </p:sp>
    </p:spTree>
    <p:extLst>
      <p:ext uri="{BB962C8B-B14F-4D97-AF65-F5344CB8AC3E}">
        <p14:creationId xmlns:p14="http://schemas.microsoft.com/office/powerpoint/2010/main" val="29968256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67</a:t>
            </a:fld>
            <a:endParaRPr lang="en-US"/>
          </a:p>
        </p:txBody>
      </p:sp>
    </p:spTree>
    <p:extLst>
      <p:ext uri="{BB962C8B-B14F-4D97-AF65-F5344CB8AC3E}">
        <p14:creationId xmlns:p14="http://schemas.microsoft.com/office/powerpoint/2010/main" val="3883151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68</a:t>
            </a:fld>
            <a:endParaRPr lang="en-US"/>
          </a:p>
        </p:txBody>
      </p:sp>
    </p:spTree>
    <p:extLst>
      <p:ext uri="{BB962C8B-B14F-4D97-AF65-F5344CB8AC3E}">
        <p14:creationId xmlns:p14="http://schemas.microsoft.com/office/powerpoint/2010/main" val="15188217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69</a:t>
            </a:fld>
            <a:endParaRPr lang="en-US"/>
          </a:p>
        </p:txBody>
      </p:sp>
    </p:spTree>
    <p:extLst>
      <p:ext uri="{BB962C8B-B14F-4D97-AF65-F5344CB8AC3E}">
        <p14:creationId xmlns:p14="http://schemas.microsoft.com/office/powerpoint/2010/main" val="48323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a:t>
            </a:fld>
            <a:endParaRPr lang="en-US"/>
          </a:p>
        </p:txBody>
      </p:sp>
    </p:spTree>
    <p:extLst>
      <p:ext uri="{BB962C8B-B14F-4D97-AF65-F5344CB8AC3E}">
        <p14:creationId xmlns:p14="http://schemas.microsoft.com/office/powerpoint/2010/main" val="29385654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70</a:t>
            </a:fld>
            <a:endParaRPr lang="en-US"/>
          </a:p>
        </p:txBody>
      </p:sp>
    </p:spTree>
    <p:extLst>
      <p:ext uri="{BB962C8B-B14F-4D97-AF65-F5344CB8AC3E}">
        <p14:creationId xmlns:p14="http://schemas.microsoft.com/office/powerpoint/2010/main" val="383026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71</a:t>
            </a:fld>
            <a:endParaRPr lang="en-US"/>
          </a:p>
        </p:txBody>
      </p:sp>
    </p:spTree>
    <p:extLst>
      <p:ext uri="{BB962C8B-B14F-4D97-AF65-F5344CB8AC3E}">
        <p14:creationId xmlns:p14="http://schemas.microsoft.com/office/powerpoint/2010/main" val="13453528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72</a:t>
            </a:fld>
            <a:endParaRPr lang="en-US"/>
          </a:p>
        </p:txBody>
      </p:sp>
    </p:spTree>
    <p:extLst>
      <p:ext uri="{BB962C8B-B14F-4D97-AF65-F5344CB8AC3E}">
        <p14:creationId xmlns:p14="http://schemas.microsoft.com/office/powerpoint/2010/main" val="14006174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73</a:t>
            </a:fld>
            <a:endParaRPr lang="en-US"/>
          </a:p>
        </p:txBody>
      </p:sp>
    </p:spTree>
    <p:extLst>
      <p:ext uri="{BB962C8B-B14F-4D97-AF65-F5344CB8AC3E}">
        <p14:creationId xmlns:p14="http://schemas.microsoft.com/office/powerpoint/2010/main" val="1264802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74</a:t>
            </a:fld>
            <a:endParaRPr lang="en-US"/>
          </a:p>
        </p:txBody>
      </p:sp>
    </p:spTree>
    <p:extLst>
      <p:ext uri="{BB962C8B-B14F-4D97-AF65-F5344CB8AC3E}">
        <p14:creationId xmlns:p14="http://schemas.microsoft.com/office/powerpoint/2010/main" val="18266817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75</a:t>
            </a:fld>
            <a:endParaRPr lang="en-US"/>
          </a:p>
        </p:txBody>
      </p:sp>
    </p:spTree>
    <p:extLst>
      <p:ext uri="{BB962C8B-B14F-4D97-AF65-F5344CB8AC3E}">
        <p14:creationId xmlns:p14="http://schemas.microsoft.com/office/powerpoint/2010/main" val="42310262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76</a:t>
            </a:fld>
            <a:endParaRPr lang="en-US"/>
          </a:p>
        </p:txBody>
      </p:sp>
    </p:spTree>
    <p:extLst>
      <p:ext uri="{BB962C8B-B14F-4D97-AF65-F5344CB8AC3E}">
        <p14:creationId xmlns:p14="http://schemas.microsoft.com/office/powerpoint/2010/main" val="18114246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77</a:t>
            </a:fld>
            <a:endParaRPr lang="en-US"/>
          </a:p>
        </p:txBody>
      </p:sp>
    </p:spTree>
    <p:extLst>
      <p:ext uri="{BB962C8B-B14F-4D97-AF65-F5344CB8AC3E}">
        <p14:creationId xmlns:p14="http://schemas.microsoft.com/office/powerpoint/2010/main" val="812230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78</a:t>
            </a:fld>
            <a:endParaRPr lang="en-US"/>
          </a:p>
        </p:txBody>
      </p:sp>
    </p:spTree>
    <p:extLst>
      <p:ext uri="{BB962C8B-B14F-4D97-AF65-F5344CB8AC3E}">
        <p14:creationId xmlns:p14="http://schemas.microsoft.com/office/powerpoint/2010/main" val="329540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8</a:t>
            </a:fld>
            <a:endParaRPr lang="en-US"/>
          </a:p>
        </p:txBody>
      </p:sp>
    </p:spTree>
    <p:extLst>
      <p:ext uri="{BB962C8B-B14F-4D97-AF65-F5344CB8AC3E}">
        <p14:creationId xmlns:p14="http://schemas.microsoft.com/office/powerpoint/2010/main" val="133913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39ED2-6273-4420-9899-8BD7169B3A03}" type="slidenum">
              <a:rPr lang="en-US" smtClean="0"/>
              <a:t>9</a:t>
            </a:fld>
            <a:endParaRPr lang="en-US"/>
          </a:p>
        </p:txBody>
      </p:sp>
    </p:spTree>
    <p:extLst>
      <p:ext uri="{BB962C8B-B14F-4D97-AF65-F5344CB8AC3E}">
        <p14:creationId xmlns:p14="http://schemas.microsoft.com/office/powerpoint/2010/main" val="22123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5" y="7850"/>
            <a:ext cx="9144000" cy="6858000"/>
          </a:xfrm>
          <a:prstGeom prst="rect">
            <a:avLst/>
          </a:prstGeom>
        </p:spPr>
      </p:pic>
      <p:sp>
        <p:nvSpPr>
          <p:cNvPr id="2" name="Title 1"/>
          <p:cNvSpPr>
            <a:spLocks noGrp="1"/>
          </p:cNvSpPr>
          <p:nvPr>
            <p:ph type="ctrTitle"/>
          </p:nvPr>
        </p:nvSpPr>
        <p:spPr>
          <a:xfrm>
            <a:off x="0" y="28842"/>
            <a:ext cx="9144000" cy="1470025"/>
          </a:xfrm>
        </p:spPr>
        <p:txBody>
          <a:bodyPr/>
          <a:lstStyle>
            <a:lvl1pPr>
              <a:defRPr b="1">
                <a:solidFill>
                  <a:srgbClr val="850026"/>
                </a:solidFill>
                <a:latin typeface="Garamond"/>
                <a:cs typeface="Garamond"/>
              </a:defRPr>
            </a:lvl1pPr>
          </a:lstStyle>
          <a:p>
            <a:r>
              <a:rPr lang="en-US" dirty="0"/>
              <a:t>Click to edit Master title style</a:t>
            </a:r>
          </a:p>
        </p:txBody>
      </p:sp>
      <p:sp>
        <p:nvSpPr>
          <p:cNvPr id="3" name="Subtitle 2"/>
          <p:cNvSpPr>
            <a:spLocks noGrp="1"/>
          </p:cNvSpPr>
          <p:nvPr>
            <p:ph type="subTitle" idx="1"/>
          </p:nvPr>
        </p:nvSpPr>
        <p:spPr>
          <a:xfrm>
            <a:off x="251885" y="1498867"/>
            <a:ext cx="8595623" cy="343837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21321" y="6374112"/>
            <a:ext cx="2133600" cy="365125"/>
          </a:xfrm>
        </p:spPr>
        <p:txBody>
          <a:bodyPr/>
          <a:lstStyle/>
          <a:p>
            <a:fld id="{38EFFF1E-7E8B-964D-A704-4A4A3AE2516B}" type="datetimeFigureOut">
              <a:rPr lang="en-US" smtClean="0"/>
              <a:pPr/>
              <a:t>3/7/2020</a:t>
            </a:fld>
            <a:endParaRPr lang="en-US"/>
          </a:p>
        </p:txBody>
      </p:sp>
      <p:sp>
        <p:nvSpPr>
          <p:cNvPr id="5" name="Footer Placeholder 4"/>
          <p:cNvSpPr>
            <a:spLocks noGrp="1"/>
          </p:cNvSpPr>
          <p:nvPr>
            <p:ph type="ftr" sz="quarter" idx="11"/>
          </p:nvPr>
        </p:nvSpPr>
        <p:spPr>
          <a:xfrm>
            <a:off x="3488321" y="6374112"/>
            <a:ext cx="2895600" cy="365125"/>
          </a:xfrm>
        </p:spPr>
        <p:txBody>
          <a:bodyPr/>
          <a:lstStyle/>
          <a:p>
            <a:endParaRPr lang="en-US" dirty="0"/>
          </a:p>
        </p:txBody>
      </p:sp>
      <p:sp>
        <p:nvSpPr>
          <p:cNvPr id="6" name="Slide Number Placeholder 5"/>
          <p:cNvSpPr>
            <a:spLocks noGrp="1"/>
          </p:cNvSpPr>
          <p:nvPr>
            <p:ph type="sldNum" sz="quarter" idx="12"/>
          </p:nvPr>
        </p:nvSpPr>
        <p:spPr>
          <a:xfrm>
            <a:off x="6917321" y="6374112"/>
            <a:ext cx="2133600" cy="365125"/>
          </a:xfrm>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94747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EFFF1E-7E8B-964D-A704-4A4A3AE2516B}"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51758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FFF1E-7E8B-964D-A704-4A4A3AE2516B}"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306083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FFF1E-7E8B-964D-A704-4A4A3AE2516B}"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41534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FFF1E-7E8B-964D-A704-4A4A3AE2516B}"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131740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FFF1E-7E8B-964D-A704-4A4A3AE2516B}"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407582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FFF1E-7E8B-964D-A704-4A4A3AE2516B}"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232239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EFFF1E-7E8B-964D-A704-4A4A3AE2516B}"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20014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EFFF1E-7E8B-964D-A704-4A4A3AE2516B}"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45066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FFF1E-7E8B-964D-A704-4A4A3AE2516B}"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357116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FF1E-7E8B-964D-A704-4A4A3AE2516B}"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409680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EFFF1E-7E8B-964D-A704-4A4A3AE2516B}"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9A1-00D9-0847-B7C6-9DF59A850BCF}" type="slidenum">
              <a:rPr lang="en-US" smtClean="0"/>
              <a:pPr/>
              <a:t>‹#›</a:t>
            </a:fld>
            <a:endParaRPr lang="en-US"/>
          </a:p>
        </p:txBody>
      </p:sp>
    </p:spTree>
    <p:extLst>
      <p:ext uri="{BB962C8B-B14F-4D97-AF65-F5344CB8AC3E}">
        <p14:creationId xmlns:p14="http://schemas.microsoft.com/office/powerpoint/2010/main" val="403617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722894" y="-145202"/>
            <a:ext cx="6963905"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7240" y="1406500"/>
            <a:ext cx="8109560" cy="4719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72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FF1E-7E8B-964D-A704-4A4A3AE2516B}" type="datetimeFigureOut">
              <a:rPr lang="en-US" smtClean="0"/>
              <a:pPr/>
              <a:t>3/7/2020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4627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B9A1-00D9-0847-B7C6-9DF59A850BCF}" type="slidenum">
              <a:rPr lang="en-US" smtClean="0"/>
              <a:pPr/>
              <a:t>‹#›</a:t>
            </a:fld>
            <a:endParaRPr lang="en-US"/>
          </a:p>
        </p:txBody>
      </p:sp>
    </p:spTree>
    <p:extLst>
      <p:ext uri="{BB962C8B-B14F-4D97-AF65-F5344CB8AC3E}">
        <p14:creationId xmlns:p14="http://schemas.microsoft.com/office/powerpoint/2010/main" val="112470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bg1"/>
          </a:solidFill>
          <a:latin typeface="Garamond"/>
          <a:ea typeface="+mj-ea"/>
          <a:cs typeface="Garamond"/>
        </a:defRPr>
      </a:lvl1pPr>
    </p:titleStyle>
    <p:bodyStyle>
      <a:lvl1pPr marL="342900" indent="-342900" algn="l" defTabSz="457200" rtl="0" eaLnBrk="1" latinLnBrk="0" hangingPunct="1">
        <a:spcBef>
          <a:spcPct val="20000"/>
        </a:spcBef>
        <a:buClr>
          <a:srgbClr val="850026"/>
        </a:buClr>
        <a:buSzPct val="100000"/>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B91D"/>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ieji.org"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www.nieji.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8" y="1270616"/>
            <a:ext cx="8616098" cy="1645628"/>
          </a:xfrm>
        </p:spPr>
        <p:txBody>
          <a:bodyPr>
            <a:noAutofit/>
          </a:bodyPr>
          <a:lstStyle/>
          <a:p>
            <a:r>
              <a:rPr lang="en-US" sz="4800" b="1" dirty="0">
                <a:solidFill>
                  <a:srgbClr val="850026"/>
                </a:solidFill>
              </a:rPr>
              <a:t>Model Tribal Elder Abuse Codes </a:t>
            </a:r>
          </a:p>
        </p:txBody>
      </p:sp>
      <p:sp>
        <p:nvSpPr>
          <p:cNvPr id="3" name="Content Placeholder 2"/>
          <p:cNvSpPr>
            <a:spLocks noGrp="1"/>
          </p:cNvSpPr>
          <p:nvPr>
            <p:ph idx="1"/>
          </p:nvPr>
        </p:nvSpPr>
        <p:spPr>
          <a:xfrm>
            <a:off x="577240" y="5590095"/>
            <a:ext cx="8109560" cy="536068"/>
          </a:xfrm>
        </p:spPr>
        <p:txBody>
          <a:bodyPr>
            <a:normAutofit/>
          </a:bodyPr>
          <a:lstStyle/>
          <a:p>
            <a:pPr marL="0" indent="0">
              <a:buNone/>
            </a:pPr>
            <a:r>
              <a:rPr lang="en-US" sz="2400" dirty="0">
                <a:solidFill>
                  <a:srgbClr val="850026"/>
                </a:solidFill>
              </a:rPr>
              <a:t>“</a:t>
            </a:r>
            <a:r>
              <a:rPr lang="en-US" sz="2400" i="1" dirty="0">
                <a:solidFill>
                  <a:srgbClr val="850026"/>
                </a:solidFill>
              </a:rPr>
              <a:t>Restoring respect and dignity by honoring Indigenous elders”</a:t>
            </a:r>
            <a:endParaRPr lang="en-US" sz="2400" dirty="0">
              <a:solidFill>
                <a:srgbClr val="850026"/>
              </a:solidFill>
            </a:endParaRPr>
          </a:p>
        </p:txBody>
      </p:sp>
      <p:sp>
        <p:nvSpPr>
          <p:cNvPr id="4" name="TextBox 3"/>
          <p:cNvSpPr txBox="1"/>
          <p:nvPr/>
        </p:nvSpPr>
        <p:spPr>
          <a:xfrm>
            <a:off x="369714" y="4294380"/>
            <a:ext cx="4712362" cy="1015663"/>
          </a:xfrm>
          <a:prstGeom prst="rect">
            <a:avLst/>
          </a:prstGeom>
          <a:noFill/>
        </p:spPr>
        <p:txBody>
          <a:bodyPr wrap="square" rtlCol="0">
            <a:spAutoFit/>
          </a:bodyPr>
          <a:lstStyle/>
          <a:p>
            <a:pPr algn="ctr"/>
            <a:r>
              <a:rPr lang="en-US" sz="2400" dirty="0"/>
              <a:t>Dr. Jacque Gray</a:t>
            </a:r>
          </a:p>
          <a:p>
            <a:pPr algn="ctr"/>
            <a:r>
              <a:rPr lang="en-US" dirty="0"/>
              <a:t>Red Lake Cluster Training</a:t>
            </a:r>
          </a:p>
          <a:p>
            <a:pPr algn="ctr"/>
            <a:r>
              <a:rPr lang="en-US" dirty="0"/>
              <a:t>March 5, 2020</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9" y="2927264"/>
            <a:ext cx="3360683" cy="2336237"/>
          </a:xfrm>
          <a:prstGeom prst="rect">
            <a:avLst/>
          </a:prstGeom>
        </p:spPr>
      </p:pic>
      <p:sp>
        <p:nvSpPr>
          <p:cNvPr id="6" name="TextBox 5"/>
          <p:cNvSpPr txBox="1"/>
          <p:nvPr/>
        </p:nvSpPr>
        <p:spPr>
          <a:xfrm>
            <a:off x="406901" y="3214196"/>
            <a:ext cx="4637988" cy="1077218"/>
          </a:xfrm>
          <a:prstGeom prst="rect">
            <a:avLst/>
          </a:prstGeom>
          <a:noFill/>
        </p:spPr>
        <p:txBody>
          <a:bodyPr wrap="square" rtlCol="0">
            <a:spAutoFit/>
          </a:bodyPr>
          <a:lstStyle/>
          <a:p>
            <a:pPr algn="ctr"/>
            <a:r>
              <a:rPr lang="en-US" sz="3200" b="1" dirty="0">
                <a:solidFill>
                  <a:srgbClr val="850026"/>
                </a:solidFill>
              </a:rPr>
              <a:t>National Indigenous Elder </a:t>
            </a:r>
            <a:br>
              <a:rPr lang="en-US" sz="3200" b="1" dirty="0">
                <a:solidFill>
                  <a:srgbClr val="850026"/>
                </a:solidFill>
              </a:rPr>
            </a:br>
            <a:r>
              <a:rPr lang="en-US" sz="3200" b="1" dirty="0">
                <a:solidFill>
                  <a:srgbClr val="850026"/>
                </a:solidFill>
              </a:rPr>
              <a:t>Justice Initiative</a:t>
            </a:r>
            <a:endParaRPr lang="en-US" sz="3200" b="1" dirty="0">
              <a:solidFill>
                <a:srgbClr val="850026"/>
              </a:solidFill>
              <a:latin typeface="Garamond" pitchFamily="18" charset="0"/>
            </a:endParaRPr>
          </a:p>
        </p:txBody>
      </p:sp>
    </p:spTree>
    <p:extLst>
      <p:ext uri="{BB962C8B-B14F-4D97-AF65-F5344CB8AC3E}">
        <p14:creationId xmlns:p14="http://schemas.microsoft.com/office/powerpoint/2010/main" val="204179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Authority</a:t>
            </a: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dirty="0">
                <a:ea typeface="Times New Roman"/>
                <a:cs typeface="Times New Roman"/>
              </a:rPr>
              <a:t>[Cite all relevant sections of Tribe or Nation's constitution, charter or governing documents that grant the Tribe or Nation's legislature or lawmaking body the authority to enact laws prohibiting and regulating conduct, and imposing penalties upon all persons within the jurisdiction of the Tribe or Nation]</a:t>
            </a:r>
          </a:p>
          <a:p>
            <a:endParaRPr lang="en-US" dirty="0"/>
          </a:p>
        </p:txBody>
      </p:sp>
    </p:spTree>
    <p:extLst>
      <p:ext uri="{BB962C8B-B14F-4D97-AF65-F5344CB8AC3E}">
        <p14:creationId xmlns:p14="http://schemas.microsoft.com/office/powerpoint/2010/main" val="370807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C85-6972-43AB-9B81-0827563A191B}"/>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1300" dirty="0"/>
              <a:t>1. Title</a:t>
            </a:r>
          </a:p>
          <a:p>
            <a:pPr lvl="0"/>
            <a:r>
              <a:rPr lang="en-US" sz="1300" dirty="0">
                <a:solidFill>
                  <a:prstClr val="black"/>
                </a:solidFill>
              </a:rPr>
              <a:t>2. Authority</a:t>
            </a:r>
          </a:p>
          <a:p>
            <a:pPr lvl="0"/>
            <a:r>
              <a:rPr lang="en-US" sz="1700" b="1" dirty="0">
                <a:solidFill>
                  <a:srgbClr val="FF0000"/>
                </a:solidFill>
              </a:rPr>
              <a:t>3. Policy</a:t>
            </a:r>
          </a:p>
          <a:p>
            <a:pPr lvl="0"/>
            <a:r>
              <a:rPr lang="en-US" sz="1300" dirty="0">
                <a:solidFill>
                  <a:prstClr val="black"/>
                </a:solidFill>
              </a:rPr>
              <a:t>4. Purpose</a:t>
            </a:r>
          </a:p>
          <a:p>
            <a:pPr lvl="0"/>
            <a:r>
              <a:rPr lang="en-US" sz="1300" dirty="0">
                <a:solidFill>
                  <a:prstClr val="black"/>
                </a:solidFill>
              </a:rPr>
              <a:t>5. Civil Nature of Code</a:t>
            </a:r>
          </a:p>
          <a:p>
            <a:pPr lvl="0"/>
            <a:r>
              <a:rPr lang="en-US" sz="1300" dirty="0">
                <a:solidFill>
                  <a:prstClr val="black"/>
                </a:solidFill>
              </a:rPr>
              <a:t>6. Definitions</a:t>
            </a:r>
          </a:p>
          <a:p>
            <a:pPr lvl="0"/>
            <a:r>
              <a:rPr lang="en-US" sz="1300" dirty="0">
                <a:solidFill>
                  <a:prstClr val="black"/>
                </a:solidFill>
              </a:rPr>
              <a:t>7. Duty to Report Abuse or Neglect of an Elder</a:t>
            </a:r>
          </a:p>
          <a:p>
            <a:pPr lvl="1"/>
            <a:r>
              <a:rPr lang="en-US" sz="1100" dirty="0">
                <a:solidFill>
                  <a:prstClr val="black"/>
                </a:solidFill>
              </a:rPr>
              <a:t>7.1 Confidentiality</a:t>
            </a:r>
          </a:p>
          <a:p>
            <a:pPr lvl="1"/>
            <a:r>
              <a:rPr lang="en-US" sz="1100" dirty="0">
                <a:solidFill>
                  <a:prstClr val="black"/>
                </a:solidFill>
              </a:rPr>
              <a:t>7.2 Standard of Proof</a:t>
            </a:r>
          </a:p>
          <a:p>
            <a:pPr lvl="1"/>
            <a:r>
              <a:rPr lang="en-US" sz="1100" dirty="0">
                <a:solidFill>
                  <a:prstClr val="black"/>
                </a:solidFill>
              </a:rPr>
              <a:t>7.3 Immunity for Reporting</a:t>
            </a:r>
          </a:p>
          <a:p>
            <a:pPr lvl="1"/>
            <a:r>
              <a:rPr lang="en-US" sz="1100" dirty="0">
                <a:solidFill>
                  <a:prstClr val="black"/>
                </a:solidFill>
              </a:rPr>
              <a:t>7.4 Failure to Report; Civil Penalty; Damages; Criminal Liability</a:t>
            </a:r>
          </a:p>
          <a:p>
            <a:pPr lvl="1"/>
            <a:r>
              <a:rPr lang="en-US" sz="1100" dirty="0">
                <a:solidFill>
                  <a:prstClr val="black"/>
                </a:solidFill>
              </a:rPr>
              <a:t>7.5 Bad Faith Report; Civil Penalty; Damages; Criminal Liability</a:t>
            </a:r>
          </a:p>
          <a:p>
            <a:pPr lvl="1"/>
            <a:r>
              <a:rPr lang="en-US" sz="1100" dirty="0">
                <a:solidFill>
                  <a:prstClr val="black"/>
                </a:solidFill>
              </a:rPr>
              <a:t>7.6 Reports</a:t>
            </a:r>
          </a:p>
          <a:p>
            <a:pPr lvl="1"/>
            <a:r>
              <a:rPr lang="en-US" sz="1100" dirty="0">
                <a:solidFill>
                  <a:prstClr val="black"/>
                </a:solidFill>
              </a:rPr>
              <a:t>7.7 Investigation</a:t>
            </a:r>
          </a:p>
          <a:p>
            <a:pPr lvl="1"/>
            <a:r>
              <a:rPr lang="en-US" sz="1100" dirty="0">
                <a:solidFill>
                  <a:prstClr val="black"/>
                </a:solidFill>
              </a:rPr>
              <a:t>7.8 Interference with Investigation and Retaliation Prohibited; Civil Penalty;</a:t>
            </a:r>
          </a:p>
          <a:p>
            <a:pPr lvl="1"/>
            <a:r>
              <a:rPr lang="en-US" sz="1100" dirty="0">
                <a:solidFill>
                  <a:prstClr val="black"/>
                </a:solidFill>
              </a:rPr>
              <a:t>7.9 Privileged Communication</a:t>
            </a:r>
          </a:p>
          <a:p>
            <a:pPr lvl="1"/>
            <a:r>
              <a:rPr lang="en-US" sz="1100" dirty="0">
                <a:solidFill>
                  <a:prstClr val="black"/>
                </a:solidFill>
              </a:rPr>
              <a:t>7.10 Criminal Investigation</a:t>
            </a:r>
          </a:p>
          <a:p>
            <a:pPr lvl="0"/>
            <a:r>
              <a:rPr lang="en-US" sz="1300" dirty="0">
                <a:solidFill>
                  <a:prstClr val="black"/>
                </a:solidFill>
              </a:rPr>
              <a:t>8. Elder Protective Services and Elder Protective Placement; Other Services; Evaluation Procedure; Duty to Pay</a:t>
            </a:r>
          </a:p>
          <a:p>
            <a:pPr lvl="0"/>
            <a:r>
              <a:rPr lang="en-US" sz="1300" dirty="0">
                <a:solidFill>
                  <a:prstClr val="black"/>
                </a:solidFill>
              </a:rPr>
              <a:t>9. Emergency Protection Order</a:t>
            </a:r>
          </a:p>
          <a:p>
            <a:pPr lvl="0"/>
            <a:r>
              <a:rPr lang="en-US" sz="1300" dirty="0">
                <a:solidFill>
                  <a:prstClr val="black"/>
                </a:solidFill>
              </a:rPr>
              <a:t>10. Rights of Elders, Their Families and Caregivers</a:t>
            </a:r>
          </a:p>
          <a:p>
            <a:pPr lvl="0"/>
            <a:r>
              <a:rPr lang="en-US" sz="1300" dirty="0">
                <a:solidFill>
                  <a:prstClr val="black"/>
                </a:solidFill>
              </a:rPr>
              <a:t>11. Procedures for Determining Incapacity, Abuse, Neglect or Exploitation</a:t>
            </a:r>
          </a:p>
          <a:p>
            <a:pPr lvl="0"/>
            <a:r>
              <a:rPr lang="en-US" sz="1300" dirty="0">
                <a:solidFill>
                  <a:prstClr val="black"/>
                </a:solidFill>
              </a:rPr>
              <a:t>12. Confidentiality of Reporter, Records, Hearings; Penalty for not Complying with Confidentiality</a:t>
            </a:r>
          </a:p>
          <a:p>
            <a:pPr lvl="0"/>
            <a:r>
              <a:rPr lang="en-US" sz="1300" dirty="0">
                <a:solidFill>
                  <a:prstClr val="black"/>
                </a:solidFill>
              </a:rPr>
              <a:t>13. Elder Protection Order; Time Limits</a:t>
            </a:r>
          </a:p>
          <a:p>
            <a:pPr lvl="0"/>
            <a:r>
              <a:rPr lang="en-US" sz="1300" dirty="0">
                <a:solidFill>
                  <a:prstClr val="black"/>
                </a:solidFill>
              </a:rPr>
              <a:t>14. Deferring Criminal Prosecution (Optional)</a:t>
            </a:r>
          </a:p>
          <a:p>
            <a:pPr lvl="0"/>
            <a:r>
              <a:rPr lang="en-US" sz="1300" dirty="0">
                <a:solidFill>
                  <a:prstClr val="black"/>
                </a:solidFill>
              </a:rPr>
              <a:t>15. Petition; Hearing</a:t>
            </a:r>
          </a:p>
        </p:txBody>
      </p:sp>
    </p:spTree>
    <p:extLst>
      <p:ext uri="{BB962C8B-B14F-4D97-AF65-F5344CB8AC3E}">
        <p14:creationId xmlns:p14="http://schemas.microsoft.com/office/powerpoint/2010/main" val="126344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Policy</a:t>
            </a:r>
          </a:p>
        </p:txBody>
      </p:sp>
      <p:sp>
        <p:nvSpPr>
          <p:cNvPr id="3" name="Content Placeholder 2"/>
          <p:cNvSpPr>
            <a:spLocks noGrp="1"/>
          </p:cNvSpPr>
          <p:nvPr>
            <p:ph idx="1"/>
          </p:nvPr>
        </p:nvSpPr>
        <p:spPr/>
        <p:txBody>
          <a:bodyPr>
            <a:normAutofit fontScale="85000" lnSpcReduction="20000"/>
          </a:bodyPr>
          <a:lstStyle/>
          <a:p>
            <a:r>
              <a:rPr lang="en-US" dirty="0"/>
              <a:t>It is the policy of the [Tribe or Nation] to </a:t>
            </a:r>
            <a:r>
              <a:rPr lang="en-US" dirty="0">
                <a:solidFill>
                  <a:srgbClr val="FF0000"/>
                </a:solidFill>
              </a:rPr>
              <a:t>continue the traditional respect</a:t>
            </a:r>
            <a:r>
              <a:rPr lang="en-US" dirty="0"/>
              <a:t> the members of the [Tribe or Nation] have had for elders. </a:t>
            </a:r>
            <a:r>
              <a:rPr lang="en-US" dirty="0">
                <a:solidFill>
                  <a:srgbClr val="FF0000"/>
                </a:solidFill>
              </a:rPr>
              <a:t>Elders are a valuable resource</a:t>
            </a:r>
            <a:r>
              <a:rPr lang="en-US" dirty="0"/>
              <a:t> to the [Tribe or Nation] because they are repositories and custodians of tribal history, language, culture and tradition; and, they are the best hope of the [Tribe or Nation] to pass on the tribal history, language, culture, and tradition to children of the [Tribe or Nation].  Thus, the interests of the [Tribe or Nation], now and in the future, are advanced when its </a:t>
            </a:r>
            <a:r>
              <a:rPr lang="en-US" dirty="0">
                <a:solidFill>
                  <a:srgbClr val="FF0000"/>
                </a:solidFill>
              </a:rPr>
              <a:t>Elders can be confident they are protected from abuse, neglect, and exploitation</a:t>
            </a:r>
            <a:r>
              <a:rPr lang="en-US" dirty="0"/>
              <a:t> and are free to fully participate in the activities and proceedings of the [Tribe or Nation].</a:t>
            </a:r>
          </a:p>
          <a:p>
            <a:endParaRPr lang="en-US" dirty="0"/>
          </a:p>
        </p:txBody>
      </p:sp>
    </p:spTree>
    <p:extLst>
      <p:ext uri="{BB962C8B-B14F-4D97-AF65-F5344CB8AC3E}">
        <p14:creationId xmlns:p14="http://schemas.microsoft.com/office/powerpoint/2010/main" val="37100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7298-57AC-481A-A414-9CC8C6C38242}"/>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1300" dirty="0"/>
              <a:t>1. Title</a:t>
            </a:r>
          </a:p>
          <a:p>
            <a:pPr lvl="0"/>
            <a:r>
              <a:rPr lang="en-US" sz="1300" dirty="0">
                <a:solidFill>
                  <a:prstClr val="black"/>
                </a:solidFill>
              </a:rPr>
              <a:t>2. Authority</a:t>
            </a:r>
          </a:p>
          <a:p>
            <a:pPr lvl="0"/>
            <a:r>
              <a:rPr lang="en-US" sz="1300" dirty="0"/>
              <a:t>3. Policy</a:t>
            </a:r>
          </a:p>
          <a:p>
            <a:pPr lvl="0"/>
            <a:r>
              <a:rPr lang="en-US" sz="1700" b="1" dirty="0">
                <a:solidFill>
                  <a:srgbClr val="FF0000"/>
                </a:solidFill>
              </a:rPr>
              <a:t>4. Purpose</a:t>
            </a:r>
          </a:p>
          <a:p>
            <a:pPr lvl="0"/>
            <a:r>
              <a:rPr lang="en-US" sz="1300" dirty="0">
                <a:solidFill>
                  <a:prstClr val="black"/>
                </a:solidFill>
              </a:rPr>
              <a:t>5. Civil Nature of Code</a:t>
            </a:r>
          </a:p>
          <a:p>
            <a:pPr lvl="0"/>
            <a:r>
              <a:rPr lang="en-US" sz="1300" dirty="0">
                <a:solidFill>
                  <a:prstClr val="black"/>
                </a:solidFill>
              </a:rPr>
              <a:t>6. Definitions</a:t>
            </a:r>
          </a:p>
          <a:p>
            <a:pPr lvl="0"/>
            <a:r>
              <a:rPr lang="en-US" sz="1300" dirty="0">
                <a:solidFill>
                  <a:prstClr val="black"/>
                </a:solidFill>
              </a:rPr>
              <a:t>7. Duty to Report Abuse or Neglect of an Elder</a:t>
            </a:r>
          </a:p>
          <a:p>
            <a:pPr lvl="1"/>
            <a:r>
              <a:rPr lang="en-US" sz="1100" dirty="0">
                <a:solidFill>
                  <a:prstClr val="black"/>
                </a:solidFill>
              </a:rPr>
              <a:t>7.1 Confidentiality</a:t>
            </a:r>
          </a:p>
          <a:p>
            <a:pPr lvl="1"/>
            <a:r>
              <a:rPr lang="en-US" sz="1100" dirty="0">
                <a:solidFill>
                  <a:prstClr val="black"/>
                </a:solidFill>
              </a:rPr>
              <a:t>7.2 Standard of Proof</a:t>
            </a:r>
          </a:p>
          <a:p>
            <a:pPr lvl="1"/>
            <a:r>
              <a:rPr lang="en-US" sz="1100" dirty="0">
                <a:solidFill>
                  <a:prstClr val="black"/>
                </a:solidFill>
              </a:rPr>
              <a:t>7.3 Immunity for Reporting</a:t>
            </a:r>
          </a:p>
          <a:p>
            <a:pPr lvl="1"/>
            <a:r>
              <a:rPr lang="en-US" sz="1100" dirty="0">
                <a:solidFill>
                  <a:prstClr val="black"/>
                </a:solidFill>
              </a:rPr>
              <a:t>7.4 Failure to Report; Civil Penalty; Damages; Criminal Liability</a:t>
            </a:r>
          </a:p>
          <a:p>
            <a:pPr lvl="1"/>
            <a:r>
              <a:rPr lang="en-US" sz="1100" dirty="0">
                <a:solidFill>
                  <a:prstClr val="black"/>
                </a:solidFill>
              </a:rPr>
              <a:t>7.5 Bad Faith Report; Civil Penalty; Damages; Criminal Liability</a:t>
            </a:r>
          </a:p>
          <a:p>
            <a:pPr lvl="1"/>
            <a:r>
              <a:rPr lang="en-US" sz="1100" dirty="0">
                <a:solidFill>
                  <a:prstClr val="black"/>
                </a:solidFill>
              </a:rPr>
              <a:t>7.6 Reports</a:t>
            </a:r>
          </a:p>
          <a:p>
            <a:pPr lvl="1"/>
            <a:r>
              <a:rPr lang="en-US" sz="1100" dirty="0">
                <a:solidFill>
                  <a:prstClr val="black"/>
                </a:solidFill>
              </a:rPr>
              <a:t>7.7 Investigation</a:t>
            </a:r>
          </a:p>
          <a:p>
            <a:pPr lvl="1"/>
            <a:r>
              <a:rPr lang="en-US" sz="1100" dirty="0">
                <a:solidFill>
                  <a:prstClr val="black"/>
                </a:solidFill>
              </a:rPr>
              <a:t>7.8 Interference with Investigation and Retaliation Prohibited; Civil Penalty;</a:t>
            </a:r>
          </a:p>
          <a:p>
            <a:pPr lvl="1"/>
            <a:r>
              <a:rPr lang="en-US" sz="1100" dirty="0">
                <a:solidFill>
                  <a:prstClr val="black"/>
                </a:solidFill>
              </a:rPr>
              <a:t>7.9 Privileged Communication</a:t>
            </a:r>
          </a:p>
          <a:p>
            <a:pPr lvl="1"/>
            <a:r>
              <a:rPr lang="en-US" sz="1100" dirty="0">
                <a:solidFill>
                  <a:prstClr val="black"/>
                </a:solidFill>
              </a:rPr>
              <a:t>7.10 Criminal Investigation</a:t>
            </a:r>
          </a:p>
          <a:p>
            <a:pPr lvl="0"/>
            <a:r>
              <a:rPr lang="en-US" sz="1300" dirty="0">
                <a:solidFill>
                  <a:prstClr val="black"/>
                </a:solidFill>
              </a:rPr>
              <a:t>8. Elder Protective Services and Elder Protective Placement; Other Services; Evaluation Procedure; Duty to Pay</a:t>
            </a:r>
          </a:p>
          <a:p>
            <a:pPr lvl="0"/>
            <a:r>
              <a:rPr lang="en-US" sz="1300" dirty="0">
                <a:solidFill>
                  <a:prstClr val="black"/>
                </a:solidFill>
              </a:rPr>
              <a:t>9. Emergency Protection Order</a:t>
            </a:r>
          </a:p>
          <a:p>
            <a:pPr lvl="0"/>
            <a:r>
              <a:rPr lang="en-US" sz="1300" dirty="0">
                <a:solidFill>
                  <a:prstClr val="black"/>
                </a:solidFill>
              </a:rPr>
              <a:t>10. Rights of Elders, Their Families and Caregivers</a:t>
            </a:r>
          </a:p>
          <a:p>
            <a:pPr lvl="0"/>
            <a:r>
              <a:rPr lang="en-US" sz="1300" dirty="0">
                <a:solidFill>
                  <a:prstClr val="black"/>
                </a:solidFill>
              </a:rPr>
              <a:t>11. Procedures for Determining Incapacity, Abuse, Neglect or Exploitation</a:t>
            </a:r>
          </a:p>
          <a:p>
            <a:pPr lvl="0"/>
            <a:r>
              <a:rPr lang="en-US" sz="1300" dirty="0">
                <a:solidFill>
                  <a:prstClr val="black"/>
                </a:solidFill>
              </a:rPr>
              <a:t>12. Confidentiality of Reporter, Records, Hearings; Penalty for not Complying with Confidentiality</a:t>
            </a:r>
          </a:p>
          <a:p>
            <a:pPr lvl="0"/>
            <a:r>
              <a:rPr lang="en-US" sz="1300" dirty="0">
                <a:solidFill>
                  <a:prstClr val="black"/>
                </a:solidFill>
              </a:rPr>
              <a:t>13. Elder Protection Order; Time Limits</a:t>
            </a:r>
          </a:p>
          <a:p>
            <a:pPr lvl="0"/>
            <a:r>
              <a:rPr lang="en-US" sz="1300" dirty="0">
                <a:solidFill>
                  <a:prstClr val="black"/>
                </a:solidFill>
              </a:rPr>
              <a:t>14. Deferring Criminal Prosecution (Optional)</a:t>
            </a:r>
          </a:p>
          <a:p>
            <a:pPr lvl="0"/>
            <a:r>
              <a:rPr lang="en-US" sz="1300" dirty="0">
                <a:solidFill>
                  <a:prstClr val="black"/>
                </a:solidFill>
              </a:rPr>
              <a:t>15. Petition; Hearing</a:t>
            </a:r>
          </a:p>
        </p:txBody>
      </p:sp>
    </p:spTree>
    <p:extLst>
      <p:ext uri="{BB962C8B-B14F-4D97-AF65-F5344CB8AC3E}">
        <p14:creationId xmlns:p14="http://schemas.microsoft.com/office/powerpoint/2010/main" val="6143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Purpose</a:t>
            </a:r>
          </a:p>
        </p:txBody>
      </p:sp>
      <p:sp>
        <p:nvSpPr>
          <p:cNvPr id="3" name="Content Placeholder 2"/>
          <p:cNvSpPr>
            <a:spLocks noGrp="1"/>
          </p:cNvSpPr>
          <p:nvPr>
            <p:ph idx="1"/>
          </p:nvPr>
        </p:nvSpPr>
        <p:spPr/>
        <p:txBody>
          <a:bodyPr>
            <a:normAutofit fontScale="85000" lnSpcReduction="20000"/>
          </a:bodyPr>
          <a:lstStyle/>
          <a:p>
            <a:r>
              <a:rPr lang="en-US" dirty="0"/>
              <a:t>The purpose of this code is to establish tribal law that protects elders within the jurisdiction of the [Tribe or Nation] from abuse, exploitation and neglect as defined in this code.  The code shall be liberally interpreted in order to achieve its purpose and comport with the customs and traditions of the [Tribe or Nation].  The code provides for:</a:t>
            </a:r>
          </a:p>
          <a:p>
            <a:pPr lvl="1"/>
            <a:r>
              <a:rPr lang="en-US" dirty="0"/>
              <a:t>Identification and appropriate resolution of abuse and neglect cases;</a:t>
            </a:r>
          </a:p>
          <a:p>
            <a:pPr lvl="1"/>
            <a:r>
              <a:rPr lang="en-US" dirty="0"/>
              <a:t>Reporting abuse or neglect to the proper agency;</a:t>
            </a:r>
          </a:p>
          <a:p>
            <a:pPr lvl="1"/>
            <a:r>
              <a:rPr lang="en-US" dirty="0"/>
              <a:t>Receiving reports of and investigating suspected abuse or neglect;</a:t>
            </a:r>
          </a:p>
          <a:p>
            <a:pPr lvl="1"/>
            <a:r>
              <a:rPr lang="en-US" dirty="0"/>
              <a:t>Delivering elder protection services.</a:t>
            </a:r>
          </a:p>
          <a:p>
            <a:endParaRPr lang="en-US" dirty="0"/>
          </a:p>
        </p:txBody>
      </p:sp>
    </p:spTree>
    <p:extLst>
      <p:ext uri="{BB962C8B-B14F-4D97-AF65-F5344CB8AC3E}">
        <p14:creationId xmlns:p14="http://schemas.microsoft.com/office/powerpoint/2010/main" val="364984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3F29-2513-47EA-8D9D-C1F6C2A99D64}"/>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1300" dirty="0"/>
              <a:t>1. Title</a:t>
            </a:r>
          </a:p>
          <a:p>
            <a:pPr lvl="0"/>
            <a:r>
              <a:rPr lang="en-US" sz="1300" dirty="0">
                <a:solidFill>
                  <a:prstClr val="black"/>
                </a:solidFill>
              </a:rPr>
              <a:t>2. Authority</a:t>
            </a:r>
          </a:p>
          <a:p>
            <a:pPr lvl="0"/>
            <a:r>
              <a:rPr lang="en-US" sz="1300" dirty="0"/>
              <a:t>3. Policy</a:t>
            </a:r>
          </a:p>
          <a:p>
            <a:pPr lvl="0"/>
            <a:r>
              <a:rPr lang="en-US" sz="1300" dirty="0"/>
              <a:t>4. Purpose</a:t>
            </a:r>
          </a:p>
          <a:p>
            <a:pPr lvl="0"/>
            <a:r>
              <a:rPr lang="en-US" sz="1700" b="1" dirty="0">
                <a:solidFill>
                  <a:srgbClr val="FF0000"/>
                </a:solidFill>
              </a:rPr>
              <a:t>5. Civil Nature of Code</a:t>
            </a:r>
          </a:p>
          <a:p>
            <a:pPr lvl="0"/>
            <a:r>
              <a:rPr lang="en-US" sz="1300" dirty="0">
                <a:solidFill>
                  <a:prstClr val="black"/>
                </a:solidFill>
              </a:rPr>
              <a:t>6. Definitions</a:t>
            </a:r>
          </a:p>
          <a:p>
            <a:pPr lvl="0"/>
            <a:r>
              <a:rPr lang="en-US" sz="1300" dirty="0">
                <a:solidFill>
                  <a:prstClr val="black"/>
                </a:solidFill>
              </a:rPr>
              <a:t>7. Duty to Report Abuse or Neglect of an Elder</a:t>
            </a:r>
          </a:p>
          <a:p>
            <a:pPr lvl="1"/>
            <a:r>
              <a:rPr lang="en-US" sz="1100" dirty="0">
                <a:solidFill>
                  <a:prstClr val="black"/>
                </a:solidFill>
              </a:rPr>
              <a:t>7.1 Confidentiality</a:t>
            </a:r>
          </a:p>
          <a:p>
            <a:pPr lvl="1"/>
            <a:r>
              <a:rPr lang="en-US" sz="1100" dirty="0">
                <a:solidFill>
                  <a:prstClr val="black"/>
                </a:solidFill>
              </a:rPr>
              <a:t>7.2 Standard of Proof</a:t>
            </a:r>
          </a:p>
          <a:p>
            <a:pPr lvl="1"/>
            <a:r>
              <a:rPr lang="en-US" sz="1100" dirty="0">
                <a:solidFill>
                  <a:prstClr val="black"/>
                </a:solidFill>
              </a:rPr>
              <a:t>7.3 Immunity for Reporting</a:t>
            </a:r>
          </a:p>
          <a:p>
            <a:pPr lvl="1"/>
            <a:r>
              <a:rPr lang="en-US" sz="1100" dirty="0">
                <a:solidFill>
                  <a:prstClr val="black"/>
                </a:solidFill>
              </a:rPr>
              <a:t>7.4 Failure to Report; Civil Penalty; Damages; Criminal Liability</a:t>
            </a:r>
          </a:p>
          <a:p>
            <a:pPr lvl="1"/>
            <a:r>
              <a:rPr lang="en-US" sz="1100" dirty="0">
                <a:solidFill>
                  <a:prstClr val="black"/>
                </a:solidFill>
              </a:rPr>
              <a:t>7.5 Bad Faith Report; Civil Penalty; Damages; Criminal Liability</a:t>
            </a:r>
          </a:p>
          <a:p>
            <a:pPr lvl="1"/>
            <a:r>
              <a:rPr lang="en-US" sz="1100" dirty="0">
                <a:solidFill>
                  <a:prstClr val="black"/>
                </a:solidFill>
              </a:rPr>
              <a:t>7.6 Reports</a:t>
            </a:r>
          </a:p>
          <a:p>
            <a:pPr lvl="1"/>
            <a:r>
              <a:rPr lang="en-US" sz="1100" dirty="0">
                <a:solidFill>
                  <a:prstClr val="black"/>
                </a:solidFill>
              </a:rPr>
              <a:t>7.7 Investigation</a:t>
            </a:r>
          </a:p>
          <a:p>
            <a:pPr lvl="1"/>
            <a:r>
              <a:rPr lang="en-US" sz="1100" dirty="0">
                <a:solidFill>
                  <a:prstClr val="black"/>
                </a:solidFill>
              </a:rPr>
              <a:t>7.8 Interference with Investigation and Retaliation Prohibited; Civil Penalty;</a:t>
            </a:r>
          </a:p>
          <a:p>
            <a:pPr lvl="1"/>
            <a:r>
              <a:rPr lang="en-US" sz="1100" dirty="0">
                <a:solidFill>
                  <a:prstClr val="black"/>
                </a:solidFill>
              </a:rPr>
              <a:t>7.9 Privileged Communication</a:t>
            </a:r>
          </a:p>
          <a:p>
            <a:pPr lvl="1"/>
            <a:r>
              <a:rPr lang="en-US" sz="1100" dirty="0">
                <a:solidFill>
                  <a:prstClr val="black"/>
                </a:solidFill>
              </a:rPr>
              <a:t>7.10 Criminal Investigation</a:t>
            </a:r>
          </a:p>
          <a:p>
            <a:pPr lvl="0"/>
            <a:r>
              <a:rPr lang="en-US" sz="1300" dirty="0">
                <a:solidFill>
                  <a:prstClr val="black"/>
                </a:solidFill>
              </a:rPr>
              <a:t>8. Elder Protective Services and Elder Protective Placement; Other Services; Evaluation Procedure; Duty to Pay</a:t>
            </a:r>
          </a:p>
          <a:p>
            <a:pPr lvl="0"/>
            <a:r>
              <a:rPr lang="en-US" sz="1300" dirty="0">
                <a:solidFill>
                  <a:prstClr val="black"/>
                </a:solidFill>
              </a:rPr>
              <a:t>9. Emergency Protection Order</a:t>
            </a:r>
          </a:p>
          <a:p>
            <a:pPr lvl="0"/>
            <a:r>
              <a:rPr lang="en-US" sz="1300" dirty="0">
                <a:solidFill>
                  <a:prstClr val="black"/>
                </a:solidFill>
              </a:rPr>
              <a:t>10. Rights of Elders, Their Families and Caregivers</a:t>
            </a:r>
          </a:p>
          <a:p>
            <a:pPr lvl="0"/>
            <a:r>
              <a:rPr lang="en-US" sz="1300" dirty="0">
                <a:solidFill>
                  <a:prstClr val="black"/>
                </a:solidFill>
              </a:rPr>
              <a:t>11. Procedures for Determining Incapacity, Abuse, Neglect or Exploitation</a:t>
            </a:r>
          </a:p>
          <a:p>
            <a:pPr lvl="0"/>
            <a:r>
              <a:rPr lang="en-US" sz="1300" dirty="0">
                <a:solidFill>
                  <a:prstClr val="black"/>
                </a:solidFill>
              </a:rPr>
              <a:t>12. Confidentiality of Reporter, Records, Hearings; Penalty for not Complying with Confidentiality</a:t>
            </a:r>
          </a:p>
          <a:p>
            <a:pPr lvl="0"/>
            <a:r>
              <a:rPr lang="en-US" sz="1300" dirty="0">
                <a:solidFill>
                  <a:prstClr val="black"/>
                </a:solidFill>
              </a:rPr>
              <a:t>13. Elder Protection Order; Time Limits</a:t>
            </a:r>
          </a:p>
          <a:p>
            <a:pPr lvl="0"/>
            <a:r>
              <a:rPr lang="en-US" sz="1300" dirty="0">
                <a:solidFill>
                  <a:prstClr val="black"/>
                </a:solidFill>
              </a:rPr>
              <a:t>14. Deferring Criminal Prosecution (Optional)</a:t>
            </a:r>
          </a:p>
          <a:p>
            <a:pPr lvl="0"/>
            <a:r>
              <a:rPr lang="en-US" sz="1300" dirty="0">
                <a:solidFill>
                  <a:prstClr val="black"/>
                </a:solidFill>
              </a:rPr>
              <a:t>15. Petition; Hearing</a:t>
            </a:r>
          </a:p>
        </p:txBody>
      </p:sp>
    </p:spTree>
    <p:extLst>
      <p:ext uri="{BB962C8B-B14F-4D97-AF65-F5344CB8AC3E}">
        <p14:creationId xmlns:p14="http://schemas.microsoft.com/office/powerpoint/2010/main" val="26011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Civil Nature of Code</a:t>
            </a:r>
          </a:p>
        </p:txBody>
      </p:sp>
      <p:sp>
        <p:nvSpPr>
          <p:cNvPr id="3" name="Content Placeholder 2"/>
          <p:cNvSpPr>
            <a:spLocks noGrp="1"/>
          </p:cNvSpPr>
          <p:nvPr>
            <p:ph idx="1"/>
          </p:nvPr>
        </p:nvSpPr>
        <p:spPr/>
        <p:txBody>
          <a:bodyPr/>
          <a:lstStyle/>
          <a:p>
            <a:r>
              <a:rPr lang="en-US" dirty="0"/>
              <a:t>This code is civil and does not affect any applicable provision of [the law and order code; criminal code or title] unless they are modified specifically by this code.</a:t>
            </a:r>
          </a:p>
          <a:p>
            <a:pPr marL="0" indent="0">
              <a:buNone/>
            </a:pPr>
            <a:endParaRPr lang="en-US" dirty="0"/>
          </a:p>
        </p:txBody>
      </p:sp>
    </p:spTree>
    <p:extLst>
      <p:ext uri="{BB962C8B-B14F-4D97-AF65-F5344CB8AC3E}">
        <p14:creationId xmlns:p14="http://schemas.microsoft.com/office/powerpoint/2010/main" val="35065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F899-4E0A-482D-BA6A-05200CB1CA45}"/>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1300" dirty="0"/>
              <a:t>1. Title</a:t>
            </a:r>
          </a:p>
          <a:p>
            <a:pPr lvl="0"/>
            <a:r>
              <a:rPr lang="en-US" sz="1300" dirty="0">
                <a:solidFill>
                  <a:prstClr val="black"/>
                </a:solidFill>
              </a:rPr>
              <a:t>2. Authority</a:t>
            </a:r>
          </a:p>
          <a:p>
            <a:pPr lvl="0"/>
            <a:r>
              <a:rPr lang="en-US" sz="1300" dirty="0"/>
              <a:t>3. Policy</a:t>
            </a:r>
          </a:p>
          <a:p>
            <a:pPr lvl="0"/>
            <a:r>
              <a:rPr lang="en-US" sz="1300" dirty="0"/>
              <a:t>4. Purpose</a:t>
            </a:r>
          </a:p>
          <a:p>
            <a:pPr lvl="0"/>
            <a:r>
              <a:rPr lang="en-US" sz="1300" dirty="0"/>
              <a:t>5. Civil Nature of Code</a:t>
            </a:r>
          </a:p>
          <a:p>
            <a:pPr lvl="0"/>
            <a:r>
              <a:rPr lang="en-US" sz="1700" b="1" dirty="0">
                <a:solidFill>
                  <a:srgbClr val="FF0000"/>
                </a:solidFill>
              </a:rPr>
              <a:t>6. Definitions</a:t>
            </a:r>
          </a:p>
          <a:p>
            <a:pPr lvl="0"/>
            <a:r>
              <a:rPr lang="en-US" sz="1300" dirty="0">
                <a:solidFill>
                  <a:prstClr val="black"/>
                </a:solidFill>
              </a:rPr>
              <a:t>7. Duty to Report Abuse or Neglect of an Elder</a:t>
            </a:r>
          </a:p>
          <a:p>
            <a:pPr lvl="1"/>
            <a:r>
              <a:rPr lang="en-US" sz="1100" dirty="0">
                <a:solidFill>
                  <a:prstClr val="black"/>
                </a:solidFill>
              </a:rPr>
              <a:t>7.1 Confidentiality</a:t>
            </a:r>
          </a:p>
          <a:p>
            <a:pPr lvl="1"/>
            <a:r>
              <a:rPr lang="en-US" sz="1100" dirty="0">
                <a:solidFill>
                  <a:prstClr val="black"/>
                </a:solidFill>
              </a:rPr>
              <a:t>7.2 Standard of Proof</a:t>
            </a:r>
          </a:p>
          <a:p>
            <a:pPr lvl="1"/>
            <a:r>
              <a:rPr lang="en-US" sz="1100" dirty="0">
                <a:solidFill>
                  <a:prstClr val="black"/>
                </a:solidFill>
              </a:rPr>
              <a:t>7.3 Immunity for Reporting</a:t>
            </a:r>
          </a:p>
          <a:p>
            <a:pPr lvl="1"/>
            <a:r>
              <a:rPr lang="en-US" sz="1100" dirty="0">
                <a:solidFill>
                  <a:prstClr val="black"/>
                </a:solidFill>
              </a:rPr>
              <a:t>7.4 Failure to Report; Civil Penalty; Damages; Criminal Liability</a:t>
            </a:r>
          </a:p>
          <a:p>
            <a:pPr lvl="1"/>
            <a:r>
              <a:rPr lang="en-US" sz="1100" dirty="0">
                <a:solidFill>
                  <a:prstClr val="black"/>
                </a:solidFill>
              </a:rPr>
              <a:t>7.5 Bad Faith Report; Civil Penalty; Damages; Criminal Liability</a:t>
            </a:r>
          </a:p>
          <a:p>
            <a:pPr lvl="1"/>
            <a:r>
              <a:rPr lang="en-US" sz="1100" dirty="0">
                <a:solidFill>
                  <a:prstClr val="black"/>
                </a:solidFill>
              </a:rPr>
              <a:t>7.6 Reports</a:t>
            </a:r>
          </a:p>
          <a:p>
            <a:pPr lvl="1"/>
            <a:r>
              <a:rPr lang="en-US" sz="1100" dirty="0">
                <a:solidFill>
                  <a:prstClr val="black"/>
                </a:solidFill>
              </a:rPr>
              <a:t>7.7 Investigation</a:t>
            </a:r>
          </a:p>
          <a:p>
            <a:pPr lvl="1"/>
            <a:r>
              <a:rPr lang="en-US" sz="1100" dirty="0">
                <a:solidFill>
                  <a:prstClr val="black"/>
                </a:solidFill>
              </a:rPr>
              <a:t>7.8 Interference with Investigation and Retaliation Prohibited; Civil Penalty;</a:t>
            </a:r>
          </a:p>
          <a:p>
            <a:pPr lvl="1"/>
            <a:r>
              <a:rPr lang="en-US" sz="1100" dirty="0">
                <a:solidFill>
                  <a:prstClr val="black"/>
                </a:solidFill>
              </a:rPr>
              <a:t>7.9 Privileged Communication</a:t>
            </a:r>
          </a:p>
          <a:p>
            <a:pPr lvl="1"/>
            <a:r>
              <a:rPr lang="en-US" sz="1100" dirty="0">
                <a:solidFill>
                  <a:prstClr val="black"/>
                </a:solidFill>
              </a:rPr>
              <a:t>7.10 Criminal Investigation</a:t>
            </a:r>
          </a:p>
          <a:p>
            <a:pPr lvl="0"/>
            <a:r>
              <a:rPr lang="en-US" sz="1300" dirty="0">
                <a:solidFill>
                  <a:prstClr val="black"/>
                </a:solidFill>
              </a:rPr>
              <a:t>8. Elder Protective Services and Elder Protective Placement; Other Services; Evaluation Procedure; Duty to Pay</a:t>
            </a:r>
          </a:p>
          <a:p>
            <a:pPr lvl="0"/>
            <a:r>
              <a:rPr lang="en-US" sz="1300" dirty="0">
                <a:solidFill>
                  <a:prstClr val="black"/>
                </a:solidFill>
              </a:rPr>
              <a:t>9. Emergency Protection Order</a:t>
            </a:r>
          </a:p>
          <a:p>
            <a:pPr lvl="0"/>
            <a:r>
              <a:rPr lang="en-US" sz="1300" dirty="0">
                <a:solidFill>
                  <a:prstClr val="black"/>
                </a:solidFill>
              </a:rPr>
              <a:t>10. Rights of Elders, Their Families and Caregivers</a:t>
            </a:r>
          </a:p>
          <a:p>
            <a:pPr lvl="0"/>
            <a:r>
              <a:rPr lang="en-US" sz="1300" dirty="0">
                <a:solidFill>
                  <a:prstClr val="black"/>
                </a:solidFill>
              </a:rPr>
              <a:t>11. Procedures for Determining Incapacity, Abuse, Neglect or Exploitation</a:t>
            </a:r>
          </a:p>
          <a:p>
            <a:pPr lvl="0"/>
            <a:r>
              <a:rPr lang="en-US" sz="1300" dirty="0">
                <a:solidFill>
                  <a:prstClr val="black"/>
                </a:solidFill>
              </a:rPr>
              <a:t>12. Confidentiality of Reporter, Records, Hearings; Penalty for not Complying with Confidentiality</a:t>
            </a:r>
          </a:p>
          <a:p>
            <a:pPr lvl="0"/>
            <a:r>
              <a:rPr lang="en-US" sz="1300" dirty="0">
                <a:solidFill>
                  <a:prstClr val="black"/>
                </a:solidFill>
              </a:rPr>
              <a:t>13. Elder Protection Order; Time Limits</a:t>
            </a:r>
          </a:p>
          <a:p>
            <a:pPr lvl="0"/>
            <a:r>
              <a:rPr lang="en-US" sz="1300" dirty="0">
                <a:solidFill>
                  <a:prstClr val="black"/>
                </a:solidFill>
              </a:rPr>
              <a:t>14. Deferring Criminal Prosecution (Optional)</a:t>
            </a:r>
          </a:p>
          <a:p>
            <a:pPr lvl="0"/>
            <a:r>
              <a:rPr lang="en-US" sz="1300" dirty="0">
                <a:solidFill>
                  <a:prstClr val="black"/>
                </a:solidFill>
              </a:rPr>
              <a:t>15. Petition; Hearing</a:t>
            </a:r>
          </a:p>
          <a:p>
            <a:endParaRPr lang="en-US" dirty="0"/>
          </a:p>
        </p:txBody>
      </p:sp>
    </p:spTree>
    <p:extLst>
      <p:ext uri="{BB962C8B-B14F-4D97-AF65-F5344CB8AC3E}">
        <p14:creationId xmlns:p14="http://schemas.microsoft.com/office/powerpoint/2010/main" val="367366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Definitions</a:t>
            </a:r>
          </a:p>
        </p:txBody>
      </p:sp>
      <p:sp>
        <p:nvSpPr>
          <p:cNvPr id="3" name="Content Placeholder 2"/>
          <p:cNvSpPr>
            <a:spLocks noGrp="1"/>
          </p:cNvSpPr>
          <p:nvPr>
            <p:ph idx="1"/>
          </p:nvPr>
        </p:nvSpPr>
        <p:spPr/>
        <p:txBody>
          <a:bodyPr>
            <a:normAutofit fontScale="55000" lnSpcReduction="20000"/>
          </a:bodyPr>
          <a:lstStyle/>
          <a:p>
            <a:pPr lvl="0"/>
            <a:r>
              <a:rPr lang="en-US" dirty="0"/>
              <a:t>A person is guilty of elder abuse if they knowingly and willfully commit the following:</a:t>
            </a:r>
          </a:p>
          <a:p>
            <a:pPr lvl="1"/>
            <a:r>
              <a:rPr lang="en-US" b="1" dirty="0">
                <a:solidFill>
                  <a:srgbClr val="FF0000"/>
                </a:solidFill>
              </a:rPr>
              <a:t>PHYSICAL ABUSE </a:t>
            </a:r>
            <a:r>
              <a:rPr lang="en-US" dirty="0"/>
              <a:t>is any intentional or negligent infliction of bodily injury, unreasonable confinement, intimidation, or cruel punishment of an elder with resulting physical harm or pain or mental anguish by any person; </a:t>
            </a:r>
          </a:p>
          <a:p>
            <a:pPr lvl="1"/>
            <a:r>
              <a:rPr lang="en-US" b="1" dirty="0">
                <a:solidFill>
                  <a:srgbClr val="FF0000"/>
                </a:solidFill>
              </a:rPr>
              <a:t>SEXUAL ABUSE </a:t>
            </a:r>
            <a:r>
              <a:rPr lang="en-US" dirty="0"/>
              <a:t>is any physical contact which is not consented to by the elder intended for sexual gratification of any person making such contact or to abuse, humiliate, or degrade the elder;</a:t>
            </a:r>
          </a:p>
          <a:p>
            <a:pPr lvl="1"/>
            <a:r>
              <a:rPr lang="en-US" b="1" dirty="0">
                <a:solidFill>
                  <a:srgbClr val="FF0000"/>
                </a:solidFill>
              </a:rPr>
              <a:t>EMOTIONAL ABUSE </a:t>
            </a:r>
            <a:r>
              <a:rPr lang="en-US" dirty="0"/>
              <a:t>is the intentional infliction of threats, humiliation, intimidation or any other demeaning behavior towards an elder; </a:t>
            </a:r>
          </a:p>
          <a:p>
            <a:pPr lvl="1"/>
            <a:r>
              <a:rPr lang="en-US" b="1" dirty="0">
                <a:solidFill>
                  <a:srgbClr val="FF0000"/>
                </a:solidFill>
              </a:rPr>
              <a:t>EXPLOITATION</a:t>
            </a:r>
            <a:r>
              <a:rPr lang="en-US" dirty="0"/>
              <a:t> is the unauthorized or improper use of funds, property, or other resources of an elder; or the unauthorized or improper use of an elder by a caregiver or by any other person for personal gain or profit; or the failure to use the funds, property, or other resources of an elder to the elder's benefit or according to the elder's desires.</a:t>
            </a:r>
          </a:p>
          <a:p>
            <a:pPr lvl="1"/>
            <a:r>
              <a:rPr lang="en-US" b="1" dirty="0">
                <a:solidFill>
                  <a:srgbClr val="FF0000"/>
                </a:solidFill>
              </a:rPr>
              <a:t>NEGLECT</a:t>
            </a:r>
            <a:r>
              <a:rPr lang="en-US" dirty="0"/>
              <a:t> is the wanton, reckless, and grossly negligent failure of a caregiver to provide for the basic needs of an elder by not supplying  resources, services, or supervision necessary to maintain an elder's physical and mental health and includes the inability of an elder to supply such basic needs for himself; interference with the delivery of necessary services and resources; failure to report abuse, exploitation or neglect of an elder by any person;  failure to provide services or resources essential to the elder's practice of his customs, traditions or religion; or abandonment of an elder. </a:t>
            </a:r>
          </a:p>
          <a:p>
            <a:endParaRPr lang="en-US" dirty="0"/>
          </a:p>
        </p:txBody>
      </p:sp>
    </p:spTree>
    <p:extLst>
      <p:ext uri="{BB962C8B-B14F-4D97-AF65-F5344CB8AC3E}">
        <p14:creationId xmlns:p14="http://schemas.microsoft.com/office/powerpoint/2010/main" val="253326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Definitions (continued)</a:t>
            </a:r>
          </a:p>
        </p:txBody>
      </p:sp>
      <p:sp>
        <p:nvSpPr>
          <p:cNvPr id="3" name="Content Placeholder 2"/>
          <p:cNvSpPr>
            <a:spLocks noGrp="1"/>
          </p:cNvSpPr>
          <p:nvPr>
            <p:ph idx="1"/>
          </p:nvPr>
        </p:nvSpPr>
        <p:spPr/>
        <p:txBody>
          <a:bodyPr>
            <a:normAutofit fontScale="62500" lnSpcReduction="20000"/>
          </a:bodyPr>
          <a:lstStyle/>
          <a:p>
            <a:pPr lvl="0"/>
            <a:r>
              <a:rPr lang="en-US" b="1" dirty="0">
                <a:solidFill>
                  <a:srgbClr val="FF0000"/>
                </a:solidFill>
              </a:rPr>
              <a:t>CAREGIVER</a:t>
            </a:r>
            <a:r>
              <a:rPr lang="en-US" dirty="0"/>
              <a:t> is a person who is required by tribal law or custom (or state or federal law) to provide services or resources to an elder; a person who has voluntarily undertaken to provide care or resources to an elder; an institution or agency which voluntarily provides or is required by tribal law or custom (state or federal law, or tribal-state agreement) to provide services or resources to an elder; or, an employee of any institution or agency specified within this code. </a:t>
            </a:r>
          </a:p>
          <a:p>
            <a:pPr lvl="0"/>
            <a:r>
              <a:rPr lang="en-US" b="1" dirty="0">
                <a:solidFill>
                  <a:srgbClr val="FF0000"/>
                </a:solidFill>
              </a:rPr>
              <a:t>CONSENT</a:t>
            </a:r>
            <a:r>
              <a:rPr lang="en-US" dirty="0"/>
              <a:t> is agreement given without intimidation or coercion by an elder with the capacity to make an agreement.</a:t>
            </a:r>
          </a:p>
          <a:p>
            <a:r>
              <a:rPr lang="en-US" b="1" dirty="0">
                <a:solidFill>
                  <a:srgbClr val="FF0000"/>
                </a:solidFill>
              </a:rPr>
              <a:t>ELDER</a:t>
            </a:r>
            <a:r>
              <a:rPr lang="en-US" dirty="0"/>
              <a:t> is a person subject to the jurisdiction of the [Tribe or Nation] who is at least [___] years of age.</a:t>
            </a:r>
          </a:p>
          <a:p>
            <a:pPr lvl="0"/>
            <a:r>
              <a:rPr lang="en-US" b="1" dirty="0">
                <a:solidFill>
                  <a:srgbClr val="FF0000"/>
                </a:solidFill>
              </a:rPr>
              <a:t>EMERGENCY</a:t>
            </a:r>
            <a:r>
              <a:rPr lang="en-US" dirty="0"/>
              <a:t> is a situation in which an elder is immediately at risk of death or injury and is unable to consent to services which would remove the risk.</a:t>
            </a:r>
          </a:p>
          <a:p>
            <a:pPr lvl="0"/>
            <a:r>
              <a:rPr lang="en-US" b="1" dirty="0">
                <a:solidFill>
                  <a:srgbClr val="FF0000"/>
                </a:solidFill>
              </a:rPr>
              <a:t>FAMILY</a:t>
            </a:r>
            <a:r>
              <a:rPr lang="en-US" dirty="0"/>
              <a:t> is [determined by Tribe or Nation's legal definition and custom].</a:t>
            </a:r>
          </a:p>
          <a:p>
            <a:pPr lvl="0"/>
            <a:r>
              <a:rPr lang="en-US" b="1" dirty="0">
                <a:solidFill>
                  <a:srgbClr val="FF0000"/>
                </a:solidFill>
              </a:rPr>
              <a:t>GOOD FAITH </a:t>
            </a:r>
            <a:r>
              <a:rPr lang="en-US" dirty="0"/>
              <a:t>is a reasonable person’s honest belief or purpose and the lack of intent to defraud.</a:t>
            </a:r>
          </a:p>
          <a:p>
            <a:endParaRPr lang="en-US" dirty="0"/>
          </a:p>
        </p:txBody>
      </p:sp>
    </p:spTree>
    <p:extLst>
      <p:ext uri="{BB962C8B-B14F-4D97-AF65-F5344CB8AC3E}">
        <p14:creationId xmlns:p14="http://schemas.microsoft.com/office/powerpoint/2010/main" val="198668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NIEJI</a:t>
            </a:r>
          </a:p>
        </p:txBody>
      </p:sp>
      <p:sp>
        <p:nvSpPr>
          <p:cNvPr id="3" name="Content Placeholder 2"/>
          <p:cNvSpPr>
            <a:spLocks noGrp="1"/>
          </p:cNvSpPr>
          <p:nvPr>
            <p:ph idx="1"/>
          </p:nvPr>
        </p:nvSpPr>
        <p:spPr/>
        <p:txBody>
          <a:bodyPr/>
          <a:lstStyle/>
          <a:p>
            <a:pPr lvl="1"/>
            <a:r>
              <a:rPr lang="en-US" sz="4800" dirty="0"/>
              <a:t>Vision:</a:t>
            </a:r>
          </a:p>
          <a:p>
            <a:pPr marL="457200" lvl="1" indent="0" algn="ctr">
              <a:buNone/>
            </a:pPr>
            <a:r>
              <a:rPr lang="en-US" sz="5400" dirty="0"/>
              <a:t>“Restore respect and dignity by honoring indigenous elders.”</a:t>
            </a:r>
            <a:endParaRPr lang="en-US" dirty="0"/>
          </a:p>
        </p:txBody>
      </p:sp>
    </p:spTree>
    <p:extLst>
      <p:ext uri="{BB962C8B-B14F-4D97-AF65-F5344CB8AC3E}">
        <p14:creationId xmlns:p14="http://schemas.microsoft.com/office/powerpoint/2010/main" val="345548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Definitions (Continued)</a:t>
            </a:r>
          </a:p>
        </p:txBody>
      </p:sp>
      <p:sp>
        <p:nvSpPr>
          <p:cNvPr id="3" name="Content Placeholder 2"/>
          <p:cNvSpPr>
            <a:spLocks noGrp="1"/>
          </p:cNvSpPr>
          <p:nvPr>
            <p:ph idx="1"/>
          </p:nvPr>
        </p:nvSpPr>
        <p:spPr/>
        <p:txBody>
          <a:bodyPr>
            <a:normAutofit fontScale="47500" lnSpcReduction="20000"/>
          </a:bodyPr>
          <a:lstStyle/>
          <a:p>
            <a:pPr lvl="0"/>
            <a:r>
              <a:rPr lang="en-US" b="1" dirty="0">
                <a:solidFill>
                  <a:srgbClr val="FF0000"/>
                </a:solidFill>
              </a:rPr>
              <a:t>INCAPACITY</a:t>
            </a:r>
            <a:r>
              <a:rPr lang="en-US" dirty="0"/>
              <a:t> is a legal determination made by tribal/state court regarding the current inability (functional inability) of a person to sufficiently understand, make, and communicate responsible decisions about </a:t>
            </a:r>
            <a:r>
              <a:rPr lang="en-US" dirty="0" err="1"/>
              <a:t>themself</a:t>
            </a:r>
            <a:r>
              <a:rPr lang="en-US" dirty="0"/>
              <a:t> as a result of mental illness, mental deficiency, physical illness or disability, or chronic use of drugs or liquor, and to understand the consequences of any such decision.  Incapacity may vary in degree and duration and shall not be determined solely on the basis on age.</a:t>
            </a:r>
          </a:p>
          <a:p>
            <a:pPr lvl="0"/>
            <a:r>
              <a:rPr lang="en-US" b="1" dirty="0">
                <a:solidFill>
                  <a:srgbClr val="FF0000"/>
                </a:solidFill>
              </a:rPr>
              <a:t>LEAST RESTRICTIVE ALTERNATIVE </a:t>
            </a:r>
            <a:r>
              <a:rPr lang="en-US" dirty="0"/>
              <a:t>is an approach which allows an elder independence and freedom from intrusion consistent with the elder's needs by requiring that the least dramatic method of intervention be used when intervention is necessary to protect the elder from harm. Caregivers, tribal/state courts and any other person/entity providing services to elders will be controlled by this standard.</a:t>
            </a:r>
          </a:p>
          <a:p>
            <a:pPr lvl="0"/>
            <a:r>
              <a:rPr lang="en-US" b="1" dirty="0">
                <a:solidFill>
                  <a:srgbClr val="FF0000"/>
                </a:solidFill>
              </a:rPr>
              <a:t>POWER OF ATTORNEY </a:t>
            </a:r>
            <a:r>
              <a:rPr lang="en-US" dirty="0"/>
              <a:t>is a written document signed by an elder and notarized providing another person with the legal authority to conduct business on behalf of the elder in the name of the elder.  There are two main types of power of attorney. </a:t>
            </a:r>
          </a:p>
          <a:p>
            <a:pPr lvl="1"/>
            <a:r>
              <a:rPr lang="en-US" dirty="0"/>
              <a:t>A General Power of Attorney covers all the elder's business activities, including signing papers, title documents, contracts, bank accounts, etc.</a:t>
            </a:r>
          </a:p>
          <a:p>
            <a:pPr lvl="1"/>
            <a:r>
              <a:rPr lang="en-US" dirty="0"/>
              <a:t>A Special Power of Attorney grants powers limited to specific areas as set forth in the document.</a:t>
            </a:r>
          </a:p>
        </p:txBody>
      </p:sp>
    </p:spTree>
    <p:extLst>
      <p:ext uri="{BB962C8B-B14F-4D97-AF65-F5344CB8AC3E}">
        <p14:creationId xmlns:p14="http://schemas.microsoft.com/office/powerpoint/2010/main" val="389274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Definitions (Continued)</a:t>
            </a:r>
          </a:p>
        </p:txBody>
      </p:sp>
      <p:sp>
        <p:nvSpPr>
          <p:cNvPr id="3" name="Content Placeholder 2"/>
          <p:cNvSpPr>
            <a:spLocks noGrp="1"/>
          </p:cNvSpPr>
          <p:nvPr>
            <p:ph idx="1"/>
          </p:nvPr>
        </p:nvSpPr>
        <p:spPr/>
        <p:txBody>
          <a:bodyPr>
            <a:normAutofit fontScale="62500" lnSpcReduction="20000"/>
          </a:bodyPr>
          <a:lstStyle/>
          <a:p>
            <a:pPr lvl="0"/>
            <a:r>
              <a:rPr lang="en-US" b="1" dirty="0">
                <a:solidFill>
                  <a:srgbClr val="FF0000"/>
                </a:solidFill>
              </a:rPr>
              <a:t>PROTECTIVE PLACEMENT </a:t>
            </a:r>
            <a:r>
              <a:rPr lang="en-US" dirty="0"/>
              <a:t>is placement of an elder in a hospital, nursing home, residential care facility or the transfer of an elder from one such institution to another by tribal/state court with the elder's consent or appropriate legal authority.</a:t>
            </a:r>
          </a:p>
          <a:p>
            <a:pPr lvl="0"/>
            <a:r>
              <a:rPr lang="en-US" b="1" dirty="0">
                <a:solidFill>
                  <a:srgbClr val="FF0000"/>
                </a:solidFill>
              </a:rPr>
              <a:t>PROTECTIVE SERVICES </a:t>
            </a:r>
            <a:r>
              <a:rPr lang="en-US" dirty="0"/>
              <a:t>are services provided to an elder with the elder's consent or with appropriate legal authority and include, but are not limited to: social case work, psychiatric and health evaluation, home care, day care, legal assistance, social services, health care, case management, guardianship and other services consistent with this code.  Protective services include protective supervision, but they do not include protective placement.</a:t>
            </a:r>
          </a:p>
          <a:p>
            <a:pPr lvl="0"/>
            <a:r>
              <a:rPr lang="en-US" b="1" dirty="0">
                <a:solidFill>
                  <a:srgbClr val="FF0000"/>
                </a:solidFill>
              </a:rPr>
              <a:t>RETALIATION</a:t>
            </a:r>
            <a:r>
              <a:rPr lang="en-US" dirty="0"/>
              <a:t> is threatening of a reporter mandatory or otherwise of elder abuse or the reporter's family in any way; causing bodily harm to the reporter or the reporter's family; causing the reporter or any of the reporter's family to be terminated, suspended from employment, or reprimanded by an employer; or damaging the reporter's or the reporter's family's real or personal property in any way. </a:t>
            </a:r>
          </a:p>
          <a:p>
            <a:endParaRPr lang="en-US" dirty="0"/>
          </a:p>
        </p:txBody>
      </p:sp>
    </p:spTree>
    <p:extLst>
      <p:ext uri="{BB962C8B-B14F-4D97-AF65-F5344CB8AC3E}">
        <p14:creationId xmlns:p14="http://schemas.microsoft.com/office/powerpoint/2010/main" val="191328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337F-083C-4577-BF5C-0EF7F209F649}"/>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b="1" dirty="0">
                <a:solidFill>
                  <a:srgbClr val="FF0000"/>
                </a:solidFill>
              </a:rPr>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p:txBody>
      </p:sp>
    </p:spTree>
    <p:extLst>
      <p:ext uri="{BB962C8B-B14F-4D97-AF65-F5344CB8AC3E}">
        <p14:creationId xmlns:p14="http://schemas.microsoft.com/office/powerpoint/2010/main" val="174516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7. Duty to Report Abuse or Neglect of an Elder</a:t>
            </a:r>
          </a:p>
        </p:txBody>
      </p:sp>
      <p:sp>
        <p:nvSpPr>
          <p:cNvPr id="3" name="Content Placeholder 2"/>
          <p:cNvSpPr>
            <a:spLocks noGrp="1"/>
          </p:cNvSpPr>
          <p:nvPr>
            <p:ph idx="1"/>
          </p:nvPr>
        </p:nvSpPr>
        <p:spPr/>
        <p:txBody>
          <a:bodyPr>
            <a:normAutofit/>
          </a:bodyPr>
          <a:lstStyle/>
          <a:p>
            <a:r>
              <a:rPr lang="en-US" dirty="0">
                <a:solidFill>
                  <a:srgbClr val="FF0000"/>
                </a:solidFill>
              </a:rPr>
              <a:t>Any person </a:t>
            </a:r>
            <a:r>
              <a:rPr lang="en-US" dirty="0"/>
              <a:t>who has reasonable cause to suspect that an elder has been abused, neglected, self-neglected, or exploited </a:t>
            </a:r>
            <a:r>
              <a:rPr lang="en-US" dirty="0">
                <a:solidFill>
                  <a:srgbClr val="FF0000"/>
                </a:solidFill>
              </a:rPr>
              <a:t>shall immediately report the abuse</a:t>
            </a:r>
            <a:r>
              <a:rPr lang="en-US" dirty="0"/>
              <a:t>, neglect, or self-neglect, or exploitation to the [tribal human services agency, other designated tribal entity] </a:t>
            </a:r>
            <a:r>
              <a:rPr lang="en-US" dirty="0">
                <a:solidFill>
                  <a:srgbClr val="FF0000"/>
                </a:solidFill>
              </a:rPr>
              <a:t>unless they have a privileged relationship</a:t>
            </a:r>
            <a:r>
              <a:rPr lang="en-US" dirty="0"/>
              <a:t> as attorney-client, doctor-patient or priest-penitent.  </a:t>
            </a:r>
          </a:p>
          <a:p>
            <a:endParaRPr lang="en-US" dirty="0"/>
          </a:p>
        </p:txBody>
      </p:sp>
    </p:spTree>
    <p:extLst>
      <p:ext uri="{BB962C8B-B14F-4D97-AF65-F5344CB8AC3E}">
        <p14:creationId xmlns:p14="http://schemas.microsoft.com/office/powerpoint/2010/main" val="224752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7. Duty to Report Abuse or Neglect of an Elder</a:t>
            </a:r>
          </a:p>
        </p:txBody>
      </p:sp>
      <p:sp>
        <p:nvSpPr>
          <p:cNvPr id="3" name="Content Placeholder 2"/>
          <p:cNvSpPr>
            <a:spLocks noGrp="1"/>
          </p:cNvSpPr>
          <p:nvPr>
            <p:ph idx="1"/>
          </p:nvPr>
        </p:nvSpPr>
        <p:spPr/>
        <p:txBody>
          <a:bodyPr>
            <a:normAutofit fontScale="70000" lnSpcReduction="20000"/>
          </a:bodyPr>
          <a:lstStyle/>
          <a:p>
            <a:r>
              <a:rPr lang="en-US" dirty="0"/>
              <a:t>The following individuals have a special duty in reporting abuse, neglect, self-neglect or exploitation: </a:t>
            </a:r>
          </a:p>
          <a:p>
            <a:pPr lvl="1"/>
            <a:r>
              <a:rPr lang="en-US" dirty="0"/>
              <a:t>the elder's family or caregiver as defined within this code;</a:t>
            </a:r>
          </a:p>
          <a:p>
            <a:pPr lvl="1"/>
            <a:r>
              <a:rPr lang="en-US" dirty="0"/>
              <a:t>any employee or elected official of the [Tribe or Nation];</a:t>
            </a:r>
          </a:p>
          <a:p>
            <a:pPr lvl="1"/>
            <a:r>
              <a:rPr lang="en-US" dirty="0"/>
              <a:t>any medical doctor, physical therapist, coroner, or medical examiner;</a:t>
            </a:r>
          </a:p>
          <a:p>
            <a:pPr lvl="1"/>
            <a:r>
              <a:rPr lang="en-US" dirty="0"/>
              <a:t>any nurse, physician’s assistant; or health aide;</a:t>
            </a:r>
          </a:p>
          <a:p>
            <a:pPr lvl="1"/>
            <a:r>
              <a:rPr lang="en-US" dirty="0"/>
              <a:t>any dentist or dental hygienist;</a:t>
            </a:r>
          </a:p>
          <a:p>
            <a:pPr lvl="1"/>
            <a:r>
              <a:rPr lang="en-US" dirty="0"/>
              <a:t>an elder and adult program services case/social worker, or elder services provider;</a:t>
            </a:r>
          </a:p>
          <a:p>
            <a:pPr lvl="1"/>
            <a:r>
              <a:rPr lang="en-US" dirty="0"/>
              <a:t>any mental health practitioner or counselor;</a:t>
            </a:r>
          </a:p>
          <a:p>
            <a:pPr lvl="1"/>
            <a:r>
              <a:rPr lang="en-US" dirty="0"/>
              <a:t>any law enforcement officer;</a:t>
            </a:r>
          </a:p>
          <a:p>
            <a:pPr lvl="1"/>
            <a:r>
              <a:rPr lang="en-US" dirty="0"/>
              <a:t>any person with a fiduciary duty to the elder, including but not limited to a guardian or employee of elder/nursing home;</a:t>
            </a:r>
          </a:p>
          <a:p>
            <a:pPr lvl="1"/>
            <a:r>
              <a:rPr lang="en-US" dirty="0"/>
              <a:t>any [Tribe or Nation] court employee;</a:t>
            </a:r>
          </a:p>
          <a:p>
            <a:pPr lvl="1"/>
            <a:r>
              <a:rPr lang="en-US" dirty="0"/>
              <a:t>any person subject to federal reporting requirements (see Title 18 United States Code Section 1169).</a:t>
            </a:r>
          </a:p>
          <a:p>
            <a:endParaRPr lang="en-US" dirty="0"/>
          </a:p>
        </p:txBody>
      </p:sp>
    </p:spTree>
    <p:extLst>
      <p:ext uri="{BB962C8B-B14F-4D97-AF65-F5344CB8AC3E}">
        <p14:creationId xmlns:p14="http://schemas.microsoft.com/office/powerpoint/2010/main" val="3637046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A024-60FD-4449-AD81-B79384548015}"/>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7.1	CONFIDENTIALITY</a:t>
            </a:r>
            <a:endParaRPr lang="en-US" dirty="0"/>
          </a:p>
          <a:p>
            <a:pPr lvl="1"/>
            <a:r>
              <a:rPr lang="en-US" dirty="0"/>
              <a:t>The identity of a person who in good faith reports suspected elder abuse, neglect, self-neglect or exploitation is confidential and shall not be released unless the reporter consents or the tribal/state court orders the release because it finds, after notice to the reporter and an opportunity to be heard; that the need to protect the elder outweighs the reporter's interest in confidentiality.</a:t>
            </a:r>
          </a:p>
          <a:p>
            <a:r>
              <a:rPr lang="en-US" b="1" dirty="0"/>
              <a:t>7.2	STANDARD OF PROOF</a:t>
            </a:r>
          </a:p>
          <a:p>
            <a:pPr lvl="1"/>
            <a:r>
              <a:rPr lang="en-US" dirty="0"/>
              <a:t>The standard of proof for actions brought under this section is the preponderance of evidence.</a:t>
            </a:r>
          </a:p>
          <a:p>
            <a:r>
              <a:rPr lang="en-US" b="1" dirty="0"/>
              <a:t>7.3	IMMUNITY FOR REPORTING</a:t>
            </a:r>
            <a:endParaRPr lang="en-US" dirty="0"/>
          </a:p>
          <a:p>
            <a:pPr lvl="1"/>
            <a:r>
              <a:rPr lang="en-US" dirty="0"/>
              <a:t>A person who in good faith reports suspected abuse or neglect for an elder is immune from any civil or criminal suit based on that person's report.</a:t>
            </a:r>
          </a:p>
          <a:p>
            <a:endParaRPr lang="en-US" dirty="0"/>
          </a:p>
        </p:txBody>
      </p:sp>
    </p:spTree>
    <p:extLst>
      <p:ext uri="{BB962C8B-B14F-4D97-AF65-F5344CB8AC3E}">
        <p14:creationId xmlns:p14="http://schemas.microsoft.com/office/powerpoint/2010/main" val="250935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D83C-AF02-446E-89BC-303F435738BD}"/>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7.4	FAILURE TO REPORT; CIVIL PENALTY; DAMAGES; CRIMINAL LIABILITY</a:t>
            </a:r>
            <a:endParaRPr lang="en-US" dirty="0"/>
          </a:p>
          <a:p>
            <a:pPr lvl="1"/>
            <a:r>
              <a:rPr lang="en-US" dirty="0"/>
              <a:t>Any person who is required by this code to report suspected elder abuse and fails to do so is subject to a civil penalty of up to [$5,000].  The [tribal court] shall assess the penalty only after petition, notice, an opportunity for a hearing, and a determination that the person had a mandated duty to report, had good reason to suspect elder abuse or neglect, and failed to report it as required by this code. Further, the person failing to report is subject to any civil suit brought by or on behalf of the elder for damages suffered as a result of the failure to report and to any penalties set out in the [Tribe or Nation's] [criminal code] or as allowed by this code.</a:t>
            </a:r>
          </a:p>
          <a:p>
            <a:pPr marL="0" indent="0">
              <a:buNone/>
            </a:pPr>
            <a:endParaRPr lang="en-US" dirty="0"/>
          </a:p>
          <a:p>
            <a:endParaRPr lang="en-US" dirty="0"/>
          </a:p>
        </p:txBody>
      </p:sp>
    </p:spTree>
    <p:extLst>
      <p:ext uri="{BB962C8B-B14F-4D97-AF65-F5344CB8AC3E}">
        <p14:creationId xmlns:p14="http://schemas.microsoft.com/office/powerpoint/2010/main" val="58490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722E-E817-4B1D-A4AB-9B0426EA5F16}"/>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7.5	BAD FAITH REPORT; CIVIL PENALTY; DAMAGES; CRIMINAL LIABILITY</a:t>
            </a:r>
          </a:p>
          <a:p>
            <a:pPr lvl="1"/>
            <a:r>
              <a:rPr lang="en-US" dirty="0"/>
              <a:t>Any person who makes a report of suspected elder abuse knowing it is to be false is subject to a civil penalty of up to [$5,000].  The [tribal court] shall assess the penalty only after petition, notice, an opportunity for a hearing, and a determination that the reporter made the report knowing it to be false.  Further, the reporter is subject to any civil suit brought by or on behalf of the person(s) named as suspected abusers in the false report for damages suffered as a result of the false report, including reasonable attorney's fees, and to any criminal penalties set out in the [Tribe or Nation's] [criminal code] or as allowed by this code.</a:t>
            </a:r>
          </a:p>
          <a:p>
            <a:endParaRPr lang="en-US" dirty="0"/>
          </a:p>
        </p:txBody>
      </p:sp>
    </p:spTree>
    <p:extLst>
      <p:ext uri="{BB962C8B-B14F-4D97-AF65-F5344CB8AC3E}">
        <p14:creationId xmlns:p14="http://schemas.microsoft.com/office/powerpoint/2010/main" val="365677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470B-B07E-49EE-964E-0D4CFA8AEA6F}"/>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7.6	REPORTS</a:t>
            </a:r>
          </a:p>
          <a:p>
            <a:pPr lvl="1"/>
            <a:r>
              <a:rPr lang="en-US" dirty="0"/>
              <a:t>Reports of suspected elder abuse, neglect, self-neglect or exploitation shall be made to [tribal law enforcement].  The [officer] taking an oral report shall immediately complete a written incident report. Unless anonymously made, the incident report should contain the name of the reporter and, if possible, the reporter should sign the report.  Anonymous reports shall be investigated as required by this code. </a:t>
            </a:r>
          </a:p>
          <a:p>
            <a:pPr lvl="1"/>
            <a:r>
              <a:rPr lang="en-US" dirty="0"/>
              <a:t>The following information, if possible, should be part of the incident report: </a:t>
            </a:r>
          </a:p>
          <a:p>
            <a:pPr lvl="2"/>
            <a:r>
              <a:rPr lang="en-US" dirty="0"/>
              <a:t>the elder's name, address and/or location, telephone number;</a:t>
            </a:r>
          </a:p>
          <a:p>
            <a:pPr lvl="2"/>
            <a:r>
              <a:rPr lang="en-US" dirty="0"/>
              <a:t>the name, address or location, telephone number of the person(s) or agency who is suspected of abusing, neglecting, or exploiting the elder;</a:t>
            </a:r>
          </a:p>
          <a:p>
            <a:pPr lvl="2"/>
            <a:r>
              <a:rPr lang="en-US" dirty="0"/>
              <a:t>the current general condition of the elder, including the suspected nature and degree of incapacity of the elder, if any;</a:t>
            </a:r>
          </a:p>
          <a:p>
            <a:pPr lvl="2"/>
            <a:r>
              <a:rPr lang="en-US" dirty="0"/>
              <a:t>the name, address or location, and telephone number of the witnesses;</a:t>
            </a:r>
          </a:p>
          <a:p>
            <a:pPr lvl="2"/>
            <a:r>
              <a:rPr lang="en-US" dirty="0"/>
              <a:t>the name, address or location, telephone number of the elder's family or caregiver;</a:t>
            </a:r>
          </a:p>
          <a:p>
            <a:pPr lvl="2"/>
            <a:r>
              <a:rPr lang="en-US" dirty="0"/>
              <a:t>a description of the acts which are complained of as abusive or neglectful; and</a:t>
            </a:r>
          </a:p>
          <a:p>
            <a:pPr lvl="2"/>
            <a:r>
              <a:rPr lang="en-US" dirty="0"/>
              <a:t>any other information that the reporter believes might be helpful in establishing abuse, neglect or exploitation.</a:t>
            </a:r>
          </a:p>
          <a:p>
            <a:endParaRPr lang="en-US" dirty="0"/>
          </a:p>
        </p:txBody>
      </p:sp>
    </p:spTree>
    <p:extLst>
      <p:ext uri="{BB962C8B-B14F-4D97-AF65-F5344CB8AC3E}">
        <p14:creationId xmlns:p14="http://schemas.microsoft.com/office/powerpoint/2010/main" val="238362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C59E-DD2A-47F7-9725-555712DC12C3}"/>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7.7	INVESTIGATION</a:t>
            </a:r>
            <a:r>
              <a:rPr lang="en-US" dirty="0"/>
              <a:t> </a:t>
            </a:r>
          </a:p>
          <a:p>
            <a:pPr lvl="1"/>
            <a:r>
              <a:rPr lang="en-US" dirty="0"/>
              <a:t>The [___] shall investigate the report within [hours/days] and prepare a written report of the investigation which shall include the information set out in Section 007.5 as well as the results of interviews, observations, photographs necessary to document injuries or conditions which have or may result in abuse and neglect, assessments and other fact finding.  The investigator shall conduct in-person interviews with the elder, elder's family and caregiver, the person or persons suspected of having committed the acts complained of, employees of agencies or institutions with knowledge of the elder's circumstances, and any other person the investigator believes has pertinent information.  The existence and contents of medical records and other reports of abuse and neglect shall be ascertained.  The investigator personally shall assess the elder's living conditions including the elder's sleeping quarters, using the [Tribe or Nation's] general housing standards.  </a:t>
            </a:r>
          </a:p>
          <a:p>
            <a:pPr lvl="1"/>
            <a:endParaRPr lang="en-US" dirty="0"/>
          </a:p>
          <a:p>
            <a:pPr lvl="1"/>
            <a:r>
              <a:rPr lang="en-US" dirty="0"/>
              <a:t>The [tribal court] may issue subpoenas for the release of medical records or financial records upon request of the [Attorney General, other appropriate entity]'s office.  Such motions shall receive expedited consideration by the [tribal court] in order to facilitate prompt investigation of reported elder abuse, neglect or exploitation.  </a:t>
            </a:r>
          </a:p>
          <a:p>
            <a:pPr lvl="1"/>
            <a:endParaRPr lang="en-US" dirty="0"/>
          </a:p>
          <a:p>
            <a:pPr lvl="1"/>
            <a:r>
              <a:rPr lang="en-US" dirty="0"/>
              <a:t>The investigation report shall be filed with [days] and remain on file and not be destroyed for a period of [years], even if it is determined that there is insufficient evidence to pursue any legal action.  However, if the investigating agency determines that the investigation report was made in bad faith, it shall be held and maintained as an inactive file for possible use in a civil violation or proceeding pursuant to Section 007.5 of this code.</a:t>
            </a:r>
          </a:p>
          <a:p>
            <a:pPr lvl="1"/>
            <a:endParaRPr lang="en-US" dirty="0"/>
          </a:p>
        </p:txBody>
      </p:sp>
    </p:spTree>
    <p:extLst>
      <p:ext uri="{BB962C8B-B14F-4D97-AF65-F5344CB8AC3E}">
        <p14:creationId xmlns:p14="http://schemas.microsoft.com/office/powerpoint/2010/main" val="23697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771" y="-145202"/>
            <a:ext cx="7421106" cy="1143000"/>
          </a:xfrm>
        </p:spPr>
        <p:txBody>
          <a:bodyPr>
            <a:normAutofit/>
          </a:bodyPr>
          <a:lstStyle/>
          <a:p>
            <a:r>
              <a:rPr lang="en-US" dirty="0"/>
              <a:t>Elder Abuse Code Information</a:t>
            </a:r>
          </a:p>
        </p:txBody>
      </p:sp>
      <p:sp>
        <p:nvSpPr>
          <p:cNvPr id="3" name="Content Placeholder 2"/>
          <p:cNvSpPr>
            <a:spLocks noGrp="1"/>
          </p:cNvSpPr>
          <p:nvPr>
            <p:ph idx="1"/>
          </p:nvPr>
        </p:nvSpPr>
        <p:spPr/>
        <p:txBody>
          <a:bodyPr>
            <a:normAutofit fontScale="92500" lnSpcReduction="10000"/>
          </a:bodyPr>
          <a:lstStyle/>
          <a:p>
            <a:r>
              <a:rPr lang="en-US" dirty="0"/>
              <a:t>In 2012, through the tribal contacts NIEJI identified 47 Tribes with existing Elder Abuse Code</a:t>
            </a:r>
          </a:p>
          <a:p>
            <a:pPr lvl="1"/>
            <a:r>
              <a:rPr lang="en-US" dirty="0"/>
              <a:t>The 47 Tribes were located in 17 different states</a:t>
            </a:r>
          </a:p>
          <a:p>
            <a:r>
              <a:rPr lang="en-US" dirty="0"/>
              <a:t>In 2019, through tribal contacts and law searches, 100 Tribes have Elder Abuse Codes</a:t>
            </a:r>
          </a:p>
          <a:p>
            <a:pPr lvl="1"/>
            <a:r>
              <a:rPr lang="en-US" dirty="0"/>
              <a:t>100 Tribes in 27 different states. </a:t>
            </a:r>
          </a:p>
          <a:p>
            <a:r>
              <a:rPr lang="en-US" dirty="0"/>
              <a:t>List of Tribes available at nieji.org/codes</a:t>
            </a:r>
          </a:p>
          <a:p>
            <a:r>
              <a:rPr lang="en-US" dirty="0"/>
              <a:t>Model Criminal Elder Abuse Code Developed</a:t>
            </a:r>
          </a:p>
          <a:p>
            <a:r>
              <a:rPr lang="en-US" dirty="0"/>
              <a:t>Model Civil Elder Abuse Code Developed</a:t>
            </a:r>
          </a:p>
        </p:txBody>
      </p:sp>
    </p:spTree>
    <p:extLst>
      <p:ext uri="{BB962C8B-B14F-4D97-AF65-F5344CB8AC3E}">
        <p14:creationId xmlns:p14="http://schemas.microsoft.com/office/powerpoint/2010/main" val="262961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A6C0-F25B-4D1E-8FA3-32E2E87C20EE}"/>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7.8	INTERFERENCE WITH INVESTIGATION AND RETALIATION PROHIBITED; CIVIL PENALTY</a:t>
            </a:r>
            <a:endParaRPr lang="en-US" dirty="0"/>
          </a:p>
          <a:p>
            <a:pPr lvl="1"/>
            <a:r>
              <a:rPr lang="en-US" dirty="0"/>
              <a:t>No person shall interfere intentionally with a lawful investigation of suspected elder abuse.</a:t>
            </a:r>
          </a:p>
          <a:p>
            <a:pPr lvl="1"/>
            <a:r>
              <a:rPr lang="en-US" dirty="0"/>
              <a:t>No person shall retaliate by any means against any person who has made a good faith report of suspected elder abuse or who cooperates with an investigation of suspected elder abuse.</a:t>
            </a:r>
          </a:p>
          <a:p>
            <a:pPr lvl="1"/>
            <a:r>
              <a:rPr lang="en-US" dirty="0"/>
              <a:t>Any person who violates the provisions of paragraphs A or B of this section shall be enjoined from such activity and shall be subject to a civil penalty of up to [$5,000] per occurrence and, if a tribal employee, to appropriate disciplinary action as allowed by the tribal personnel policies and procedures.  The penalty shall be assessed by the [tribal court] only after petition, notice, an opportunity to be heard and a determination that either interference or retaliation as set out in this Section occurred.  Further, notice of such determination shall be provided to the person's tribal employer and appropriate licensing agencies.</a:t>
            </a:r>
          </a:p>
          <a:p>
            <a:endParaRPr lang="en-US" dirty="0"/>
          </a:p>
        </p:txBody>
      </p:sp>
    </p:spTree>
    <p:extLst>
      <p:ext uri="{BB962C8B-B14F-4D97-AF65-F5344CB8AC3E}">
        <p14:creationId xmlns:p14="http://schemas.microsoft.com/office/powerpoint/2010/main" val="42010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8959-DB6B-4856-A92E-B4A66953D02D}"/>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7.9	PRIVILEGED COMMUNICATION</a:t>
            </a:r>
            <a:endParaRPr lang="en-US" dirty="0"/>
          </a:p>
          <a:p>
            <a:pPr lvl="1"/>
            <a:r>
              <a:rPr lang="en-US" dirty="0"/>
              <a:t>No evidentiary privilege, except for the attorney-client, doctor-patient or priest-penitent privilege as detailed in Section 007.0, may be raised as a justifiable defense or reason for failing to report suspected elder abuse or neglect or for testifying as required by this code.</a:t>
            </a:r>
          </a:p>
          <a:p>
            <a:r>
              <a:rPr lang="en-US" b="1" dirty="0"/>
              <a:t>7.10	CRIMINAL INVESTIGATION</a:t>
            </a:r>
            <a:endParaRPr lang="en-US" dirty="0"/>
          </a:p>
          <a:p>
            <a:pPr lvl="1"/>
            <a:r>
              <a:rPr lang="en-US" dirty="0"/>
              <a:t>The investigation and any other procedures allowed by this code may continue regardless of any criminal investigation that might be instigated or pursued by the [Tribe or Nation].  In all instances the safety and welfare of the elder shall be paramount regardless of the nature and status of the investigation.</a:t>
            </a:r>
          </a:p>
          <a:p>
            <a:endParaRPr lang="en-US" dirty="0"/>
          </a:p>
        </p:txBody>
      </p:sp>
    </p:spTree>
    <p:extLst>
      <p:ext uri="{BB962C8B-B14F-4D97-AF65-F5344CB8AC3E}">
        <p14:creationId xmlns:p14="http://schemas.microsoft.com/office/powerpoint/2010/main" val="210589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7F86-BD65-40D7-AF1A-6D90DE6BB260}"/>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b="1" dirty="0">
                <a:solidFill>
                  <a:srgbClr val="FF0000"/>
                </a:solidFill>
              </a:rPr>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p:txBody>
      </p:sp>
    </p:spTree>
    <p:extLst>
      <p:ext uri="{BB962C8B-B14F-4D97-AF65-F5344CB8AC3E}">
        <p14:creationId xmlns:p14="http://schemas.microsoft.com/office/powerpoint/2010/main" val="181470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Elder Protective Services…</a:t>
            </a:r>
          </a:p>
        </p:txBody>
      </p:sp>
      <p:sp>
        <p:nvSpPr>
          <p:cNvPr id="3" name="Content Placeholder 2"/>
          <p:cNvSpPr>
            <a:spLocks noGrp="1"/>
          </p:cNvSpPr>
          <p:nvPr>
            <p:ph idx="1"/>
          </p:nvPr>
        </p:nvSpPr>
        <p:spPr/>
        <p:txBody>
          <a:bodyPr>
            <a:normAutofit fontScale="62500" lnSpcReduction="20000"/>
          </a:bodyPr>
          <a:lstStyle/>
          <a:p>
            <a:r>
              <a:rPr lang="en-US" dirty="0"/>
              <a:t>The [tribal human services agency] shall adopt and issue regulations establishing criteria and procedures which comply with the policy and requirements of this code. </a:t>
            </a:r>
          </a:p>
          <a:p>
            <a:pPr lvl="1"/>
            <a:r>
              <a:rPr lang="en-US" dirty="0"/>
              <a:t>Protective services or protective placement are provided either on a voluntary or involuntary basis.  Such services or placement may be provided on a voluntary basis by the [tribal human services agency] when requested by any abused or neglected elder and the elder is found by the [tribal human services agency] to be in need of such services or placement.  Such services or placement shall be provided on an involuntary basis by the [tribal human services agency] only if the [tribal court] determines they are necessary.  Such services or placement may be provided on an emergency basis or, if necessary, on a permanent basis through a guardian appointed pursuant to tribal law and shall be provided in a manner least restrictive of the elder's liberty and rights consistent with the elder's welfare and needs. The [tribal court] determination of the degree of incapacity, if any, as well as whether elder abuse or neglect has occurred is the standard the [tribal human services agency] shall use to develop a plan for the delivery of elder protection services. </a:t>
            </a:r>
          </a:p>
          <a:p>
            <a:endParaRPr lang="en-US" dirty="0"/>
          </a:p>
        </p:txBody>
      </p:sp>
    </p:spTree>
    <p:extLst>
      <p:ext uri="{BB962C8B-B14F-4D97-AF65-F5344CB8AC3E}">
        <p14:creationId xmlns:p14="http://schemas.microsoft.com/office/powerpoint/2010/main" val="2067579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Elder Protective Services</a:t>
            </a:r>
          </a:p>
        </p:txBody>
      </p:sp>
      <p:sp>
        <p:nvSpPr>
          <p:cNvPr id="3" name="Content Placeholder 2"/>
          <p:cNvSpPr>
            <a:spLocks noGrp="1"/>
          </p:cNvSpPr>
          <p:nvPr>
            <p:ph idx="1"/>
          </p:nvPr>
        </p:nvSpPr>
        <p:spPr/>
        <p:txBody>
          <a:bodyPr>
            <a:normAutofit fontScale="70000" lnSpcReduction="20000"/>
          </a:bodyPr>
          <a:lstStyle/>
          <a:p>
            <a:pPr lvl="1"/>
            <a:r>
              <a:rPr lang="en-US" dirty="0">
                <a:solidFill>
                  <a:srgbClr val="FF0000"/>
                </a:solidFill>
              </a:rPr>
              <a:t>Voluntary protective services </a:t>
            </a:r>
            <a:r>
              <a:rPr lang="en-US" dirty="0"/>
              <a:t>or protective placement are provided subject to available appropriations and resources and only as determined necessary by the [tribal human services agency].  If the elder's consent to such services or placement is withdrawn, they shall cease.  Such protective services or protective placement shall be provided for a period of no more than [days/months] for each occurrence.  At the end of each period, the [tribal human services agency] shall reassess the elder's needs before agreeing to continue providing services and placement.  Voluntary placement shall not be continued without a [tribal court] order permitting continued voluntary placement after the elder has been in such placement for [days/months].</a:t>
            </a:r>
          </a:p>
          <a:p>
            <a:pPr lvl="1"/>
            <a:r>
              <a:rPr lang="en-US" dirty="0">
                <a:solidFill>
                  <a:srgbClr val="FF0000"/>
                </a:solidFill>
              </a:rPr>
              <a:t>Involuntary protective services </a:t>
            </a:r>
            <a:r>
              <a:rPr lang="en-US" dirty="0"/>
              <a:t>or protective placement shall be provided to any elder who is incapacitated or who is abused, neglected, or exploited and incapacitated and only upon [tribal court] order as required by this code.</a:t>
            </a:r>
          </a:p>
        </p:txBody>
      </p:sp>
    </p:spTree>
    <p:extLst>
      <p:ext uri="{BB962C8B-B14F-4D97-AF65-F5344CB8AC3E}">
        <p14:creationId xmlns:p14="http://schemas.microsoft.com/office/powerpoint/2010/main" val="398154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49EB-9EEB-485E-BE0A-3035D4355F74}"/>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1"/>
            <a:r>
              <a:rPr lang="en-US" sz="4500" dirty="0"/>
              <a:t>Services as determined necessary by the [tribal human services agency] may be delivered to the elder's family or caregiver in order to protect the elder.</a:t>
            </a:r>
          </a:p>
          <a:p>
            <a:pPr lvl="1"/>
            <a:endParaRPr lang="en-US" sz="4500" dirty="0"/>
          </a:p>
          <a:p>
            <a:pPr lvl="1"/>
            <a:r>
              <a:rPr lang="en-US" sz="4500" dirty="0"/>
              <a:t>The [tribal human services agency] shall establish a process for conducting a comprehensive, physical, mental and social [assessment/evaluation/study] of an elder when a petition for a protection order has been filed.</a:t>
            </a:r>
          </a:p>
          <a:p>
            <a:pPr lvl="1"/>
            <a:endParaRPr lang="en-US" sz="4500" dirty="0"/>
          </a:p>
          <a:p>
            <a:pPr lvl="1"/>
            <a:r>
              <a:rPr lang="en-US" sz="4500" dirty="0"/>
              <a:t>The elder, and, where appropriate, the elder's family and caregiver shall be informed by the [tribal human services agency] of rights as allowed under this code and other tribal law, including the right to refuse voluntary services and placement and the right to have the [tribal court] determine the necessity of involuntary services and placement.</a:t>
            </a:r>
          </a:p>
          <a:p>
            <a:pPr lvl="1"/>
            <a:endParaRPr lang="en-US" sz="4500" dirty="0"/>
          </a:p>
          <a:p>
            <a:pPr lvl="1"/>
            <a:r>
              <a:rPr lang="en-US" sz="4500" dirty="0"/>
              <a:t>The elder and where appropriate, the elder's family and caregiver, if able to do so, shall pay for all or part of the costs of services or placement provided to the elder.  In the case of voluntary services or placement, the elder and where appropriate, the elder's family and caregiver shall pay the cost as determined by applicable standards and income guidelines.</a:t>
            </a:r>
          </a:p>
        </p:txBody>
      </p:sp>
    </p:spTree>
    <p:extLst>
      <p:ext uri="{BB962C8B-B14F-4D97-AF65-F5344CB8AC3E}">
        <p14:creationId xmlns:p14="http://schemas.microsoft.com/office/powerpoint/2010/main" val="289836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EE4F-EBB0-4E50-895C-E1B158FFC328}"/>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sz="3500" b="1" dirty="0">
                <a:solidFill>
                  <a:srgbClr val="FF0000"/>
                </a:solidFill>
              </a:rPr>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811874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Emergency Protection Order</a:t>
            </a:r>
          </a:p>
        </p:txBody>
      </p:sp>
      <p:sp>
        <p:nvSpPr>
          <p:cNvPr id="3" name="Content Placeholder 2"/>
          <p:cNvSpPr>
            <a:spLocks noGrp="1"/>
          </p:cNvSpPr>
          <p:nvPr>
            <p:ph idx="1"/>
          </p:nvPr>
        </p:nvSpPr>
        <p:spPr/>
        <p:txBody>
          <a:bodyPr>
            <a:normAutofit fontScale="85000" lnSpcReduction="10000"/>
          </a:bodyPr>
          <a:lstStyle/>
          <a:p>
            <a:pPr lvl="0"/>
            <a:r>
              <a:rPr lang="en-US" dirty="0"/>
              <a:t>The [tribal court] shall issue an emergency protection order authorizing protective services or protective placement on an emergency basis upon petition supported by clear and convincing evidence that:</a:t>
            </a:r>
          </a:p>
          <a:p>
            <a:pPr lvl="1"/>
            <a:r>
              <a:rPr lang="en-US" dirty="0"/>
              <a:t>the elder is at risk of immediate (physical) harm;</a:t>
            </a:r>
          </a:p>
          <a:p>
            <a:pPr lvl="1"/>
            <a:r>
              <a:rPr lang="en-US" dirty="0"/>
              <a:t>the elder is incapacitated and cannot consent to protective services;</a:t>
            </a:r>
          </a:p>
          <a:p>
            <a:pPr lvl="1"/>
            <a:r>
              <a:rPr lang="en-US" dirty="0"/>
              <a:t>there is no one is authorized, or the person possessing power of attorney for the elder is unavailable, by law or court order to give consent on an emergency basis; and</a:t>
            </a:r>
          </a:p>
          <a:p>
            <a:pPr lvl="1"/>
            <a:r>
              <a:rPr lang="en-US" dirty="0"/>
              <a:t>an emergency exists.</a:t>
            </a:r>
          </a:p>
          <a:p>
            <a:endParaRPr lang="en-US" dirty="0"/>
          </a:p>
        </p:txBody>
      </p:sp>
    </p:spTree>
    <p:extLst>
      <p:ext uri="{BB962C8B-B14F-4D97-AF65-F5344CB8AC3E}">
        <p14:creationId xmlns:p14="http://schemas.microsoft.com/office/powerpoint/2010/main" val="287366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Emergency Protection Order</a:t>
            </a:r>
          </a:p>
        </p:txBody>
      </p:sp>
      <p:sp>
        <p:nvSpPr>
          <p:cNvPr id="3" name="Content Placeholder 2"/>
          <p:cNvSpPr>
            <a:spLocks noGrp="1"/>
          </p:cNvSpPr>
          <p:nvPr>
            <p:ph idx="1"/>
          </p:nvPr>
        </p:nvSpPr>
        <p:spPr/>
        <p:txBody>
          <a:bodyPr>
            <a:normAutofit fontScale="85000" lnSpcReduction="20000"/>
          </a:bodyPr>
          <a:lstStyle/>
          <a:p>
            <a:pPr lvl="0"/>
            <a:r>
              <a:rPr lang="en-US" dirty="0"/>
              <a:t>The emergency protection order shall:</a:t>
            </a:r>
          </a:p>
          <a:p>
            <a:pPr lvl="1"/>
            <a:r>
              <a:rPr lang="en-US" dirty="0"/>
              <a:t>set out the specific emergency services to be provided to the elder to remove the conditions creating the emergency;</a:t>
            </a:r>
          </a:p>
          <a:p>
            <a:pPr lvl="1"/>
            <a:r>
              <a:rPr lang="en-US" dirty="0"/>
              <a:t>provide only those services which will remove the emergency;</a:t>
            </a:r>
          </a:p>
          <a:p>
            <a:pPr lvl="1"/>
            <a:r>
              <a:rPr lang="en-US" dirty="0"/>
              <a:t>allow protective placement only if the evidence shows that it is necessary;</a:t>
            </a:r>
          </a:p>
          <a:p>
            <a:pPr lvl="1"/>
            <a:r>
              <a:rPr lang="en-US" dirty="0"/>
              <a:t>designate the [tribal human services agency] required to implement the order;</a:t>
            </a:r>
          </a:p>
          <a:p>
            <a:pPr lvl="1"/>
            <a:r>
              <a:rPr lang="en-US" dirty="0"/>
              <a:t>be issued for a maximum of [hours/days] and may be renewed only once for a maximum of [hours/days] provided the evidence shows that the emergency is continuing.</a:t>
            </a:r>
          </a:p>
          <a:p>
            <a:endParaRPr lang="en-US" dirty="0"/>
          </a:p>
        </p:txBody>
      </p:sp>
    </p:spTree>
    <p:extLst>
      <p:ext uri="{BB962C8B-B14F-4D97-AF65-F5344CB8AC3E}">
        <p14:creationId xmlns:p14="http://schemas.microsoft.com/office/powerpoint/2010/main" val="220566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0792-27B6-47BC-881E-BF79413FF532}"/>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sz="3500" b="1" dirty="0">
                <a:solidFill>
                  <a:srgbClr val="FF0000"/>
                </a:solidFill>
              </a:rPr>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40976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Courts</a:t>
            </a:r>
          </a:p>
        </p:txBody>
      </p:sp>
      <p:sp>
        <p:nvSpPr>
          <p:cNvPr id="3" name="Content Placeholder 2"/>
          <p:cNvSpPr>
            <a:spLocks noGrp="1"/>
          </p:cNvSpPr>
          <p:nvPr>
            <p:ph idx="1"/>
          </p:nvPr>
        </p:nvSpPr>
        <p:spPr/>
        <p:txBody>
          <a:bodyPr>
            <a:normAutofit fontScale="85000" lnSpcReduction="10000"/>
          </a:bodyPr>
          <a:lstStyle/>
          <a:p>
            <a:r>
              <a:rPr lang="en-US" dirty="0"/>
              <a:t>In a civil suit, one party (the plaintiff) who feels they were harmed brings a complaint against another party (the defendant). </a:t>
            </a:r>
          </a:p>
          <a:p>
            <a:r>
              <a:rPr lang="en-US" dirty="0"/>
              <a:t>Reasonable doubt is not required. A "preponderance of evidence" is enough in most cases. </a:t>
            </a:r>
          </a:p>
          <a:p>
            <a:r>
              <a:rPr lang="en-US" dirty="0"/>
              <a:t>The plaintiff can either ask for monetary relief, or equitable relief </a:t>
            </a:r>
          </a:p>
          <a:p>
            <a:pPr lvl="1"/>
            <a:r>
              <a:rPr lang="en-US" dirty="0"/>
              <a:t>Monetary relief is when the plaintiff asks for a cash award to remedy the situation. </a:t>
            </a:r>
          </a:p>
          <a:p>
            <a:pPr lvl="1"/>
            <a:r>
              <a:rPr lang="en-US" dirty="0"/>
              <a:t>Equitable relief is when the plaintiff asks for the court to order the other party to do or not to do something.</a:t>
            </a:r>
          </a:p>
          <a:p>
            <a:pPr marL="0" indent="0">
              <a:buNone/>
            </a:pPr>
            <a:endParaRPr lang="en-US" dirty="0"/>
          </a:p>
          <a:p>
            <a:endParaRPr lang="en-US" dirty="0"/>
          </a:p>
        </p:txBody>
      </p:sp>
    </p:spTree>
    <p:extLst>
      <p:ext uri="{BB962C8B-B14F-4D97-AF65-F5344CB8AC3E}">
        <p14:creationId xmlns:p14="http://schemas.microsoft.com/office/powerpoint/2010/main" val="1562355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10. Rights of Elders, Their Families and Caregivers</a:t>
            </a:r>
          </a:p>
        </p:txBody>
      </p:sp>
      <p:sp>
        <p:nvSpPr>
          <p:cNvPr id="3" name="Content Placeholder 2"/>
          <p:cNvSpPr>
            <a:spLocks noGrp="1"/>
          </p:cNvSpPr>
          <p:nvPr>
            <p:ph idx="1"/>
          </p:nvPr>
        </p:nvSpPr>
        <p:spPr/>
        <p:txBody>
          <a:bodyPr>
            <a:normAutofit fontScale="62500" lnSpcReduction="20000"/>
          </a:bodyPr>
          <a:lstStyle/>
          <a:p>
            <a:pPr lvl="0"/>
            <a:r>
              <a:rPr lang="en-US" dirty="0"/>
              <a:t>An </a:t>
            </a:r>
            <a:r>
              <a:rPr lang="en-US" dirty="0">
                <a:solidFill>
                  <a:srgbClr val="FF0000"/>
                </a:solidFill>
              </a:rPr>
              <a:t>elder, the elder's family and caregiver shall be informed about an elder abuse investigation before it begins </a:t>
            </a:r>
            <a:r>
              <a:rPr lang="en-US" dirty="0"/>
              <a:t>unless an emergency exists, in which case, they shall be informed as soon as possible, but no later than [___] hours after the investigation begins.</a:t>
            </a:r>
          </a:p>
          <a:p>
            <a:pPr lvl="0"/>
            <a:r>
              <a:rPr lang="en-US" dirty="0"/>
              <a:t>An </a:t>
            </a:r>
            <a:r>
              <a:rPr lang="en-US" dirty="0">
                <a:solidFill>
                  <a:srgbClr val="FF0000"/>
                </a:solidFill>
              </a:rPr>
              <a:t>elder may refuse to accept elder protection services </a:t>
            </a:r>
            <a:r>
              <a:rPr lang="en-US" dirty="0"/>
              <a:t>even if there is good cause to believe that the elder has been or is being abused, neglected, or exploited provided that the elder is able to care for himself or herself and has the capacity to understand the nature of the services offered.</a:t>
            </a:r>
          </a:p>
          <a:p>
            <a:pPr lvl="0"/>
            <a:r>
              <a:rPr lang="en-US" dirty="0"/>
              <a:t>The </a:t>
            </a:r>
            <a:r>
              <a:rPr lang="en-US" dirty="0">
                <a:solidFill>
                  <a:srgbClr val="FF0000"/>
                </a:solidFill>
              </a:rPr>
              <a:t>elder's family or caregiver may refuse for themselves</a:t>
            </a:r>
            <a:r>
              <a:rPr lang="en-US" dirty="0"/>
              <a:t>, but not for the elder, those elder protection services offered pursuant to this code.</a:t>
            </a:r>
          </a:p>
          <a:p>
            <a:pPr lvl="0"/>
            <a:r>
              <a:rPr lang="en-US" dirty="0"/>
              <a:t>An elder, the elder's family or caregiver </a:t>
            </a:r>
            <a:r>
              <a:rPr lang="en-US" dirty="0">
                <a:solidFill>
                  <a:srgbClr val="FF0000"/>
                </a:solidFill>
              </a:rPr>
              <a:t>may refuse to allow an investigator into their home </a:t>
            </a:r>
            <a:r>
              <a:rPr lang="en-US" dirty="0"/>
              <a:t>and the investigator shall so inform the elder, the elder's family and caregiver of this right before seeking entry.  The [investigator/law enforcement officer] shall also inform them of the right of the investigator to seek a warrant to gain access.</a:t>
            </a:r>
          </a:p>
          <a:p>
            <a:endParaRPr lang="en-US" dirty="0"/>
          </a:p>
        </p:txBody>
      </p:sp>
    </p:spTree>
    <p:extLst>
      <p:ext uri="{BB962C8B-B14F-4D97-AF65-F5344CB8AC3E}">
        <p14:creationId xmlns:p14="http://schemas.microsoft.com/office/powerpoint/2010/main" val="4129511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10. Rights of Elders, Their Families and Caregivers</a:t>
            </a:r>
          </a:p>
        </p:txBody>
      </p:sp>
      <p:sp>
        <p:nvSpPr>
          <p:cNvPr id="3" name="Content Placeholder 2"/>
          <p:cNvSpPr>
            <a:spLocks noGrp="1"/>
          </p:cNvSpPr>
          <p:nvPr>
            <p:ph idx="1"/>
          </p:nvPr>
        </p:nvSpPr>
        <p:spPr/>
        <p:txBody>
          <a:bodyPr>
            <a:normAutofit fontScale="62500" lnSpcReduction="20000"/>
          </a:bodyPr>
          <a:lstStyle/>
          <a:p>
            <a:pPr lvl="0"/>
            <a:r>
              <a:rPr lang="en-US" dirty="0">
                <a:solidFill>
                  <a:srgbClr val="FF0000"/>
                </a:solidFill>
              </a:rPr>
              <a:t>Service of Process</a:t>
            </a:r>
            <a:r>
              <a:rPr lang="en-US" dirty="0"/>
              <a:t>.  The elder, elder's family and caregiver shall be served personally with a petition filed pursuant to this code.</a:t>
            </a:r>
          </a:p>
          <a:p>
            <a:pPr marL="0" indent="0">
              <a:buNone/>
            </a:pPr>
            <a:r>
              <a:rPr lang="en-US" dirty="0"/>
              <a:t> </a:t>
            </a:r>
          </a:p>
          <a:p>
            <a:pPr lvl="0"/>
            <a:r>
              <a:rPr lang="en-US" dirty="0"/>
              <a:t>The elder, elder's family and caregiver have the </a:t>
            </a:r>
            <a:r>
              <a:rPr lang="en-US" dirty="0">
                <a:solidFill>
                  <a:srgbClr val="FF0000"/>
                </a:solidFill>
              </a:rPr>
              <a:t>right to attend any proceeding </a:t>
            </a:r>
            <a:r>
              <a:rPr lang="en-US" dirty="0"/>
              <a:t>pertaining to the determination of the elder's capacity and the </a:t>
            </a:r>
            <a:r>
              <a:rPr lang="en-US" dirty="0">
                <a:solidFill>
                  <a:srgbClr val="FF0000"/>
                </a:solidFill>
              </a:rPr>
              <a:t>elder shall be present at all proceedings </a:t>
            </a:r>
            <a:r>
              <a:rPr lang="en-US" dirty="0"/>
              <a:t>unless the [tribal court] determines the elder's health would be at risk at such proceeding.</a:t>
            </a:r>
          </a:p>
          <a:p>
            <a:pPr marL="0" indent="0">
              <a:buNone/>
            </a:pPr>
            <a:r>
              <a:rPr lang="en-US" dirty="0"/>
              <a:t> </a:t>
            </a:r>
          </a:p>
          <a:p>
            <a:pPr lvl="0"/>
            <a:r>
              <a:rPr lang="en-US" dirty="0"/>
              <a:t>The elder, elder's family and caregiver have the </a:t>
            </a:r>
            <a:r>
              <a:rPr lang="en-US" dirty="0">
                <a:solidFill>
                  <a:srgbClr val="FF0000"/>
                </a:solidFill>
              </a:rPr>
              <a:t>right to be represented</a:t>
            </a:r>
            <a:r>
              <a:rPr lang="en-US" dirty="0"/>
              <a:t> by counsel at all proceedings at [tribal or their own] expense.</a:t>
            </a:r>
          </a:p>
          <a:p>
            <a:endParaRPr lang="en-US" dirty="0"/>
          </a:p>
          <a:p>
            <a:pPr lvl="0"/>
            <a:r>
              <a:rPr lang="en-US" dirty="0"/>
              <a:t>The elder, elder's family and caregiver have the </a:t>
            </a:r>
            <a:r>
              <a:rPr lang="en-US" dirty="0">
                <a:solidFill>
                  <a:srgbClr val="FF0000"/>
                </a:solidFill>
              </a:rPr>
              <a:t>right to seek independent </a:t>
            </a:r>
            <a:r>
              <a:rPr lang="en-US" dirty="0"/>
              <a:t>medical, psychological, or psychiatric </a:t>
            </a:r>
            <a:r>
              <a:rPr lang="en-US" dirty="0">
                <a:solidFill>
                  <a:srgbClr val="FF0000"/>
                </a:solidFill>
              </a:rPr>
              <a:t>evaluation of the elder </a:t>
            </a:r>
            <a:r>
              <a:rPr lang="en-US" dirty="0"/>
              <a:t>at the [tribe/elder's or the elder family's] expense.</a:t>
            </a:r>
          </a:p>
        </p:txBody>
      </p:sp>
    </p:spTree>
    <p:extLst>
      <p:ext uri="{BB962C8B-B14F-4D97-AF65-F5344CB8AC3E}">
        <p14:creationId xmlns:p14="http://schemas.microsoft.com/office/powerpoint/2010/main" val="357863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945E-751F-41EB-966C-AAC54809D22C}"/>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sz="3500" b="1" dirty="0">
                <a:solidFill>
                  <a:srgbClr val="FF0000"/>
                </a:solidFill>
              </a:rPr>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3658474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056" y="-187064"/>
            <a:ext cx="6963905" cy="1143000"/>
          </a:xfrm>
        </p:spPr>
        <p:txBody>
          <a:bodyPr>
            <a:noAutofit/>
          </a:bodyPr>
          <a:lstStyle/>
          <a:p>
            <a:r>
              <a:rPr lang="en-US" sz="2800" dirty="0"/>
              <a:t>11. Procedure for Determining Incapacity, Abuse, Neglect or Exploitation</a:t>
            </a:r>
          </a:p>
        </p:txBody>
      </p:sp>
      <p:sp>
        <p:nvSpPr>
          <p:cNvPr id="3" name="Content Placeholder 2"/>
          <p:cNvSpPr>
            <a:spLocks noGrp="1"/>
          </p:cNvSpPr>
          <p:nvPr>
            <p:ph idx="1"/>
          </p:nvPr>
        </p:nvSpPr>
        <p:spPr/>
        <p:txBody>
          <a:bodyPr>
            <a:normAutofit fontScale="92500" lnSpcReduction="10000"/>
          </a:bodyPr>
          <a:lstStyle/>
          <a:p>
            <a:pPr lvl="0"/>
            <a:r>
              <a:rPr lang="en-US" dirty="0"/>
              <a:t>The [tribal court] shall determine whether an elder is incapacitated and the degree of incapacity, and, where necessary, whether elder abuse, neglect, or exploitation has occurred.  The determination of incapacitation shall be made only after petition, notice, and hearing.</a:t>
            </a:r>
          </a:p>
          <a:p>
            <a:pPr marL="0" indent="0">
              <a:buNone/>
            </a:pPr>
            <a:r>
              <a:rPr lang="en-US" dirty="0"/>
              <a:t> </a:t>
            </a:r>
          </a:p>
          <a:p>
            <a:pPr lvl="0"/>
            <a:r>
              <a:rPr lang="en-US" dirty="0"/>
              <a:t>The [tribal court] shall determine whether an elder has been a victim of abuse, neglect or exploitation as defined in this code.  </a:t>
            </a:r>
          </a:p>
          <a:p>
            <a:pPr marL="0" indent="0">
              <a:buNone/>
            </a:pPr>
            <a:endParaRPr lang="en-US" dirty="0"/>
          </a:p>
        </p:txBody>
      </p:sp>
    </p:spTree>
    <p:extLst>
      <p:ext uri="{BB962C8B-B14F-4D97-AF65-F5344CB8AC3E}">
        <p14:creationId xmlns:p14="http://schemas.microsoft.com/office/powerpoint/2010/main" val="2249010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4491-C2ED-4855-8686-4875872CB262}"/>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sz="3500" b="1" dirty="0">
                <a:solidFill>
                  <a:srgbClr val="FF0000"/>
                </a:solidFill>
              </a:rPr>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137835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Confidentiality…</a:t>
            </a:r>
          </a:p>
        </p:txBody>
      </p:sp>
      <p:sp>
        <p:nvSpPr>
          <p:cNvPr id="3" name="Content Placeholder 2"/>
          <p:cNvSpPr>
            <a:spLocks noGrp="1"/>
          </p:cNvSpPr>
          <p:nvPr>
            <p:ph idx="1"/>
          </p:nvPr>
        </p:nvSpPr>
        <p:spPr/>
        <p:txBody>
          <a:bodyPr>
            <a:normAutofit fontScale="40000" lnSpcReduction="20000"/>
          </a:bodyPr>
          <a:lstStyle/>
          <a:p>
            <a:pPr lvl="0"/>
            <a:r>
              <a:rPr lang="en-US" dirty="0"/>
              <a:t>Name of Reporter. The name of the person who reports abuse or neglect as required by this code is confidential and shall not be released to any person unless the reporter consents to the release or release is ordered by the [tribal court].  The [tribal court] may release the reporter's name only after notice to the reporter is given, a closed evidentiary hearing is held, and the need to protect the elder is found to be greater than the reporter's right to confidentiality.  The reporter's name shall be released only to the extent determined necessary to protect the elder.</a:t>
            </a:r>
          </a:p>
          <a:p>
            <a:pPr marL="0" indent="0">
              <a:buNone/>
            </a:pPr>
            <a:endParaRPr lang="en-US" dirty="0"/>
          </a:p>
          <a:p>
            <a:pPr lvl="0"/>
            <a:r>
              <a:rPr lang="en-US" dirty="0"/>
              <a:t>Investigation and Hearing Records. Records of an investigation of elder abuse or of a [tribal court] hearing regarding elder abuse are confidential.  Such records shall be open only to the elder and the elder's family and caregiver unless the family or caregiver is the suspected abuser., If the [director of the tribal human services agency or other designated entity], law enforcement officers, court officials, coroner and medical examiner or any other person who has reason to believe than an elder died as the result of abuse, neglect or exploitation, the [tribal court] will determine who has reasonable cause to have access to such records.</a:t>
            </a:r>
          </a:p>
          <a:p>
            <a:pPr marL="0" indent="0">
              <a:buNone/>
            </a:pPr>
            <a:r>
              <a:rPr lang="en-US" dirty="0"/>
              <a:t> </a:t>
            </a:r>
          </a:p>
          <a:p>
            <a:pPr lvl="0"/>
            <a:r>
              <a:rPr lang="en-US" dirty="0"/>
              <a:t>Court Proceedings.  A proceeding held pursuant to this code shall, at the option of the elder who is not incapacitated, be closed and confidential. Persons who may attend are the elder, the elder's family and caregiver, [the person or representative of an institution or agency accused of elder abuse], the representative of the [tribal human services agency], necessary [tribal court] officials and attorneys for the parties. If the hearing is closed, other persons may appear only to testify.  No one attending or testifying at such a proceeding shall reveal information about the proceeding unless ordered to do so by a [tribal court] order.</a:t>
            </a:r>
          </a:p>
          <a:p>
            <a:pPr marL="0" indent="0">
              <a:buNone/>
            </a:pPr>
            <a:r>
              <a:rPr lang="en-US" dirty="0"/>
              <a:t> </a:t>
            </a:r>
          </a:p>
          <a:p>
            <a:pPr lvl="0"/>
            <a:r>
              <a:rPr lang="en-US" dirty="0"/>
              <a:t>Penalty.  Any person who violates any paragraph of this section shall be subject to a civil penalty of up to [$5,000] per occurrence. The [tribal court] shall assess the penalty after petition, notice, opportunity to be heard, and a determination that a violation occurred.  In addition, if the violation is committed by an employee of the [Tribe or Nation], the employee shall also be subject to employee disciplinary action as allowed in the [Tribe or Nation's] employment laws.</a:t>
            </a:r>
          </a:p>
          <a:p>
            <a:endParaRPr lang="en-US" dirty="0"/>
          </a:p>
        </p:txBody>
      </p:sp>
    </p:spTree>
    <p:extLst>
      <p:ext uri="{BB962C8B-B14F-4D97-AF65-F5344CB8AC3E}">
        <p14:creationId xmlns:p14="http://schemas.microsoft.com/office/powerpoint/2010/main" val="2553459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401F-D50C-49EA-93CF-654DBFF2F57A}"/>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a:t>
            </a:r>
            <a:r>
              <a:rPr lang="en-US" sz="3500" b="1" dirty="0">
                <a:solidFill>
                  <a:srgbClr val="FF0000"/>
                </a:solidFill>
              </a:rPr>
              <a:t>. Elder Protection Order; Time Limits</a:t>
            </a:r>
            <a:endParaRPr lang="en-US" b="1" dirty="0">
              <a:solidFill>
                <a:srgbClr val="FF0000"/>
              </a:solidFill>
            </a:endParaRPr>
          </a:p>
          <a:p>
            <a:pPr lvl="0"/>
            <a:r>
              <a:rPr lang="en-US" dirty="0"/>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3336533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13. Elder Protection Order; Time Limits</a:t>
            </a:r>
          </a:p>
        </p:txBody>
      </p:sp>
      <p:sp>
        <p:nvSpPr>
          <p:cNvPr id="3" name="Content Placeholder 2"/>
          <p:cNvSpPr>
            <a:spLocks noGrp="1"/>
          </p:cNvSpPr>
          <p:nvPr>
            <p:ph idx="1"/>
          </p:nvPr>
        </p:nvSpPr>
        <p:spPr/>
        <p:txBody>
          <a:bodyPr>
            <a:normAutofit fontScale="55000" lnSpcReduction="20000"/>
          </a:bodyPr>
          <a:lstStyle/>
          <a:p>
            <a:pPr lvl="0"/>
            <a:r>
              <a:rPr lang="en-US" dirty="0"/>
              <a:t>If the [tribal court) determines that an elder is incapacitated or incapacitated and abused, neglected, or exploited, the (tribal court) shall issue an elder protection order which provides appropriate protection for the elder.  Such protection may include, but is not limited, to the following:</a:t>
            </a:r>
          </a:p>
          <a:p>
            <a:pPr lvl="1"/>
            <a:r>
              <a:rPr lang="en-US" dirty="0"/>
              <a:t>Removing the elder from the place where the abuse or neglect has taken or is taking place for no longer than (___) days;</a:t>
            </a:r>
          </a:p>
          <a:p>
            <a:pPr lvl="1"/>
            <a:r>
              <a:rPr lang="en-US" dirty="0"/>
              <a:t>Removing the person who has abused or neglected an elder from the elder's home;</a:t>
            </a:r>
          </a:p>
          <a:p>
            <a:pPr lvl="1"/>
            <a:r>
              <a:rPr lang="en-US" dirty="0"/>
              <a:t>Restraining the person who has abused or neglect an elder from continuing such acts;</a:t>
            </a:r>
          </a:p>
          <a:p>
            <a:pPr lvl="1"/>
            <a:r>
              <a:rPr lang="en-US" dirty="0"/>
              <a:t>Placing the elder under protective supervision, wherein the elder is permitted to remain in the home providing the Department or a designated agent provides supervision and assistance to correct the abuse, neglect or exploitation of the elder; </a:t>
            </a:r>
          </a:p>
          <a:p>
            <a:pPr lvl="1"/>
            <a:r>
              <a:rPr lang="en-US" dirty="0"/>
              <a:t>Requiring an elder's family or caregiver or any other person with a fiduciary duty to the elder to account for the elder's funds and property;</a:t>
            </a:r>
          </a:p>
          <a:p>
            <a:pPr lvl="1"/>
            <a:r>
              <a:rPr lang="en-US" dirty="0"/>
              <a:t>Requiring any person who has abused, neglected, or exploited an elder to pay restitution to the elder for damages resulting from that person's wrongdoing;</a:t>
            </a:r>
          </a:p>
          <a:p>
            <a:pPr lvl="1"/>
            <a:r>
              <a:rPr lang="en-US" dirty="0"/>
              <a:t>Appointing a (representative) (guardian ad litem) for the elder;</a:t>
            </a:r>
          </a:p>
          <a:p>
            <a:pPr lvl="1"/>
            <a:r>
              <a:rPr lang="en-US" dirty="0"/>
              <a:t>Recommending that a representative payee be named; and, </a:t>
            </a:r>
          </a:p>
          <a:p>
            <a:pPr lvl="1"/>
            <a:r>
              <a:rPr lang="en-US" dirty="0"/>
              <a:t>Ordering the (tribal human services agency) to prepare a plan for and deliver elder protection services which provide the least restrictive alternatives for services, care, treatment, or placement consistent with the elder's needs.</a:t>
            </a:r>
          </a:p>
          <a:p>
            <a:endParaRPr lang="en-US" dirty="0"/>
          </a:p>
        </p:txBody>
      </p:sp>
    </p:spTree>
    <p:extLst>
      <p:ext uri="{BB962C8B-B14F-4D97-AF65-F5344CB8AC3E}">
        <p14:creationId xmlns:p14="http://schemas.microsoft.com/office/powerpoint/2010/main" val="3366760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Order</a:t>
            </a:r>
          </a:p>
        </p:txBody>
      </p:sp>
      <p:sp>
        <p:nvSpPr>
          <p:cNvPr id="3" name="Content Placeholder 2"/>
          <p:cNvSpPr>
            <a:spLocks noGrp="1"/>
          </p:cNvSpPr>
          <p:nvPr>
            <p:ph idx="1"/>
          </p:nvPr>
        </p:nvSpPr>
        <p:spPr/>
        <p:txBody>
          <a:bodyPr>
            <a:normAutofit fontScale="70000" lnSpcReduction="20000"/>
          </a:bodyPr>
          <a:lstStyle/>
          <a:p>
            <a:pPr lvl="0"/>
            <a:r>
              <a:rPr lang="en-US" dirty="0"/>
              <a:t>No protection order shall be issued until (___) days after the petition is served on all parties, except for an emergency protection order.</a:t>
            </a:r>
          </a:p>
          <a:p>
            <a:pPr marL="0" indent="0">
              <a:buNone/>
            </a:pPr>
            <a:r>
              <a:rPr lang="en-US" dirty="0"/>
              <a:t> </a:t>
            </a:r>
          </a:p>
          <a:p>
            <a:pPr lvl="0"/>
            <a:r>
              <a:rPr lang="en-US" dirty="0"/>
              <a:t>An initial non-emergency elder protection order shall be issued for a period not to exceed (____).</a:t>
            </a:r>
          </a:p>
          <a:p>
            <a:pPr marL="0" lvl="0" indent="0">
              <a:buNone/>
            </a:pPr>
            <a:endParaRPr lang="en-US" dirty="0"/>
          </a:p>
          <a:p>
            <a:pPr lvl="0"/>
            <a:r>
              <a:rPr lang="en-US" dirty="0"/>
              <a:t>The non-emergency protection order may be extended as many times as necessary to protect the elder.  An extension of a protection order can only be issued after a petition is filed by the party seeking an extension and notice, opportunity for hearing, and a determination based on (clear and convincing proof) (preponderance of the evidence) that such an extension is necessary for the protection of the elder.  Each extension shall be for a period not to exceed (___) days.</a:t>
            </a:r>
          </a:p>
          <a:p>
            <a:endParaRPr lang="en-US" dirty="0"/>
          </a:p>
          <a:p>
            <a:endParaRPr lang="en-US" dirty="0"/>
          </a:p>
        </p:txBody>
      </p:sp>
    </p:spTree>
    <p:extLst>
      <p:ext uri="{BB962C8B-B14F-4D97-AF65-F5344CB8AC3E}">
        <p14:creationId xmlns:p14="http://schemas.microsoft.com/office/powerpoint/2010/main" val="2185817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4D63-229E-4C72-BE4D-CB492241EA2D}"/>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b="1" dirty="0">
                <a:solidFill>
                  <a:srgbClr val="FF0000"/>
                </a:solidFill>
              </a:rPr>
              <a:t>14. Deferring Criminal Prosecution (Optional)</a:t>
            </a:r>
          </a:p>
          <a:p>
            <a:pPr lvl="0"/>
            <a:r>
              <a:rPr lang="en-US" dirty="0"/>
              <a:t>15. Petition; Hearing</a:t>
            </a:r>
          </a:p>
          <a:p>
            <a:endParaRPr lang="en-US" dirty="0"/>
          </a:p>
        </p:txBody>
      </p:sp>
    </p:spTree>
    <p:extLst>
      <p:ext uri="{BB962C8B-B14F-4D97-AF65-F5344CB8AC3E}">
        <p14:creationId xmlns:p14="http://schemas.microsoft.com/office/powerpoint/2010/main" val="397017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Courts</a:t>
            </a:r>
          </a:p>
        </p:txBody>
      </p:sp>
      <p:sp>
        <p:nvSpPr>
          <p:cNvPr id="3" name="Content Placeholder 2"/>
          <p:cNvSpPr>
            <a:spLocks noGrp="1"/>
          </p:cNvSpPr>
          <p:nvPr>
            <p:ph idx="1"/>
          </p:nvPr>
        </p:nvSpPr>
        <p:spPr/>
        <p:txBody>
          <a:bodyPr/>
          <a:lstStyle/>
          <a:p>
            <a:r>
              <a:rPr lang="en-US" dirty="0"/>
              <a:t>The government (the plaintiff) brings suit against (prosecutes) a person who they believe has broken the law (the defendant). </a:t>
            </a:r>
          </a:p>
          <a:p>
            <a:r>
              <a:rPr lang="en-US" dirty="0"/>
              <a:t>The guilt of the defendant must be proven beyond a reasonable doubt. </a:t>
            </a:r>
          </a:p>
          <a:p>
            <a:r>
              <a:rPr lang="en-US" dirty="0"/>
              <a:t>If the defendant is convicted, he or she may have to serve time in jail or pay a fine</a:t>
            </a:r>
          </a:p>
        </p:txBody>
      </p:sp>
    </p:spTree>
    <p:extLst>
      <p:ext uri="{BB962C8B-B14F-4D97-AF65-F5344CB8AC3E}">
        <p14:creationId xmlns:p14="http://schemas.microsoft.com/office/powerpoint/2010/main" val="1009974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 Deferring Criminal Prosecution</a:t>
            </a:r>
          </a:p>
        </p:txBody>
      </p:sp>
      <p:sp>
        <p:nvSpPr>
          <p:cNvPr id="3" name="Content Placeholder 2"/>
          <p:cNvSpPr>
            <a:spLocks noGrp="1"/>
          </p:cNvSpPr>
          <p:nvPr>
            <p:ph idx="1"/>
          </p:nvPr>
        </p:nvSpPr>
        <p:spPr/>
        <p:txBody>
          <a:bodyPr>
            <a:normAutofit fontScale="70000" lnSpcReduction="20000"/>
          </a:bodyPr>
          <a:lstStyle/>
          <a:p>
            <a:r>
              <a:rPr lang="en-US" dirty="0"/>
              <a:t>Criminal prosecution of any person accused of elder abuse or neglect may be deferred or dismissed [consistent with tribal/state procedures]:</a:t>
            </a:r>
          </a:p>
          <a:p>
            <a:pPr lvl="1"/>
            <a:r>
              <a:rPr lang="en-US" dirty="0"/>
              <a:t>The crime is not of a serious nature involving intentional bodily injury or intentional property damage;</a:t>
            </a:r>
          </a:p>
          <a:p>
            <a:pPr lvl="1"/>
            <a:r>
              <a:rPr lang="en-US" dirty="0"/>
              <a:t>The accused person does not have prior record of abuse, neglect or exploitation relating to elders, adults, children, or otherwise; </a:t>
            </a:r>
          </a:p>
          <a:p>
            <a:pPr lvl="1"/>
            <a:r>
              <a:rPr lang="en-US" dirty="0"/>
              <a:t>The elder, the elder's family and caregiver, (and the accused, if not a family member or caregiver) agree to resolve conflicts either through counseling, tribal peacemakers program, mediation, family restoration treatment or other tribally recognized dispute resolution process; </a:t>
            </a:r>
          </a:p>
          <a:p>
            <a:pPr lvl="1"/>
            <a:r>
              <a:rPr lang="en-US" dirty="0"/>
              <a:t>All parties involved abide by a (tribal court) ordered elder protection plan; and,</a:t>
            </a:r>
          </a:p>
          <a:p>
            <a:pPr lvl="1"/>
            <a:r>
              <a:rPr lang="en-US" dirty="0"/>
              <a:t>Possible future prosecution would not be hindered by foreseeable unavailability of witnesses.</a:t>
            </a:r>
          </a:p>
        </p:txBody>
      </p:sp>
    </p:spTree>
    <p:extLst>
      <p:ext uri="{BB962C8B-B14F-4D97-AF65-F5344CB8AC3E}">
        <p14:creationId xmlns:p14="http://schemas.microsoft.com/office/powerpoint/2010/main" val="116306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784F-ED0F-4010-84C5-F4EB0E8E2FB3}"/>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a:t>1. Title</a:t>
            </a:r>
          </a:p>
          <a:p>
            <a:pPr lvl="0"/>
            <a:r>
              <a:rPr lang="en-US" dirty="0"/>
              <a:t>2. Authority</a:t>
            </a:r>
          </a:p>
          <a:p>
            <a:pPr lvl="0"/>
            <a:r>
              <a:rPr lang="en-US" dirty="0"/>
              <a:t>3. Policy</a:t>
            </a:r>
          </a:p>
          <a:p>
            <a:pPr lvl="0"/>
            <a:r>
              <a:rPr lang="en-US" dirty="0"/>
              <a:t>4. Purpose</a:t>
            </a:r>
          </a:p>
          <a:p>
            <a:pPr lvl="0"/>
            <a:r>
              <a:rPr lang="en-US" dirty="0"/>
              <a:t>5. Civil Nature of Code</a:t>
            </a:r>
          </a:p>
          <a:p>
            <a:pPr lvl="0"/>
            <a:r>
              <a:rPr lang="en-US" dirty="0"/>
              <a:t>6. Definitions</a:t>
            </a:r>
          </a:p>
          <a:p>
            <a:pPr lvl="0"/>
            <a:r>
              <a:rPr lang="en-US" dirty="0"/>
              <a:t>7. Duty to Report Abuse or Neglect of an Elder</a:t>
            </a:r>
          </a:p>
          <a:p>
            <a:pPr lvl="1"/>
            <a:r>
              <a:rPr lang="en-US" dirty="0"/>
              <a:t>7.1 Confidentiality</a:t>
            </a:r>
            <a:endParaRPr lang="en-US" sz="4000" dirty="0"/>
          </a:p>
          <a:p>
            <a:pPr lvl="1"/>
            <a:r>
              <a:rPr lang="en-US" dirty="0"/>
              <a:t>7.2 Standard of Proof</a:t>
            </a:r>
            <a:endParaRPr lang="en-US" sz="4000" dirty="0"/>
          </a:p>
          <a:p>
            <a:pPr lvl="1"/>
            <a:r>
              <a:rPr lang="en-US" dirty="0"/>
              <a:t>7.3 Immunity for Reporting</a:t>
            </a:r>
            <a:endParaRPr lang="en-US" sz="4000" dirty="0"/>
          </a:p>
          <a:p>
            <a:pPr lvl="1"/>
            <a:r>
              <a:rPr lang="en-US" dirty="0"/>
              <a:t>7.4 Failure to Report; Civil Penalty; Damages; Criminal Liability</a:t>
            </a:r>
            <a:endParaRPr lang="en-US" sz="4000" dirty="0"/>
          </a:p>
          <a:p>
            <a:pPr lvl="1"/>
            <a:r>
              <a:rPr lang="en-US" dirty="0"/>
              <a:t>7.5 Bad Faith Report; Civil Penalty; Damages; Criminal Liability</a:t>
            </a:r>
            <a:endParaRPr lang="en-US" sz="4000" dirty="0"/>
          </a:p>
          <a:p>
            <a:pPr lvl="1"/>
            <a:r>
              <a:rPr lang="en-US" dirty="0"/>
              <a:t>7.6 Reports</a:t>
            </a:r>
            <a:endParaRPr lang="en-US" sz="4000" dirty="0"/>
          </a:p>
          <a:p>
            <a:pPr lvl="1"/>
            <a:r>
              <a:rPr lang="en-US" dirty="0"/>
              <a:t>7.7 Investigation</a:t>
            </a:r>
            <a:endParaRPr lang="en-US" sz="4000" dirty="0"/>
          </a:p>
          <a:p>
            <a:pPr lvl="1"/>
            <a:r>
              <a:rPr lang="en-US" dirty="0"/>
              <a:t>7.8 Interference with Investigation and Retaliation Prohibited; Civil Penalty;</a:t>
            </a:r>
            <a:endParaRPr lang="en-US" sz="4000" dirty="0"/>
          </a:p>
          <a:p>
            <a:pPr lvl="1"/>
            <a:r>
              <a:rPr lang="en-US" dirty="0"/>
              <a:t>7.9 Privileged Communication</a:t>
            </a:r>
            <a:endParaRPr lang="en-US" sz="4000" dirty="0"/>
          </a:p>
          <a:p>
            <a:pPr lvl="1"/>
            <a:r>
              <a:rPr lang="en-US" dirty="0"/>
              <a:t>7.10 Criminal Investigation</a:t>
            </a:r>
            <a:endParaRPr lang="en-US" sz="4000" dirty="0"/>
          </a:p>
          <a:p>
            <a:pPr lvl="0"/>
            <a:r>
              <a:rPr lang="en-US" dirty="0"/>
              <a:t>8. Elder Protective Services and Elder Protective Placement; Other Services; Evaluation Procedure; Duty to Pay</a:t>
            </a:r>
          </a:p>
          <a:p>
            <a:pPr lvl="0"/>
            <a:r>
              <a:rPr lang="en-US" dirty="0"/>
              <a:t>9. Emergency Protection Order</a:t>
            </a:r>
          </a:p>
          <a:p>
            <a:pPr lvl="0"/>
            <a:r>
              <a:rPr lang="en-US" dirty="0"/>
              <a:t>10. Rights of Elders, Their Families and Caregivers</a:t>
            </a:r>
          </a:p>
          <a:p>
            <a:pPr lvl="0"/>
            <a:r>
              <a:rPr lang="en-US" dirty="0"/>
              <a:t>11. Procedures for Determining Incapacity, Abuse, Neglect or Exploitation</a:t>
            </a:r>
          </a:p>
          <a:p>
            <a:pPr lvl="0"/>
            <a:r>
              <a:rPr lang="en-US" dirty="0"/>
              <a:t>12. Confidentiality of Reporter, Records, Hearings; Penalty for not Complying with Confidentiality</a:t>
            </a:r>
          </a:p>
          <a:p>
            <a:pPr lvl="0"/>
            <a:r>
              <a:rPr lang="en-US" dirty="0"/>
              <a:t>13. Elder Protection Order; Time Limits</a:t>
            </a:r>
          </a:p>
          <a:p>
            <a:pPr lvl="0"/>
            <a:r>
              <a:rPr lang="en-US" dirty="0"/>
              <a:t>14. Deferring Criminal Prosecution (Optional)</a:t>
            </a:r>
          </a:p>
          <a:p>
            <a:pPr lvl="0"/>
            <a:r>
              <a:rPr lang="en-US" b="1" dirty="0">
                <a:solidFill>
                  <a:srgbClr val="FF0000"/>
                </a:solidFill>
              </a:rPr>
              <a:t>15. Petition; Hearing</a:t>
            </a:r>
          </a:p>
          <a:p>
            <a:endParaRPr lang="en-US" dirty="0"/>
          </a:p>
        </p:txBody>
      </p:sp>
    </p:spTree>
    <p:extLst>
      <p:ext uri="{BB962C8B-B14F-4D97-AF65-F5344CB8AC3E}">
        <p14:creationId xmlns:p14="http://schemas.microsoft.com/office/powerpoint/2010/main" val="3994047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Petition; Hearing</a:t>
            </a:r>
          </a:p>
        </p:txBody>
      </p:sp>
      <p:sp>
        <p:nvSpPr>
          <p:cNvPr id="3" name="Content Placeholder 2"/>
          <p:cNvSpPr>
            <a:spLocks noGrp="1"/>
          </p:cNvSpPr>
          <p:nvPr>
            <p:ph idx="1"/>
          </p:nvPr>
        </p:nvSpPr>
        <p:spPr/>
        <p:txBody>
          <a:bodyPr>
            <a:normAutofit fontScale="55000" lnSpcReduction="20000"/>
          </a:bodyPr>
          <a:lstStyle/>
          <a:p>
            <a:pPr lvl="0"/>
            <a:r>
              <a:rPr lang="en-US" dirty="0"/>
              <a:t>Jurisdiction.  The (tribal court) has jurisdiction to hear a cause of action for protection and issue such an order if either the petitioner or the respondent (resides within territorial jurisdiction of the Court as defined in (cite applicable law) or is subject to the jurisdiction of the [Tribe or Nation] per (cite applicable law).</a:t>
            </a:r>
          </a:p>
          <a:p>
            <a:pPr marL="0" indent="0">
              <a:buNone/>
            </a:pPr>
            <a:endParaRPr lang="en-US" dirty="0"/>
          </a:p>
          <a:p>
            <a:pPr lvl="0"/>
            <a:r>
              <a:rPr lang="en-US" dirty="0"/>
              <a:t>(________) shall file petitions and present facts on behalf of the (petitioner) (Tribe or Nation] for legal proceedings authorized or required by this code.</a:t>
            </a:r>
          </a:p>
          <a:p>
            <a:pPr marL="0" indent="0">
              <a:buNone/>
            </a:pPr>
            <a:r>
              <a:rPr lang="en-US" dirty="0"/>
              <a:t> </a:t>
            </a:r>
          </a:p>
          <a:p>
            <a:pPr lvl="0"/>
            <a:r>
              <a:rPr lang="en-US" dirty="0"/>
              <a:t>A hearing on the petition authorized or required by this code shall be conducted with the purpose of protecting the elder only where necessary and only to the extent shown by the facts and using the least restrictive alternatives. All rights as set out specifically in this code and in the Indian Civil Rights Act shall be enforced strictly during proceedings.  No hearing shall be held unless notice has been given to the elder and other interested parties, including the elder's family and caregiver.  The elder and all other interested parties shall have the right and opportunity to be heard fully and to present evidence. The (tribal court) shall issue a written statement of its findings in support of any order allowed by this code.</a:t>
            </a:r>
          </a:p>
          <a:p>
            <a:endParaRPr lang="en-US" dirty="0"/>
          </a:p>
        </p:txBody>
      </p:sp>
    </p:spTree>
    <p:extLst>
      <p:ext uri="{BB962C8B-B14F-4D97-AF65-F5344CB8AC3E}">
        <p14:creationId xmlns:p14="http://schemas.microsoft.com/office/powerpoint/2010/main" val="3645030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Criminal Elder Abuse Code</a:t>
            </a:r>
          </a:p>
        </p:txBody>
      </p:sp>
      <p:sp>
        <p:nvSpPr>
          <p:cNvPr id="3" name="Content Placeholder 2"/>
          <p:cNvSpPr>
            <a:spLocks noGrp="1"/>
          </p:cNvSpPr>
          <p:nvPr>
            <p:ph idx="1"/>
          </p:nvPr>
        </p:nvSpPr>
        <p:spPr/>
        <p:txBody>
          <a:bodyPr>
            <a:normAutofit fontScale="55000" lnSpcReduction="20000"/>
          </a:bodyPr>
          <a:lstStyle/>
          <a:p>
            <a:r>
              <a:rPr lang="en-US" sz="3600" b="1" dirty="0">
                <a:solidFill>
                  <a:srgbClr val="FF0000"/>
                </a:solidFill>
              </a:rPr>
              <a:t>1. Title</a:t>
            </a:r>
          </a:p>
          <a:p>
            <a:r>
              <a:rPr lang="en-US" dirty="0"/>
              <a:t>2. Authority</a:t>
            </a:r>
          </a:p>
          <a:p>
            <a:r>
              <a:rPr lang="en-US" dirty="0"/>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p:txBody>
      </p:sp>
    </p:spTree>
    <p:extLst>
      <p:ext uri="{BB962C8B-B14F-4D97-AF65-F5344CB8AC3E}">
        <p14:creationId xmlns:p14="http://schemas.microsoft.com/office/powerpoint/2010/main" val="4268461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Title</a:t>
            </a:r>
          </a:p>
        </p:txBody>
      </p:sp>
      <p:sp>
        <p:nvSpPr>
          <p:cNvPr id="3" name="Content Placeholder 2"/>
          <p:cNvSpPr>
            <a:spLocks noGrp="1"/>
          </p:cNvSpPr>
          <p:nvPr>
            <p:ph idx="1"/>
          </p:nvPr>
        </p:nvSpPr>
        <p:spPr/>
        <p:txBody>
          <a:bodyPr/>
          <a:lstStyle/>
          <a:p>
            <a:r>
              <a:rPr lang="en-US" dirty="0"/>
              <a:t>This code shall be known and cited as the "[Name of enacting Tribe or Nation] Elder Protection Code."</a:t>
            </a:r>
          </a:p>
          <a:p>
            <a:endParaRPr lang="en-US" dirty="0"/>
          </a:p>
        </p:txBody>
      </p:sp>
    </p:spTree>
    <p:extLst>
      <p:ext uri="{BB962C8B-B14F-4D97-AF65-F5344CB8AC3E}">
        <p14:creationId xmlns:p14="http://schemas.microsoft.com/office/powerpoint/2010/main" val="1575987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8DE4-B010-4BF5-9B20-F92B6487096D}"/>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sz="3600" b="1" dirty="0">
                <a:solidFill>
                  <a:srgbClr val="FF0000"/>
                </a:solidFill>
              </a:rPr>
              <a:t>2. Authority</a:t>
            </a:r>
          </a:p>
          <a:p>
            <a:r>
              <a:rPr lang="en-US" dirty="0"/>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4119702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Authority</a:t>
            </a:r>
          </a:p>
        </p:txBody>
      </p:sp>
      <p:sp>
        <p:nvSpPr>
          <p:cNvPr id="3" name="Content Placeholder 2"/>
          <p:cNvSpPr>
            <a:spLocks noGrp="1"/>
          </p:cNvSpPr>
          <p:nvPr>
            <p:ph idx="1"/>
          </p:nvPr>
        </p:nvSpPr>
        <p:spPr/>
        <p:txBody>
          <a:bodyPr/>
          <a:lstStyle/>
          <a:p>
            <a:r>
              <a:rPr lang="en-US" dirty="0"/>
              <a:t>[Cite all relevant sections of Tribe or Nation's constitution, charter or governing documents that grant the Tribe or Nation's legislature or lawmaking body the authority to enact laws prohibiting and regulating conduct, and imposing penalties upon all persons within the jurisdiction of the Tribe or Nation]</a:t>
            </a:r>
          </a:p>
          <a:p>
            <a:endParaRPr lang="en-US" dirty="0"/>
          </a:p>
        </p:txBody>
      </p:sp>
    </p:spTree>
    <p:extLst>
      <p:ext uri="{BB962C8B-B14F-4D97-AF65-F5344CB8AC3E}">
        <p14:creationId xmlns:p14="http://schemas.microsoft.com/office/powerpoint/2010/main" val="3260636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A24-00C2-4FD2-A9BB-280F9B1516E9}"/>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sz="3600" b="1" dirty="0">
                <a:solidFill>
                  <a:srgbClr val="FF0000"/>
                </a:solidFill>
              </a:rPr>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3767746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Policy</a:t>
            </a:r>
          </a:p>
        </p:txBody>
      </p:sp>
      <p:sp>
        <p:nvSpPr>
          <p:cNvPr id="3" name="Content Placeholder 2"/>
          <p:cNvSpPr>
            <a:spLocks noGrp="1"/>
          </p:cNvSpPr>
          <p:nvPr>
            <p:ph idx="1"/>
          </p:nvPr>
        </p:nvSpPr>
        <p:spPr/>
        <p:txBody>
          <a:bodyPr>
            <a:normAutofit fontScale="85000" lnSpcReduction="20000"/>
          </a:bodyPr>
          <a:lstStyle/>
          <a:p>
            <a:r>
              <a:rPr lang="en-US" dirty="0"/>
              <a:t>It is the policy of the [Tribe or Nation] to continue the traditional respect the members of the [Tribe or Nation] have had for elders. Elders are a valuable resource to the [Tribe or Nation] because they are repositories and custodians of tribal history, language, culture and tradition; and, they are the best hope of the [Tribe or Nation] to pass on the tribal history, language, culture, and tradition to children of the [Tribe or Nation].  Thus, the interests of the [Tribe or Nation], now and in the future, are advanced when its Elders can be confident they are protected from abuse, neglect, and exploitation and are free to fully participate in the activities and proceedings of the [Tribe or Nation].</a:t>
            </a:r>
          </a:p>
          <a:p>
            <a:endParaRPr lang="en-US" dirty="0"/>
          </a:p>
        </p:txBody>
      </p:sp>
    </p:spTree>
    <p:extLst>
      <p:ext uri="{BB962C8B-B14F-4D97-AF65-F5344CB8AC3E}">
        <p14:creationId xmlns:p14="http://schemas.microsoft.com/office/powerpoint/2010/main" val="3657840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2794-B847-4A7C-A071-F7BD01A8716F}"/>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b="1" dirty="0">
                <a:solidFill>
                  <a:srgbClr val="FF0000"/>
                </a:solidFill>
              </a:rPr>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304009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Elder Abuse Code</a:t>
            </a:r>
          </a:p>
        </p:txBody>
      </p:sp>
      <p:sp>
        <p:nvSpPr>
          <p:cNvPr id="3" name="Content Placeholder 2"/>
          <p:cNvSpPr>
            <a:spLocks noGrp="1"/>
          </p:cNvSpPr>
          <p:nvPr>
            <p:ph idx="1"/>
          </p:nvPr>
        </p:nvSpPr>
        <p:spPr/>
        <p:txBody>
          <a:bodyPr>
            <a:normAutofit fontScale="40000" lnSpcReduction="20000"/>
          </a:bodyPr>
          <a:lstStyle/>
          <a:p>
            <a:r>
              <a:rPr lang="en-US" dirty="0"/>
              <a:t>1. Title</a:t>
            </a:r>
          </a:p>
          <a:p>
            <a:r>
              <a:rPr lang="en-US" dirty="0"/>
              <a:t>2. Authority</a:t>
            </a:r>
          </a:p>
          <a:p>
            <a:r>
              <a:rPr lang="en-US" dirty="0"/>
              <a:t>3. Policy</a:t>
            </a:r>
          </a:p>
          <a:p>
            <a:r>
              <a:rPr lang="en-US" dirty="0"/>
              <a:t>4. Purpose</a:t>
            </a:r>
          </a:p>
          <a:p>
            <a:r>
              <a:rPr lang="en-US" dirty="0"/>
              <a:t>5. Civil Nature of Code</a:t>
            </a:r>
          </a:p>
          <a:p>
            <a:r>
              <a:rPr lang="en-US" dirty="0"/>
              <a:t>6. Definitions</a:t>
            </a:r>
          </a:p>
          <a:p>
            <a:r>
              <a:rPr lang="en-US" dirty="0"/>
              <a:t>7. Duty to Report Abuse or Neglect of an Elder</a:t>
            </a:r>
          </a:p>
          <a:p>
            <a:pPr lvl="1"/>
            <a:r>
              <a:rPr lang="en-US" dirty="0"/>
              <a:t>7.1 Confidentiality</a:t>
            </a:r>
          </a:p>
          <a:p>
            <a:pPr lvl="1"/>
            <a:r>
              <a:rPr lang="en-US" dirty="0"/>
              <a:t>7.2 Standard of Proof</a:t>
            </a:r>
          </a:p>
          <a:p>
            <a:pPr lvl="1"/>
            <a:r>
              <a:rPr lang="en-US" dirty="0"/>
              <a:t>7.3 Immunity for Reporting</a:t>
            </a:r>
          </a:p>
          <a:p>
            <a:pPr lvl="1"/>
            <a:r>
              <a:rPr lang="en-US" dirty="0"/>
              <a:t>7.4 Failure to Report; Civil Penalty; Damages; Criminal Liability</a:t>
            </a:r>
          </a:p>
          <a:p>
            <a:pPr lvl="1"/>
            <a:r>
              <a:rPr lang="en-US" dirty="0"/>
              <a:t>7.5 Bad Faith Report; Civil Penalty; Damages; Criminal Liability</a:t>
            </a:r>
          </a:p>
          <a:p>
            <a:pPr lvl="1"/>
            <a:r>
              <a:rPr lang="en-US" dirty="0"/>
              <a:t>7.6 Reports</a:t>
            </a:r>
          </a:p>
          <a:p>
            <a:pPr lvl="1"/>
            <a:r>
              <a:rPr lang="en-US" dirty="0"/>
              <a:t>7.7 Investigation</a:t>
            </a:r>
          </a:p>
          <a:p>
            <a:pPr lvl="1"/>
            <a:r>
              <a:rPr lang="en-US" dirty="0"/>
              <a:t>7.8 Interference with Investigation and Retaliation Prohibited; Civil Penalty;</a:t>
            </a:r>
          </a:p>
          <a:p>
            <a:pPr lvl="1"/>
            <a:r>
              <a:rPr lang="en-US" dirty="0"/>
              <a:t>7.9 Privileged Communication</a:t>
            </a:r>
          </a:p>
          <a:p>
            <a:pPr lvl="1"/>
            <a:r>
              <a:rPr lang="en-US" dirty="0"/>
              <a:t>7.10 Criminal Investigation</a:t>
            </a:r>
          </a:p>
          <a:p>
            <a:r>
              <a:rPr lang="en-US" dirty="0"/>
              <a:t>8. Elder Protective Services and Elder Protective Placement; Other Services; Evaluation Procedure; Duty to Pay</a:t>
            </a:r>
          </a:p>
          <a:p>
            <a:r>
              <a:rPr lang="en-US" dirty="0"/>
              <a:t>9. Emergency Protection Order</a:t>
            </a:r>
          </a:p>
          <a:p>
            <a:r>
              <a:rPr lang="en-US" dirty="0"/>
              <a:t>10. Rights of Elders, Their Families and Caregivers</a:t>
            </a:r>
          </a:p>
          <a:p>
            <a:r>
              <a:rPr lang="en-US" dirty="0"/>
              <a:t>11. Procedures for Determining Incapacity, Abuse, Neglect or Exploitation</a:t>
            </a:r>
          </a:p>
          <a:p>
            <a:r>
              <a:rPr lang="en-US" dirty="0"/>
              <a:t>12. Confidentiality of Reporter, Records, Hearings; Penalty for not Complying with Confidentiality</a:t>
            </a:r>
          </a:p>
          <a:p>
            <a:r>
              <a:rPr lang="en-US" dirty="0"/>
              <a:t>13. Elder Protection Order; Time Limits</a:t>
            </a:r>
          </a:p>
          <a:p>
            <a:r>
              <a:rPr lang="en-US" dirty="0"/>
              <a:t>14. Deferring Criminal Prosecution (Optional)</a:t>
            </a:r>
          </a:p>
          <a:p>
            <a:r>
              <a:rPr lang="en-US" dirty="0"/>
              <a:t>15. Petition; Hearing</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615797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Purpose</a:t>
            </a:r>
          </a:p>
        </p:txBody>
      </p:sp>
      <p:sp>
        <p:nvSpPr>
          <p:cNvPr id="3" name="Content Placeholder 2"/>
          <p:cNvSpPr>
            <a:spLocks noGrp="1"/>
          </p:cNvSpPr>
          <p:nvPr>
            <p:ph idx="1"/>
          </p:nvPr>
        </p:nvSpPr>
        <p:spPr/>
        <p:txBody>
          <a:bodyPr/>
          <a:lstStyle/>
          <a:p>
            <a:r>
              <a:rPr lang="en-US" dirty="0"/>
              <a:t>The purpose of this code is to establish a tribal criminal law that protects elders within the jurisdiction of the [Tribe or Nation] from abuse, exploitation and neglect as defined in this code.  The code shall be liberally interpreted in order to achieve its purpose and comport with the customs and traditions of the [Tribe or Nation].  </a:t>
            </a:r>
          </a:p>
          <a:p>
            <a:endParaRPr lang="en-US" dirty="0"/>
          </a:p>
        </p:txBody>
      </p:sp>
    </p:spTree>
    <p:extLst>
      <p:ext uri="{BB962C8B-B14F-4D97-AF65-F5344CB8AC3E}">
        <p14:creationId xmlns:p14="http://schemas.microsoft.com/office/powerpoint/2010/main" val="3788164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AE29-8880-4470-BB28-9521433FCEEE}"/>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sz="3600" b="1" dirty="0">
                <a:solidFill>
                  <a:srgbClr val="FF0000"/>
                </a:solidFill>
              </a:rPr>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3181999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Definitions</a:t>
            </a:r>
          </a:p>
        </p:txBody>
      </p:sp>
      <p:sp>
        <p:nvSpPr>
          <p:cNvPr id="3" name="Content Placeholder 2"/>
          <p:cNvSpPr>
            <a:spLocks noGrp="1"/>
          </p:cNvSpPr>
          <p:nvPr>
            <p:ph idx="1"/>
          </p:nvPr>
        </p:nvSpPr>
        <p:spPr/>
        <p:txBody>
          <a:bodyPr/>
          <a:lstStyle/>
          <a:p>
            <a:r>
              <a:rPr lang="en-US" dirty="0"/>
              <a:t>Same as Civil Model Elder Abuse Code Definitions</a:t>
            </a:r>
          </a:p>
        </p:txBody>
      </p:sp>
    </p:spTree>
    <p:extLst>
      <p:ext uri="{BB962C8B-B14F-4D97-AF65-F5344CB8AC3E}">
        <p14:creationId xmlns:p14="http://schemas.microsoft.com/office/powerpoint/2010/main" val="2772982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5947-86B5-4C72-9F44-ECCF7931149B}"/>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dirty="0"/>
              <a:t>5. Definitions</a:t>
            </a:r>
          </a:p>
          <a:p>
            <a:r>
              <a:rPr lang="en-US" sz="3600" b="1" dirty="0">
                <a:solidFill>
                  <a:srgbClr val="FF0000"/>
                </a:solidFill>
              </a:rPr>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304569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Mandatory Arrest Authority</a:t>
            </a:r>
          </a:p>
        </p:txBody>
      </p:sp>
      <p:sp>
        <p:nvSpPr>
          <p:cNvPr id="3" name="Content Placeholder 2"/>
          <p:cNvSpPr>
            <a:spLocks noGrp="1"/>
          </p:cNvSpPr>
          <p:nvPr>
            <p:ph idx="1"/>
          </p:nvPr>
        </p:nvSpPr>
        <p:spPr/>
        <p:txBody>
          <a:bodyPr>
            <a:normAutofit fontScale="70000" lnSpcReduction="20000"/>
          </a:bodyPr>
          <a:lstStyle/>
          <a:p>
            <a:r>
              <a:rPr lang="en-US" dirty="0"/>
              <a:t>An officer shall arrest and take into custody person(s) whom the officer has probable cause to believe abused/neglected a person defined as an “elder.” No warrant is required to make an arrest. This mandatory arrest provision means that the victimized not sign a complaint for an arrest to occur. Further, an officer may arrest under probable cause even though it may be against the express wishes of the victim.</a:t>
            </a:r>
          </a:p>
          <a:p>
            <a:r>
              <a:rPr lang="en-US" dirty="0"/>
              <a:t>Mandatory arrest is required when:</a:t>
            </a:r>
          </a:p>
          <a:p>
            <a:pPr lvl="1"/>
            <a:r>
              <a:rPr lang="en-US" dirty="0"/>
              <a:t>The victim is injured;</a:t>
            </a:r>
          </a:p>
          <a:p>
            <a:pPr lvl="1"/>
            <a:r>
              <a:rPr lang="en-US" dirty="0"/>
              <a:t>The use of threatened use of a weapon is involved;</a:t>
            </a:r>
          </a:p>
          <a:p>
            <a:pPr lvl="1"/>
            <a:r>
              <a:rPr lang="en-US" dirty="0"/>
              <a:t>The violation of a valid restraining order; or</a:t>
            </a:r>
          </a:p>
          <a:p>
            <a:pPr lvl="1"/>
            <a:r>
              <a:rPr lang="en-US" dirty="0"/>
              <a:t>Imminent danger through abuse or neglect of a victim</a:t>
            </a:r>
          </a:p>
          <a:p>
            <a:pPr lvl="1"/>
            <a:r>
              <a:rPr lang="en-US" dirty="0"/>
              <a:t>Any person arrested under this provision shall be held without bail, in custody for a period of [forty-eight (48) hours] as a mandatory “cooling off” period in the best interest of the [Tribe or Nation]</a:t>
            </a:r>
          </a:p>
        </p:txBody>
      </p:sp>
    </p:spTree>
    <p:extLst>
      <p:ext uri="{BB962C8B-B14F-4D97-AF65-F5344CB8AC3E}">
        <p14:creationId xmlns:p14="http://schemas.microsoft.com/office/powerpoint/2010/main" val="3848040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D3B-ABA9-4F16-9187-9CBFA24FF8CA}"/>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dirty="0"/>
              <a:t>5. Definitions</a:t>
            </a:r>
          </a:p>
          <a:p>
            <a:r>
              <a:rPr lang="en-US" dirty="0"/>
              <a:t>6. Mandatory Arrest Authority</a:t>
            </a:r>
          </a:p>
          <a:p>
            <a:r>
              <a:rPr lang="en-US" sz="3600" b="1" dirty="0">
                <a:solidFill>
                  <a:srgbClr val="FF0000"/>
                </a:solidFill>
              </a:rPr>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2036975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7. Duty to Report Abuse or Neglect of an Elder</a:t>
            </a:r>
          </a:p>
        </p:txBody>
      </p:sp>
      <p:sp>
        <p:nvSpPr>
          <p:cNvPr id="3" name="Content Placeholder 2"/>
          <p:cNvSpPr>
            <a:spLocks noGrp="1"/>
          </p:cNvSpPr>
          <p:nvPr>
            <p:ph idx="1"/>
          </p:nvPr>
        </p:nvSpPr>
        <p:spPr/>
        <p:txBody>
          <a:bodyPr>
            <a:normAutofit fontScale="92500" lnSpcReduction="10000"/>
          </a:bodyPr>
          <a:lstStyle/>
          <a:p>
            <a:pPr lvl="0"/>
            <a:r>
              <a:rPr lang="en-US" dirty="0"/>
              <a:t>Same as Defined in Civil Code:</a:t>
            </a:r>
          </a:p>
          <a:p>
            <a:pPr lvl="1"/>
            <a:r>
              <a:rPr lang="en-US" dirty="0"/>
              <a:t>7.1 Confidentiality</a:t>
            </a:r>
            <a:endParaRPr lang="en-US" sz="4400" dirty="0"/>
          </a:p>
          <a:p>
            <a:pPr lvl="1"/>
            <a:r>
              <a:rPr lang="en-US" dirty="0"/>
              <a:t>7.2 Immunity for Reporting</a:t>
            </a:r>
            <a:endParaRPr lang="en-US" sz="4400" dirty="0"/>
          </a:p>
          <a:p>
            <a:pPr lvl="1"/>
            <a:r>
              <a:rPr lang="en-US" dirty="0"/>
              <a:t>7.3 Failure to Report</a:t>
            </a:r>
            <a:endParaRPr lang="en-US" sz="4400" dirty="0"/>
          </a:p>
          <a:p>
            <a:pPr lvl="1"/>
            <a:r>
              <a:rPr lang="en-US" dirty="0"/>
              <a:t>7.4 Bad Faith Report: Civil Penalty; Damages; Criminal Liability</a:t>
            </a:r>
            <a:endParaRPr lang="en-US" sz="4400" dirty="0"/>
          </a:p>
          <a:p>
            <a:pPr lvl="1"/>
            <a:r>
              <a:rPr lang="en-US" dirty="0"/>
              <a:t>7.5 Reports</a:t>
            </a:r>
            <a:endParaRPr lang="en-US" sz="4400" dirty="0"/>
          </a:p>
          <a:p>
            <a:pPr lvl="1"/>
            <a:r>
              <a:rPr lang="en-US" dirty="0"/>
              <a:t>7.6 Privileged Communication</a:t>
            </a:r>
          </a:p>
          <a:p>
            <a:pPr lvl="2"/>
            <a:r>
              <a:rPr lang="en-US" sz="2200" dirty="0"/>
              <a:t>Provisions in Civil Code that are not included in the Criminal Code: Standard of Proof; Investigation; Interference with Investigation and Retaliation Prohibited-Civil Penalty; Criminal Investigation</a:t>
            </a:r>
          </a:p>
          <a:p>
            <a:endParaRPr lang="en-US" dirty="0"/>
          </a:p>
        </p:txBody>
      </p:sp>
    </p:spTree>
    <p:extLst>
      <p:ext uri="{BB962C8B-B14F-4D97-AF65-F5344CB8AC3E}">
        <p14:creationId xmlns:p14="http://schemas.microsoft.com/office/powerpoint/2010/main" val="1821999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5524-526A-44D8-B677-F9D266D8A0E1}"/>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b="1" dirty="0">
                <a:solidFill>
                  <a:srgbClr val="FF0000"/>
                </a:solidFill>
              </a:rPr>
              <a:t>8. Emergency Protection Order</a:t>
            </a:r>
          </a:p>
          <a:p>
            <a:r>
              <a:rPr lang="en-US" dirty="0"/>
              <a:t>9. Written Reports</a:t>
            </a:r>
          </a:p>
          <a:p>
            <a:r>
              <a:rPr lang="en-US" dirty="0"/>
              <a:t>10. Reporting Statistics</a:t>
            </a:r>
          </a:p>
          <a:p>
            <a:endParaRPr lang="en-US" dirty="0"/>
          </a:p>
        </p:txBody>
      </p:sp>
    </p:spTree>
    <p:extLst>
      <p:ext uri="{BB962C8B-B14F-4D97-AF65-F5344CB8AC3E}">
        <p14:creationId xmlns:p14="http://schemas.microsoft.com/office/powerpoint/2010/main" val="393899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 Emergency Protection Order</a:t>
            </a:r>
          </a:p>
        </p:txBody>
      </p:sp>
      <p:sp>
        <p:nvSpPr>
          <p:cNvPr id="3" name="Content Placeholder 2"/>
          <p:cNvSpPr>
            <a:spLocks noGrp="1"/>
          </p:cNvSpPr>
          <p:nvPr>
            <p:ph idx="1"/>
          </p:nvPr>
        </p:nvSpPr>
        <p:spPr/>
        <p:txBody>
          <a:bodyPr/>
          <a:lstStyle/>
          <a:p>
            <a:r>
              <a:rPr lang="en-US" dirty="0"/>
              <a:t>Same as defined in Civil Elder Protection Code</a:t>
            </a:r>
          </a:p>
        </p:txBody>
      </p:sp>
    </p:spTree>
    <p:extLst>
      <p:ext uri="{BB962C8B-B14F-4D97-AF65-F5344CB8AC3E}">
        <p14:creationId xmlns:p14="http://schemas.microsoft.com/office/powerpoint/2010/main" val="2053909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A529-B46E-458A-AB7F-B21CBFDF75A6}"/>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sz="3600" b="1" dirty="0">
                <a:solidFill>
                  <a:srgbClr val="FF0000"/>
                </a:solidFill>
              </a:rPr>
              <a:t>9. Written Reports</a:t>
            </a:r>
          </a:p>
          <a:p>
            <a:r>
              <a:rPr lang="en-US" dirty="0"/>
              <a:t>10. Reporting Statistics</a:t>
            </a:r>
          </a:p>
          <a:p>
            <a:endParaRPr lang="en-US" dirty="0"/>
          </a:p>
        </p:txBody>
      </p:sp>
    </p:spTree>
    <p:extLst>
      <p:ext uri="{BB962C8B-B14F-4D97-AF65-F5344CB8AC3E}">
        <p14:creationId xmlns:p14="http://schemas.microsoft.com/office/powerpoint/2010/main" val="305679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030A-885F-470A-99F5-EC7CBEED0FC5}"/>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p>
        </p:txBody>
      </p:sp>
      <p:sp>
        <p:nvSpPr>
          <p:cNvPr id="3" name="Content Placeholder 2"/>
          <p:cNvSpPr>
            <a:spLocks noGrp="1"/>
          </p:cNvSpPr>
          <p:nvPr>
            <p:ph idx="1"/>
          </p:nvPr>
        </p:nvSpPr>
        <p:spPr/>
        <p:txBody>
          <a:bodyPr>
            <a:normAutofit fontScale="92500" lnSpcReduction="20000"/>
          </a:bodyPr>
          <a:lstStyle/>
          <a:p>
            <a:pPr lvl="0"/>
            <a:r>
              <a:rPr lang="en-US" sz="1300" dirty="0">
                <a:solidFill>
                  <a:prstClr val="black"/>
                </a:solidFill>
              </a:rPr>
              <a:t>1</a:t>
            </a:r>
            <a:r>
              <a:rPr lang="en-US" sz="1300" b="1" dirty="0">
                <a:solidFill>
                  <a:srgbClr val="FF0000"/>
                </a:solidFill>
              </a:rPr>
              <a:t>. Title</a:t>
            </a:r>
          </a:p>
          <a:p>
            <a:pPr lvl="0"/>
            <a:r>
              <a:rPr lang="en-US" sz="1300" dirty="0">
                <a:solidFill>
                  <a:prstClr val="black"/>
                </a:solidFill>
              </a:rPr>
              <a:t>2. Authority</a:t>
            </a:r>
          </a:p>
          <a:p>
            <a:pPr lvl="0"/>
            <a:r>
              <a:rPr lang="en-US" sz="1300" dirty="0">
                <a:solidFill>
                  <a:prstClr val="black"/>
                </a:solidFill>
              </a:rPr>
              <a:t>3. Policy</a:t>
            </a:r>
          </a:p>
          <a:p>
            <a:pPr lvl="0"/>
            <a:r>
              <a:rPr lang="en-US" sz="1300" dirty="0">
                <a:solidFill>
                  <a:prstClr val="black"/>
                </a:solidFill>
              </a:rPr>
              <a:t>4. Purpose</a:t>
            </a:r>
          </a:p>
          <a:p>
            <a:pPr lvl="0"/>
            <a:r>
              <a:rPr lang="en-US" sz="1300" dirty="0">
                <a:solidFill>
                  <a:prstClr val="black"/>
                </a:solidFill>
              </a:rPr>
              <a:t>5. Civil Nature of Code</a:t>
            </a:r>
          </a:p>
          <a:p>
            <a:pPr lvl="0"/>
            <a:r>
              <a:rPr lang="en-US" sz="1300" dirty="0">
                <a:solidFill>
                  <a:prstClr val="black"/>
                </a:solidFill>
              </a:rPr>
              <a:t>6. Definitions</a:t>
            </a:r>
          </a:p>
          <a:p>
            <a:pPr lvl="0"/>
            <a:r>
              <a:rPr lang="en-US" sz="1300" dirty="0">
                <a:solidFill>
                  <a:prstClr val="black"/>
                </a:solidFill>
              </a:rPr>
              <a:t>7. Duty to Report Abuse or Neglect of an Elder</a:t>
            </a:r>
          </a:p>
          <a:p>
            <a:pPr lvl="1"/>
            <a:r>
              <a:rPr lang="en-US" sz="1100" dirty="0">
                <a:solidFill>
                  <a:prstClr val="black"/>
                </a:solidFill>
              </a:rPr>
              <a:t>7.1 Confidentiality</a:t>
            </a:r>
          </a:p>
          <a:p>
            <a:pPr lvl="1"/>
            <a:r>
              <a:rPr lang="en-US" sz="1100" dirty="0">
                <a:solidFill>
                  <a:prstClr val="black"/>
                </a:solidFill>
              </a:rPr>
              <a:t>7.2 Standard of Proof</a:t>
            </a:r>
          </a:p>
          <a:p>
            <a:pPr lvl="1"/>
            <a:r>
              <a:rPr lang="en-US" sz="1100" dirty="0">
                <a:solidFill>
                  <a:prstClr val="black"/>
                </a:solidFill>
              </a:rPr>
              <a:t>7.3 Immunity for Reporting</a:t>
            </a:r>
          </a:p>
          <a:p>
            <a:pPr lvl="1"/>
            <a:r>
              <a:rPr lang="en-US" sz="1100" dirty="0">
                <a:solidFill>
                  <a:prstClr val="black"/>
                </a:solidFill>
              </a:rPr>
              <a:t>7.4 Failure to Report; Civil Penalty; Damages; Criminal Liability</a:t>
            </a:r>
          </a:p>
          <a:p>
            <a:pPr lvl="1"/>
            <a:r>
              <a:rPr lang="en-US" sz="1100" dirty="0">
                <a:solidFill>
                  <a:prstClr val="black"/>
                </a:solidFill>
              </a:rPr>
              <a:t>7.5 Bad Faith Report; Civil Penalty; Damages; Criminal Liability</a:t>
            </a:r>
          </a:p>
          <a:p>
            <a:pPr lvl="1"/>
            <a:r>
              <a:rPr lang="en-US" sz="1100" dirty="0">
                <a:solidFill>
                  <a:prstClr val="black"/>
                </a:solidFill>
              </a:rPr>
              <a:t>7.6 Reports</a:t>
            </a:r>
          </a:p>
          <a:p>
            <a:pPr lvl="1"/>
            <a:r>
              <a:rPr lang="en-US" sz="1100" dirty="0">
                <a:solidFill>
                  <a:prstClr val="black"/>
                </a:solidFill>
              </a:rPr>
              <a:t>7.7 Investigation</a:t>
            </a:r>
          </a:p>
          <a:p>
            <a:pPr lvl="1"/>
            <a:r>
              <a:rPr lang="en-US" sz="1100" dirty="0">
                <a:solidFill>
                  <a:prstClr val="black"/>
                </a:solidFill>
              </a:rPr>
              <a:t>7.8 Interference with Investigation and Retaliation Prohibited; Civil Penalty;</a:t>
            </a:r>
          </a:p>
          <a:p>
            <a:pPr lvl="1"/>
            <a:r>
              <a:rPr lang="en-US" sz="1100" dirty="0">
                <a:solidFill>
                  <a:prstClr val="black"/>
                </a:solidFill>
              </a:rPr>
              <a:t>7.9 Privileged Communication</a:t>
            </a:r>
          </a:p>
          <a:p>
            <a:pPr lvl="1"/>
            <a:r>
              <a:rPr lang="en-US" sz="1100" dirty="0">
                <a:solidFill>
                  <a:prstClr val="black"/>
                </a:solidFill>
              </a:rPr>
              <a:t>7.10 Criminal Investigation</a:t>
            </a:r>
          </a:p>
          <a:p>
            <a:pPr lvl="0"/>
            <a:r>
              <a:rPr lang="en-US" sz="1300" dirty="0">
                <a:solidFill>
                  <a:prstClr val="black"/>
                </a:solidFill>
              </a:rPr>
              <a:t>8. Elder Protective Services and Elder Protective Placement; Other Services; Evaluation Procedure; Duty to Pay</a:t>
            </a:r>
          </a:p>
          <a:p>
            <a:pPr lvl="0"/>
            <a:r>
              <a:rPr lang="en-US" sz="1300" dirty="0">
                <a:solidFill>
                  <a:prstClr val="black"/>
                </a:solidFill>
              </a:rPr>
              <a:t>9. Emergency Protection Order</a:t>
            </a:r>
          </a:p>
          <a:p>
            <a:pPr lvl="0"/>
            <a:r>
              <a:rPr lang="en-US" sz="1300" dirty="0">
                <a:solidFill>
                  <a:prstClr val="black"/>
                </a:solidFill>
              </a:rPr>
              <a:t>10. Rights of Elders, Their Families and Caregivers</a:t>
            </a:r>
          </a:p>
          <a:p>
            <a:pPr lvl="0"/>
            <a:r>
              <a:rPr lang="en-US" sz="1300" dirty="0">
                <a:solidFill>
                  <a:prstClr val="black"/>
                </a:solidFill>
              </a:rPr>
              <a:t>11. Procedures for Determining Incapacity, Abuse, Neglect or Exploitation</a:t>
            </a:r>
          </a:p>
          <a:p>
            <a:pPr lvl="0"/>
            <a:r>
              <a:rPr lang="en-US" sz="1300" dirty="0">
                <a:solidFill>
                  <a:prstClr val="black"/>
                </a:solidFill>
              </a:rPr>
              <a:t>12. Confidentiality of Reporter, Records, Hearings; Penalty for not Complying with Confidentiality</a:t>
            </a:r>
          </a:p>
          <a:p>
            <a:pPr lvl="0"/>
            <a:r>
              <a:rPr lang="en-US" sz="1300" dirty="0">
                <a:solidFill>
                  <a:prstClr val="black"/>
                </a:solidFill>
              </a:rPr>
              <a:t>13. Elder Protection Order; Time Limits</a:t>
            </a:r>
          </a:p>
          <a:p>
            <a:pPr lvl="0"/>
            <a:r>
              <a:rPr lang="en-US" sz="1300" dirty="0">
                <a:solidFill>
                  <a:prstClr val="black"/>
                </a:solidFill>
              </a:rPr>
              <a:t>14. Deferring Criminal Prosecution (Optional)</a:t>
            </a:r>
          </a:p>
          <a:p>
            <a:pPr lvl="0"/>
            <a:r>
              <a:rPr lang="en-US" sz="1300" dirty="0">
                <a:solidFill>
                  <a:prstClr val="black"/>
                </a:solidFill>
              </a:rPr>
              <a:t>15. Petition; Hearing</a:t>
            </a:r>
          </a:p>
        </p:txBody>
      </p:sp>
    </p:spTree>
    <p:extLst>
      <p:ext uri="{BB962C8B-B14F-4D97-AF65-F5344CB8AC3E}">
        <p14:creationId xmlns:p14="http://schemas.microsoft.com/office/powerpoint/2010/main" val="718592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Written Reports</a:t>
            </a:r>
          </a:p>
        </p:txBody>
      </p:sp>
      <p:sp>
        <p:nvSpPr>
          <p:cNvPr id="3" name="Content Placeholder 2"/>
          <p:cNvSpPr>
            <a:spLocks noGrp="1"/>
          </p:cNvSpPr>
          <p:nvPr>
            <p:ph idx="1"/>
          </p:nvPr>
        </p:nvSpPr>
        <p:spPr/>
        <p:txBody>
          <a:bodyPr/>
          <a:lstStyle/>
          <a:p>
            <a:r>
              <a:rPr lang="en-US" dirty="0"/>
              <a:t>In all cases of elder abuse as defined in this code the officer involved shall make a written report with the tribal court prosecutor, setting forth the reason(s) for his/her decision within [ten (10) days] of the incident. </a:t>
            </a:r>
          </a:p>
          <a:p>
            <a:endParaRPr lang="en-US" dirty="0"/>
          </a:p>
        </p:txBody>
      </p:sp>
    </p:spTree>
    <p:extLst>
      <p:ext uri="{BB962C8B-B14F-4D97-AF65-F5344CB8AC3E}">
        <p14:creationId xmlns:p14="http://schemas.microsoft.com/office/powerpoint/2010/main" val="155479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92E7-C5E4-4DB4-855C-92C225F67ED8}"/>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Title</a:t>
            </a:r>
          </a:p>
          <a:p>
            <a:r>
              <a:rPr lang="en-US" dirty="0"/>
              <a:t>2. Authority</a:t>
            </a:r>
          </a:p>
          <a:p>
            <a:r>
              <a:rPr lang="en-US" dirty="0"/>
              <a:t>3. Policy</a:t>
            </a:r>
          </a:p>
          <a:p>
            <a:r>
              <a:rPr lang="en-US" dirty="0"/>
              <a:t>4. Purpose</a:t>
            </a:r>
          </a:p>
          <a:p>
            <a:r>
              <a:rPr lang="en-US" dirty="0"/>
              <a:t>5. Definitions</a:t>
            </a:r>
          </a:p>
          <a:p>
            <a:r>
              <a:rPr lang="en-US" dirty="0"/>
              <a:t>6. Mandatory Arrest Authority</a:t>
            </a:r>
          </a:p>
          <a:p>
            <a:r>
              <a:rPr lang="en-US" dirty="0"/>
              <a:t>7. Duty to Report Abuse or Neglect of an Elder</a:t>
            </a:r>
          </a:p>
          <a:p>
            <a:pPr lvl="1"/>
            <a:r>
              <a:rPr lang="en-US" dirty="0"/>
              <a:t>7.1 Confidentiality</a:t>
            </a:r>
          </a:p>
          <a:p>
            <a:pPr lvl="1"/>
            <a:r>
              <a:rPr lang="en-US" dirty="0"/>
              <a:t>7.2 Immunity for Reporting</a:t>
            </a:r>
          </a:p>
          <a:p>
            <a:pPr lvl="1"/>
            <a:r>
              <a:rPr lang="en-US" dirty="0"/>
              <a:t>7.3 Failure to Report</a:t>
            </a:r>
          </a:p>
          <a:p>
            <a:pPr lvl="1"/>
            <a:r>
              <a:rPr lang="en-US" dirty="0"/>
              <a:t>7.4 Bad Faith Report: Civil Penalty; Damages; Criminal Liability</a:t>
            </a:r>
          </a:p>
          <a:p>
            <a:pPr lvl="1"/>
            <a:r>
              <a:rPr lang="en-US" dirty="0"/>
              <a:t>7.5 Reports</a:t>
            </a:r>
          </a:p>
          <a:p>
            <a:pPr lvl="1"/>
            <a:r>
              <a:rPr lang="en-US" dirty="0"/>
              <a:t>7.6 Privileged Communication</a:t>
            </a:r>
          </a:p>
          <a:p>
            <a:r>
              <a:rPr lang="en-US" dirty="0"/>
              <a:t>8. Emergency Protection Order</a:t>
            </a:r>
          </a:p>
          <a:p>
            <a:r>
              <a:rPr lang="en-US" dirty="0"/>
              <a:t>9. Written Reports</a:t>
            </a:r>
          </a:p>
          <a:p>
            <a:r>
              <a:rPr lang="en-US" sz="3600" b="1" dirty="0">
                <a:solidFill>
                  <a:srgbClr val="FF0000"/>
                </a:solidFill>
              </a:rPr>
              <a:t>10. Reporting Statistics</a:t>
            </a:r>
          </a:p>
          <a:p>
            <a:endParaRPr lang="en-US" dirty="0"/>
          </a:p>
        </p:txBody>
      </p:sp>
    </p:spTree>
    <p:extLst>
      <p:ext uri="{BB962C8B-B14F-4D97-AF65-F5344CB8AC3E}">
        <p14:creationId xmlns:p14="http://schemas.microsoft.com/office/powerpoint/2010/main" val="3215393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Reporting Statistics</a:t>
            </a:r>
          </a:p>
        </p:txBody>
      </p:sp>
      <p:sp>
        <p:nvSpPr>
          <p:cNvPr id="3" name="Content Placeholder 2"/>
          <p:cNvSpPr>
            <a:spLocks noGrp="1"/>
          </p:cNvSpPr>
          <p:nvPr>
            <p:ph idx="1"/>
          </p:nvPr>
        </p:nvSpPr>
        <p:spPr/>
        <p:txBody>
          <a:bodyPr>
            <a:normAutofit fontScale="92500"/>
          </a:bodyPr>
          <a:lstStyle/>
          <a:p>
            <a:r>
              <a:rPr lang="en-US" dirty="0"/>
              <a:t>In all cases of elder abuse as defined in this code the officer shall make a written report which will be reviewed by the tribal prosecutor and housed at the tribal court. A quarterly report shall be made by the tribal court and shared with law enforcement, elected tribal officials, and other appropriate tribal employees that includes the number of elder abuse reports, investigations, and arrests. These reports will exclude all identifiable information of individuals involved.	</a:t>
            </a:r>
          </a:p>
          <a:p>
            <a:endParaRPr lang="en-US" dirty="0"/>
          </a:p>
        </p:txBody>
      </p:sp>
    </p:spTree>
    <p:extLst>
      <p:ext uri="{BB962C8B-B14F-4D97-AF65-F5344CB8AC3E}">
        <p14:creationId xmlns:p14="http://schemas.microsoft.com/office/powerpoint/2010/main" val="3961103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AF95-A769-433F-8AFE-39D3E473E8C8}"/>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85000" lnSpcReduction="10000"/>
          </a:bodyPr>
          <a:lstStyle/>
          <a:p>
            <a:r>
              <a:rPr lang="en-US" baseline="30000" dirty="0"/>
              <a:t>Elder Protection Programs vary greatly across Indian Country in terms of the available infrastructure of agencies and personnel to respond to incidents, jurisdictional considerations, and the utilization of traditional justice systems as well as Tribal and/or state civil or criminal courts.  </a:t>
            </a:r>
          </a:p>
          <a:p>
            <a:r>
              <a:rPr lang="en-US" baseline="30000" dirty="0"/>
              <a:t>This section provides some general language, but it should be tailored to specifically spell out the relevant and appropriate agency or agencies to respond to reports of elder abuse, neglect and exploitation as well as a list of what the elder protection program shall provide, for example: establish criteria and standards for elder abuse, neglect, self-neglect and exploitation;  the use of elder advocates and their education/training, if relevant; the delivery of elder protective services or protective placement services; process of conducting comprehensive assessments on elder when the protection order petition is filed with the tribal court; process, procedures and points of contact for reporting and investigating reports of suspected abuse; process for petitioning the Court for involuntary and emergency protective services or placement; and what, if any, alternative dispute resolution systems like family restoration, counseling or mediation are available and could be utilized if the Court deems appropriate and in the best interests of the elder and his or her care.   </a:t>
            </a:r>
          </a:p>
        </p:txBody>
      </p:sp>
    </p:spTree>
    <p:extLst>
      <p:ext uri="{BB962C8B-B14F-4D97-AF65-F5344CB8AC3E}">
        <p14:creationId xmlns:p14="http://schemas.microsoft.com/office/powerpoint/2010/main" val="3251017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E8F3-759A-4801-A0A1-8EB408F27881}"/>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lstStyle/>
          <a:p>
            <a:r>
              <a:rPr lang="en-US" dirty="0"/>
              <a:t>When developing a tribal code, it is important to develop administrative procedures for enforcing the code.</a:t>
            </a:r>
          </a:p>
          <a:p>
            <a:r>
              <a:rPr lang="en-US" dirty="0"/>
              <a:t>Proper training needs to be conducted for all involved.  </a:t>
            </a:r>
          </a:p>
          <a:p>
            <a:r>
              <a:rPr lang="en-US" dirty="0"/>
              <a:t>Elder Protection Teams may be outlined in the Codes</a:t>
            </a:r>
          </a:p>
        </p:txBody>
      </p:sp>
    </p:spTree>
    <p:extLst>
      <p:ext uri="{BB962C8B-B14F-4D97-AF65-F5344CB8AC3E}">
        <p14:creationId xmlns:p14="http://schemas.microsoft.com/office/powerpoint/2010/main" val="705442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Locator</a:t>
            </a:r>
          </a:p>
        </p:txBody>
      </p:sp>
      <p:pic>
        <p:nvPicPr>
          <p:cNvPr id="4" name="Content Placeholder 3" descr="State/ Tribal hotlines. Map of United States and the names of the stat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894" y="972493"/>
            <a:ext cx="5200420" cy="5685557"/>
          </a:xfrm>
        </p:spPr>
      </p:pic>
    </p:spTree>
    <p:extLst>
      <p:ext uri="{BB962C8B-B14F-4D97-AF65-F5344CB8AC3E}">
        <p14:creationId xmlns:p14="http://schemas.microsoft.com/office/powerpoint/2010/main" val="3170169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State/Tribal Resource Locator</a:t>
            </a:r>
          </a:p>
        </p:txBody>
      </p:sp>
      <p:pic>
        <p:nvPicPr>
          <p:cNvPr id="4" name="Content Placeholder 3" descr="North Dakota State hotlines. Different numbers to Region 1-7, North Dakota Department of Health and Human Services, North Dakota Indian Affairs Commission and Tribal Hotlin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244" y="794506"/>
            <a:ext cx="8804634" cy="6063494"/>
          </a:xfrm>
        </p:spPr>
      </p:pic>
    </p:spTree>
    <p:extLst>
      <p:ext uri="{BB962C8B-B14F-4D97-AF65-F5344CB8AC3E}">
        <p14:creationId xmlns:p14="http://schemas.microsoft.com/office/powerpoint/2010/main" val="694920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a:t>
            </a:r>
          </a:p>
        </p:txBody>
      </p:sp>
      <p:sp>
        <p:nvSpPr>
          <p:cNvPr id="3" name="Content Placeholder 2"/>
          <p:cNvSpPr>
            <a:spLocks noGrp="1"/>
          </p:cNvSpPr>
          <p:nvPr>
            <p:ph idx="1"/>
          </p:nvPr>
        </p:nvSpPr>
        <p:spPr>
          <a:xfrm>
            <a:off x="195943" y="1276349"/>
            <a:ext cx="8580309" cy="5411833"/>
          </a:xfrm>
        </p:spPr>
        <p:txBody>
          <a:bodyPr>
            <a:normAutofit lnSpcReduction="10000"/>
          </a:bodyPr>
          <a:lstStyle/>
          <a:p>
            <a:r>
              <a:rPr lang="en-US" dirty="0"/>
              <a:t>Please include information on the importance of partnership/collaboration as related to your topic.</a:t>
            </a:r>
          </a:p>
          <a:p>
            <a:pPr lvl="1">
              <a:buFont typeface="Wingdings" pitchFamily="2" charset="2"/>
              <a:buChar char="Ø"/>
            </a:pPr>
            <a:r>
              <a:rPr lang="en-US" sz="2400" dirty="0"/>
              <a:t>National Indigenous Elder Justice Initiative</a:t>
            </a:r>
          </a:p>
          <a:p>
            <a:pPr lvl="1">
              <a:buFont typeface="Wingdings" pitchFamily="2" charset="2"/>
              <a:buChar char="Ø"/>
            </a:pPr>
            <a:r>
              <a:rPr lang="en-US" sz="2400" dirty="0"/>
              <a:t>National Resource Center on Native American Aging</a:t>
            </a:r>
          </a:p>
          <a:p>
            <a:pPr lvl="1">
              <a:buFont typeface="Wingdings" pitchFamily="2" charset="2"/>
              <a:buChar char="Ø"/>
            </a:pPr>
            <a:r>
              <a:rPr lang="en-US" sz="2400" dirty="0"/>
              <a:t>National Center on Elder Abuse</a:t>
            </a:r>
          </a:p>
          <a:p>
            <a:pPr lvl="1">
              <a:buFont typeface="Wingdings" pitchFamily="2" charset="2"/>
              <a:buChar char="Ø"/>
            </a:pPr>
            <a:r>
              <a:rPr lang="en-US" sz="2400" dirty="0"/>
              <a:t>National Center of Excellence on Elder Abuse &amp; Neglect</a:t>
            </a:r>
          </a:p>
          <a:p>
            <a:pPr lvl="1">
              <a:buFont typeface="Wingdings" pitchFamily="2" charset="2"/>
              <a:buChar char="Ø"/>
            </a:pPr>
            <a:r>
              <a:rPr lang="en-US" sz="2400" dirty="0"/>
              <a:t>Administration on Aging/Administration for Community Living</a:t>
            </a:r>
          </a:p>
          <a:p>
            <a:pPr lvl="1">
              <a:buFont typeface="Wingdings" pitchFamily="2" charset="2"/>
              <a:buChar char="Ø"/>
            </a:pPr>
            <a:r>
              <a:rPr lang="en-US" sz="2400" dirty="0"/>
              <a:t>Adult Protective Services Resource Center</a:t>
            </a:r>
          </a:p>
          <a:p>
            <a:pPr lvl="1">
              <a:buFont typeface="Wingdings" pitchFamily="2" charset="2"/>
              <a:buChar char="Ø"/>
            </a:pPr>
            <a:r>
              <a:rPr lang="en-US" sz="2400" dirty="0"/>
              <a:t>Bureau of Indian Affairs, Human Services</a:t>
            </a:r>
          </a:p>
          <a:p>
            <a:pPr lvl="1">
              <a:buFont typeface="Wingdings" pitchFamily="2" charset="2"/>
              <a:buChar char="Ø"/>
            </a:pPr>
            <a:r>
              <a:rPr lang="en-US" sz="2400" dirty="0"/>
              <a:t>Indian Health Services, Behavioral Health</a:t>
            </a:r>
          </a:p>
          <a:p>
            <a:pPr lvl="1">
              <a:buFont typeface="Wingdings" pitchFamily="2" charset="2"/>
              <a:buChar char="Ø"/>
            </a:pPr>
            <a:r>
              <a:rPr lang="en-US" sz="2400" dirty="0"/>
              <a:t>National Center on Abuse in Later Life</a:t>
            </a:r>
          </a:p>
        </p:txBody>
      </p:sp>
    </p:spTree>
    <p:extLst>
      <p:ext uri="{BB962C8B-B14F-4D97-AF65-F5344CB8AC3E}">
        <p14:creationId xmlns:p14="http://schemas.microsoft.com/office/powerpoint/2010/main" val="3614994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263951" y="1406500"/>
            <a:ext cx="8578391" cy="4719663"/>
          </a:xfrm>
        </p:spPr>
        <p:txBody>
          <a:bodyPr>
            <a:normAutofit lnSpcReduction="10000"/>
          </a:bodyPr>
          <a:lstStyle/>
          <a:p>
            <a:pPr marL="0" indent="0" algn="ctr">
              <a:buNone/>
            </a:pPr>
            <a:r>
              <a:rPr lang="en-US" sz="3800" dirty="0">
                <a:solidFill>
                  <a:srgbClr val="850026"/>
                </a:solidFill>
                <a:latin typeface="Garamond" pitchFamily="18" charset="0"/>
              </a:rPr>
              <a:t>National Indigenous Elder Justice Initiative</a:t>
            </a:r>
            <a:br>
              <a:rPr lang="en-US" sz="4000" dirty="0">
                <a:solidFill>
                  <a:srgbClr val="850026"/>
                </a:solidFill>
                <a:latin typeface="Garamond" pitchFamily="18" charset="0"/>
              </a:rPr>
            </a:br>
            <a:endParaRPr lang="en-US" sz="4000" dirty="0">
              <a:solidFill>
                <a:srgbClr val="850026"/>
              </a:solidFill>
              <a:latin typeface="Garamond" pitchFamily="18" charset="0"/>
            </a:endParaRPr>
          </a:p>
          <a:p>
            <a:pPr marL="0" indent="0" algn="ctr">
              <a:buNone/>
            </a:pPr>
            <a:r>
              <a:rPr lang="en-US" dirty="0"/>
              <a:t>Phone: 701-777-0582 </a:t>
            </a:r>
            <a:br>
              <a:rPr lang="en-US" dirty="0"/>
            </a:br>
            <a:r>
              <a:rPr lang="en-US" dirty="0"/>
              <a:t>Toll-free Number: 855-834-1572</a:t>
            </a:r>
            <a:br>
              <a:rPr lang="en-US" dirty="0"/>
            </a:br>
            <a:r>
              <a:rPr lang="en-US" dirty="0"/>
              <a:t>E-mail:  </a:t>
            </a:r>
            <a:r>
              <a:rPr lang="en-US" dirty="0">
                <a:hlinkClick r:id="rId3"/>
              </a:rPr>
              <a:t>info@nieji.org</a:t>
            </a:r>
            <a:r>
              <a:rPr lang="en-US" dirty="0"/>
              <a:t> </a:t>
            </a:r>
            <a:br>
              <a:rPr lang="en-US" dirty="0"/>
            </a:br>
            <a:r>
              <a:rPr lang="en-US" dirty="0"/>
              <a:t>Website:  </a:t>
            </a:r>
            <a:r>
              <a:rPr lang="en-US" dirty="0">
                <a:hlinkClick r:id="rId4"/>
              </a:rPr>
              <a:t>www.nieji.org</a:t>
            </a:r>
            <a:br>
              <a:rPr lang="en-US" dirty="0"/>
            </a:br>
            <a:br>
              <a:rPr lang="en-US" dirty="0"/>
            </a:br>
            <a:r>
              <a:rPr lang="en-US" dirty="0"/>
              <a:t>Thank You!</a:t>
            </a:r>
            <a:br>
              <a:rPr lang="en-US" dirty="0"/>
            </a:br>
            <a:r>
              <a:rPr lang="en-US" dirty="0" err="1"/>
              <a:t>Wado</a:t>
            </a:r>
            <a:r>
              <a:rPr lang="en-US" dirty="0"/>
              <a:t>!</a:t>
            </a:r>
          </a:p>
        </p:txBody>
      </p:sp>
    </p:spTree>
    <p:extLst>
      <p:ext uri="{BB962C8B-B14F-4D97-AF65-F5344CB8AC3E}">
        <p14:creationId xmlns:p14="http://schemas.microsoft.com/office/powerpoint/2010/main" val="40527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Title</a:t>
            </a:r>
          </a:p>
        </p:txBody>
      </p:sp>
      <p:sp>
        <p:nvSpPr>
          <p:cNvPr id="3" name="Content Placeholder 2"/>
          <p:cNvSpPr>
            <a:spLocks noGrp="1"/>
          </p:cNvSpPr>
          <p:nvPr>
            <p:ph idx="1"/>
          </p:nvPr>
        </p:nvSpPr>
        <p:spPr/>
        <p:txBody>
          <a:bodyPr/>
          <a:lstStyle/>
          <a:p>
            <a:r>
              <a:rPr lang="en-US" dirty="0"/>
              <a:t>This code shall be known and cited as the "[Name of enacting Tribe or Nation] Elder Protection Code.</a:t>
            </a:r>
          </a:p>
          <a:p>
            <a:pPr marL="0" indent="0">
              <a:buNone/>
            </a:pPr>
            <a:endParaRPr lang="en-US" dirty="0"/>
          </a:p>
        </p:txBody>
      </p:sp>
    </p:spTree>
    <p:extLst>
      <p:ext uri="{BB962C8B-B14F-4D97-AF65-F5344CB8AC3E}">
        <p14:creationId xmlns:p14="http://schemas.microsoft.com/office/powerpoint/2010/main" val="261491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A57F-8AE9-49C9-9826-D5C24A7C44CB}"/>
              </a:ext>
            </a:extLst>
          </p:cNvPr>
          <p:cNvSpPr>
            <a:spLocks noGrp="1"/>
          </p:cNvSpPr>
          <p:nvPr>
            <p:ph type="title"/>
          </p:nvPr>
        </p:nvSpPr>
        <p:spPr>
          <a:xfrm>
            <a:off x="1722894" y="-1143000"/>
            <a:ext cx="6963905" cy="1143000"/>
          </a:xfrm>
        </p:spPr>
        <p:txBody>
          <a:bodyPr vert="horz" lIns="91440" tIns="45720" rIns="91440" bIns="45720" rtlCol="0" anchor="b">
            <a:normAutofit/>
          </a:bodyPr>
          <a:lstStyle/>
          <a:p>
            <a:pPr algn="l"/>
            <a:r>
              <a:rPr lang="en-US" dirty="0">
                <a:solidFill>
                  <a:schemeClr val="bg2"/>
                </a:solidFill>
              </a:rPr>
              <a:t>{Hidden}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1200" dirty="0">
                <a:solidFill>
                  <a:prstClr val="black"/>
                </a:solidFill>
              </a:rPr>
              <a:t>1</a:t>
            </a:r>
            <a:r>
              <a:rPr lang="en-US" sz="1200" dirty="0"/>
              <a:t>. Title</a:t>
            </a:r>
          </a:p>
          <a:p>
            <a:pPr lvl="0"/>
            <a:r>
              <a:rPr lang="en-US" sz="1700" b="1" dirty="0">
                <a:solidFill>
                  <a:srgbClr val="FF0000"/>
                </a:solidFill>
              </a:rPr>
              <a:t>2. Authority</a:t>
            </a:r>
          </a:p>
          <a:p>
            <a:pPr lvl="0"/>
            <a:r>
              <a:rPr lang="en-US" sz="1200" dirty="0">
                <a:solidFill>
                  <a:prstClr val="black"/>
                </a:solidFill>
              </a:rPr>
              <a:t>3. Policy</a:t>
            </a:r>
          </a:p>
          <a:p>
            <a:pPr lvl="0"/>
            <a:r>
              <a:rPr lang="en-US" sz="1200" dirty="0">
                <a:solidFill>
                  <a:prstClr val="black"/>
                </a:solidFill>
              </a:rPr>
              <a:t>4. Purpose</a:t>
            </a:r>
          </a:p>
          <a:p>
            <a:pPr lvl="0"/>
            <a:r>
              <a:rPr lang="en-US" sz="1200" dirty="0">
                <a:solidFill>
                  <a:prstClr val="black"/>
                </a:solidFill>
              </a:rPr>
              <a:t>5. Civil Nature of Code</a:t>
            </a:r>
          </a:p>
          <a:p>
            <a:pPr lvl="0"/>
            <a:r>
              <a:rPr lang="en-US" sz="1200" dirty="0">
                <a:solidFill>
                  <a:prstClr val="black"/>
                </a:solidFill>
              </a:rPr>
              <a:t>6. Definitions</a:t>
            </a:r>
          </a:p>
          <a:p>
            <a:pPr lvl="0"/>
            <a:r>
              <a:rPr lang="en-US" sz="1200" dirty="0">
                <a:solidFill>
                  <a:prstClr val="black"/>
                </a:solidFill>
              </a:rPr>
              <a:t>7. Duty to Report Abuse or Neglect of an Elder</a:t>
            </a:r>
          </a:p>
          <a:p>
            <a:pPr lvl="1"/>
            <a:r>
              <a:rPr lang="en-US" sz="1000" dirty="0">
                <a:solidFill>
                  <a:prstClr val="black"/>
                </a:solidFill>
              </a:rPr>
              <a:t>7.1 Confidentiality</a:t>
            </a:r>
          </a:p>
          <a:p>
            <a:pPr lvl="1"/>
            <a:r>
              <a:rPr lang="en-US" sz="1000" dirty="0">
                <a:solidFill>
                  <a:prstClr val="black"/>
                </a:solidFill>
              </a:rPr>
              <a:t>7.2 Standard of Proof</a:t>
            </a:r>
          </a:p>
          <a:p>
            <a:pPr lvl="1"/>
            <a:r>
              <a:rPr lang="en-US" sz="1000" dirty="0">
                <a:solidFill>
                  <a:prstClr val="black"/>
                </a:solidFill>
              </a:rPr>
              <a:t>7.3 Immunity for Reporting</a:t>
            </a:r>
          </a:p>
          <a:p>
            <a:pPr lvl="1"/>
            <a:r>
              <a:rPr lang="en-US" sz="1000" dirty="0">
                <a:solidFill>
                  <a:prstClr val="black"/>
                </a:solidFill>
              </a:rPr>
              <a:t>7.4 Failure to Report; Civil Penalty; Damages; Criminal Liability</a:t>
            </a:r>
          </a:p>
          <a:p>
            <a:pPr lvl="1"/>
            <a:r>
              <a:rPr lang="en-US" sz="1000" dirty="0">
                <a:solidFill>
                  <a:prstClr val="black"/>
                </a:solidFill>
              </a:rPr>
              <a:t>7.5 Bad Faith Report; Civil Penalty; Damages; Criminal Liability</a:t>
            </a:r>
          </a:p>
          <a:p>
            <a:pPr lvl="1"/>
            <a:r>
              <a:rPr lang="en-US" sz="1000" dirty="0">
                <a:solidFill>
                  <a:prstClr val="black"/>
                </a:solidFill>
              </a:rPr>
              <a:t>7.6 Reports</a:t>
            </a:r>
          </a:p>
          <a:p>
            <a:pPr lvl="1"/>
            <a:r>
              <a:rPr lang="en-US" sz="1000" dirty="0">
                <a:solidFill>
                  <a:prstClr val="black"/>
                </a:solidFill>
              </a:rPr>
              <a:t>7.7 Investigation</a:t>
            </a:r>
          </a:p>
          <a:p>
            <a:pPr lvl="1"/>
            <a:r>
              <a:rPr lang="en-US" sz="1000" dirty="0">
                <a:solidFill>
                  <a:prstClr val="black"/>
                </a:solidFill>
              </a:rPr>
              <a:t>7.8 Interference with Investigation and Retaliation Prohibited; Civil Penalty;</a:t>
            </a:r>
          </a:p>
          <a:p>
            <a:pPr lvl="1"/>
            <a:r>
              <a:rPr lang="en-US" sz="1000" dirty="0">
                <a:solidFill>
                  <a:prstClr val="black"/>
                </a:solidFill>
              </a:rPr>
              <a:t>7.9 Privileged Communication</a:t>
            </a:r>
          </a:p>
          <a:p>
            <a:pPr lvl="1"/>
            <a:r>
              <a:rPr lang="en-US" sz="1000" dirty="0">
                <a:solidFill>
                  <a:prstClr val="black"/>
                </a:solidFill>
              </a:rPr>
              <a:t>7.10 Criminal Investigation</a:t>
            </a:r>
          </a:p>
          <a:p>
            <a:pPr lvl="0"/>
            <a:r>
              <a:rPr lang="en-US" sz="1200" dirty="0">
                <a:solidFill>
                  <a:prstClr val="black"/>
                </a:solidFill>
              </a:rPr>
              <a:t>8. Elder Protective Services and Elder Protective Placement; Other Services; Evaluation Procedure; Duty to Pay</a:t>
            </a:r>
          </a:p>
          <a:p>
            <a:pPr lvl="0"/>
            <a:r>
              <a:rPr lang="en-US" sz="1200" dirty="0">
                <a:solidFill>
                  <a:prstClr val="black"/>
                </a:solidFill>
              </a:rPr>
              <a:t>9. Emergency Protection Order</a:t>
            </a:r>
          </a:p>
          <a:p>
            <a:pPr lvl="0"/>
            <a:r>
              <a:rPr lang="en-US" sz="1200" dirty="0">
                <a:solidFill>
                  <a:prstClr val="black"/>
                </a:solidFill>
              </a:rPr>
              <a:t>10. Rights of Elders, Their Families and Caregivers</a:t>
            </a:r>
          </a:p>
          <a:p>
            <a:pPr lvl="0"/>
            <a:r>
              <a:rPr lang="en-US" sz="1200" dirty="0">
                <a:solidFill>
                  <a:prstClr val="black"/>
                </a:solidFill>
              </a:rPr>
              <a:t>11. Procedures for Determining Incapacity, Abuse, Neglect or Exploitation</a:t>
            </a:r>
          </a:p>
          <a:p>
            <a:pPr lvl="0"/>
            <a:r>
              <a:rPr lang="en-US" sz="1200" dirty="0">
                <a:solidFill>
                  <a:prstClr val="black"/>
                </a:solidFill>
              </a:rPr>
              <a:t>12. Confidentiality of Reporter, Records, Hearings; Penalty for not Complying with Confidentiality</a:t>
            </a:r>
          </a:p>
          <a:p>
            <a:pPr lvl="0"/>
            <a:r>
              <a:rPr lang="en-US" sz="1200" dirty="0">
                <a:solidFill>
                  <a:prstClr val="black"/>
                </a:solidFill>
              </a:rPr>
              <a:t>13. Elder Protection Order; Time Limits</a:t>
            </a:r>
          </a:p>
          <a:p>
            <a:pPr lvl="0"/>
            <a:r>
              <a:rPr lang="en-US" sz="1200" dirty="0">
                <a:solidFill>
                  <a:prstClr val="black"/>
                </a:solidFill>
              </a:rPr>
              <a:t>14. Deferring Criminal Prosecution (Optional)</a:t>
            </a:r>
          </a:p>
          <a:p>
            <a:pPr lvl="0"/>
            <a:r>
              <a:rPr lang="en-US" sz="1200" dirty="0">
                <a:solidFill>
                  <a:prstClr val="black"/>
                </a:solidFill>
              </a:rPr>
              <a:t>15. Petition; Hearing</a:t>
            </a:r>
          </a:p>
        </p:txBody>
      </p:sp>
    </p:spTree>
    <p:extLst>
      <p:ext uri="{BB962C8B-B14F-4D97-AF65-F5344CB8AC3E}">
        <p14:creationId xmlns:p14="http://schemas.microsoft.com/office/powerpoint/2010/main" val="2787988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2337</TotalTime>
  <Words>10219</Words>
  <Application>Microsoft Office PowerPoint</Application>
  <PresentationFormat>On-screen Show (4:3)</PresentationFormat>
  <Paragraphs>925</Paragraphs>
  <Slides>78</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Garamond</vt:lpstr>
      <vt:lpstr>Wingdings</vt:lpstr>
      <vt:lpstr>Office Theme</vt:lpstr>
      <vt:lpstr>Model Tribal Elder Abuse Codes </vt:lpstr>
      <vt:lpstr>NIEJI</vt:lpstr>
      <vt:lpstr>Elder Abuse Code Information</vt:lpstr>
      <vt:lpstr>Civil Courts</vt:lpstr>
      <vt:lpstr>Criminal Courts</vt:lpstr>
      <vt:lpstr>Civil Elder Abuse Code</vt:lpstr>
      <vt:lpstr>{Hidden}</vt:lpstr>
      <vt:lpstr>1. Title</vt:lpstr>
      <vt:lpstr>{Hidden}</vt:lpstr>
      <vt:lpstr>2. Authority</vt:lpstr>
      <vt:lpstr>{Hidden}</vt:lpstr>
      <vt:lpstr>3. Policy</vt:lpstr>
      <vt:lpstr>{Hidden}</vt:lpstr>
      <vt:lpstr>4. Purpose</vt:lpstr>
      <vt:lpstr>{Hidden}</vt:lpstr>
      <vt:lpstr>5. Civil Nature of Code</vt:lpstr>
      <vt:lpstr>{Hidden}</vt:lpstr>
      <vt:lpstr>6. Definitions</vt:lpstr>
      <vt:lpstr>6. Definitions (continued)</vt:lpstr>
      <vt:lpstr>6. Definitions (Continued)</vt:lpstr>
      <vt:lpstr>6. Definitions (Continued)</vt:lpstr>
      <vt:lpstr>{Hidden}</vt:lpstr>
      <vt:lpstr>7. Duty to Report Abuse or Neglect of an Elder</vt:lpstr>
      <vt:lpstr>7. Duty to Report Abuse or Neglect of an Elder</vt:lpstr>
      <vt:lpstr>{Hidden}</vt:lpstr>
      <vt:lpstr>{Hidden}</vt:lpstr>
      <vt:lpstr>{Hidden}</vt:lpstr>
      <vt:lpstr>{Hidden}</vt:lpstr>
      <vt:lpstr>{Hidden}</vt:lpstr>
      <vt:lpstr>{Hidden}</vt:lpstr>
      <vt:lpstr>{Hidden}</vt:lpstr>
      <vt:lpstr>{Hidden}</vt:lpstr>
      <vt:lpstr>8. Elder Protective Services…</vt:lpstr>
      <vt:lpstr>8. Elder Protective Services</vt:lpstr>
      <vt:lpstr>{Hidden}</vt:lpstr>
      <vt:lpstr>{Hidden}</vt:lpstr>
      <vt:lpstr>9. Emergency Protection Order</vt:lpstr>
      <vt:lpstr>9. Emergency Protection Order</vt:lpstr>
      <vt:lpstr>{Hidden}</vt:lpstr>
      <vt:lpstr>10. Rights of Elders, Their Families and Caregivers</vt:lpstr>
      <vt:lpstr>10. Rights of Elders, Their Families and Caregivers</vt:lpstr>
      <vt:lpstr>{Hidden}</vt:lpstr>
      <vt:lpstr>11. Procedure for Determining Incapacity, Abuse, Neglect or Exploitation</vt:lpstr>
      <vt:lpstr>{Hidden}</vt:lpstr>
      <vt:lpstr>12. Confidentiality…</vt:lpstr>
      <vt:lpstr>{Hidden}</vt:lpstr>
      <vt:lpstr>13. Elder Protection Order; Time Limits</vt:lpstr>
      <vt:lpstr>13. Order</vt:lpstr>
      <vt:lpstr>{Hidden}</vt:lpstr>
      <vt:lpstr>14. Deferring Criminal Prosecution</vt:lpstr>
      <vt:lpstr>{Hidden}</vt:lpstr>
      <vt:lpstr>15. Petition; Hearing</vt:lpstr>
      <vt:lpstr>Criminal Elder Abuse Code</vt:lpstr>
      <vt:lpstr>1. Title</vt:lpstr>
      <vt:lpstr>{Hidden}</vt:lpstr>
      <vt:lpstr>2. Authority</vt:lpstr>
      <vt:lpstr>{Hidden}</vt:lpstr>
      <vt:lpstr>3. Policy</vt:lpstr>
      <vt:lpstr>{Hidden}</vt:lpstr>
      <vt:lpstr>4. Purpose</vt:lpstr>
      <vt:lpstr>{Hidden}</vt:lpstr>
      <vt:lpstr>5. Definitions</vt:lpstr>
      <vt:lpstr>{Hidden}</vt:lpstr>
      <vt:lpstr>6. Mandatory Arrest Authority</vt:lpstr>
      <vt:lpstr>{Hidden}</vt:lpstr>
      <vt:lpstr>7. Duty to Report Abuse or Neglect of an Elder</vt:lpstr>
      <vt:lpstr>{Hidden}</vt:lpstr>
      <vt:lpstr>8. Emergency Protection Order</vt:lpstr>
      <vt:lpstr>{Hidden}</vt:lpstr>
      <vt:lpstr>9. Written Reports</vt:lpstr>
      <vt:lpstr>{Hidden}</vt:lpstr>
      <vt:lpstr>10. Reporting Statistics</vt:lpstr>
      <vt:lpstr>{Hidden}</vt:lpstr>
      <vt:lpstr>{Hidden}</vt:lpstr>
      <vt:lpstr>Resource Locator</vt:lpstr>
      <vt:lpstr>State/Tribal Resource Locator</vt:lpstr>
      <vt:lpstr>Partnerships</vt:lpstr>
      <vt:lpstr>For More Information</vt:lpstr>
    </vt:vector>
  </TitlesOfParts>
  <Company>UND SMHS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Arnold</dc:creator>
  <cp:lastModifiedBy>Joaquin Phoenix</cp:lastModifiedBy>
  <cp:revision>139</cp:revision>
  <cp:lastPrinted>2018-03-09T15:19:15Z</cp:lastPrinted>
  <dcterms:created xsi:type="dcterms:W3CDTF">2011-03-31T21:54:23Z</dcterms:created>
  <dcterms:modified xsi:type="dcterms:W3CDTF">2020-03-08T02:55:21Z</dcterms:modified>
</cp:coreProperties>
</file>