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4" r:id="rId5"/>
    <p:sldId id="262" r:id="rId6"/>
    <p:sldId id="265" r:id="rId7"/>
    <p:sldId id="266" r:id="rId8"/>
    <p:sldId id="267" r:id="rId9"/>
    <p:sldId id="269" r:id="rId10"/>
    <p:sldId id="268" r:id="rId11"/>
    <p:sldId id="270" r:id="rId12"/>
    <p:sldId id="272" r:id="rId13"/>
    <p:sldId id="260" r:id="rId14"/>
    <p:sldId id="263" r:id="rId15"/>
    <p:sldId id="259" r:id="rId16"/>
    <p:sldId id="271" r:id="rId17"/>
    <p:sldId id="26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86405" autoAdjust="0"/>
  </p:normalViewPr>
  <p:slideViewPr>
    <p:cSldViewPr snapToGrid="0" snapToObjects="1">
      <p:cViewPr varScale="1">
        <p:scale>
          <a:sx n="69" d="100"/>
          <a:sy n="69" d="100"/>
        </p:scale>
        <p:origin x="149" y="46"/>
      </p:cViewPr>
      <p:guideLst/>
    </p:cSldViewPr>
  </p:slideViewPr>
  <p:outlineViewPr>
    <p:cViewPr>
      <p:scale>
        <a:sx n="33" d="100"/>
        <a:sy n="33" d="100"/>
      </p:scale>
      <p:origin x="0" y="-8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8B8920-232F-7746-8B46-DDE6ED66539B}"/>
              </a:ext>
            </a:extLst>
          </p:cNvPr>
          <p:cNvSpPr/>
          <p:nvPr userDrawn="1"/>
        </p:nvSpPr>
        <p:spPr>
          <a:xfrm>
            <a:off x="1959429" y="4904510"/>
            <a:ext cx="10232572" cy="1021278"/>
          </a:xfrm>
          <a:prstGeom prst="rect">
            <a:avLst/>
          </a:prstGeom>
          <a:gradFill flip="none" rotWithShape="1">
            <a:gsLst>
              <a:gs pos="19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A2CC6-163F-E548-98CC-C6C46983E604}"/>
              </a:ext>
            </a:extLst>
          </p:cNvPr>
          <p:cNvSpPr>
            <a:spLocks noGrp="1"/>
          </p:cNvSpPr>
          <p:nvPr>
            <p:ph type="ctrTitle"/>
          </p:nvPr>
        </p:nvSpPr>
        <p:spPr>
          <a:xfrm>
            <a:off x="558140" y="2825352"/>
            <a:ext cx="11153696" cy="1631057"/>
          </a:xfrm>
        </p:spPr>
        <p:txBody>
          <a:bodyPr anchor="ctr">
            <a:normAutofit/>
          </a:bodyPr>
          <a:lstStyle>
            <a:lvl1pPr algn="ctr">
              <a:defRPr sz="5400" b="1">
                <a:solidFill>
                  <a:schemeClr val="accent6">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E792E3B7-D80D-8049-B13F-4EB693564AD8}"/>
              </a:ext>
            </a:extLst>
          </p:cNvPr>
          <p:cNvSpPr>
            <a:spLocks noGrp="1"/>
          </p:cNvSpPr>
          <p:nvPr>
            <p:ph type="subTitle" idx="1"/>
          </p:nvPr>
        </p:nvSpPr>
        <p:spPr>
          <a:xfrm>
            <a:off x="558140" y="4621238"/>
            <a:ext cx="11153696" cy="566541"/>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9178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461C-9F01-ED4A-9676-BA3367411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05D65-15F5-2540-8E66-F4E045454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5F85F-4542-844B-B106-1950EE67605E}"/>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5" name="Footer Placeholder 4">
            <a:extLst>
              <a:ext uri="{FF2B5EF4-FFF2-40B4-BE49-F238E27FC236}">
                <a16:creationId xmlns:a16="http://schemas.microsoft.com/office/drawing/2014/main" id="{2DF67C4D-C05E-5F4C-B708-2B9F69C478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A17CBF-AD7C-4547-A28D-E9395122F833}"/>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48775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12C2E-A842-5645-8FD7-53F49E4190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84F4EF-5D03-D541-82BD-FA3A70D91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945E3-0520-B34E-B846-952D58D3C839}"/>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5" name="Footer Placeholder 4">
            <a:extLst>
              <a:ext uri="{FF2B5EF4-FFF2-40B4-BE49-F238E27FC236}">
                <a16:creationId xmlns:a16="http://schemas.microsoft.com/office/drawing/2014/main" id="{7E7C0620-37EC-BF41-A312-3845BC154D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4AADDB-BE70-E141-82DE-02109060A1E1}"/>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131008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458E-9ED2-0B4E-B810-3CE03CAAF792}"/>
              </a:ext>
            </a:extLst>
          </p:cNvPr>
          <p:cNvSpPr>
            <a:spLocks noGrp="1"/>
          </p:cNvSpPr>
          <p:nvPr>
            <p:ph type="title"/>
          </p:nvPr>
        </p:nvSpPr>
        <p:spPr>
          <a:xfrm>
            <a:off x="4001984" y="1999229"/>
            <a:ext cx="7559539" cy="1853852"/>
          </a:xfrm>
        </p:spPr>
        <p:txBody>
          <a:bodyPr anchor="ctr"/>
          <a:lstStyle>
            <a:lvl1pPr algn="r">
              <a:defRPr sz="6000">
                <a:solidFill>
                  <a:schemeClr val="accent6">
                    <a:lumMod val="7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4F75BB8-8083-7845-BEEF-773BE939D6E5}"/>
              </a:ext>
            </a:extLst>
          </p:cNvPr>
          <p:cNvSpPr>
            <a:spLocks noGrp="1"/>
          </p:cNvSpPr>
          <p:nvPr>
            <p:ph type="body" idx="1"/>
          </p:nvPr>
        </p:nvSpPr>
        <p:spPr>
          <a:xfrm>
            <a:off x="4001984" y="4063370"/>
            <a:ext cx="7559539" cy="759151"/>
          </a:xfrm>
        </p:spPr>
        <p:txBody>
          <a:bodyPr/>
          <a:lstStyle>
            <a:lvl1pPr marL="0" indent="0" algn="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96B8C2C5-37B5-5240-B949-736260D8C222}"/>
              </a:ext>
            </a:extLst>
          </p:cNvPr>
          <p:cNvCxnSpPr/>
          <p:nvPr userDrawn="1"/>
        </p:nvCxnSpPr>
        <p:spPr>
          <a:xfrm>
            <a:off x="4001984" y="3958225"/>
            <a:ext cx="1115369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8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9E10-1A5F-3442-9440-179D351FCEDE}"/>
              </a:ext>
            </a:extLst>
          </p:cNvPr>
          <p:cNvSpPr>
            <a:spLocks noGrp="1"/>
          </p:cNvSpPr>
          <p:nvPr>
            <p:ph type="title"/>
          </p:nvPr>
        </p:nvSpPr>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23CBE60-7513-D943-877B-BBBE54945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2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6EC1-8EB6-BD40-AB1A-44F8B9AEB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83F8C-37D4-CF47-9AEB-A73CE8B286D3}"/>
              </a:ext>
            </a:extLst>
          </p:cNvPr>
          <p:cNvSpPr>
            <a:spLocks noGrp="1"/>
          </p:cNvSpPr>
          <p:nvPr>
            <p:ph sz="half" idx="1"/>
          </p:nvPr>
        </p:nvSpPr>
        <p:spPr>
          <a:xfrm>
            <a:off x="1277654" y="1847849"/>
            <a:ext cx="526302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50C66-17CE-5C4C-93E7-B7799DFBAA2D}"/>
              </a:ext>
            </a:extLst>
          </p:cNvPr>
          <p:cNvSpPr>
            <a:spLocks noGrp="1"/>
          </p:cNvSpPr>
          <p:nvPr>
            <p:ph sz="half" idx="2"/>
          </p:nvPr>
        </p:nvSpPr>
        <p:spPr>
          <a:xfrm>
            <a:off x="6611654" y="1847849"/>
            <a:ext cx="526302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15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5D51-CCD4-1243-829F-278F560CCAC9}"/>
              </a:ext>
            </a:extLst>
          </p:cNvPr>
          <p:cNvSpPr>
            <a:spLocks noGrp="1"/>
          </p:cNvSpPr>
          <p:nvPr>
            <p:ph type="title"/>
          </p:nvPr>
        </p:nvSpPr>
        <p:spPr>
          <a:xfrm>
            <a:off x="1353355"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831D1-EF37-554F-8380-E842E4CDE435}"/>
              </a:ext>
            </a:extLst>
          </p:cNvPr>
          <p:cNvSpPr>
            <a:spLocks noGrp="1"/>
          </p:cNvSpPr>
          <p:nvPr>
            <p:ph type="body" idx="1"/>
          </p:nvPr>
        </p:nvSpPr>
        <p:spPr>
          <a:xfrm>
            <a:off x="1353355"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AC3547C-5D96-544C-A7D5-F92DEE27F7E1}"/>
              </a:ext>
            </a:extLst>
          </p:cNvPr>
          <p:cNvSpPr>
            <a:spLocks noGrp="1"/>
          </p:cNvSpPr>
          <p:nvPr>
            <p:ph sz="half" idx="2"/>
          </p:nvPr>
        </p:nvSpPr>
        <p:spPr>
          <a:xfrm>
            <a:off x="1353355" y="2505075"/>
            <a:ext cx="5157787"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F272F3-FC1B-4F4E-99A9-AB134D26C47C}"/>
              </a:ext>
            </a:extLst>
          </p:cNvPr>
          <p:cNvSpPr>
            <a:spLocks noGrp="1"/>
          </p:cNvSpPr>
          <p:nvPr>
            <p:ph type="body" sz="quarter" idx="3"/>
          </p:nvPr>
        </p:nvSpPr>
        <p:spPr>
          <a:xfrm>
            <a:off x="6685767"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646C0-31C8-3B4A-A0A5-B657864A9E05}"/>
              </a:ext>
            </a:extLst>
          </p:cNvPr>
          <p:cNvSpPr>
            <a:spLocks noGrp="1"/>
          </p:cNvSpPr>
          <p:nvPr>
            <p:ph sz="quarter" idx="4"/>
          </p:nvPr>
        </p:nvSpPr>
        <p:spPr>
          <a:xfrm>
            <a:off x="6685767" y="2505075"/>
            <a:ext cx="5183188"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04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AA9B-AD86-844B-8FC5-B93869C4B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0375C2-6557-A44D-A966-DC8B00DADD80}"/>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4" name="Footer Placeholder 3">
            <a:extLst>
              <a:ext uri="{FF2B5EF4-FFF2-40B4-BE49-F238E27FC236}">
                <a16:creationId xmlns:a16="http://schemas.microsoft.com/office/drawing/2014/main" id="{27462E0D-5649-8741-9603-4CE5D55F62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99D7BE-846B-CD4E-B360-658A8B35DA66}"/>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41485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5A1A1-28BE-244B-9E8D-6F7F4A3DCFD1}"/>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3" name="Footer Placeholder 2">
            <a:extLst>
              <a:ext uri="{FF2B5EF4-FFF2-40B4-BE49-F238E27FC236}">
                <a16:creationId xmlns:a16="http://schemas.microsoft.com/office/drawing/2014/main" id="{5B4D1C61-7AFB-8D41-9D7C-296066ABA3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740A96-B645-F24C-9735-20CA62E793D5}"/>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179929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AA1B-E216-AE4B-96FD-9F9E553E3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C1ED7-865B-B045-983A-AA30CFC13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522BD-A09D-C646-AE5E-C7F780E3B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39D59-970B-E24A-8F7A-89CB4A6A8FCD}"/>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6" name="Footer Placeholder 5">
            <a:extLst>
              <a:ext uri="{FF2B5EF4-FFF2-40B4-BE49-F238E27FC236}">
                <a16:creationId xmlns:a16="http://schemas.microsoft.com/office/drawing/2014/main" id="{790FBBBB-D505-1C4A-AE79-A61AC167E6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8A8AD-98FD-FC44-A1E4-56C9F148D2C1}"/>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20373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9036-878F-3547-8C2F-7435A3835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83761-2267-7741-A2D6-CA844739F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27AA96-8DA1-2740-AF50-552E093D6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4BDBC-2216-8249-88D8-DF14165721C7}"/>
              </a:ext>
            </a:extLst>
          </p:cNvPr>
          <p:cNvSpPr>
            <a:spLocks noGrp="1"/>
          </p:cNvSpPr>
          <p:nvPr>
            <p:ph type="dt" sz="half" idx="10"/>
          </p:nvPr>
        </p:nvSpPr>
        <p:spPr>
          <a:xfrm>
            <a:off x="838200" y="6356350"/>
            <a:ext cx="2743200" cy="365125"/>
          </a:xfrm>
          <a:prstGeom prst="rect">
            <a:avLst/>
          </a:prstGeom>
        </p:spPr>
        <p:txBody>
          <a:bodyPr/>
          <a:lstStyle/>
          <a:p>
            <a:fld id="{6154AD01-4440-BC41-8083-4037E2F9D292}" type="datetimeFigureOut">
              <a:rPr lang="en-US" smtClean="0"/>
              <a:t>7/19/2022</a:t>
            </a:fld>
            <a:endParaRPr lang="en-US"/>
          </a:p>
        </p:txBody>
      </p:sp>
      <p:sp>
        <p:nvSpPr>
          <p:cNvPr id="6" name="Footer Placeholder 5">
            <a:extLst>
              <a:ext uri="{FF2B5EF4-FFF2-40B4-BE49-F238E27FC236}">
                <a16:creationId xmlns:a16="http://schemas.microsoft.com/office/drawing/2014/main" id="{7851ABE7-137D-ED46-AFC4-9C6FFE2800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A934F1-0FBE-524A-97C2-8E0BAE6BDAD2}"/>
              </a:ext>
            </a:extLst>
          </p:cNvPr>
          <p:cNvSpPr>
            <a:spLocks noGrp="1"/>
          </p:cNvSpPr>
          <p:nvPr>
            <p:ph type="sldNum" sz="quarter" idx="12"/>
          </p:nvPr>
        </p:nvSpPr>
        <p:spPr>
          <a:xfrm>
            <a:off x="8610600" y="6356350"/>
            <a:ext cx="2743200" cy="365125"/>
          </a:xfrm>
          <a:prstGeom prst="rect">
            <a:avLst/>
          </a:prstGeom>
        </p:spPr>
        <p:txBody>
          <a:bodyPr/>
          <a:lstStyle/>
          <a:p>
            <a:fld id="{CF68B0A6-7CAA-D44D-A5A6-FEA677F2A21A}" type="slidenum">
              <a:rPr lang="en-US" smtClean="0"/>
              <a:t>‹#›</a:t>
            </a:fld>
            <a:endParaRPr lang="en-US"/>
          </a:p>
        </p:txBody>
      </p:sp>
    </p:spTree>
    <p:extLst>
      <p:ext uri="{BB962C8B-B14F-4D97-AF65-F5344CB8AC3E}">
        <p14:creationId xmlns:p14="http://schemas.microsoft.com/office/powerpoint/2010/main" val="57659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C182A-85FE-0544-91A0-938A4C4350C3}"/>
              </a:ext>
            </a:extLst>
          </p:cNvPr>
          <p:cNvSpPr>
            <a:spLocks noGrp="1"/>
          </p:cNvSpPr>
          <p:nvPr>
            <p:ph type="title"/>
          </p:nvPr>
        </p:nvSpPr>
        <p:spPr>
          <a:xfrm>
            <a:off x="1277654" y="365125"/>
            <a:ext cx="10597020" cy="10361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57623F-9D32-CF48-AB2A-42F9B4F6177E}"/>
              </a:ext>
            </a:extLst>
          </p:cNvPr>
          <p:cNvSpPr>
            <a:spLocks noGrp="1"/>
          </p:cNvSpPr>
          <p:nvPr>
            <p:ph type="body" idx="1"/>
          </p:nvPr>
        </p:nvSpPr>
        <p:spPr>
          <a:xfrm>
            <a:off x="1277654" y="1603169"/>
            <a:ext cx="10597020" cy="4889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80410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app=desktop&amp;v=CzEiYcG80y4&amp;feature=youtu.b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Carlisle_pupils.jpg"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635B-8861-1B40-928F-66CDF4DDA2D5}"/>
              </a:ext>
            </a:extLst>
          </p:cNvPr>
          <p:cNvSpPr>
            <a:spLocks noGrp="1"/>
          </p:cNvSpPr>
          <p:nvPr>
            <p:ph type="ctrTitle"/>
          </p:nvPr>
        </p:nvSpPr>
        <p:spPr>
          <a:xfrm>
            <a:off x="558139" y="3205363"/>
            <a:ext cx="11153696" cy="1631057"/>
          </a:xfrm>
        </p:spPr>
        <p:txBody>
          <a:bodyPr/>
          <a:lstStyle/>
          <a:p>
            <a:r>
              <a:rPr lang="en-US" dirty="0"/>
              <a:t>Training &amp; Technical </a:t>
            </a:r>
            <a:br>
              <a:rPr lang="en-US" dirty="0"/>
            </a:br>
            <a:r>
              <a:rPr lang="en-US" dirty="0"/>
              <a:t>Assistance Conference</a:t>
            </a:r>
          </a:p>
        </p:txBody>
      </p:sp>
      <p:sp>
        <p:nvSpPr>
          <p:cNvPr id="3" name="Subtitle 2">
            <a:extLst>
              <a:ext uri="{FF2B5EF4-FFF2-40B4-BE49-F238E27FC236}">
                <a16:creationId xmlns:a16="http://schemas.microsoft.com/office/drawing/2014/main" id="{D408D263-C530-E046-B0C7-5ED44516007E}"/>
              </a:ext>
            </a:extLst>
          </p:cNvPr>
          <p:cNvSpPr>
            <a:spLocks noGrp="1"/>
          </p:cNvSpPr>
          <p:nvPr>
            <p:ph type="subTitle" idx="1"/>
          </p:nvPr>
        </p:nvSpPr>
        <p:spPr>
          <a:xfrm>
            <a:off x="1930308" y="4991401"/>
            <a:ext cx="8843376" cy="566541"/>
          </a:xfrm>
        </p:spPr>
        <p:txBody>
          <a:bodyPr/>
          <a:lstStyle/>
          <a:p>
            <a:r>
              <a:rPr lang="en-US" dirty="0"/>
              <a:t>April 18-21, 2022</a:t>
            </a:r>
            <a:r>
              <a:rPr lang="en-US" dirty="0">
                <a:effectLst/>
              </a:rPr>
              <a:t> </a:t>
            </a:r>
            <a:endParaRPr lang="en-US" dirty="0"/>
          </a:p>
        </p:txBody>
      </p:sp>
      <p:sp>
        <p:nvSpPr>
          <p:cNvPr id="4" name="Subtitle 2">
            <a:extLst>
              <a:ext uri="{FF2B5EF4-FFF2-40B4-BE49-F238E27FC236}">
                <a16:creationId xmlns:a16="http://schemas.microsoft.com/office/drawing/2014/main" id="{9E4A6632-4F66-A34B-89B6-2519710D52D2}"/>
              </a:ext>
            </a:extLst>
          </p:cNvPr>
          <p:cNvSpPr txBox="1">
            <a:spLocks/>
          </p:cNvSpPr>
          <p:nvPr/>
        </p:nvSpPr>
        <p:spPr>
          <a:xfrm>
            <a:off x="480164" y="2767111"/>
            <a:ext cx="11231672" cy="54594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5"/>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System Font Regular"/>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kern="1200" spc="140" baseline="0" dirty="0">
                <a:solidFill>
                  <a:schemeClr val="accent3"/>
                </a:solidFill>
                <a:effectLst/>
                <a:latin typeface="+mn-lt"/>
                <a:ea typeface="+mn-ea"/>
                <a:cs typeface="+mn-cs"/>
              </a:rPr>
              <a:t>2022 NATIONAL TITLE VI </a:t>
            </a:r>
          </a:p>
        </p:txBody>
      </p:sp>
      <p:cxnSp>
        <p:nvCxnSpPr>
          <p:cNvPr id="12" name="Straight Connector 11">
            <a:extLst>
              <a:ext uri="{FF2B5EF4-FFF2-40B4-BE49-F238E27FC236}">
                <a16:creationId xmlns:a16="http://schemas.microsoft.com/office/drawing/2014/main" id="{76644494-5335-394B-A30B-E6A75E5EDFEC}"/>
              </a:ext>
              <a:ext uri="{C183D7F6-B498-43B3-948B-1728B52AA6E4}">
                <adec:decorative xmlns:adec="http://schemas.microsoft.com/office/drawing/2017/decorative" val="1"/>
              </a:ext>
            </a:extLst>
          </p:cNvPr>
          <p:cNvCxnSpPr>
            <a:cxnSpLocks/>
          </p:cNvCxnSpPr>
          <p:nvPr/>
        </p:nvCxnSpPr>
        <p:spPr>
          <a:xfrm>
            <a:off x="976351" y="4839582"/>
            <a:ext cx="1023929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38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F0787B-7462-4572-95C0-027A359AF841}"/>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HISTORICAL TRAUMA FEAR  </a:t>
            </a:r>
            <a:endParaRPr lang="en-US" sz="4800" dirty="0">
              <a:latin typeface="Papyrus" panose="03070502060502030205" pitchFamily="66" charset="0"/>
            </a:endParaRPr>
          </a:p>
        </p:txBody>
      </p:sp>
      <p:pic>
        <p:nvPicPr>
          <p:cNvPr id="11" name="Picture 2" descr="Close up of a virus. ">
            <a:extLst>
              <a:ext uri="{FF2B5EF4-FFF2-40B4-BE49-F238E27FC236}">
                <a16:creationId xmlns:a16="http://schemas.microsoft.com/office/drawing/2014/main" id="{0CCF12DE-B3E8-4169-8238-F05D9F76B9A9}"/>
              </a:ext>
            </a:extLst>
          </p:cNvPr>
          <p:cNvPicPr>
            <a:picLocks noChangeAspect="1" noChangeArrowheads="1"/>
          </p:cNvPicPr>
          <p:nvPr/>
        </p:nvPicPr>
        <p:blipFill>
          <a:blip r:embed="rId2">
            <a:alphaModFix amt="66000"/>
            <a:extLst>
              <a:ext uri="{28A0092B-C50C-407E-A947-70E740481C1C}">
                <a14:useLocalDpi xmlns:a14="http://schemas.microsoft.com/office/drawing/2010/main" val="0"/>
              </a:ext>
            </a:extLst>
          </a:blip>
          <a:srcRect/>
          <a:stretch>
            <a:fillRect/>
          </a:stretch>
        </p:blipFill>
        <p:spPr bwMode="auto">
          <a:xfrm>
            <a:off x="3683000" y="1061924"/>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F0787B-7462-4572-95C0-027A359AF841}"/>
              </a:ext>
            </a:extLst>
          </p:cNvPr>
          <p:cNvSpPr>
            <a:spLocks noGrp="1"/>
          </p:cNvSpPr>
          <p:nvPr>
            <p:ph type="title"/>
          </p:nvPr>
        </p:nvSpPr>
        <p:spPr>
          <a:xfrm>
            <a:off x="1277654" y="41205"/>
            <a:ext cx="10597020" cy="1036163"/>
          </a:xfrm>
        </p:spPr>
        <p:txBody>
          <a:bodyPr>
            <a:normAutofit/>
          </a:bodyPr>
          <a:lstStyle/>
          <a:p>
            <a:pPr algn="ctr"/>
            <a:r>
              <a:rPr lang="en-US" sz="3200" dirty="0">
                <a:latin typeface="Papyrus" panose="03070502060502030205" pitchFamily="66" charset="0"/>
              </a:rPr>
              <a:t>INSUFFICIENT  DATA  REPORTING</a:t>
            </a:r>
            <a:endParaRPr lang="en-US" sz="4800" dirty="0">
              <a:latin typeface="Papyrus" panose="03070502060502030205" pitchFamily="66" charset="0"/>
            </a:endParaRPr>
          </a:p>
        </p:txBody>
      </p:sp>
      <p:graphicFrame>
        <p:nvGraphicFramePr>
          <p:cNvPr id="12" name="Table 11">
            <a:extLst>
              <a:ext uri="{FF2B5EF4-FFF2-40B4-BE49-F238E27FC236}">
                <a16:creationId xmlns:a16="http://schemas.microsoft.com/office/drawing/2014/main" id="{3195068A-EC40-4355-9BA4-B64E67DFC43E}"/>
              </a:ext>
            </a:extLst>
          </p:cNvPr>
          <p:cNvGraphicFramePr>
            <a:graphicFrameLocks noGrp="1"/>
          </p:cNvGraphicFramePr>
          <p:nvPr>
            <p:extLst>
              <p:ext uri="{D42A27DB-BD31-4B8C-83A1-F6EECF244321}">
                <p14:modId xmlns:p14="http://schemas.microsoft.com/office/powerpoint/2010/main" val="381101697"/>
              </p:ext>
            </p:extLst>
          </p:nvPr>
        </p:nvGraphicFramePr>
        <p:xfrm>
          <a:off x="2905761" y="883920"/>
          <a:ext cx="7696199" cy="5752022"/>
        </p:xfrm>
        <a:graphic>
          <a:graphicData uri="http://schemas.openxmlformats.org/drawingml/2006/table">
            <a:tbl>
              <a:tblPr firstRow="1"/>
              <a:tblGrid>
                <a:gridCol w="1367274">
                  <a:extLst>
                    <a:ext uri="{9D8B030D-6E8A-4147-A177-3AD203B41FA5}">
                      <a16:colId xmlns:a16="http://schemas.microsoft.com/office/drawing/2014/main" val="2733659268"/>
                    </a:ext>
                  </a:extLst>
                </a:gridCol>
                <a:gridCol w="1212218">
                  <a:extLst>
                    <a:ext uri="{9D8B030D-6E8A-4147-A177-3AD203B41FA5}">
                      <a16:colId xmlns:a16="http://schemas.microsoft.com/office/drawing/2014/main" val="2750485930"/>
                    </a:ext>
                  </a:extLst>
                </a:gridCol>
                <a:gridCol w="1437748">
                  <a:extLst>
                    <a:ext uri="{9D8B030D-6E8A-4147-A177-3AD203B41FA5}">
                      <a16:colId xmlns:a16="http://schemas.microsoft.com/office/drawing/2014/main" val="1028073914"/>
                    </a:ext>
                  </a:extLst>
                </a:gridCol>
                <a:gridCol w="3678959">
                  <a:extLst>
                    <a:ext uri="{9D8B030D-6E8A-4147-A177-3AD203B41FA5}">
                      <a16:colId xmlns:a16="http://schemas.microsoft.com/office/drawing/2014/main" val="270089479"/>
                    </a:ext>
                  </a:extLst>
                </a:gridCol>
              </a:tblGrid>
              <a:tr h="304296">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4/16/2020</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329886158"/>
                  </a:ext>
                </a:extLst>
              </a:tr>
              <a:tr h="304296">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MI</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USA</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World</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1658143406"/>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       29,263 </a:t>
                      </a:r>
                      <a:endParaRPr lang="en-US" sz="2000" kern="1400" dirty="0">
                        <a:ln>
                          <a:noFill/>
                        </a:ln>
                        <a:solidFill>
                          <a:srgbClr val="000000"/>
                        </a:solidFill>
                        <a:effectLst/>
                        <a:latin typeface="Calibri" panose="020F0502020204030204" pitchFamily="34" charset="0"/>
                      </a:endParaRP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3"/>
                    </a:solidFill>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664,201 </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2,127,873 </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COVID19 Cases</a:t>
                      </a:r>
                    </a:p>
                  </a:txBody>
                  <a:tcPr marL="6583" marR="6583" marT="658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269593"/>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2,093</a:t>
                      </a:r>
                      <a:endParaRPr lang="en-US" sz="2000" kern="1400" dirty="0">
                        <a:ln>
                          <a:noFill/>
                        </a:ln>
                        <a:solidFill>
                          <a:srgbClr val="000000"/>
                        </a:solidFill>
                        <a:effectLst/>
                        <a:latin typeface="Calibri" panose="020F0502020204030204" pitchFamily="34" charset="0"/>
                      </a:endParaRP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B3"/>
                    </a:solidFill>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33,633</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141,454</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COVID19 Deaths</a:t>
                      </a:r>
                    </a:p>
                  </a:txBody>
                  <a:tcPr marL="6583" marR="6583" marT="658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894370"/>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7.2%</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5.1%</a:t>
                      </a: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6.6%</a:t>
                      </a: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tcPr>
                </a:tc>
                <a:tc>
                  <a:txBody>
                    <a:bodyPr/>
                    <a:lstStyle/>
                    <a:p>
                      <a:pPr marR="0" indent="0" algn="l"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Death Rate</a:t>
                      </a:r>
                    </a:p>
                  </a:txBody>
                  <a:tcPr marL="6583" marR="6583" marT="6583" marB="0" anchor="b">
                    <a:lnL>
                      <a:noFill/>
                    </a:lnL>
                    <a:lnR>
                      <a:noFill/>
                    </a:lnR>
                    <a:lnT>
                      <a:noFill/>
                    </a:lnT>
                    <a:lnB>
                      <a:noFill/>
                    </a:lnB>
                  </a:tcPr>
                </a:tc>
                <a:extLst>
                  <a:ext uri="{0D108BD9-81ED-4DB2-BD59-A6C34878D82A}">
                    <a16:rowId xmlns:a16="http://schemas.microsoft.com/office/drawing/2014/main" val="2037118420"/>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0.6%</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0.0%</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0.0%</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Change from previous report</a:t>
                      </a:r>
                    </a:p>
                  </a:txBody>
                  <a:tcPr marL="6583" marR="6583" marT="6583" marB="0" anchor="b">
                    <a:lnL>
                      <a:noFill/>
                    </a:lnL>
                    <a:lnR>
                      <a:noFill/>
                    </a:lnR>
                    <a:lnT>
                      <a:noFill/>
                    </a:lnT>
                    <a:lnB>
                      <a:noFill/>
                    </a:lnB>
                  </a:tcPr>
                </a:tc>
                <a:extLst>
                  <a:ext uri="{0D108BD9-81ED-4DB2-BD59-A6C34878D82A}">
                    <a16:rowId xmlns:a16="http://schemas.microsoft.com/office/drawing/2014/main" val="4096762430"/>
                  </a:ext>
                </a:extLst>
              </a:tr>
              <a:tr h="0">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185145389"/>
                  </a:ext>
                </a:extLst>
              </a:tr>
              <a:tr h="304296">
                <a:tc>
                  <a:txBody>
                    <a:bodyPr/>
                    <a:lstStyle/>
                    <a:p>
                      <a:pPr marR="0" indent="0" algn="l" rtl="0">
                        <a:lnSpc>
                          <a:spcPct val="119000"/>
                        </a:lnSpc>
                        <a:spcBef>
                          <a:spcPts val="0"/>
                        </a:spcBef>
                        <a:spcAft>
                          <a:spcPts val="1400"/>
                        </a:spcAft>
                      </a:pPr>
                      <a:r>
                        <a:rPr lang="en-US" sz="7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2.1%</a:t>
                      </a:r>
                    </a:p>
                  </a:txBody>
                  <a:tcPr marL="6583" marR="6583" marT="6583" marB="0" anchor="b">
                    <a:lnL>
                      <a:noFill/>
                    </a:lnL>
                    <a:lnR>
                      <a:noFill/>
                    </a:lnR>
                    <a:lnT>
                      <a:noFill/>
                    </a:lnT>
                    <a:lnB>
                      <a:noFill/>
                    </a:lnB>
                  </a:tcPr>
                </a:tc>
                <a:tc gridSpan="2">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MI Greater than USA</a:t>
                      </a:r>
                    </a:p>
                  </a:txBody>
                  <a:tcPr marL="6583" marR="6583" marT="6583"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29347675"/>
                  </a:ext>
                </a:extLst>
              </a:tr>
              <a:tr h="304296">
                <a:tc>
                  <a:txBody>
                    <a:bodyPr/>
                    <a:lstStyle/>
                    <a:p>
                      <a:pPr marR="0" indent="0" algn="l" rtl="0">
                        <a:lnSpc>
                          <a:spcPct val="119000"/>
                        </a:lnSpc>
                        <a:spcBef>
                          <a:spcPts val="0"/>
                        </a:spcBef>
                        <a:spcAft>
                          <a:spcPts val="1400"/>
                        </a:spcAft>
                      </a:pPr>
                      <a:r>
                        <a:rPr lang="en-US" sz="1400" kern="1400" dirty="0">
                          <a:ln>
                            <a:noFill/>
                          </a:ln>
                          <a:solidFill>
                            <a:srgbClr val="000000"/>
                          </a:solidFill>
                          <a:effectLst/>
                          <a:latin typeface="Calibri" panose="020F0502020204030204" pitchFamily="34" charset="0"/>
                        </a:rPr>
                        <a:t> </a:t>
                      </a:r>
                      <a:endParaRPr lang="en-US" sz="7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0.5%</a:t>
                      </a:r>
                    </a:p>
                  </a:txBody>
                  <a:tcPr marL="6583" marR="6583" marT="6583" marB="0" anchor="b">
                    <a:lnL>
                      <a:noFill/>
                    </a:lnL>
                    <a:lnR>
                      <a:noFill/>
                    </a:lnR>
                    <a:lnT>
                      <a:noFill/>
                    </a:lnT>
                    <a:lnB>
                      <a:noFill/>
                    </a:lnB>
                  </a:tcPr>
                </a:tc>
                <a:tc gridSpan="2">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MI Less than World</a:t>
                      </a:r>
                    </a:p>
                  </a:txBody>
                  <a:tcPr marL="6583" marR="6583" marT="6583"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113260482"/>
                  </a:ext>
                </a:extLst>
              </a:tr>
              <a:tr h="140270">
                <a:tc>
                  <a:txBody>
                    <a:bodyPr/>
                    <a:lstStyle/>
                    <a:p>
                      <a:pPr marR="0" indent="0" algn="l" rtl="0">
                        <a:lnSpc>
                          <a:spcPct val="119000"/>
                        </a:lnSpc>
                        <a:spcBef>
                          <a:spcPts val="0"/>
                        </a:spcBef>
                        <a:spcAft>
                          <a:spcPts val="1400"/>
                        </a:spcAft>
                      </a:pPr>
                      <a:r>
                        <a:rPr lang="en-US" sz="300" kern="1400" dirty="0">
                          <a:ln>
                            <a:noFill/>
                          </a:ln>
                          <a:solidFill>
                            <a:srgbClr val="000000"/>
                          </a:solidFill>
                          <a:effectLst/>
                          <a:latin typeface="Calibri" panose="020F0502020204030204" pitchFamily="34" charset="0"/>
                        </a:rPr>
                        <a:t> </a:t>
                      </a:r>
                      <a:endParaRPr lang="en-US" sz="7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300" kern="1400" dirty="0">
                          <a:ln>
                            <a:noFill/>
                          </a:ln>
                          <a:solidFill>
                            <a:srgbClr val="000000"/>
                          </a:solidFill>
                          <a:effectLst/>
                          <a:latin typeface="Calibri" panose="020F0502020204030204" pitchFamily="34" charset="0"/>
                        </a:rPr>
                        <a:t> </a:t>
                      </a:r>
                      <a:endParaRPr lang="en-US" sz="7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300" kern="1400" dirty="0">
                          <a:ln>
                            <a:noFill/>
                          </a:ln>
                          <a:solidFill>
                            <a:srgbClr val="000000"/>
                          </a:solidFill>
                          <a:effectLst/>
                          <a:latin typeface="Calibri" panose="020F0502020204030204" pitchFamily="34" charset="0"/>
                        </a:rPr>
                        <a:t> </a:t>
                      </a:r>
                      <a:endParaRPr lang="en-US" sz="7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300" kern="1400" dirty="0">
                          <a:ln>
                            <a:noFill/>
                          </a:ln>
                          <a:solidFill>
                            <a:srgbClr val="000000"/>
                          </a:solidFill>
                          <a:effectLst/>
                          <a:latin typeface="Calibri" panose="020F0502020204030204" pitchFamily="34" charset="0"/>
                        </a:rPr>
                        <a:t> </a:t>
                      </a:r>
                      <a:endParaRPr lang="en-US" sz="7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tcPr>
                </a:tc>
                <a:extLst>
                  <a:ext uri="{0D108BD9-81ED-4DB2-BD59-A6C34878D82A}">
                    <a16:rowId xmlns:a16="http://schemas.microsoft.com/office/drawing/2014/main" val="3427587162"/>
                  </a:ext>
                </a:extLst>
              </a:tr>
              <a:tr h="304296">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4/17/2020</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2566054536"/>
                  </a:ext>
                </a:extLst>
              </a:tr>
              <a:tr h="304296">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MI</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USA</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World</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3619712655"/>
                  </a:ext>
                </a:extLst>
              </a:tr>
              <a:tr h="304296">
                <a:tc>
                  <a:txBody>
                    <a:bodyPr/>
                    <a:lstStyle/>
                    <a:p>
                      <a:pPr marR="0" indent="0" algn="r" rtl="0">
                        <a:lnSpc>
                          <a:spcPct val="119000"/>
                        </a:lnSpc>
                        <a:spcBef>
                          <a:spcPts val="0"/>
                        </a:spcBef>
                        <a:spcAft>
                          <a:spcPts val="1400"/>
                        </a:spcAft>
                      </a:pPr>
                      <a:r>
                        <a:rPr lang="en-US" sz="2000" b="1" kern="1400">
                          <a:ln>
                            <a:noFill/>
                          </a:ln>
                          <a:solidFill>
                            <a:srgbClr val="000000"/>
                          </a:solidFill>
                          <a:effectLst/>
                          <a:latin typeface="Calibri" panose="020F0502020204030204" pitchFamily="34" charset="0"/>
                        </a:rPr>
                        <a:t>       30,023 </a:t>
                      </a:r>
                      <a:endParaRPr lang="en-US" sz="2000" kern="1400">
                        <a:ln>
                          <a:noFill/>
                        </a:ln>
                        <a:solidFill>
                          <a:srgbClr val="000000"/>
                        </a:solidFill>
                        <a:effectLst/>
                        <a:latin typeface="Calibri" panose="020F0502020204030204" pitchFamily="34" charset="0"/>
                      </a:endParaRP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3"/>
                    </a:solidFill>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690,279 </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2,216,228 </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COVID19 Cases</a:t>
                      </a:r>
                    </a:p>
                  </a:txBody>
                  <a:tcPr marL="6583" marR="6583" marT="658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7254547"/>
                  </a:ext>
                </a:extLst>
              </a:tr>
              <a:tr h="304296">
                <a:tc>
                  <a:txBody>
                    <a:bodyPr/>
                    <a:lstStyle/>
                    <a:p>
                      <a:pPr marR="0" indent="0" algn="r" rtl="0">
                        <a:lnSpc>
                          <a:spcPct val="119000"/>
                        </a:lnSpc>
                        <a:spcBef>
                          <a:spcPts val="0"/>
                        </a:spcBef>
                        <a:spcAft>
                          <a:spcPts val="1400"/>
                        </a:spcAft>
                      </a:pPr>
                      <a:r>
                        <a:rPr lang="en-US" sz="2000" b="1" kern="1400">
                          <a:ln>
                            <a:noFill/>
                          </a:ln>
                          <a:solidFill>
                            <a:srgbClr val="000000"/>
                          </a:solidFill>
                          <a:effectLst/>
                          <a:latin typeface="Calibri" panose="020F0502020204030204" pitchFamily="34" charset="0"/>
                        </a:rPr>
                        <a:t>2,227</a:t>
                      </a:r>
                      <a:endParaRPr lang="en-US" sz="2000" kern="1400">
                        <a:ln>
                          <a:noFill/>
                        </a:ln>
                        <a:solidFill>
                          <a:srgbClr val="000000"/>
                        </a:solidFill>
                        <a:effectLst/>
                        <a:latin typeface="Calibri" panose="020F0502020204030204" pitchFamily="34" charset="0"/>
                      </a:endParaRP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B3"/>
                    </a:solidFill>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36,118</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151,006</a:t>
                      </a:r>
                    </a:p>
                  </a:txBody>
                  <a:tcPr marL="6583" marR="6583" marT="6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COVID19 Deaths</a:t>
                      </a:r>
                    </a:p>
                  </a:txBody>
                  <a:tcPr marL="6583" marR="6583" marT="658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6403521"/>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7.4%</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noFill/>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5.2%</a:t>
                      </a: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noFill/>
                  </a:tcPr>
                </a:tc>
                <a:tc>
                  <a:txBody>
                    <a:bodyPr/>
                    <a:lstStyle/>
                    <a:p>
                      <a:pPr marR="0" indent="0" algn="r"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6.8%</a:t>
                      </a:r>
                    </a:p>
                  </a:txBody>
                  <a:tcPr marL="6583" marR="6583" marT="6583" marB="0" anchor="b">
                    <a:lnL>
                      <a:noFill/>
                    </a:lnL>
                    <a:lnR>
                      <a:noFill/>
                    </a:lnR>
                    <a:lnT w="25400" cap="flat" cmpd="sng" algn="ctr">
                      <a:solidFill>
                        <a:srgbClr val="000000"/>
                      </a:solidFill>
                      <a:prstDash val="solid"/>
                      <a:round/>
                      <a:headEnd type="none" w="med" len="med"/>
                      <a:tailEnd type="none" w="med" len="med"/>
                    </a:lnT>
                    <a:lnB>
                      <a:noFill/>
                    </a:lnB>
                  </a:tcPr>
                </a:tc>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Death Rate</a:t>
                      </a:r>
                    </a:p>
                  </a:txBody>
                  <a:tcPr marL="6583" marR="6583" marT="6583" marB="0" anchor="b">
                    <a:lnL>
                      <a:noFill/>
                    </a:lnL>
                    <a:lnR>
                      <a:noFill/>
                    </a:lnR>
                    <a:lnT>
                      <a:noFill/>
                    </a:lnT>
                    <a:lnB>
                      <a:noFill/>
                    </a:lnB>
                  </a:tcPr>
                </a:tc>
                <a:extLst>
                  <a:ext uri="{0D108BD9-81ED-4DB2-BD59-A6C34878D82A}">
                    <a16:rowId xmlns:a16="http://schemas.microsoft.com/office/drawing/2014/main" val="3930879505"/>
                  </a:ext>
                </a:extLst>
              </a:tr>
              <a:tr h="304296">
                <a:tc>
                  <a:txBody>
                    <a:bodyPr/>
                    <a:lstStyle/>
                    <a:p>
                      <a:pPr marR="0" indent="0" algn="r" rtl="0">
                        <a:lnSpc>
                          <a:spcPct val="119000"/>
                        </a:lnSpc>
                        <a:spcBef>
                          <a:spcPts val="0"/>
                        </a:spcBef>
                        <a:spcAft>
                          <a:spcPts val="1400"/>
                        </a:spcAft>
                      </a:pPr>
                      <a:r>
                        <a:rPr lang="en-US" sz="2000" b="1" kern="1400" dirty="0">
                          <a:ln>
                            <a:noFill/>
                          </a:ln>
                          <a:solidFill>
                            <a:srgbClr val="000000"/>
                          </a:solidFill>
                          <a:effectLst/>
                          <a:latin typeface="Calibri" panose="020F0502020204030204" pitchFamily="34" charset="0"/>
                        </a:rPr>
                        <a:t>0.3%</a:t>
                      </a:r>
                      <a:endParaRPr lang="en-US" sz="2000" kern="1400" dirty="0">
                        <a:ln>
                          <a:noFill/>
                        </a:ln>
                        <a:solidFill>
                          <a:srgbClr val="000000"/>
                        </a:solidFill>
                        <a:effectLst/>
                        <a:latin typeface="Calibri" panose="020F0502020204030204" pitchFamily="34" charset="0"/>
                      </a:endParaRPr>
                    </a:p>
                  </a:txBody>
                  <a:tcPr marL="6583" marR="6583" marT="6583" marB="0" anchor="b">
                    <a:lnL>
                      <a:noFill/>
                    </a:lnL>
                    <a:lnR>
                      <a:noFill/>
                    </a:lnR>
                    <a:lnT>
                      <a:noFill/>
                    </a:lnT>
                    <a:lnB>
                      <a:noFill/>
                    </a:lnB>
                    <a:noFill/>
                  </a:tcPr>
                </a:tc>
                <a:tc>
                  <a:txBody>
                    <a:bodyPr/>
                    <a:lstStyle/>
                    <a:p>
                      <a:pPr marR="0" indent="0" algn="r" rtl="0">
                        <a:lnSpc>
                          <a:spcPct val="119000"/>
                        </a:lnSpc>
                        <a:spcBef>
                          <a:spcPts val="0"/>
                        </a:spcBef>
                        <a:spcAft>
                          <a:spcPts val="1400"/>
                        </a:spcAft>
                      </a:pPr>
                      <a:r>
                        <a:rPr lang="en-US" sz="2000" b="0" kern="1400" dirty="0">
                          <a:ln>
                            <a:noFill/>
                          </a:ln>
                          <a:solidFill>
                            <a:srgbClr val="000000"/>
                          </a:solidFill>
                          <a:effectLst/>
                          <a:latin typeface="Calibri" panose="020F0502020204030204" pitchFamily="34" charset="0"/>
                        </a:rPr>
                        <a:t>0.2%</a:t>
                      </a:r>
                    </a:p>
                  </a:txBody>
                  <a:tcPr marL="6583" marR="6583" marT="6583" marB="0" anchor="b">
                    <a:lnL>
                      <a:noFill/>
                    </a:lnL>
                    <a:lnR>
                      <a:noFill/>
                    </a:lnR>
                    <a:lnT>
                      <a:noFill/>
                    </a:lnT>
                    <a:lnB>
                      <a:noFill/>
                    </a:lnB>
                    <a:noFill/>
                  </a:tcPr>
                </a:tc>
                <a:tc>
                  <a:txBody>
                    <a:bodyPr/>
                    <a:lstStyle/>
                    <a:p>
                      <a:pPr marR="0" indent="0" algn="r" rtl="0">
                        <a:lnSpc>
                          <a:spcPct val="119000"/>
                        </a:lnSpc>
                        <a:spcBef>
                          <a:spcPts val="0"/>
                        </a:spcBef>
                        <a:spcAft>
                          <a:spcPts val="1400"/>
                        </a:spcAft>
                      </a:pPr>
                      <a:r>
                        <a:rPr lang="en-US" sz="2000" b="0" kern="1400" dirty="0">
                          <a:ln>
                            <a:noFill/>
                          </a:ln>
                          <a:solidFill>
                            <a:srgbClr val="000000"/>
                          </a:solidFill>
                          <a:effectLst/>
                          <a:latin typeface="Calibri" panose="020F0502020204030204" pitchFamily="34" charset="0"/>
                        </a:rPr>
                        <a:t>0.2%</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Change from previous report</a:t>
                      </a:r>
                    </a:p>
                  </a:txBody>
                  <a:tcPr marL="6583" marR="6583" marT="6583" marB="0" anchor="b">
                    <a:lnL>
                      <a:noFill/>
                    </a:lnL>
                    <a:lnR>
                      <a:noFill/>
                    </a:lnR>
                    <a:lnT>
                      <a:noFill/>
                    </a:lnT>
                    <a:lnB>
                      <a:noFill/>
                    </a:lnB>
                  </a:tcPr>
                </a:tc>
                <a:extLst>
                  <a:ext uri="{0D108BD9-81ED-4DB2-BD59-A6C34878D82A}">
                    <a16:rowId xmlns:a16="http://schemas.microsoft.com/office/drawing/2014/main" val="1740980960"/>
                  </a:ext>
                </a:extLst>
              </a:tr>
              <a:tr h="0">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l" rtl="0">
                        <a:lnSpc>
                          <a:spcPct val="119000"/>
                        </a:lnSpc>
                        <a:spcBef>
                          <a:spcPts val="0"/>
                        </a:spcBef>
                        <a:spcAft>
                          <a:spcPts val="1400"/>
                        </a:spcAft>
                      </a:pPr>
                      <a:r>
                        <a:rPr lang="en-US" sz="200" kern="1400" dirty="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extLst>
                  <a:ext uri="{0D108BD9-81ED-4DB2-BD59-A6C34878D82A}">
                    <a16:rowId xmlns:a16="http://schemas.microsoft.com/office/drawing/2014/main" val="1405989939"/>
                  </a:ext>
                </a:extLst>
              </a:tr>
              <a:tr h="304296">
                <a:tc>
                  <a:txBody>
                    <a:bodyPr/>
                    <a:lstStyle/>
                    <a:p>
                      <a:pPr marR="0" indent="0" algn="l"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2.2%</a:t>
                      </a:r>
                    </a:p>
                  </a:txBody>
                  <a:tcPr marL="6583" marR="6583" marT="6583" marB="0" anchor="b">
                    <a:lnL>
                      <a:noFill/>
                    </a:lnL>
                    <a:lnR>
                      <a:noFill/>
                    </a:lnR>
                    <a:lnT>
                      <a:noFill/>
                    </a:lnT>
                    <a:lnB>
                      <a:noFill/>
                    </a:lnB>
                  </a:tcPr>
                </a:tc>
                <a:tc gridSpan="2">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MI Greater than USA</a:t>
                      </a:r>
                    </a:p>
                  </a:txBody>
                  <a:tcPr marL="6583" marR="6583" marT="6583"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61541556"/>
                  </a:ext>
                </a:extLst>
              </a:tr>
              <a:tr h="304296">
                <a:tc>
                  <a:txBody>
                    <a:bodyPr/>
                    <a:lstStyle/>
                    <a:p>
                      <a:pPr marR="0" indent="0" algn="l"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 </a:t>
                      </a:r>
                    </a:p>
                  </a:txBody>
                  <a:tcPr marL="6583" marR="6583" marT="6583" marB="0" anchor="b">
                    <a:lnL>
                      <a:noFill/>
                    </a:lnL>
                    <a:lnR>
                      <a:noFill/>
                    </a:lnR>
                    <a:lnT>
                      <a:noFill/>
                    </a:lnT>
                    <a:lnB>
                      <a:noFill/>
                    </a:lnB>
                  </a:tcPr>
                </a:tc>
                <a:tc>
                  <a:txBody>
                    <a:bodyPr/>
                    <a:lstStyle/>
                    <a:p>
                      <a:pPr marR="0" indent="0" algn="r" rtl="0">
                        <a:lnSpc>
                          <a:spcPct val="119000"/>
                        </a:lnSpc>
                        <a:spcBef>
                          <a:spcPts val="0"/>
                        </a:spcBef>
                        <a:spcAft>
                          <a:spcPts val="1400"/>
                        </a:spcAft>
                      </a:pPr>
                      <a:r>
                        <a:rPr lang="en-US" sz="2000" kern="1400">
                          <a:ln>
                            <a:noFill/>
                          </a:ln>
                          <a:solidFill>
                            <a:srgbClr val="000000"/>
                          </a:solidFill>
                          <a:effectLst/>
                          <a:latin typeface="Calibri" panose="020F0502020204030204" pitchFamily="34" charset="0"/>
                        </a:rPr>
                        <a:t>0.6%</a:t>
                      </a:r>
                    </a:p>
                  </a:txBody>
                  <a:tcPr marL="6583" marR="6583" marT="6583" marB="0" anchor="b">
                    <a:lnL>
                      <a:noFill/>
                    </a:lnL>
                    <a:lnR>
                      <a:noFill/>
                    </a:lnR>
                    <a:lnT>
                      <a:noFill/>
                    </a:lnT>
                    <a:lnB>
                      <a:noFill/>
                    </a:lnB>
                  </a:tcPr>
                </a:tc>
                <a:tc gridSpan="2">
                  <a:txBody>
                    <a:bodyPr/>
                    <a:lstStyle/>
                    <a:p>
                      <a:pPr marR="0" indent="0" algn="l" rtl="0">
                        <a:lnSpc>
                          <a:spcPct val="119000"/>
                        </a:lnSpc>
                        <a:spcBef>
                          <a:spcPts val="0"/>
                        </a:spcBef>
                        <a:spcAft>
                          <a:spcPts val="1400"/>
                        </a:spcAft>
                      </a:pPr>
                      <a:r>
                        <a:rPr lang="en-US" sz="2000" kern="1400" dirty="0">
                          <a:ln>
                            <a:noFill/>
                          </a:ln>
                          <a:solidFill>
                            <a:srgbClr val="000000"/>
                          </a:solidFill>
                          <a:effectLst/>
                          <a:latin typeface="Calibri" panose="020F0502020204030204" pitchFamily="34" charset="0"/>
                        </a:rPr>
                        <a:t> MI Less than World</a:t>
                      </a:r>
                    </a:p>
                  </a:txBody>
                  <a:tcPr marL="6583" marR="6583" marT="6583"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31684176"/>
                  </a:ext>
                </a:extLst>
              </a:tr>
            </a:tbl>
          </a:graphicData>
        </a:graphic>
      </p:graphicFrame>
    </p:spTree>
    <p:extLst>
      <p:ext uri="{BB962C8B-B14F-4D97-AF65-F5344CB8AC3E}">
        <p14:creationId xmlns:p14="http://schemas.microsoft.com/office/powerpoint/2010/main" val="27657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293305-1FA3-4C38-809C-BC99DF7F75BE}"/>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MEDICINE WHEEL TEACHINGS</a:t>
            </a:r>
          </a:p>
        </p:txBody>
      </p:sp>
      <p:pic>
        <p:nvPicPr>
          <p:cNvPr id="1030" name="Picture 6" descr="A wheel. ">
            <a:extLst>
              <a:ext uri="{FF2B5EF4-FFF2-40B4-BE49-F238E27FC236}">
                <a16:creationId xmlns:a16="http://schemas.microsoft.com/office/drawing/2014/main" id="{F972DA4D-D5C6-45F6-A943-1E7BEF5BD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1" y="1277735"/>
            <a:ext cx="7150100" cy="474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0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293305-1FA3-4C38-809C-BC99DF7F75BE}"/>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MEDICINE WHEEL TEACHINGS</a:t>
            </a:r>
          </a:p>
        </p:txBody>
      </p:sp>
      <p:pic>
        <p:nvPicPr>
          <p:cNvPr id="1026" name="Picture 2" descr="A circle showing elders north, babies on the east, youth in the south, and adults on the west. ">
            <a:extLst>
              <a:ext uri="{FF2B5EF4-FFF2-40B4-BE49-F238E27FC236}">
                <a16:creationId xmlns:a16="http://schemas.microsoft.com/office/drawing/2014/main" id="{2D405407-B53E-4B48-9560-B32AB2204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422" y="1555791"/>
            <a:ext cx="4351282" cy="43544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027" name="AutoShape 3">
            <a:extLst>
              <a:ext uri="{FF2B5EF4-FFF2-40B4-BE49-F238E27FC236}">
                <a16:creationId xmlns:a16="http://schemas.microsoft.com/office/drawing/2014/main" id="{9A67DB59-7932-4619-B28E-574C1866E8BF}"/>
              </a:ext>
              <a:ext uri="{C183D7F6-B498-43B3-948B-1728B52AA6E4}">
                <adec:decorative xmlns:adec="http://schemas.microsoft.com/office/drawing/2017/decorative" val="1"/>
              </a:ext>
            </a:extLst>
          </p:cNvPr>
          <p:cNvCxnSpPr>
            <a:cxnSpLocks noChangeAspect="1" noChangeShapeType="1"/>
          </p:cNvCxnSpPr>
          <p:nvPr/>
        </p:nvCxnSpPr>
        <p:spPr bwMode="auto">
          <a:xfrm>
            <a:off x="3009900" y="3789737"/>
            <a:ext cx="6883400" cy="0"/>
          </a:xfrm>
          <a:prstGeom prst="straightConnector1">
            <a:avLst/>
          </a:prstGeom>
          <a:noFill/>
          <a:ln w="63500">
            <a:solidFill>
              <a:srgbClr val="006699">
                <a:alpha val="2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8" name="AutoShape 4">
            <a:extLst>
              <a:ext uri="{FF2B5EF4-FFF2-40B4-BE49-F238E27FC236}">
                <a16:creationId xmlns:a16="http://schemas.microsoft.com/office/drawing/2014/main" id="{5F0CB0D2-8BCC-431B-881E-E723D9EE21C6}"/>
              </a:ext>
              <a:ext uri="{C183D7F6-B498-43B3-948B-1728B52AA6E4}">
                <adec:decorative xmlns:adec="http://schemas.microsoft.com/office/drawing/2017/decorative" val="1"/>
              </a:ext>
            </a:extLst>
          </p:cNvPr>
          <p:cNvCxnSpPr>
            <a:cxnSpLocks noChangeAspect="1" noChangeShapeType="1"/>
          </p:cNvCxnSpPr>
          <p:nvPr/>
        </p:nvCxnSpPr>
        <p:spPr bwMode="auto">
          <a:xfrm flipH="1">
            <a:off x="6260562" y="846166"/>
            <a:ext cx="46501" cy="5770534"/>
          </a:xfrm>
          <a:prstGeom prst="straightConnector1">
            <a:avLst/>
          </a:prstGeom>
          <a:noFill/>
          <a:ln w="63500" algn="ctr">
            <a:solidFill>
              <a:srgbClr val="006699">
                <a:alpha val="2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6" name="TextBox 15">
            <a:extLst>
              <a:ext uri="{FF2B5EF4-FFF2-40B4-BE49-F238E27FC236}">
                <a16:creationId xmlns:a16="http://schemas.microsoft.com/office/drawing/2014/main" id="{6743D792-9D1C-4940-BF95-B0A0B49B2914}"/>
              </a:ext>
            </a:extLst>
          </p:cNvPr>
          <p:cNvSpPr txBox="1"/>
          <p:nvPr/>
        </p:nvSpPr>
        <p:spPr>
          <a:xfrm>
            <a:off x="5274064" y="1113323"/>
            <a:ext cx="2065998" cy="461665"/>
          </a:xfrm>
          <a:prstGeom prst="rect">
            <a:avLst/>
          </a:prstGeom>
          <a:noFill/>
        </p:spPr>
        <p:txBody>
          <a:bodyPr wrap="square" rtlCol="0">
            <a:spAutoFit/>
          </a:bodyPr>
          <a:lstStyle/>
          <a:p>
            <a:pPr algn="ctr"/>
            <a:r>
              <a:rPr lang="en-US" sz="2400" b="1" dirty="0">
                <a:latin typeface="Aharoni" panose="02010803020104030203" pitchFamily="2" charset="-79"/>
                <a:cs typeface="Aharoni" panose="02010803020104030203" pitchFamily="2" charset="-79"/>
              </a:rPr>
              <a:t>ELDERS</a:t>
            </a:r>
          </a:p>
        </p:txBody>
      </p:sp>
      <p:sp>
        <p:nvSpPr>
          <p:cNvPr id="21" name="TextBox 20">
            <a:extLst>
              <a:ext uri="{FF2B5EF4-FFF2-40B4-BE49-F238E27FC236}">
                <a16:creationId xmlns:a16="http://schemas.microsoft.com/office/drawing/2014/main" id="{C96A011B-1DA7-4045-8D86-9FB56C3C9D13}"/>
              </a:ext>
            </a:extLst>
          </p:cNvPr>
          <p:cNvSpPr txBox="1"/>
          <p:nvPr/>
        </p:nvSpPr>
        <p:spPr>
          <a:xfrm>
            <a:off x="9565599" y="3558904"/>
            <a:ext cx="2065998" cy="461665"/>
          </a:xfrm>
          <a:prstGeom prst="rect">
            <a:avLst/>
          </a:prstGeom>
          <a:noFill/>
        </p:spPr>
        <p:txBody>
          <a:bodyPr wrap="square" rtlCol="0">
            <a:spAutoFit/>
          </a:bodyPr>
          <a:lstStyle/>
          <a:p>
            <a:pPr algn="ctr"/>
            <a:r>
              <a:rPr lang="en-US" sz="2400" b="1" dirty="0">
                <a:latin typeface="Aharoni" panose="02010803020104030203" pitchFamily="2" charset="-79"/>
                <a:cs typeface="Aharoni" panose="02010803020104030203" pitchFamily="2" charset="-79"/>
              </a:rPr>
              <a:t>BABIES</a:t>
            </a:r>
          </a:p>
        </p:txBody>
      </p:sp>
      <p:sp>
        <p:nvSpPr>
          <p:cNvPr id="22" name="TextBox 21">
            <a:extLst>
              <a:ext uri="{FF2B5EF4-FFF2-40B4-BE49-F238E27FC236}">
                <a16:creationId xmlns:a16="http://schemas.microsoft.com/office/drawing/2014/main" id="{C7A73DEA-FA4D-4C66-8FD1-6DA44B440E6A}"/>
              </a:ext>
            </a:extLst>
          </p:cNvPr>
          <p:cNvSpPr txBox="1"/>
          <p:nvPr/>
        </p:nvSpPr>
        <p:spPr>
          <a:xfrm>
            <a:off x="5274064" y="6028035"/>
            <a:ext cx="2065998" cy="461665"/>
          </a:xfrm>
          <a:prstGeom prst="rect">
            <a:avLst/>
          </a:prstGeom>
          <a:noFill/>
        </p:spPr>
        <p:txBody>
          <a:bodyPr wrap="square" rtlCol="0">
            <a:spAutoFit/>
          </a:bodyPr>
          <a:lstStyle/>
          <a:p>
            <a:pPr algn="ctr"/>
            <a:r>
              <a:rPr lang="en-US" sz="2400" b="1" dirty="0">
                <a:latin typeface="Aharoni" panose="02010803020104030203" pitchFamily="2" charset="-79"/>
                <a:cs typeface="Aharoni" panose="02010803020104030203" pitchFamily="2" charset="-79"/>
              </a:rPr>
              <a:t>YOUTH</a:t>
            </a:r>
          </a:p>
        </p:txBody>
      </p:sp>
      <p:sp>
        <p:nvSpPr>
          <p:cNvPr id="24" name="TextBox 23">
            <a:extLst>
              <a:ext uri="{FF2B5EF4-FFF2-40B4-BE49-F238E27FC236}">
                <a16:creationId xmlns:a16="http://schemas.microsoft.com/office/drawing/2014/main" id="{56997997-045D-4554-85A2-36077C3AAC8F}"/>
              </a:ext>
            </a:extLst>
          </p:cNvPr>
          <p:cNvSpPr txBox="1"/>
          <p:nvPr/>
        </p:nvSpPr>
        <p:spPr>
          <a:xfrm>
            <a:off x="1159264" y="3500600"/>
            <a:ext cx="2065998" cy="461665"/>
          </a:xfrm>
          <a:prstGeom prst="rect">
            <a:avLst/>
          </a:prstGeom>
          <a:noFill/>
        </p:spPr>
        <p:txBody>
          <a:bodyPr wrap="square" rtlCol="0">
            <a:spAutoFit/>
          </a:bodyPr>
          <a:lstStyle/>
          <a:p>
            <a:pPr algn="ctr"/>
            <a:r>
              <a:rPr lang="en-US" sz="2400" b="1" dirty="0">
                <a:latin typeface="Aharoni" panose="02010803020104030203" pitchFamily="2" charset="-79"/>
                <a:cs typeface="Aharoni" panose="02010803020104030203" pitchFamily="2" charset="-79"/>
              </a:rPr>
              <a:t>ADULTS</a:t>
            </a:r>
          </a:p>
        </p:txBody>
      </p:sp>
    </p:spTree>
    <p:extLst>
      <p:ext uri="{BB962C8B-B14F-4D97-AF65-F5344CB8AC3E}">
        <p14:creationId xmlns:p14="http://schemas.microsoft.com/office/powerpoint/2010/main" val="10084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down)">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wipe(down)">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C78E4-F8E8-4E38-81EA-80B8BBBD2003}"/>
              </a:ext>
            </a:extLst>
          </p:cNvPr>
          <p:cNvSpPr>
            <a:spLocks noGrp="1"/>
          </p:cNvSpPr>
          <p:nvPr>
            <p:ph idx="1"/>
          </p:nvPr>
        </p:nvSpPr>
        <p:spPr/>
        <p:txBody>
          <a:bodyPr/>
          <a:lstStyle/>
          <a:p>
            <a:pPr marL="457200" indent="-457200">
              <a:spcAft>
                <a:spcPts val="1800"/>
              </a:spcAft>
              <a:buFont typeface="Arial" panose="020B0604020202020204" pitchFamily="34" charset="0"/>
              <a:buChar char="•"/>
            </a:pPr>
            <a:r>
              <a:rPr lang="en-US" dirty="0"/>
              <a:t>The Solution is in Revival or Revitalization of Traditions &amp; Teachings which embed age old coping mechanisms that our Elders have access to; </a:t>
            </a:r>
          </a:p>
          <a:p>
            <a:pPr marL="457200" indent="-457200">
              <a:spcAft>
                <a:spcPts val="1800"/>
              </a:spcAft>
              <a:buFont typeface="Arial" panose="020B0604020202020204" pitchFamily="34" charset="0"/>
              <a:buChar char="•"/>
            </a:pPr>
            <a:r>
              <a:rPr lang="en-US" dirty="0"/>
              <a:t>This makes a World Wide Pandemic Especially Unforgiving as those most vulnerable are the most knowledgeable as they hold the key to the our past; </a:t>
            </a:r>
          </a:p>
          <a:p>
            <a:pPr marL="457200" indent="-457200">
              <a:spcAft>
                <a:spcPts val="1800"/>
              </a:spcAft>
              <a:buFont typeface="Arial" panose="020B0604020202020204" pitchFamily="34" charset="0"/>
              <a:buChar char="•"/>
            </a:pPr>
            <a:r>
              <a:rPr lang="en-US" dirty="0"/>
              <a:t>Previous Conventions of waiting patiently for young to ask their Elders for teachings has to change; </a:t>
            </a:r>
          </a:p>
          <a:p>
            <a:pPr marL="457200" indent="-457200">
              <a:spcAft>
                <a:spcPts val="1800"/>
              </a:spcAft>
              <a:buFont typeface="Arial" panose="020B0604020202020204" pitchFamily="34" charset="0"/>
              <a:buChar char="•"/>
            </a:pPr>
            <a:r>
              <a:rPr lang="en-US" dirty="0"/>
              <a:t>We have to facilitate this generational sharing ~ Title VI is Key</a:t>
            </a:r>
          </a:p>
        </p:txBody>
      </p:sp>
      <p:sp>
        <p:nvSpPr>
          <p:cNvPr id="4" name="Title 1">
            <a:extLst>
              <a:ext uri="{FF2B5EF4-FFF2-40B4-BE49-F238E27FC236}">
                <a16:creationId xmlns:a16="http://schemas.microsoft.com/office/drawing/2014/main" id="{22A77927-850D-46CB-AB74-D475760EA5CC}"/>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HISTORICAL &amp; INTERGENERAL TRAUMA</a:t>
            </a:r>
          </a:p>
        </p:txBody>
      </p:sp>
    </p:spTree>
    <p:extLst>
      <p:ext uri="{BB962C8B-B14F-4D97-AF65-F5344CB8AC3E}">
        <p14:creationId xmlns:p14="http://schemas.microsoft.com/office/powerpoint/2010/main" val="18460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B47769-7BEC-44DA-9E3D-1A063C6E2656}"/>
              </a:ext>
            </a:extLst>
          </p:cNvPr>
          <p:cNvSpPr txBox="1">
            <a:spLocks noGrp="1"/>
          </p:cNvSpPr>
          <p:nvPr>
            <p:ph type="title" idx="4294967295"/>
          </p:nvPr>
        </p:nvSpPr>
        <p:spPr>
          <a:xfrm>
            <a:off x="1277654" y="25761"/>
            <a:ext cx="10597020" cy="103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BORROW FROM EKR ~ </a:t>
            </a:r>
            <a:r>
              <a:rPr kumimoji="0" lang="en-US" sz="44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5</a:t>
            </a:r>
            <a:r>
              <a:rPr kumimoji="0" lang="en-US" sz="32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 STAGES OF GRIEF</a:t>
            </a:r>
          </a:p>
        </p:txBody>
      </p:sp>
      <p:sp>
        <p:nvSpPr>
          <p:cNvPr id="9" name="Content Placeholder 2">
            <a:extLst>
              <a:ext uri="{FF2B5EF4-FFF2-40B4-BE49-F238E27FC236}">
                <a16:creationId xmlns:a16="http://schemas.microsoft.com/office/drawing/2014/main" id="{5574C596-35C2-4F7C-9110-D0C8934C487C}"/>
              </a:ext>
            </a:extLst>
          </p:cNvPr>
          <p:cNvSpPr>
            <a:spLocks noGrp="1"/>
          </p:cNvSpPr>
          <p:nvPr>
            <p:ph idx="1"/>
          </p:nvPr>
        </p:nvSpPr>
        <p:spPr>
          <a:xfrm>
            <a:off x="1277654" y="1603169"/>
            <a:ext cx="10597020" cy="4889706"/>
          </a:xfrm>
        </p:spPr>
        <p:txBody>
          <a:bodyPr/>
          <a:lstStyle/>
          <a:p>
            <a:pPr marL="457200" indent="-457200">
              <a:buFont typeface="Arial" panose="020B0604020202020204" pitchFamily="34" charset="0"/>
              <a:buChar char="•"/>
            </a:pPr>
            <a:r>
              <a:rPr lang="en-US" b="1" dirty="0"/>
              <a:t>Denial</a:t>
            </a:r>
          </a:p>
          <a:p>
            <a:pPr marL="1143000" lvl="1" indent="-457200"/>
            <a:r>
              <a:rPr lang="en-US" dirty="0"/>
              <a:t>Insidiousness of pandemic ~ not able to effectively mourn. Out of sight out of mind.  </a:t>
            </a:r>
          </a:p>
          <a:p>
            <a:pPr marL="457200" indent="-457200">
              <a:buFont typeface="Arial" panose="020B0604020202020204" pitchFamily="34" charset="0"/>
              <a:buChar char="•"/>
            </a:pPr>
            <a:r>
              <a:rPr lang="en-US" b="1" dirty="0"/>
              <a:t>Anger</a:t>
            </a:r>
          </a:p>
          <a:p>
            <a:pPr marL="1143000" lvl="1" indent="-457200"/>
            <a:r>
              <a:rPr lang="en-US" dirty="0"/>
              <a:t>I anticipate, this will emerge as we begin to realize that family and friends are just gone. The politicization of dealing with the contractibility, testing, vaccinations, mask wearing, </a:t>
            </a:r>
            <a:r>
              <a:rPr lang="en-US" dirty="0" err="1"/>
              <a:t>etc</a:t>
            </a:r>
            <a:r>
              <a:rPr lang="en-US" dirty="0"/>
              <a:t> will become more real.</a:t>
            </a:r>
          </a:p>
          <a:p>
            <a:pPr marL="457200" indent="-457200">
              <a:buFont typeface="Arial" panose="020B0604020202020204" pitchFamily="34" charset="0"/>
              <a:buChar char="•"/>
            </a:pPr>
            <a:r>
              <a:rPr lang="en-US" b="1" dirty="0"/>
              <a:t>Bargaining</a:t>
            </a:r>
            <a:r>
              <a:rPr lang="en-US" dirty="0"/>
              <a:t> </a:t>
            </a:r>
          </a:p>
          <a:p>
            <a:pPr marL="1143000" lvl="1" indent="-457200"/>
            <a:r>
              <a:rPr lang="en-US" dirty="0"/>
              <a:t>I suspect we will be jockeying back and forth between wanting to get back to normal and waves of survivor guilt.  Kind of like when you lose someone and while the pain subsides, it returns on holidays.</a:t>
            </a:r>
          </a:p>
        </p:txBody>
      </p:sp>
    </p:spTree>
    <p:extLst>
      <p:ext uri="{BB962C8B-B14F-4D97-AF65-F5344CB8AC3E}">
        <p14:creationId xmlns:p14="http://schemas.microsoft.com/office/powerpoint/2010/main" val="415144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B47769-7BEC-44DA-9E3D-1A063C6E2656}"/>
              </a:ext>
            </a:extLst>
          </p:cNvPr>
          <p:cNvSpPr txBox="1">
            <a:spLocks noGrp="1"/>
          </p:cNvSpPr>
          <p:nvPr>
            <p:ph type="title" idx="4294967295"/>
          </p:nvPr>
        </p:nvSpPr>
        <p:spPr>
          <a:xfrm>
            <a:off x="1277654" y="25761"/>
            <a:ext cx="10597020" cy="103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BORROW FROM EKR ~ </a:t>
            </a:r>
            <a:r>
              <a:rPr kumimoji="0" lang="en-US" sz="44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5</a:t>
            </a:r>
            <a:r>
              <a:rPr kumimoji="0" lang="en-US" sz="32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 STAGES OF GRIEF</a:t>
            </a:r>
          </a:p>
        </p:txBody>
      </p:sp>
      <p:sp>
        <p:nvSpPr>
          <p:cNvPr id="9" name="Content Placeholder 2">
            <a:extLst>
              <a:ext uri="{FF2B5EF4-FFF2-40B4-BE49-F238E27FC236}">
                <a16:creationId xmlns:a16="http://schemas.microsoft.com/office/drawing/2014/main" id="{5574C596-35C2-4F7C-9110-D0C8934C487C}"/>
              </a:ext>
            </a:extLst>
          </p:cNvPr>
          <p:cNvSpPr>
            <a:spLocks noGrp="1"/>
          </p:cNvSpPr>
          <p:nvPr>
            <p:ph idx="1"/>
          </p:nvPr>
        </p:nvSpPr>
        <p:spPr>
          <a:xfrm>
            <a:off x="1277654" y="1603169"/>
            <a:ext cx="10597020" cy="4889706"/>
          </a:xfrm>
        </p:spPr>
        <p:txBody>
          <a:bodyPr>
            <a:normAutofit lnSpcReduction="10000"/>
          </a:bodyPr>
          <a:lstStyle/>
          <a:p>
            <a:pPr marL="457200" indent="-457200">
              <a:buFont typeface="Arial" panose="020B0604020202020204" pitchFamily="34" charset="0"/>
              <a:buChar char="•"/>
            </a:pPr>
            <a:r>
              <a:rPr lang="en-US" b="1" dirty="0"/>
              <a:t>Depression</a:t>
            </a:r>
          </a:p>
          <a:p>
            <a:pPr marL="1143000" lvl="1" indent="-457200">
              <a:spcAft>
                <a:spcPts val="600"/>
              </a:spcAft>
            </a:pPr>
            <a:r>
              <a:rPr lang="en-US" dirty="0"/>
              <a:t>As we come to terms with the reality of loss, we are likely to face waves of depression.  </a:t>
            </a:r>
          </a:p>
          <a:p>
            <a:pPr marL="1143000" lvl="1" indent="-457200">
              <a:spcAft>
                <a:spcPts val="600"/>
              </a:spcAft>
            </a:pPr>
            <a:r>
              <a:rPr lang="en-US" dirty="0"/>
              <a:t>It becomes more critical that we monitor and check in on our Elders</a:t>
            </a:r>
          </a:p>
          <a:p>
            <a:pPr marL="1143000" lvl="1" indent="-457200">
              <a:spcAft>
                <a:spcPts val="600"/>
              </a:spcAft>
            </a:pPr>
            <a:r>
              <a:rPr lang="en-US" dirty="0"/>
              <a:t>As we return to “normal” with our congregate meals, be cognizant that you may need on site counseling or referrals.</a:t>
            </a:r>
          </a:p>
          <a:p>
            <a:pPr marL="1143000" lvl="1" indent="-457200">
              <a:spcAft>
                <a:spcPts val="600"/>
              </a:spcAft>
            </a:pPr>
            <a:r>
              <a:rPr lang="en-US" dirty="0"/>
              <a:t>Offer workshops on how to detect depression and who to contact.</a:t>
            </a:r>
          </a:p>
          <a:p>
            <a:pPr marL="457200" indent="-457200">
              <a:buFont typeface="Arial" panose="020B0604020202020204" pitchFamily="34" charset="0"/>
              <a:buChar char="•"/>
            </a:pPr>
            <a:r>
              <a:rPr lang="en-US" b="1" dirty="0"/>
              <a:t>Acceptance</a:t>
            </a:r>
          </a:p>
          <a:p>
            <a:pPr marL="1143000" lvl="1" indent="-457200">
              <a:spcAft>
                <a:spcPts val="600"/>
              </a:spcAft>
            </a:pPr>
            <a:r>
              <a:rPr lang="en-US" dirty="0"/>
              <a:t>As we return to normal, I highly recommend your tribes spare no expense to return feast, pow wows, potlach, etc.  Also, offering teachings and workshops.</a:t>
            </a:r>
          </a:p>
          <a:p>
            <a:pPr marL="1143000" lvl="1" indent="-457200"/>
            <a:r>
              <a:rPr lang="en-US" sz="3200" b="1" dirty="0">
                <a:solidFill>
                  <a:srgbClr val="990000"/>
                </a:solidFill>
                <a:latin typeface="Papyrus" panose="03070502060502030205" pitchFamily="66" charset="0"/>
              </a:rPr>
              <a:t>Remembrance Memorials</a:t>
            </a:r>
          </a:p>
        </p:txBody>
      </p:sp>
    </p:spTree>
    <p:extLst>
      <p:ext uri="{BB962C8B-B14F-4D97-AF65-F5344CB8AC3E}">
        <p14:creationId xmlns:p14="http://schemas.microsoft.com/office/powerpoint/2010/main" val="20562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1000"/>
                                        <p:tgtEl>
                                          <p:spTgt spid="9">
                                            <p:txEl>
                                              <p:pRg st="7" end="7"/>
                                            </p:txEl>
                                          </p:spTgt>
                                        </p:tgtEl>
                                      </p:cBhvr>
                                    </p:animEffect>
                                    <p:anim calcmode="lin" valueType="num">
                                      <p:cBhvr>
                                        <p:cTn id="4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C3602F-D889-4A8B-8142-DF3B07EDC35C}"/>
              </a:ext>
              <a:ext uri="{C183D7F6-B498-43B3-948B-1728B52AA6E4}">
                <adec:decorative xmlns:adec="http://schemas.microsoft.com/office/drawing/2017/decorative" val="1"/>
              </a:ext>
            </a:extLst>
          </p:cNvPr>
          <p:cNvSpPr>
            <a:spLocks noGrp="1"/>
          </p:cNvSpPr>
          <p:nvPr>
            <p:ph idx="1"/>
          </p:nvPr>
        </p:nvSpPr>
        <p:spPr/>
        <p:txBody>
          <a:bodyPr/>
          <a:lstStyle/>
          <a:p>
            <a:r>
              <a:rPr lang="en-US" dirty="0"/>
              <a:t> </a:t>
            </a:r>
            <a:r>
              <a:rPr lang="en-US" sz="2000" dirty="0">
                <a:hlinkClick r:id="rId2"/>
              </a:rPr>
              <a:t>https://www.youtube.com/watch?app=desktop&amp;v=CzEiYcG80y4&amp;feature=youtu.be</a:t>
            </a:r>
            <a:endParaRPr lang="en-US" sz="2000" dirty="0"/>
          </a:p>
          <a:p>
            <a:endParaRPr lang="en-US" sz="2000" dirty="0"/>
          </a:p>
          <a:p>
            <a:endParaRPr lang="en-US" dirty="0"/>
          </a:p>
          <a:p>
            <a:endParaRPr lang="en-US" dirty="0"/>
          </a:p>
        </p:txBody>
      </p:sp>
      <p:sp>
        <p:nvSpPr>
          <p:cNvPr id="4" name="Title 1">
            <a:extLst>
              <a:ext uri="{FF2B5EF4-FFF2-40B4-BE49-F238E27FC236}">
                <a16:creationId xmlns:a16="http://schemas.microsoft.com/office/drawing/2014/main" id="{A7C30759-D4B5-4B12-9F78-00895F5424BD}"/>
              </a:ext>
              <a:ext uri="{C183D7F6-B498-43B3-948B-1728B52AA6E4}">
                <adec:decorative xmlns:adec="http://schemas.microsoft.com/office/drawing/2017/decorative" val="1"/>
              </a:ext>
            </a:extLst>
          </p:cNvPr>
          <p:cNvSpPr txBox="1">
            <a:spLocks noGrp="1"/>
          </p:cNvSpPr>
          <p:nvPr>
            <p:ph type="title" idx="4294967295"/>
          </p:nvPr>
        </p:nvSpPr>
        <p:spPr>
          <a:xfrm>
            <a:off x="1277654" y="25761"/>
            <a:ext cx="10597020" cy="103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NICOA  CDC  TRIBAL  LEADERS  PSA</a:t>
            </a:r>
          </a:p>
        </p:txBody>
      </p:sp>
    </p:spTree>
    <p:extLst>
      <p:ext uri="{BB962C8B-B14F-4D97-AF65-F5344CB8AC3E}">
        <p14:creationId xmlns:p14="http://schemas.microsoft.com/office/powerpoint/2010/main" val="169771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C30759-D4B5-4B12-9F78-00895F5424BD}"/>
              </a:ext>
            </a:extLst>
          </p:cNvPr>
          <p:cNvSpPr txBox="1">
            <a:spLocks noGrp="1"/>
          </p:cNvSpPr>
          <p:nvPr>
            <p:ph type="title" idx="4294967295"/>
          </p:nvPr>
        </p:nvSpPr>
        <p:spPr>
          <a:xfrm>
            <a:off x="1277654" y="1460861"/>
            <a:ext cx="10597020" cy="1036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accent6">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Chi </a:t>
            </a:r>
            <a:r>
              <a:rPr kumimoji="0" lang="en-US" sz="4500" b="1" i="0" u="none" strike="noStrike" kern="1200" cap="none" spc="0" normalizeH="0" baseline="0" noProof="0" dirty="0" err="1">
                <a:ln>
                  <a:noFill/>
                </a:ln>
                <a:solidFill>
                  <a:schemeClr val="accent6">
                    <a:lumMod val="75000"/>
                  </a:schemeClr>
                </a:solidFill>
                <a:effectLst/>
                <a:uLnTx/>
                <a:uFillTx/>
                <a:latin typeface="Papyrus" panose="03070502060502030205" pitchFamily="66" charset="0"/>
                <a:ea typeface="+mj-ea"/>
                <a:cs typeface="+mj-cs"/>
              </a:rPr>
              <a:t>MeGwitch</a:t>
            </a:r>
            <a:r>
              <a:rPr kumimoji="0" lang="en-US" sz="45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 </a:t>
            </a:r>
            <a:r>
              <a:rPr kumimoji="0" lang="en-US" sz="4500" b="1" i="0" u="none" strike="noStrike" kern="1200" cap="none" spc="0" normalizeH="0" baseline="0" noProof="0" dirty="0" err="1">
                <a:ln>
                  <a:noFill/>
                </a:ln>
                <a:solidFill>
                  <a:schemeClr val="accent6">
                    <a:lumMod val="75000"/>
                  </a:schemeClr>
                </a:solidFill>
                <a:effectLst/>
                <a:uLnTx/>
                <a:uFillTx/>
                <a:latin typeface="Papyrus" panose="03070502060502030205" pitchFamily="66" charset="0"/>
                <a:ea typeface="+mj-ea"/>
                <a:cs typeface="+mj-cs"/>
              </a:rPr>
              <a:t>Nokomis~Mishomis</a:t>
            </a:r>
            <a:r>
              <a:rPr kumimoji="0" lang="en-US" sz="4500" b="1" i="0" u="none" strike="noStrike" kern="1200" cap="none" spc="0" normalizeH="0" baseline="0" noProof="0" dirty="0">
                <a:ln>
                  <a:noFill/>
                </a:ln>
                <a:solidFill>
                  <a:schemeClr val="accent6">
                    <a:lumMod val="75000"/>
                  </a:schemeClr>
                </a:solidFill>
                <a:effectLst/>
                <a:uLnTx/>
                <a:uFillTx/>
                <a:latin typeface="Papyrus" panose="03070502060502030205" pitchFamily="66" charset="0"/>
                <a:ea typeface="+mj-ea"/>
                <a:cs typeface="+mj-cs"/>
              </a:rPr>
              <a:t> auk!</a:t>
            </a:r>
          </a:p>
        </p:txBody>
      </p:sp>
      <p:sp>
        <p:nvSpPr>
          <p:cNvPr id="3" name="Content Placeholder 2">
            <a:extLst>
              <a:ext uri="{FF2B5EF4-FFF2-40B4-BE49-F238E27FC236}">
                <a16:creationId xmlns:a16="http://schemas.microsoft.com/office/drawing/2014/main" id="{31FB96B1-B235-4B49-A028-FDEA57F00CC8}"/>
              </a:ext>
            </a:extLst>
          </p:cNvPr>
          <p:cNvSpPr>
            <a:spLocks noGrp="1"/>
          </p:cNvSpPr>
          <p:nvPr>
            <p:ph idx="1"/>
          </p:nvPr>
        </p:nvSpPr>
        <p:spPr>
          <a:xfrm>
            <a:off x="1277654" y="2898569"/>
            <a:ext cx="10597020" cy="2295731"/>
          </a:xfrm>
        </p:spPr>
        <p:txBody>
          <a:bodyPr/>
          <a:lstStyle/>
          <a:p>
            <a:pPr algn="ctr"/>
            <a:r>
              <a:rPr lang="en-US" b="1" dirty="0"/>
              <a:t>Aaron A. Payment, EdD, </a:t>
            </a:r>
            <a:r>
              <a:rPr lang="en-US" b="1" dirty="0" err="1"/>
              <a:t>EdS</a:t>
            </a:r>
            <a:r>
              <a:rPr lang="en-US" b="1" dirty="0"/>
              <a:t>, MEd, MPA</a:t>
            </a:r>
          </a:p>
          <a:p>
            <a:pPr algn="ctr"/>
            <a:r>
              <a:rPr lang="en-US" i="1" dirty="0"/>
              <a:t>Chairperson, Sault Ste. Marie Tribe of Chippewa Indians</a:t>
            </a:r>
          </a:p>
          <a:p>
            <a:pPr algn="ctr"/>
            <a:r>
              <a:rPr lang="en-US" dirty="0"/>
              <a:t>aaronpayment@saulttribe.net</a:t>
            </a:r>
          </a:p>
          <a:p>
            <a:pPr algn="ctr"/>
            <a:r>
              <a:rPr lang="en-US" dirty="0"/>
              <a:t>906-203-5159 </a:t>
            </a:r>
          </a:p>
        </p:txBody>
      </p:sp>
    </p:spTree>
    <p:extLst>
      <p:ext uri="{BB962C8B-B14F-4D97-AF65-F5344CB8AC3E}">
        <p14:creationId xmlns:p14="http://schemas.microsoft.com/office/powerpoint/2010/main" val="22657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10593-E26A-BF41-9EF0-E66D23921C07}"/>
              </a:ext>
            </a:extLst>
          </p:cNvPr>
          <p:cNvSpPr>
            <a:spLocks noGrp="1"/>
          </p:cNvSpPr>
          <p:nvPr>
            <p:ph type="title"/>
          </p:nvPr>
        </p:nvSpPr>
        <p:spPr/>
        <p:txBody>
          <a:bodyPr anchor="b"/>
          <a:lstStyle/>
          <a:p>
            <a:r>
              <a:rPr lang="en-US" dirty="0"/>
              <a:t>Traditional &amp; Community Healing</a:t>
            </a:r>
          </a:p>
        </p:txBody>
      </p:sp>
      <p:sp>
        <p:nvSpPr>
          <p:cNvPr id="5" name="Text Placeholder 4">
            <a:extLst>
              <a:ext uri="{FF2B5EF4-FFF2-40B4-BE49-F238E27FC236}">
                <a16:creationId xmlns:a16="http://schemas.microsoft.com/office/drawing/2014/main" id="{2F3717F5-DB3F-C448-A0E4-65A999956420}"/>
              </a:ext>
            </a:extLst>
          </p:cNvPr>
          <p:cNvSpPr>
            <a:spLocks noGrp="1"/>
          </p:cNvSpPr>
          <p:nvPr>
            <p:ph type="body" idx="1"/>
          </p:nvPr>
        </p:nvSpPr>
        <p:spPr/>
        <p:txBody>
          <a:bodyPr/>
          <a:lstStyle/>
          <a:p>
            <a:r>
              <a:rPr lang="en-US" dirty="0"/>
              <a:t>Dr. Aaron A. Payment</a:t>
            </a:r>
            <a:br>
              <a:rPr lang="en-US" dirty="0"/>
            </a:br>
            <a:r>
              <a:rPr lang="en-US" dirty="0"/>
              <a:t>(</a:t>
            </a:r>
            <a:r>
              <a:rPr lang="en-US" dirty="0" err="1"/>
              <a:t>Biiwaagajiig</a:t>
            </a:r>
            <a:r>
              <a:rPr lang="en-US" dirty="0"/>
              <a:t>)</a:t>
            </a:r>
          </a:p>
        </p:txBody>
      </p:sp>
    </p:spTree>
    <p:extLst>
      <p:ext uri="{BB962C8B-B14F-4D97-AF65-F5344CB8AC3E}">
        <p14:creationId xmlns:p14="http://schemas.microsoft.com/office/powerpoint/2010/main" val="53281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1A0A-2BF6-5D48-B52C-84A46D5B58D9}"/>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HISTORICAL CONTEXT</a:t>
            </a:r>
          </a:p>
        </p:txBody>
      </p:sp>
      <p:sp>
        <p:nvSpPr>
          <p:cNvPr id="3" name="Content Placeholder 2">
            <a:extLst>
              <a:ext uri="{FF2B5EF4-FFF2-40B4-BE49-F238E27FC236}">
                <a16:creationId xmlns:a16="http://schemas.microsoft.com/office/drawing/2014/main" id="{E1D09A51-8F03-A54D-84AC-73FEFDFF5CA4}"/>
              </a:ext>
            </a:extLst>
          </p:cNvPr>
          <p:cNvSpPr>
            <a:spLocks noGrp="1"/>
          </p:cNvSpPr>
          <p:nvPr>
            <p:ph idx="1"/>
          </p:nvPr>
        </p:nvSpPr>
        <p:spPr>
          <a:xfrm>
            <a:off x="1366144" y="1633177"/>
            <a:ext cx="10597020" cy="4889706"/>
          </a:xfrm>
        </p:spPr>
        <p:txBody>
          <a:bodyPr>
            <a:normAutofit fontScale="92500"/>
          </a:bodyPr>
          <a:lstStyle/>
          <a:p>
            <a:pPr marL="457200" indent="-457200">
              <a:buFont typeface="Arial" panose="020B0604020202020204" pitchFamily="34" charset="0"/>
              <a:buChar char="•"/>
            </a:pPr>
            <a:r>
              <a:rPr lang="en-US" b="1" dirty="0"/>
              <a:t>Manifest Destiny </a:t>
            </a:r>
          </a:p>
          <a:p>
            <a:pPr marL="457200" indent="-457200">
              <a:buFont typeface="Arial" panose="020B0604020202020204" pitchFamily="34" charset="0"/>
              <a:buChar char="•"/>
            </a:pPr>
            <a:r>
              <a:rPr lang="en-US" b="1" dirty="0"/>
              <a:t>Cultural Shock &amp; Adaptation</a:t>
            </a:r>
          </a:p>
          <a:p>
            <a:pPr marL="457200" indent="-457200">
              <a:buFont typeface="Arial" panose="020B0604020202020204" pitchFamily="34" charset="0"/>
              <a:buChar char="•"/>
            </a:pPr>
            <a:r>
              <a:rPr lang="en-US" b="1" dirty="0"/>
              <a:t>Inter-National Treaty Blueprint &amp; Legal Context</a:t>
            </a:r>
          </a:p>
          <a:p>
            <a:pPr marL="457200" indent="-457200">
              <a:buFont typeface="Arial" panose="020B0604020202020204" pitchFamily="34" charset="0"/>
              <a:buChar char="•"/>
            </a:pPr>
            <a:r>
              <a:rPr lang="en-US" b="1" dirty="0"/>
              <a:t>Northwest Ordinance &amp; US Constitution </a:t>
            </a:r>
          </a:p>
          <a:p>
            <a:pPr marL="457200" indent="-457200">
              <a:buFont typeface="Arial" panose="020B0604020202020204" pitchFamily="34" charset="0"/>
              <a:buChar char="•"/>
            </a:pPr>
            <a:r>
              <a:rPr lang="en-US" b="1" dirty="0"/>
              <a:t>US Supreme Court Recognize Treaty Obligation </a:t>
            </a:r>
          </a:p>
          <a:p>
            <a:pPr marL="457200" indent="-457200">
              <a:buFont typeface="Arial" panose="020B0604020202020204" pitchFamily="34" charset="0"/>
              <a:buChar char="•"/>
            </a:pPr>
            <a:r>
              <a:rPr lang="en-US" b="1" dirty="0"/>
              <a:t>Indian Mission &amp; Board Schools </a:t>
            </a:r>
          </a:p>
          <a:p>
            <a:pPr marL="1600200" lvl="2" indent="-457200"/>
            <a:r>
              <a:rPr lang="en-US" dirty="0"/>
              <a:t>Forced Assimilation ~ Kill the Indian; Save the Man</a:t>
            </a:r>
          </a:p>
          <a:p>
            <a:pPr marL="1600200" lvl="2" indent="-457200"/>
            <a:r>
              <a:rPr lang="en-US" dirty="0"/>
              <a:t>Loss of Traditions &amp; Culture as a way to Deal with and Cope </a:t>
            </a:r>
          </a:p>
          <a:p>
            <a:pPr marL="1600200" lvl="2" indent="-457200"/>
            <a:r>
              <a:rPr lang="en-US" dirty="0"/>
              <a:t>Learned Bad Behaviors ~ Predatory Behavior </a:t>
            </a:r>
          </a:p>
          <a:p>
            <a:pPr marL="1600200" lvl="2" indent="-457200"/>
            <a:r>
              <a:rPr lang="en-US" dirty="0"/>
              <a:t>Imprinted Focus on Sin that Led to lack of Nurturing &amp; Loving Behavior</a:t>
            </a:r>
          </a:p>
          <a:p>
            <a:pPr marL="1600200" lvl="2" indent="-457200"/>
            <a:endParaRPr lang="en-US" sz="800" dirty="0"/>
          </a:p>
          <a:p>
            <a:pPr marL="457200" indent="-457200">
              <a:buFont typeface="Arial" panose="020B0604020202020204" pitchFamily="34" charset="0"/>
              <a:buChar char="•"/>
            </a:pPr>
            <a:r>
              <a:rPr lang="en-US" b="1" dirty="0"/>
              <a:t>Genocide ~ Small Pox, Trail of Tears, Internment Reservations</a:t>
            </a:r>
          </a:p>
          <a:p>
            <a:pPr marL="1600200" lvl="2" indent="-457200"/>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2848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1A0A-2BF6-5D48-B52C-84A46D5B58D9}"/>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HISTORICAL CONTEXT</a:t>
            </a:r>
          </a:p>
        </p:txBody>
      </p:sp>
      <p:sp>
        <p:nvSpPr>
          <p:cNvPr id="3" name="Content Placeholder 2">
            <a:extLst>
              <a:ext uri="{FF2B5EF4-FFF2-40B4-BE49-F238E27FC236}">
                <a16:creationId xmlns:a16="http://schemas.microsoft.com/office/drawing/2014/main" id="{E1D09A51-8F03-A54D-84AC-73FEFDFF5CA4}"/>
              </a:ext>
            </a:extLst>
          </p:cNvPr>
          <p:cNvSpPr>
            <a:spLocks noGrp="1"/>
          </p:cNvSpPr>
          <p:nvPr>
            <p:ph idx="1"/>
          </p:nvPr>
        </p:nvSpPr>
        <p:spPr>
          <a:xfrm>
            <a:off x="1366144" y="1633177"/>
            <a:ext cx="10597020" cy="4889706"/>
          </a:xfrm>
        </p:spPr>
        <p:txBody>
          <a:bodyPr>
            <a:normAutofit/>
          </a:bodyPr>
          <a:lstStyle/>
          <a:p>
            <a:pPr marL="457200" indent="-457200">
              <a:buFont typeface="Arial" panose="020B0604020202020204" pitchFamily="34" charset="0"/>
              <a:buChar char="•"/>
            </a:pPr>
            <a:r>
              <a:rPr lang="en-US" b="1" dirty="0"/>
              <a:t>Long Term Systemic Mourning</a:t>
            </a:r>
            <a:r>
              <a:rPr lang="en-US" dirty="0"/>
              <a:t> </a:t>
            </a:r>
          </a:p>
          <a:p>
            <a:pPr marL="1143000" lvl="1" indent="-457200"/>
            <a:r>
              <a:rPr lang="en-US" dirty="0"/>
              <a:t>Loss of Culture</a:t>
            </a:r>
          </a:p>
          <a:p>
            <a:pPr marL="1143000" lvl="1" indent="-457200"/>
            <a:r>
              <a:rPr lang="en-US" dirty="0"/>
              <a:t>Loss of Traditions and Healing/Wellness Practices</a:t>
            </a:r>
          </a:p>
          <a:p>
            <a:pPr marL="1143000" lvl="1" indent="-457200"/>
            <a:r>
              <a:rPr lang="en-US" dirty="0"/>
              <a:t>Manifest Outcomes Borne Out Statistically</a:t>
            </a:r>
          </a:p>
          <a:p>
            <a:pPr marL="1600200" lvl="2" indent="-457200"/>
            <a:r>
              <a:rPr lang="en-US" dirty="0"/>
              <a:t>US Commission on Civil Rights Broken Promises Report ~ Worst of the Worst</a:t>
            </a:r>
          </a:p>
          <a:p>
            <a:pPr marL="1600200" lvl="2" indent="-457200"/>
            <a:endParaRPr lang="en-US" sz="800" dirty="0"/>
          </a:p>
          <a:p>
            <a:pPr marL="457200" indent="-457200">
              <a:buFont typeface="Arial" panose="020B0604020202020204" pitchFamily="34" charset="0"/>
              <a:buChar char="•"/>
            </a:pPr>
            <a:r>
              <a:rPr lang="en-US" b="1" dirty="0"/>
              <a:t>Historical &amp; Inter-Generational Trauma</a:t>
            </a:r>
          </a:p>
          <a:p>
            <a:pPr marL="1143000" lvl="1" indent="-457200"/>
            <a:r>
              <a:rPr lang="en-US" dirty="0"/>
              <a:t>Durkheim’s Social Anomie</a:t>
            </a:r>
          </a:p>
          <a:p>
            <a:pPr marL="1600200" lvl="2" indent="-457200"/>
            <a:r>
              <a:rPr lang="en-US" dirty="0"/>
              <a:t>Normlessness</a:t>
            </a:r>
          </a:p>
          <a:p>
            <a:pPr marL="1600200" lvl="2" indent="-457200"/>
            <a:r>
              <a:rPr lang="en-US" dirty="0"/>
              <a:t>Suicide, Transience, Low Education Attainment, High Unemployment, etc.</a:t>
            </a:r>
          </a:p>
          <a:p>
            <a:pPr marL="1600200" lvl="2" indent="-457200"/>
            <a:endParaRPr lang="en-US" sz="800" dirty="0"/>
          </a:p>
          <a:p>
            <a:pPr marL="457200" indent="-457200">
              <a:buFont typeface="Arial" panose="020B0604020202020204" pitchFamily="34" charset="0"/>
              <a:buChar char="•"/>
            </a:pPr>
            <a:r>
              <a:rPr lang="en-US" b="1" dirty="0"/>
              <a:t>CRT ~ TCRT </a:t>
            </a:r>
          </a:p>
          <a:p>
            <a:pPr marL="1143000" lvl="1" indent="-457200"/>
            <a:r>
              <a:rPr lang="en-US" dirty="0"/>
              <a:t>Perpetuation of downward cyclical trend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8362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Land loss-profound loss showing a map of the United States of where current reservations, tribal statistical areas. ">
            <a:extLst>
              <a:ext uri="{FF2B5EF4-FFF2-40B4-BE49-F238E27FC236}">
                <a16:creationId xmlns:a16="http://schemas.microsoft.com/office/drawing/2014/main" id="{A585C97B-80C2-43D7-B2D3-9395B74850D4}"/>
              </a:ext>
            </a:extLst>
          </p:cNvPr>
          <p:cNvPicPr>
            <a:picLocks noChangeAspect="1"/>
          </p:cNvPicPr>
          <p:nvPr/>
        </p:nvPicPr>
        <p:blipFill>
          <a:blip r:embed="rId2"/>
          <a:stretch>
            <a:fillRect/>
          </a:stretch>
        </p:blipFill>
        <p:spPr>
          <a:xfrm>
            <a:off x="1840592" y="0"/>
            <a:ext cx="9122783" cy="6858000"/>
          </a:xfrm>
          <a:prstGeom prst="rect">
            <a:avLst/>
          </a:prstGeom>
        </p:spPr>
      </p:pic>
      <p:sp>
        <p:nvSpPr>
          <p:cNvPr id="13" name="Rectangle 12">
            <a:extLst>
              <a:ext uri="{FF2B5EF4-FFF2-40B4-BE49-F238E27FC236}">
                <a16:creationId xmlns:a16="http://schemas.microsoft.com/office/drawing/2014/main" id="{D5D0C3AE-AC1F-4FE2-832D-EEC4FE302283}"/>
              </a:ext>
              <a:ext uri="{C183D7F6-B498-43B3-948B-1728B52AA6E4}">
                <adec:decorative xmlns:adec="http://schemas.microsoft.com/office/drawing/2017/decorative" val="1"/>
              </a:ext>
            </a:extLst>
          </p:cNvPr>
          <p:cNvSpPr/>
          <p:nvPr/>
        </p:nvSpPr>
        <p:spPr>
          <a:xfrm>
            <a:off x="4515439" y="471340"/>
            <a:ext cx="3770722" cy="358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7BFC7E3-2A42-4FAC-8DA0-33084F1CFBF6}"/>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LAND LOSS ~ PROFOUND LOSS</a:t>
            </a:r>
          </a:p>
        </p:txBody>
      </p:sp>
    </p:spTree>
    <p:extLst>
      <p:ext uri="{BB962C8B-B14F-4D97-AF65-F5344CB8AC3E}">
        <p14:creationId xmlns:p14="http://schemas.microsoft.com/office/powerpoint/2010/main" val="10589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mage of children.">
            <a:hlinkClick r:id="rId2"/>
            <a:extLst>
              <a:ext uri="{FF2B5EF4-FFF2-40B4-BE49-F238E27FC236}">
                <a16:creationId xmlns:a16="http://schemas.microsoft.com/office/drawing/2014/main" id="{B7A70C0C-ED78-4C88-B35C-DCA83A06C8D4}"/>
              </a:ext>
              <a:ext uri="{C183D7F6-B498-43B3-948B-1728B52AA6E4}">
                <adec:decorative xmlns:adec="http://schemas.microsoft.com/office/drawing/2017/decorative" val="0"/>
              </a:ext>
            </a:extLst>
          </p:cNvPr>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950720" y="0"/>
            <a:ext cx="9144000" cy="6858000"/>
          </a:xfrm>
          <a:prstGeom prst="rect">
            <a:avLst/>
          </a:prstGeom>
          <a:noFill/>
          <a:ln>
            <a:noFill/>
          </a:ln>
        </p:spPr>
      </p:pic>
      <p:sp>
        <p:nvSpPr>
          <p:cNvPr id="2" name="Title 1">
            <a:extLst>
              <a:ext uri="{FF2B5EF4-FFF2-40B4-BE49-F238E27FC236}">
                <a16:creationId xmlns:a16="http://schemas.microsoft.com/office/drawing/2014/main" id="{BF91694C-C085-4E10-8E60-48046E271EE6}"/>
              </a:ext>
            </a:extLst>
          </p:cNvPr>
          <p:cNvSpPr>
            <a:spLocks noGrp="1"/>
          </p:cNvSpPr>
          <p:nvPr>
            <p:ph type="title"/>
          </p:nvPr>
        </p:nvSpPr>
        <p:spPr>
          <a:xfrm>
            <a:off x="1277654" y="-1036163"/>
            <a:ext cx="10597020" cy="1036163"/>
          </a:xfrm>
        </p:spPr>
        <p:txBody>
          <a:bodyPr vert="horz" lIns="91440" tIns="45720" rIns="91440" bIns="45720" rtlCol="0" anchor="b">
            <a:normAutofit/>
          </a:bodyPr>
          <a:lstStyle/>
          <a:p>
            <a:r>
              <a:rPr lang="en-US" dirty="0">
                <a:solidFill>
                  <a:schemeClr val="bg1">
                    <a:lumMod val="95000"/>
                  </a:schemeClr>
                </a:solidFill>
              </a:rPr>
              <a:t>{Hidden}</a:t>
            </a:r>
          </a:p>
        </p:txBody>
      </p:sp>
    </p:spTree>
    <p:extLst>
      <p:ext uri="{BB962C8B-B14F-4D97-AF65-F5344CB8AC3E}">
        <p14:creationId xmlns:p14="http://schemas.microsoft.com/office/powerpoint/2010/main" val="13578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children in what appears to be the early 1900s.">
            <a:extLst>
              <a:ext uri="{FF2B5EF4-FFF2-40B4-BE49-F238E27FC236}">
                <a16:creationId xmlns:a16="http://schemas.microsoft.com/office/drawing/2014/main" id="{5BC80B9D-B251-4B6F-B0AF-0A22BA88BC81}"/>
              </a:ext>
              <a:ext uri="{C183D7F6-B498-43B3-948B-1728B52AA6E4}">
                <adec:decorative xmlns:adec="http://schemas.microsoft.com/office/drawing/2017/decorative" val="0"/>
              </a:ext>
            </a:extLst>
          </p:cNvPr>
          <p:cNvPicPr>
            <a:picLocks noChangeAspect="1" noChangeArrowheads="1"/>
          </p:cNvPicPr>
          <p:nvPr/>
        </p:nvPicPr>
        <p:blipFill>
          <a:blip r:embed="rId2" cstate="print"/>
          <a:srcRect/>
          <a:stretch>
            <a:fillRect/>
          </a:stretch>
        </p:blipFill>
        <p:spPr bwMode="auto">
          <a:xfrm>
            <a:off x="1889760" y="0"/>
            <a:ext cx="9164638" cy="6858000"/>
          </a:xfrm>
          <a:prstGeom prst="rect">
            <a:avLst/>
          </a:prstGeom>
          <a:noFill/>
          <a:ln w="9525">
            <a:noFill/>
            <a:miter lim="800000"/>
            <a:headEnd/>
            <a:tailEnd/>
          </a:ln>
        </p:spPr>
      </p:pic>
      <p:sp>
        <p:nvSpPr>
          <p:cNvPr id="2" name="Title 1">
            <a:extLst>
              <a:ext uri="{FF2B5EF4-FFF2-40B4-BE49-F238E27FC236}">
                <a16:creationId xmlns:a16="http://schemas.microsoft.com/office/drawing/2014/main" id="{C5BC3895-8F5D-48F3-85E7-3584F9A88B16}"/>
              </a:ext>
            </a:extLst>
          </p:cNvPr>
          <p:cNvSpPr>
            <a:spLocks noGrp="1"/>
          </p:cNvSpPr>
          <p:nvPr>
            <p:ph type="title"/>
          </p:nvPr>
        </p:nvSpPr>
        <p:spPr>
          <a:xfrm>
            <a:off x="1277654" y="-1036163"/>
            <a:ext cx="10597020" cy="1036163"/>
          </a:xfrm>
        </p:spPr>
        <p:txBody>
          <a:bodyPr vert="horz" lIns="91440" tIns="45720" rIns="91440" bIns="45720" rtlCol="0" anchor="b">
            <a:normAutofit/>
          </a:bodyPr>
          <a:lstStyle/>
          <a:p>
            <a:r>
              <a:rPr lang="en-US" dirty="0">
                <a:solidFill>
                  <a:schemeClr val="bg1">
                    <a:lumMod val="95000"/>
                  </a:schemeClr>
                </a:solidFill>
              </a:rPr>
              <a:t>{Hidden}</a:t>
            </a:r>
          </a:p>
        </p:txBody>
      </p:sp>
    </p:spTree>
    <p:extLst>
      <p:ext uri="{BB962C8B-B14F-4D97-AF65-F5344CB8AC3E}">
        <p14:creationId xmlns:p14="http://schemas.microsoft.com/office/powerpoint/2010/main" val="27778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F0787B-7462-4572-95C0-027A359AF841}"/>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KILL THE INDIAN ~ SAVE THE MAN</a:t>
            </a:r>
          </a:p>
        </p:txBody>
      </p:sp>
      <p:pic>
        <p:nvPicPr>
          <p:cNvPr id="6" name="Picture 2" descr="Image of graves in carilse cemetery. The children who never came home. ">
            <a:extLst>
              <a:ext uri="{FF2B5EF4-FFF2-40B4-BE49-F238E27FC236}">
                <a16:creationId xmlns:a16="http://schemas.microsoft.com/office/drawing/2014/main" id="{D2B50C30-CE78-4D84-AD83-6BA9BA8942A6}"/>
              </a:ext>
              <a:ext uri="{C183D7F6-B498-43B3-948B-1728B52AA6E4}">
                <adec:decorative xmlns:adec="http://schemas.microsoft.com/office/drawing/2017/decorative" val="0"/>
              </a:ext>
            </a:extLst>
          </p:cNvPr>
          <p:cNvPicPr>
            <a:picLocks noChangeAspect="1" noChangeArrowheads="1"/>
          </p:cNvPicPr>
          <p:nvPr/>
        </p:nvPicPr>
        <p:blipFill>
          <a:blip r:embed="rId2" cstate="print"/>
          <a:srcRect/>
          <a:stretch>
            <a:fillRect/>
          </a:stretch>
        </p:blipFill>
        <p:spPr bwMode="auto">
          <a:xfrm>
            <a:off x="2999740" y="1229360"/>
            <a:ext cx="7396480" cy="5547360"/>
          </a:xfrm>
          <a:prstGeom prst="rect">
            <a:avLst/>
          </a:prstGeom>
          <a:noFill/>
        </p:spPr>
      </p:pic>
      <p:sp>
        <p:nvSpPr>
          <p:cNvPr id="7" name="Rectangle 6">
            <a:extLst>
              <a:ext uri="{FF2B5EF4-FFF2-40B4-BE49-F238E27FC236}">
                <a16:creationId xmlns:a16="http://schemas.microsoft.com/office/drawing/2014/main" id="{F367565A-CE3F-461F-8B4F-361460699B81}"/>
              </a:ext>
            </a:extLst>
          </p:cNvPr>
          <p:cNvSpPr/>
          <p:nvPr/>
        </p:nvSpPr>
        <p:spPr>
          <a:xfrm>
            <a:off x="5537200" y="5791200"/>
            <a:ext cx="4998720" cy="892552"/>
          </a:xfrm>
          <a:prstGeom prst="rect">
            <a:avLst/>
          </a:prstGeom>
          <a:noFill/>
        </p:spPr>
        <p:txBody>
          <a:bodyPr wrap="square">
            <a:spAutoFit/>
          </a:bodyPr>
          <a:lstStyle/>
          <a:p>
            <a:pPr algn="ctr"/>
            <a:endParaRPr lang="en-US" sz="2800" b="1" dirty="0"/>
          </a:p>
          <a:p>
            <a:pPr algn="ctr"/>
            <a:r>
              <a:rPr lang="en-US" sz="1200" b="1" dirty="0"/>
              <a:t>Carlisle Cemetery: </a:t>
            </a:r>
          </a:p>
          <a:p>
            <a:pPr algn="ctr"/>
            <a:r>
              <a:rPr lang="en-US" sz="1200" b="1" i="1" dirty="0"/>
              <a:t>The children who never came home</a:t>
            </a:r>
            <a:r>
              <a:rPr lang="en-US" sz="1200" b="1" dirty="0"/>
              <a:t>/Photo by Brenda Norrell</a:t>
            </a:r>
          </a:p>
        </p:txBody>
      </p:sp>
    </p:spTree>
    <p:extLst>
      <p:ext uri="{BB962C8B-B14F-4D97-AF65-F5344CB8AC3E}">
        <p14:creationId xmlns:p14="http://schemas.microsoft.com/office/powerpoint/2010/main" val="54862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rawing of an Indian when they came up with diseases. ">
            <a:extLst>
              <a:ext uri="{FF2B5EF4-FFF2-40B4-BE49-F238E27FC236}">
                <a16:creationId xmlns:a16="http://schemas.microsoft.com/office/drawing/2014/main" id="{37058FC1-81EF-480C-848E-CD7BCF9EB94E}"/>
              </a:ex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603" y="4053841"/>
            <a:ext cx="4809065" cy="27050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lanket">
            <a:extLst>
              <a:ext uri="{FF2B5EF4-FFF2-40B4-BE49-F238E27FC236}">
                <a16:creationId xmlns:a16="http://schemas.microsoft.com/office/drawing/2014/main" id="{A01E91DA-8E84-4C0E-A001-76AA17A617C0}"/>
              </a:ext>
              <a:ext uri="{C183D7F6-B498-43B3-948B-1728B52AA6E4}">
                <adec:decorative xmlns:adec="http://schemas.microsoft.com/office/drawing/2017/decorative" val="0"/>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6258560" y="1160780"/>
            <a:ext cx="4315793" cy="2552700"/>
          </a:xfrm>
          <a:prstGeom prst="rect">
            <a:avLst/>
          </a:prstGeom>
        </p:spPr>
      </p:pic>
      <p:pic>
        <p:nvPicPr>
          <p:cNvPr id="8" name="Picture 2" descr="Drawing of Indians meeting the English. ">
            <a:extLst>
              <a:ext uri="{FF2B5EF4-FFF2-40B4-BE49-F238E27FC236}">
                <a16:creationId xmlns:a16="http://schemas.microsoft.com/office/drawing/2014/main" id="{A7381242-73C6-45EF-892C-0B7E43365ED4}"/>
              </a:ext>
              <a:ext uri="{C183D7F6-B498-43B3-948B-1728B52AA6E4}">
                <adec:decorative xmlns:adec="http://schemas.microsoft.com/office/drawing/2017/decorative" val="0"/>
              </a:ext>
            </a:extLst>
          </p:cNvPr>
          <p:cNvPicPr>
            <a:picLocks noChangeAspect="1" noChangeArrowheads="1"/>
          </p:cNvPicPr>
          <p:nvPr/>
        </p:nvPicPr>
        <p:blipFill>
          <a:blip r:embed="rId4">
            <a:alphaModFix amt="68000"/>
            <a:extLst>
              <a:ext uri="{28A0092B-C50C-407E-A947-70E740481C1C}">
                <a14:useLocalDpi xmlns:a14="http://schemas.microsoft.com/office/drawing/2010/main" val="0"/>
              </a:ext>
            </a:extLst>
          </a:blip>
          <a:srcRect/>
          <a:stretch>
            <a:fillRect/>
          </a:stretch>
        </p:blipFill>
        <p:spPr bwMode="auto">
          <a:xfrm>
            <a:off x="2372360" y="1008380"/>
            <a:ext cx="3554244"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7F0787B-7462-4572-95C0-027A359AF841}"/>
              </a:ext>
              <a:ext uri="{C183D7F6-B498-43B3-948B-1728B52AA6E4}">
                <adec:decorative xmlns:adec="http://schemas.microsoft.com/office/drawing/2017/decorative" val="1"/>
              </a:ext>
            </a:extLst>
          </p:cNvPr>
          <p:cNvSpPr>
            <a:spLocks noGrp="1"/>
          </p:cNvSpPr>
          <p:nvPr>
            <p:ph type="title"/>
          </p:nvPr>
        </p:nvSpPr>
        <p:spPr>
          <a:xfrm>
            <a:off x="1277654" y="25761"/>
            <a:ext cx="10597020" cy="1036163"/>
          </a:xfrm>
        </p:spPr>
        <p:txBody>
          <a:bodyPr>
            <a:normAutofit/>
          </a:bodyPr>
          <a:lstStyle/>
          <a:p>
            <a:pPr algn="ctr"/>
            <a:r>
              <a:rPr lang="en-US" sz="3200" dirty="0">
                <a:latin typeface="Papyrus" panose="03070502060502030205" pitchFamily="66" charset="0"/>
              </a:rPr>
              <a:t>MANEFES T  DESTINY</a:t>
            </a:r>
            <a:r>
              <a:rPr lang="en-US" sz="4800" dirty="0">
                <a:latin typeface="Papyrus" panose="03070502060502030205" pitchFamily="66" charset="0"/>
              </a:rPr>
              <a:t>  </a:t>
            </a:r>
            <a:r>
              <a:rPr lang="en-US" sz="3200" dirty="0">
                <a:latin typeface="Papyrus" panose="03070502060502030205" pitchFamily="66" charset="0"/>
              </a:rPr>
              <a:t>OR GENOCIDE</a:t>
            </a:r>
            <a:r>
              <a:rPr lang="en-US" sz="4800" dirty="0">
                <a:latin typeface="Papyrus" panose="03070502060502030205" pitchFamily="66" charset="0"/>
              </a:rPr>
              <a:t>?</a:t>
            </a:r>
          </a:p>
        </p:txBody>
      </p:sp>
    </p:spTree>
    <p:extLst>
      <p:ext uri="{BB962C8B-B14F-4D97-AF65-F5344CB8AC3E}">
        <p14:creationId xmlns:p14="http://schemas.microsoft.com/office/powerpoint/2010/main" val="16030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ya AoA 2021">
      <a:dk1>
        <a:srgbClr val="000000"/>
      </a:dk1>
      <a:lt1>
        <a:srgbClr val="FFFFFF"/>
      </a:lt1>
      <a:dk2>
        <a:srgbClr val="464649"/>
      </a:dk2>
      <a:lt2>
        <a:srgbClr val="E7E6E6"/>
      </a:lt2>
      <a:accent1>
        <a:srgbClr val="330100"/>
      </a:accent1>
      <a:accent2>
        <a:srgbClr val="730F19"/>
      </a:accent2>
      <a:accent3>
        <a:srgbClr val="A55E26"/>
      </a:accent3>
      <a:accent4>
        <a:srgbClr val="DC9830"/>
      </a:accent4>
      <a:accent5>
        <a:srgbClr val="1A315C"/>
      </a:accent5>
      <a:accent6>
        <a:srgbClr val="005F85"/>
      </a:accent6>
      <a:hlink>
        <a:srgbClr val="323232"/>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3496</TotalTime>
  <Words>728</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Calibri</vt:lpstr>
      <vt:lpstr>Courier New</vt:lpstr>
      <vt:lpstr>Papyrus</vt:lpstr>
      <vt:lpstr>System Font Regular</vt:lpstr>
      <vt:lpstr>Wingdings</vt:lpstr>
      <vt:lpstr>Office Theme</vt:lpstr>
      <vt:lpstr>Training &amp; Technical  Assistance Conference</vt:lpstr>
      <vt:lpstr>Traditional &amp; Community Healing</vt:lpstr>
      <vt:lpstr>HISTORICAL CONTEXT</vt:lpstr>
      <vt:lpstr>HISTORICAL CONTEXT</vt:lpstr>
      <vt:lpstr>LAND LOSS ~ PROFOUND LOSS</vt:lpstr>
      <vt:lpstr>{Hidden}</vt:lpstr>
      <vt:lpstr>{Hidden}</vt:lpstr>
      <vt:lpstr>KILL THE INDIAN ~ SAVE THE MAN</vt:lpstr>
      <vt:lpstr>MANEFES T  DESTINY  OR GENOCIDE?</vt:lpstr>
      <vt:lpstr>HISTORICAL TRAUMA FEAR  </vt:lpstr>
      <vt:lpstr>INSUFFICIENT  DATA  REPORTING</vt:lpstr>
      <vt:lpstr>MEDICINE WHEEL TEACHINGS</vt:lpstr>
      <vt:lpstr>MEDICINE WHEEL TEACHINGS</vt:lpstr>
      <vt:lpstr>HISTORICAL &amp; INTERGENERAL TRAUMA</vt:lpstr>
      <vt:lpstr>BORROW FROM EKR ~ 5 STAGES OF GRIEF</vt:lpstr>
      <vt:lpstr>BORROW FROM EKR ~ 5 STAGES OF GRIEF</vt:lpstr>
      <vt:lpstr>NICOA  CDC  TRIBAL  LEADERS  PSA</vt:lpstr>
      <vt:lpstr>Chi MeGwitch, Nokomis~Mishomis auk!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Technical  Assistance Conference</dc:title>
  <dc:creator>Anna Morgan</dc:creator>
  <cp:lastModifiedBy>Laura Stevenson</cp:lastModifiedBy>
  <cp:revision>39</cp:revision>
  <dcterms:created xsi:type="dcterms:W3CDTF">2022-02-25T23:56:19Z</dcterms:created>
  <dcterms:modified xsi:type="dcterms:W3CDTF">2022-07-19T15:39:33Z</dcterms:modified>
</cp:coreProperties>
</file>