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74"/>
  </p:notesMasterIdLst>
  <p:handoutMasterIdLst>
    <p:handoutMasterId r:id="rId75"/>
  </p:handoutMasterIdLst>
  <p:sldIdLst>
    <p:sldId id="256" r:id="rId2"/>
    <p:sldId id="417" r:id="rId3"/>
    <p:sldId id="257" r:id="rId4"/>
    <p:sldId id="258" r:id="rId5"/>
    <p:sldId id="261" r:id="rId6"/>
    <p:sldId id="262" r:id="rId7"/>
    <p:sldId id="264" r:id="rId8"/>
    <p:sldId id="371" r:id="rId9"/>
    <p:sldId id="426" r:id="rId10"/>
    <p:sldId id="376" r:id="rId11"/>
    <p:sldId id="373" r:id="rId12"/>
    <p:sldId id="374" r:id="rId13"/>
    <p:sldId id="370" r:id="rId14"/>
    <p:sldId id="266" r:id="rId15"/>
    <p:sldId id="372" r:id="rId16"/>
    <p:sldId id="267" r:id="rId17"/>
    <p:sldId id="268" r:id="rId18"/>
    <p:sldId id="269" r:id="rId19"/>
    <p:sldId id="270" r:id="rId20"/>
    <p:sldId id="271" r:id="rId21"/>
    <p:sldId id="375" r:id="rId22"/>
    <p:sldId id="272" r:id="rId23"/>
    <p:sldId id="273" r:id="rId24"/>
    <p:sldId id="276" r:id="rId25"/>
    <p:sldId id="397" r:id="rId26"/>
    <p:sldId id="398" r:id="rId27"/>
    <p:sldId id="399" r:id="rId28"/>
    <p:sldId id="274" r:id="rId29"/>
    <p:sldId id="275" r:id="rId30"/>
    <p:sldId id="400" r:id="rId31"/>
    <p:sldId id="401" r:id="rId32"/>
    <p:sldId id="402" r:id="rId33"/>
    <p:sldId id="377" r:id="rId34"/>
    <p:sldId id="414" r:id="rId35"/>
    <p:sldId id="285" r:id="rId36"/>
    <p:sldId id="379" r:id="rId37"/>
    <p:sldId id="383" r:id="rId38"/>
    <p:sldId id="382" r:id="rId39"/>
    <p:sldId id="384" r:id="rId40"/>
    <p:sldId id="380" r:id="rId41"/>
    <p:sldId id="385" r:id="rId42"/>
    <p:sldId id="386" r:id="rId43"/>
    <p:sldId id="387" r:id="rId44"/>
    <p:sldId id="359" r:id="rId45"/>
    <p:sldId id="420" r:id="rId46"/>
    <p:sldId id="431" r:id="rId47"/>
    <p:sldId id="432" r:id="rId48"/>
    <p:sldId id="429" r:id="rId49"/>
    <p:sldId id="424" r:id="rId50"/>
    <p:sldId id="434" r:id="rId51"/>
    <p:sldId id="433" r:id="rId52"/>
    <p:sldId id="418" r:id="rId53"/>
    <p:sldId id="360" r:id="rId54"/>
    <p:sldId id="361" r:id="rId55"/>
    <p:sldId id="362" r:id="rId56"/>
    <p:sldId id="363" r:id="rId57"/>
    <p:sldId id="364" r:id="rId58"/>
    <p:sldId id="366" r:id="rId59"/>
    <p:sldId id="367" r:id="rId60"/>
    <p:sldId id="365" r:id="rId61"/>
    <p:sldId id="403" r:id="rId62"/>
    <p:sldId id="404" r:id="rId63"/>
    <p:sldId id="405" r:id="rId64"/>
    <p:sldId id="427" r:id="rId65"/>
    <p:sldId id="406" r:id="rId66"/>
    <p:sldId id="407" r:id="rId67"/>
    <p:sldId id="408" r:id="rId68"/>
    <p:sldId id="409" r:id="rId69"/>
    <p:sldId id="410" r:id="rId70"/>
    <p:sldId id="411" r:id="rId71"/>
    <p:sldId id="412" r:id="rId72"/>
    <p:sldId id="413" r:id="rId73"/>
  </p:sldIdLst>
  <p:sldSz cx="9144000" cy="6858000" type="screen4x3"/>
  <p:notesSz cx="7010400" cy="9296400"/>
  <p:embeddedFontLst>
    <p:embeddedFont>
      <p:font typeface="Calibri" panose="020F0502020204030204" pitchFamily="34" charset="0"/>
      <p:regular r:id="rId76"/>
      <p:bold r:id="rId77"/>
      <p:italic r:id="rId78"/>
      <p:boldItalic r:id="rId79"/>
    </p:embeddedFont>
    <p:embeddedFont>
      <p:font typeface="Century Gothic" panose="020B0502020202020204" pitchFamily="34" charset="0"/>
      <p:regular r:id="rId80"/>
      <p:bold r:id="rId81"/>
      <p:italic r:id="rId82"/>
      <p:boldItalic r:id="rId8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8061E61-F506-45B5-AF20-3A60F7711DDA}">
  <a:tblStyle styleId="{C8061E61-F506-45B5-AF20-3A60F7711DDA}"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4E7E7"/>
          </a:solidFill>
        </a:fill>
      </a:tcStyle>
    </a:wholeTbl>
    <a:band1H>
      <a:tcTxStyle/>
      <a:tcStyle>
        <a:tcBdr/>
        <a:fill>
          <a:solidFill>
            <a:srgbClr val="E8CBCC"/>
          </a:solidFill>
        </a:fill>
      </a:tcStyle>
    </a:band1H>
    <a:band2H>
      <a:tcTxStyle/>
      <a:tcStyle>
        <a:tcBdr/>
      </a:tcStyle>
    </a:band2H>
    <a:band1V>
      <a:tcTxStyle/>
      <a:tcStyle>
        <a:tcBdr/>
        <a:fill>
          <a:solidFill>
            <a:srgbClr val="E8CBCC"/>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C77A2D3D-35FE-4872-B1A9-ADBEA81E1F8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47" autoAdjust="0"/>
    <p:restoredTop sz="86397" autoAdjust="0"/>
  </p:normalViewPr>
  <p:slideViewPr>
    <p:cSldViewPr snapToGrid="0">
      <p:cViewPr>
        <p:scale>
          <a:sx n="75" d="100"/>
          <a:sy n="75" d="100"/>
        </p:scale>
        <p:origin x="0" y="6"/>
      </p:cViewPr>
      <p:guideLst>
        <p:guide orient="horz" pos="2160"/>
        <p:guide pos="2880"/>
      </p:guideLst>
    </p:cSldViewPr>
  </p:slideViewPr>
  <p:outlineViewPr>
    <p:cViewPr>
      <p:scale>
        <a:sx n="33" d="100"/>
        <a:sy n="33" d="100"/>
      </p:scale>
      <p:origin x="0" y="-594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1.fntdata"/><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font" Target="fonts/font4.fntdata"/><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7.fnt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5.fntdata"/><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83"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3.fntdata"/><Relationship Id="rId81" Type="http://schemas.openxmlformats.org/officeDocument/2006/relationships/font" Target="fonts/font6.fntdata"/><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735" cy="466088"/>
          </a:xfrm>
          <a:prstGeom prst="rect">
            <a:avLst/>
          </a:prstGeom>
        </p:spPr>
        <p:txBody>
          <a:bodyPr vert="horz" lIns="91294" tIns="45647" rIns="91294" bIns="45647" rtlCol="0"/>
          <a:lstStyle>
            <a:lvl1pPr algn="l">
              <a:defRPr sz="1200"/>
            </a:lvl1pPr>
          </a:lstStyle>
          <a:p>
            <a:endParaRPr lang="en-US"/>
          </a:p>
        </p:txBody>
      </p:sp>
      <p:sp>
        <p:nvSpPr>
          <p:cNvPr id="3" name="Date Placeholder 2"/>
          <p:cNvSpPr>
            <a:spLocks noGrp="1"/>
          </p:cNvSpPr>
          <p:nvPr>
            <p:ph type="dt" sz="quarter" idx="1"/>
          </p:nvPr>
        </p:nvSpPr>
        <p:spPr>
          <a:xfrm>
            <a:off x="3971081" y="1"/>
            <a:ext cx="3037735" cy="466088"/>
          </a:xfrm>
          <a:prstGeom prst="rect">
            <a:avLst/>
          </a:prstGeom>
        </p:spPr>
        <p:txBody>
          <a:bodyPr vert="horz" lIns="91294" tIns="45647" rIns="91294" bIns="45647" rtlCol="0"/>
          <a:lstStyle>
            <a:lvl1pPr algn="r">
              <a:defRPr sz="1200"/>
            </a:lvl1pPr>
          </a:lstStyle>
          <a:p>
            <a:fld id="{1FDBC950-D32B-41C0-BCA3-9593FB6ECE38}" type="datetimeFigureOut">
              <a:rPr lang="en-US" smtClean="0"/>
              <a:t>3/7/2020</a:t>
            </a:fld>
            <a:endParaRPr lang="en-US"/>
          </a:p>
        </p:txBody>
      </p:sp>
      <p:sp>
        <p:nvSpPr>
          <p:cNvPr id="4" name="Footer Placeholder 3"/>
          <p:cNvSpPr>
            <a:spLocks noGrp="1"/>
          </p:cNvSpPr>
          <p:nvPr>
            <p:ph type="ftr" sz="quarter" idx="2"/>
          </p:nvPr>
        </p:nvSpPr>
        <p:spPr>
          <a:xfrm>
            <a:off x="0" y="8830312"/>
            <a:ext cx="3037735" cy="466088"/>
          </a:xfrm>
          <a:prstGeom prst="rect">
            <a:avLst/>
          </a:prstGeom>
        </p:spPr>
        <p:txBody>
          <a:bodyPr vert="horz" lIns="91294" tIns="45647" rIns="91294" bIns="45647" rtlCol="0" anchor="b"/>
          <a:lstStyle>
            <a:lvl1pPr algn="l">
              <a:defRPr sz="1200"/>
            </a:lvl1pPr>
          </a:lstStyle>
          <a:p>
            <a:endParaRPr lang="en-US"/>
          </a:p>
        </p:txBody>
      </p:sp>
      <p:sp>
        <p:nvSpPr>
          <p:cNvPr id="5" name="Slide Number Placeholder 4"/>
          <p:cNvSpPr>
            <a:spLocks noGrp="1"/>
          </p:cNvSpPr>
          <p:nvPr>
            <p:ph type="sldNum" sz="quarter" idx="3"/>
          </p:nvPr>
        </p:nvSpPr>
        <p:spPr>
          <a:xfrm>
            <a:off x="3971081" y="8830312"/>
            <a:ext cx="3037735" cy="466088"/>
          </a:xfrm>
          <a:prstGeom prst="rect">
            <a:avLst/>
          </a:prstGeom>
        </p:spPr>
        <p:txBody>
          <a:bodyPr vert="horz" lIns="91294" tIns="45647" rIns="91294" bIns="45647" rtlCol="0" anchor="b"/>
          <a:lstStyle>
            <a:lvl1pPr algn="r">
              <a:defRPr sz="1200"/>
            </a:lvl1pPr>
          </a:lstStyle>
          <a:p>
            <a:fld id="{E5352D70-AF25-4C2D-8E66-B97B30B72D8C}" type="slidenum">
              <a:rPr lang="en-US" smtClean="0"/>
              <a:t>‹#›</a:t>
            </a:fld>
            <a:endParaRPr lang="en-US"/>
          </a:p>
        </p:txBody>
      </p:sp>
    </p:spTree>
    <p:extLst>
      <p:ext uri="{BB962C8B-B14F-4D97-AF65-F5344CB8AC3E}">
        <p14:creationId xmlns:p14="http://schemas.microsoft.com/office/powerpoint/2010/main" val="244737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51" tIns="46575" rIns="93151"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9" y="0"/>
            <a:ext cx="3037840" cy="464820"/>
          </a:xfrm>
          <a:prstGeom prst="rect">
            <a:avLst/>
          </a:prstGeom>
          <a:noFill/>
          <a:ln>
            <a:noFill/>
          </a:ln>
        </p:spPr>
        <p:txBody>
          <a:bodyPr spcFirstLastPara="1" wrap="square" lIns="93151" tIns="46575" rIns="93151"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1"/>
            <a:ext cx="5608320" cy="4183380"/>
          </a:xfrm>
          <a:prstGeom prst="rect">
            <a:avLst/>
          </a:prstGeom>
          <a:noFill/>
          <a:ln>
            <a:noFill/>
          </a:ln>
        </p:spPr>
        <p:txBody>
          <a:bodyPr spcFirstLastPara="1" wrap="square" lIns="93151" tIns="46575" rIns="93151"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51" tIns="46575" rIns="93151"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9" y="8829967"/>
            <a:ext cx="3037840" cy="464820"/>
          </a:xfrm>
          <a:prstGeom prst="rect">
            <a:avLst/>
          </a:prstGeom>
          <a:noFill/>
          <a:ln>
            <a:noFill/>
          </a:ln>
        </p:spPr>
        <p:txBody>
          <a:bodyPr spcFirstLastPara="1" wrap="square" lIns="93151" tIns="46575" rIns="93151" bIns="46575"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1:notes"/>
          <p:cNvSpPr txBox="1">
            <a:spLocks noGrp="1"/>
          </p:cNvSpPr>
          <p:nvPr>
            <p:ph type="body" idx="1"/>
          </p:nvPr>
        </p:nvSpPr>
        <p:spPr>
          <a:xfrm>
            <a:off x="701040" y="4415791"/>
            <a:ext cx="5608320" cy="4183380"/>
          </a:xfrm>
          <a:prstGeom prst="rect">
            <a:avLst/>
          </a:prstGeom>
          <a:noFill/>
          <a:ln>
            <a:noFill/>
          </a:ln>
        </p:spPr>
        <p:txBody>
          <a:bodyPr spcFirstLastPara="1" wrap="square" lIns="93151" tIns="46575" rIns="93151" bIns="46575" anchor="t" anchorCtr="0">
            <a:noAutofit/>
          </a:bodyPr>
          <a:lstStyle/>
          <a:p>
            <a:pPr marL="0" indent="0"/>
            <a:endParaRPr dirty="0"/>
          </a:p>
        </p:txBody>
      </p:sp>
      <p:sp>
        <p:nvSpPr>
          <p:cNvPr id="94" name="Google Shape;94;p1:notes"/>
          <p:cNvSpPr txBox="1">
            <a:spLocks noGrp="1"/>
          </p:cNvSpPr>
          <p:nvPr>
            <p:ph type="sldNum" idx="12"/>
          </p:nvPr>
        </p:nvSpPr>
        <p:spPr>
          <a:xfrm>
            <a:off x="3970939" y="8829967"/>
            <a:ext cx="3037840" cy="464820"/>
          </a:xfrm>
          <a:prstGeom prst="rect">
            <a:avLst/>
          </a:prstGeom>
          <a:noFill/>
          <a:ln>
            <a:noFill/>
          </a:ln>
        </p:spPr>
        <p:txBody>
          <a:bodyPr spcFirstLastPara="1" wrap="square" lIns="93151" tIns="46575" rIns="93151" bIns="46575" anchor="b" anchorCtr="0">
            <a:noAutofit/>
          </a:bodyPr>
          <a:lstStyle/>
          <a:p>
            <a:pPr algn="r"/>
            <a:fld id="{00000000-1234-1234-1234-123412341234}" type="slidenum">
              <a:rPr lang="en-US"/>
              <a:pPr algn="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9: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endParaRPr/>
          </a:p>
        </p:txBody>
      </p:sp>
      <p:sp>
        <p:nvSpPr>
          <p:cNvPr id="189" name="Google Shape;189;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9315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456468">
              <a:buClrTx/>
              <a:defRPr/>
            </a:pPr>
            <a:fld id="{05F8810E-C546-4F39-BA35-2BFA2BF823F8}" type="slidenum">
              <a:rPr lang="en-US" sz="1200" kern="1200">
                <a:solidFill>
                  <a:prstClr val="black"/>
                </a:solidFill>
                <a:latin typeface="Calibri"/>
                <a:ea typeface="+mn-ea"/>
                <a:cs typeface="+mn-cs"/>
              </a:rPr>
              <a:pPr algn="r" defTabSz="456468">
                <a:buClrTx/>
                <a:defRPr/>
              </a:pPr>
              <a:t>12</a:t>
            </a:fld>
            <a:endParaRPr lang="en-US" sz="1200" kern="1200">
              <a:solidFill>
                <a:prstClr val="black"/>
              </a:solidFill>
              <a:latin typeface="Calibri"/>
              <a:ea typeface="+mn-ea"/>
              <a:cs typeface="+mn-cs"/>
            </a:endParaRPr>
          </a:p>
        </p:txBody>
      </p:sp>
    </p:spTree>
    <p:extLst>
      <p:ext uri="{BB962C8B-B14F-4D97-AF65-F5344CB8AC3E}">
        <p14:creationId xmlns:p14="http://schemas.microsoft.com/office/powerpoint/2010/main" val="2137914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9: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endParaRPr dirty="0"/>
          </a:p>
        </p:txBody>
      </p:sp>
      <p:sp>
        <p:nvSpPr>
          <p:cNvPr id="189" name="Google Shape;189;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8393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1: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endParaRPr/>
          </a:p>
        </p:txBody>
      </p:sp>
      <p:sp>
        <p:nvSpPr>
          <p:cNvPr id="202" name="Google Shape;202;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15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71918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8" name="Google Shape;208;p12:notes"/>
          <p:cNvSpPr txBox="1">
            <a:spLocks noGrp="1"/>
          </p:cNvSpPr>
          <p:nvPr>
            <p:ph type="body" idx="1"/>
          </p:nvPr>
        </p:nvSpPr>
        <p:spPr>
          <a:xfrm>
            <a:off x="701040" y="4415791"/>
            <a:ext cx="5608320" cy="4183380"/>
          </a:xfrm>
          <a:prstGeom prst="rect">
            <a:avLst/>
          </a:prstGeom>
          <a:noFill/>
          <a:ln>
            <a:noFill/>
          </a:ln>
        </p:spPr>
        <p:txBody>
          <a:bodyPr spcFirstLastPara="1" wrap="square" lIns="93151" tIns="46575" rIns="93151" bIns="46575" anchor="t" anchorCtr="0">
            <a:noAutofit/>
          </a:bodyPr>
          <a:lstStyle/>
          <a:p>
            <a:pPr marL="0" indent="0"/>
            <a:endParaRPr dirty="0"/>
          </a:p>
          <a:p>
            <a:pPr marL="0" indent="0"/>
            <a:endParaRPr dirty="0"/>
          </a:p>
          <a:p>
            <a:pPr marL="0" indent="0"/>
            <a:endParaRPr dirty="0"/>
          </a:p>
          <a:p>
            <a:pPr marL="0" indent="0"/>
            <a:endParaRPr dirty="0"/>
          </a:p>
        </p:txBody>
      </p:sp>
      <p:sp>
        <p:nvSpPr>
          <p:cNvPr id="209" name="Google Shape;209;p12:notes"/>
          <p:cNvSpPr txBox="1">
            <a:spLocks noGrp="1"/>
          </p:cNvSpPr>
          <p:nvPr>
            <p:ph type="sldNum" idx="12"/>
          </p:nvPr>
        </p:nvSpPr>
        <p:spPr>
          <a:xfrm>
            <a:off x="3970939" y="8829967"/>
            <a:ext cx="3037840" cy="464820"/>
          </a:xfrm>
          <a:prstGeom prst="rect">
            <a:avLst/>
          </a:prstGeom>
          <a:noFill/>
          <a:ln>
            <a:noFill/>
          </a:ln>
        </p:spPr>
        <p:txBody>
          <a:bodyPr spcFirstLastPara="1" wrap="square" lIns="93151" tIns="46575" rIns="93151" bIns="46575" anchor="b" anchorCtr="0">
            <a:noAutofit/>
          </a:bodyPr>
          <a:lstStyle/>
          <a:p>
            <a:pPr algn="r"/>
            <a:fld id="{00000000-1234-1234-1234-123412341234}" type="slidenum">
              <a:rPr lang="en-US"/>
              <a:pPr algn="r"/>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endParaRPr dirty="0"/>
          </a:p>
        </p:txBody>
      </p:sp>
      <p:sp>
        <p:nvSpPr>
          <p:cNvPr id="217" name="Google Shape;217;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endParaRPr dirty="0"/>
          </a:p>
        </p:txBody>
      </p:sp>
      <p:sp>
        <p:nvSpPr>
          <p:cNvPr id="223" name="Google Shape;223;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5: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endParaRPr dirty="0"/>
          </a:p>
        </p:txBody>
      </p:sp>
      <p:sp>
        <p:nvSpPr>
          <p:cNvPr id="229" name="Google Shape;229;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6: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endParaRPr dirty="0"/>
          </a:p>
        </p:txBody>
      </p:sp>
      <p:sp>
        <p:nvSpPr>
          <p:cNvPr id="235" name="Google Shape;235;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5669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21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98058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7: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endParaRPr/>
          </a:p>
        </p:txBody>
      </p:sp>
      <p:sp>
        <p:nvSpPr>
          <p:cNvPr id="241" name="Google Shape;241;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8:notes"/>
          <p:cNvSpPr txBox="1">
            <a:spLocks noGrp="1"/>
          </p:cNvSpPr>
          <p:nvPr>
            <p:ph type="body" idx="1"/>
          </p:nvPr>
        </p:nvSpPr>
        <p:spPr>
          <a:xfrm>
            <a:off x="701040" y="4415791"/>
            <a:ext cx="5608320" cy="4183380"/>
          </a:xfrm>
          <a:prstGeom prst="rect">
            <a:avLst/>
          </a:prstGeom>
          <a:noFill/>
          <a:ln>
            <a:noFill/>
          </a:ln>
        </p:spPr>
        <p:txBody>
          <a:bodyPr spcFirstLastPara="1" wrap="square" lIns="93151" tIns="46575" rIns="93151" bIns="46575" anchor="t" anchorCtr="0">
            <a:noAutofit/>
          </a:bodyPr>
          <a:lstStyle/>
          <a:p>
            <a:pPr marL="0" indent="0"/>
            <a:endParaRPr/>
          </a:p>
        </p:txBody>
      </p:sp>
      <p:sp>
        <p:nvSpPr>
          <p:cNvPr id="248" name="Google Shape;248;p18:notes"/>
          <p:cNvSpPr txBox="1">
            <a:spLocks noGrp="1"/>
          </p:cNvSpPr>
          <p:nvPr>
            <p:ph type="dt" idx="10"/>
          </p:nvPr>
        </p:nvSpPr>
        <p:spPr>
          <a:xfrm>
            <a:off x="3970939" y="0"/>
            <a:ext cx="3037840" cy="464820"/>
          </a:xfrm>
          <a:prstGeom prst="rect">
            <a:avLst/>
          </a:prstGeom>
          <a:noFill/>
          <a:ln>
            <a:noFill/>
          </a:ln>
        </p:spPr>
        <p:txBody>
          <a:bodyPr spcFirstLastPara="1" wrap="square" lIns="93151" tIns="46575" rIns="93151" bIns="46575" anchor="t" anchorCtr="0">
            <a:noAutofit/>
          </a:bodyPr>
          <a:lstStyle/>
          <a:p>
            <a:r>
              <a:rPr lang="en-US"/>
              <a:t>1/23/2017</a:t>
            </a:r>
            <a:endParaRPr/>
          </a:p>
        </p:txBody>
      </p:sp>
      <p:sp>
        <p:nvSpPr>
          <p:cNvPr id="249" name="Google Shape;249;p18:notes"/>
          <p:cNvSpPr txBox="1">
            <a:spLocks noGrp="1"/>
          </p:cNvSpPr>
          <p:nvPr>
            <p:ph type="sldNum" idx="12"/>
          </p:nvPr>
        </p:nvSpPr>
        <p:spPr>
          <a:xfrm>
            <a:off x="3970939" y="8829967"/>
            <a:ext cx="3037840" cy="464820"/>
          </a:xfrm>
          <a:prstGeom prst="rect">
            <a:avLst/>
          </a:prstGeom>
          <a:noFill/>
          <a:ln>
            <a:noFill/>
          </a:ln>
        </p:spPr>
        <p:txBody>
          <a:bodyPr spcFirstLastPara="1" wrap="square" lIns="93151" tIns="46575" rIns="93151" bIns="46575" anchor="b" anchorCtr="0">
            <a:noAutofit/>
          </a:bodyPr>
          <a:lstStyle/>
          <a:p>
            <a:pPr algn="r"/>
            <a:fld id="{00000000-1234-1234-1234-123412341234}" type="slidenum">
              <a:rPr lang="en-US"/>
              <a:pPr algn="r"/>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1: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endParaRPr/>
          </a:p>
        </p:txBody>
      </p:sp>
      <p:sp>
        <p:nvSpPr>
          <p:cNvPr id="269" name="Google Shape;269;p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51: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endParaRPr/>
          </a:p>
        </p:txBody>
      </p:sp>
      <p:sp>
        <p:nvSpPr>
          <p:cNvPr id="490" name="Google Shape;490;p5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02736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52: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endParaRPr/>
          </a:p>
        </p:txBody>
      </p:sp>
      <p:sp>
        <p:nvSpPr>
          <p:cNvPr id="498" name="Google Shape;498;p5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27706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53: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endParaRPr/>
          </a:p>
        </p:txBody>
      </p:sp>
      <p:sp>
        <p:nvSpPr>
          <p:cNvPr id="505" name="Google Shape;505;p5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85589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9: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endParaRPr/>
          </a:p>
        </p:txBody>
      </p:sp>
      <p:sp>
        <p:nvSpPr>
          <p:cNvPr id="255" name="Google Shape;255;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0: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endParaRPr/>
          </a:p>
        </p:txBody>
      </p:sp>
      <p:sp>
        <p:nvSpPr>
          <p:cNvPr id="262" name="Google Shape;262;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p100: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endParaRPr dirty="0"/>
          </a:p>
        </p:txBody>
      </p:sp>
      <p:sp>
        <p:nvSpPr>
          <p:cNvPr id="835" name="Google Shape;835;p10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7096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endParaRPr/>
          </a:p>
        </p:txBody>
      </p:sp>
      <p:sp>
        <p:nvSpPr>
          <p:cNvPr id="104" name="Google Shape;104;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10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2" name="Google Shape;842;p101:notes"/>
          <p:cNvSpPr txBox="1">
            <a:spLocks noGrp="1"/>
          </p:cNvSpPr>
          <p:nvPr>
            <p:ph type="body" idx="1"/>
          </p:nvPr>
        </p:nvSpPr>
        <p:spPr>
          <a:xfrm>
            <a:off x="701040" y="4415791"/>
            <a:ext cx="5608320" cy="4183380"/>
          </a:xfrm>
          <a:prstGeom prst="rect">
            <a:avLst/>
          </a:prstGeom>
          <a:noFill/>
          <a:ln>
            <a:noFill/>
          </a:ln>
        </p:spPr>
        <p:txBody>
          <a:bodyPr spcFirstLastPara="1" wrap="square" lIns="93151" tIns="46575" rIns="93151" bIns="46575" anchor="t" anchorCtr="0">
            <a:noAutofit/>
          </a:bodyPr>
          <a:lstStyle/>
          <a:p>
            <a:pPr marL="0" indent="0"/>
            <a:endParaRPr dirty="0"/>
          </a:p>
        </p:txBody>
      </p:sp>
      <p:sp>
        <p:nvSpPr>
          <p:cNvPr id="843" name="Google Shape;843;p101:notes"/>
          <p:cNvSpPr txBox="1">
            <a:spLocks noGrp="1"/>
          </p:cNvSpPr>
          <p:nvPr>
            <p:ph type="dt" idx="10"/>
          </p:nvPr>
        </p:nvSpPr>
        <p:spPr>
          <a:xfrm>
            <a:off x="3970939" y="0"/>
            <a:ext cx="3037840" cy="464820"/>
          </a:xfrm>
          <a:prstGeom prst="rect">
            <a:avLst/>
          </a:prstGeom>
          <a:noFill/>
          <a:ln>
            <a:noFill/>
          </a:ln>
        </p:spPr>
        <p:txBody>
          <a:bodyPr spcFirstLastPara="1" wrap="square" lIns="93151" tIns="46575" rIns="93151" bIns="46575" anchor="t" anchorCtr="0">
            <a:noAutofit/>
          </a:bodyPr>
          <a:lstStyle/>
          <a:p>
            <a:r>
              <a:rPr lang="en-US"/>
              <a:t>1/23/2017</a:t>
            </a:r>
            <a:endParaRPr/>
          </a:p>
        </p:txBody>
      </p:sp>
      <p:sp>
        <p:nvSpPr>
          <p:cNvPr id="844" name="Google Shape;844;p101:notes"/>
          <p:cNvSpPr txBox="1">
            <a:spLocks noGrp="1"/>
          </p:cNvSpPr>
          <p:nvPr>
            <p:ph type="sldNum" idx="12"/>
          </p:nvPr>
        </p:nvSpPr>
        <p:spPr>
          <a:xfrm>
            <a:off x="3970939" y="8829967"/>
            <a:ext cx="3037840" cy="464820"/>
          </a:xfrm>
          <a:prstGeom prst="rect">
            <a:avLst/>
          </a:prstGeom>
          <a:noFill/>
          <a:ln>
            <a:noFill/>
          </a:ln>
        </p:spPr>
        <p:txBody>
          <a:bodyPr spcFirstLastPara="1" wrap="square" lIns="93151" tIns="46575" rIns="93151" bIns="46575" anchor="b" anchorCtr="0">
            <a:noAutofit/>
          </a:bodyPr>
          <a:lstStyle/>
          <a:p>
            <a:pPr algn="r"/>
            <a:fld id="{00000000-1234-1234-1234-123412341234}" type="slidenum">
              <a:rPr lang="en-US"/>
              <a:pPr algn="r"/>
              <a:t>31</a:t>
            </a:fld>
            <a:endParaRPr/>
          </a:p>
        </p:txBody>
      </p:sp>
    </p:spTree>
    <p:extLst>
      <p:ext uri="{BB962C8B-B14F-4D97-AF65-F5344CB8AC3E}">
        <p14:creationId xmlns:p14="http://schemas.microsoft.com/office/powerpoint/2010/main" val="5188279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p103: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endParaRPr/>
          </a:p>
        </p:txBody>
      </p:sp>
      <p:sp>
        <p:nvSpPr>
          <p:cNvPr id="861" name="Google Shape;861;p10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1586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7: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endParaRPr dirty="0"/>
          </a:p>
        </p:txBody>
      </p:sp>
      <p:sp>
        <p:nvSpPr>
          <p:cNvPr id="241" name="Google Shape;241;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35492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0: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endParaRPr/>
          </a:p>
        </p:txBody>
      </p:sp>
      <p:sp>
        <p:nvSpPr>
          <p:cNvPr id="339" name="Google Shape;339;p3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43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84701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p104: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endParaRPr/>
          </a:p>
        </p:txBody>
      </p:sp>
      <p:sp>
        <p:nvSpPr>
          <p:cNvPr id="868" name="Google Shape;868;p10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48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14400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F01560-87C0-4F5C-A8D4-49B8CF15AF9C}" type="slidenum">
              <a:rPr lang="en-US" smtClean="0"/>
              <a:pPr/>
              <a:t>49</a:t>
            </a:fld>
            <a:endParaRPr lang="en-US" dirty="0"/>
          </a:p>
        </p:txBody>
      </p:sp>
    </p:spTree>
    <p:extLst>
      <p:ext uri="{BB962C8B-B14F-4D97-AF65-F5344CB8AC3E}">
        <p14:creationId xmlns:p14="http://schemas.microsoft.com/office/powerpoint/2010/main" val="40950361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50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029697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51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97271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endParaRPr dirty="0"/>
          </a:p>
        </p:txBody>
      </p:sp>
      <p:sp>
        <p:nvSpPr>
          <p:cNvPr id="110" name="Google Shape;110;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p104: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endParaRPr/>
          </a:p>
        </p:txBody>
      </p:sp>
      <p:sp>
        <p:nvSpPr>
          <p:cNvPr id="868" name="Google Shape;868;p10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91162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p10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5" name="Google Shape;875;p105:notes"/>
          <p:cNvSpPr txBox="1">
            <a:spLocks noGrp="1"/>
          </p:cNvSpPr>
          <p:nvPr>
            <p:ph type="body" idx="1"/>
          </p:nvPr>
        </p:nvSpPr>
        <p:spPr>
          <a:xfrm>
            <a:off x="701040" y="4415791"/>
            <a:ext cx="5608320" cy="4183380"/>
          </a:xfrm>
          <a:prstGeom prst="rect">
            <a:avLst/>
          </a:prstGeom>
          <a:noFill/>
          <a:ln>
            <a:noFill/>
          </a:ln>
        </p:spPr>
        <p:txBody>
          <a:bodyPr spcFirstLastPara="1" wrap="square" lIns="93151" tIns="46575" rIns="93151" bIns="46575" anchor="t" anchorCtr="0">
            <a:noAutofit/>
          </a:bodyPr>
          <a:lstStyle/>
          <a:p>
            <a:pPr marL="0" indent="0"/>
            <a:endParaRPr/>
          </a:p>
        </p:txBody>
      </p:sp>
      <p:sp>
        <p:nvSpPr>
          <p:cNvPr id="876" name="Google Shape;876;p105:notes"/>
          <p:cNvSpPr txBox="1">
            <a:spLocks noGrp="1"/>
          </p:cNvSpPr>
          <p:nvPr>
            <p:ph type="sldNum" idx="12"/>
          </p:nvPr>
        </p:nvSpPr>
        <p:spPr>
          <a:xfrm>
            <a:off x="3970939" y="8829967"/>
            <a:ext cx="3037840" cy="464820"/>
          </a:xfrm>
          <a:prstGeom prst="rect">
            <a:avLst/>
          </a:prstGeom>
          <a:noFill/>
          <a:ln>
            <a:noFill/>
          </a:ln>
        </p:spPr>
        <p:txBody>
          <a:bodyPr spcFirstLastPara="1" wrap="square" lIns="93151" tIns="46575" rIns="93151" bIns="46575" anchor="b" anchorCtr="0">
            <a:noAutofit/>
          </a:bodyPr>
          <a:lstStyle/>
          <a:p>
            <a:pPr algn="r"/>
            <a:fld id="{00000000-1234-1234-1234-123412341234}" type="slidenum">
              <a:rPr lang="en-US"/>
              <a:pPr algn="r"/>
              <a:t>53</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p10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4" name="Google Shape;884;p106:notes"/>
          <p:cNvSpPr txBox="1">
            <a:spLocks noGrp="1"/>
          </p:cNvSpPr>
          <p:nvPr>
            <p:ph type="body" idx="1"/>
          </p:nvPr>
        </p:nvSpPr>
        <p:spPr>
          <a:xfrm>
            <a:off x="701040" y="4415791"/>
            <a:ext cx="5608320" cy="4183380"/>
          </a:xfrm>
          <a:prstGeom prst="rect">
            <a:avLst/>
          </a:prstGeom>
          <a:noFill/>
          <a:ln>
            <a:noFill/>
          </a:ln>
        </p:spPr>
        <p:txBody>
          <a:bodyPr spcFirstLastPara="1" wrap="square" lIns="93151" tIns="46575" rIns="93151" bIns="46575" anchor="t" anchorCtr="0">
            <a:noAutofit/>
          </a:bodyPr>
          <a:lstStyle/>
          <a:p>
            <a:pPr marL="0" indent="0"/>
            <a:endParaRPr/>
          </a:p>
        </p:txBody>
      </p:sp>
      <p:sp>
        <p:nvSpPr>
          <p:cNvPr id="885" name="Google Shape;885;p106:notes"/>
          <p:cNvSpPr txBox="1">
            <a:spLocks noGrp="1"/>
          </p:cNvSpPr>
          <p:nvPr>
            <p:ph type="sldNum" idx="12"/>
          </p:nvPr>
        </p:nvSpPr>
        <p:spPr>
          <a:xfrm>
            <a:off x="3970939" y="8829967"/>
            <a:ext cx="3037840" cy="464820"/>
          </a:xfrm>
          <a:prstGeom prst="rect">
            <a:avLst/>
          </a:prstGeom>
          <a:noFill/>
          <a:ln>
            <a:noFill/>
          </a:ln>
        </p:spPr>
        <p:txBody>
          <a:bodyPr spcFirstLastPara="1" wrap="square" lIns="93151" tIns="46575" rIns="93151" bIns="46575" anchor="b" anchorCtr="0">
            <a:noAutofit/>
          </a:bodyPr>
          <a:lstStyle/>
          <a:p>
            <a:pPr algn="r"/>
            <a:fld id="{00000000-1234-1234-1234-123412341234}" type="slidenum">
              <a:rPr lang="en-US"/>
              <a:pPr algn="r"/>
              <a:t>54</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p107: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endParaRPr/>
          </a:p>
        </p:txBody>
      </p:sp>
      <p:sp>
        <p:nvSpPr>
          <p:cNvPr id="891" name="Google Shape;891;p10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p10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8" name="Google Shape;898;p108:notes"/>
          <p:cNvSpPr txBox="1">
            <a:spLocks noGrp="1"/>
          </p:cNvSpPr>
          <p:nvPr>
            <p:ph type="body" idx="1"/>
          </p:nvPr>
        </p:nvSpPr>
        <p:spPr>
          <a:xfrm>
            <a:off x="701040" y="4415791"/>
            <a:ext cx="5608320" cy="4183380"/>
          </a:xfrm>
          <a:prstGeom prst="rect">
            <a:avLst/>
          </a:prstGeom>
          <a:noFill/>
          <a:ln>
            <a:noFill/>
          </a:ln>
        </p:spPr>
        <p:txBody>
          <a:bodyPr spcFirstLastPara="1" wrap="square" lIns="93151" tIns="46575" rIns="93151" bIns="46575" anchor="t" anchorCtr="0">
            <a:noAutofit/>
          </a:bodyPr>
          <a:lstStyle/>
          <a:p>
            <a:pPr marL="0" indent="0"/>
            <a:endParaRPr dirty="0"/>
          </a:p>
        </p:txBody>
      </p:sp>
      <p:sp>
        <p:nvSpPr>
          <p:cNvPr id="899" name="Google Shape;899;p108:notes"/>
          <p:cNvSpPr txBox="1">
            <a:spLocks noGrp="1"/>
          </p:cNvSpPr>
          <p:nvPr>
            <p:ph type="sldNum" idx="12"/>
          </p:nvPr>
        </p:nvSpPr>
        <p:spPr>
          <a:xfrm>
            <a:off x="3970939" y="8829967"/>
            <a:ext cx="3037840" cy="464820"/>
          </a:xfrm>
          <a:prstGeom prst="rect">
            <a:avLst/>
          </a:prstGeom>
          <a:noFill/>
          <a:ln>
            <a:noFill/>
          </a:ln>
        </p:spPr>
        <p:txBody>
          <a:bodyPr spcFirstLastPara="1" wrap="square" lIns="93151" tIns="46575" rIns="93151" bIns="46575" anchor="b" anchorCtr="0">
            <a:noAutofit/>
          </a:bodyPr>
          <a:lstStyle/>
          <a:p>
            <a:pPr algn="r"/>
            <a:fld id="{00000000-1234-1234-1234-123412341234}" type="slidenum">
              <a:rPr lang="en-US"/>
              <a:pPr algn="r"/>
              <a:t>56</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p10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6" name="Google Shape;906;p109:notes"/>
          <p:cNvSpPr txBox="1">
            <a:spLocks noGrp="1"/>
          </p:cNvSpPr>
          <p:nvPr>
            <p:ph type="body" idx="1"/>
          </p:nvPr>
        </p:nvSpPr>
        <p:spPr>
          <a:xfrm>
            <a:off x="701040" y="4415791"/>
            <a:ext cx="5608320" cy="4183380"/>
          </a:xfrm>
          <a:prstGeom prst="rect">
            <a:avLst/>
          </a:prstGeom>
          <a:noFill/>
          <a:ln>
            <a:noFill/>
          </a:ln>
        </p:spPr>
        <p:txBody>
          <a:bodyPr spcFirstLastPara="1" wrap="square" lIns="93151" tIns="46575" rIns="93151" bIns="46575" anchor="t" anchorCtr="0">
            <a:noAutofit/>
          </a:bodyPr>
          <a:lstStyle/>
          <a:p>
            <a:pPr marL="0" indent="0"/>
            <a:endParaRPr/>
          </a:p>
        </p:txBody>
      </p:sp>
      <p:sp>
        <p:nvSpPr>
          <p:cNvPr id="907" name="Google Shape;907;p109:notes"/>
          <p:cNvSpPr txBox="1">
            <a:spLocks noGrp="1"/>
          </p:cNvSpPr>
          <p:nvPr>
            <p:ph type="sldNum" idx="12"/>
          </p:nvPr>
        </p:nvSpPr>
        <p:spPr>
          <a:xfrm>
            <a:off x="3970939" y="8829967"/>
            <a:ext cx="3037840" cy="464820"/>
          </a:xfrm>
          <a:prstGeom prst="rect">
            <a:avLst/>
          </a:prstGeom>
          <a:noFill/>
          <a:ln>
            <a:noFill/>
          </a:ln>
        </p:spPr>
        <p:txBody>
          <a:bodyPr spcFirstLastPara="1" wrap="square" lIns="93151" tIns="46575" rIns="93151" bIns="46575" anchor="b" anchorCtr="0">
            <a:noAutofit/>
          </a:bodyPr>
          <a:lstStyle/>
          <a:p>
            <a:pPr algn="r"/>
            <a:fld id="{00000000-1234-1234-1234-123412341234}" type="slidenum">
              <a:rPr lang="en-US"/>
              <a:pPr algn="r"/>
              <a:t>57</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p111: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endParaRPr/>
          </a:p>
        </p:txBody>
      </p:sp>
      <p:sp>
        <p:nvSpPr>
          <p:cNvPr id="921" name="Google Shape;921;p1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p112: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endParaRPr/>
          </a:p>
        </p:txBody>
      </p:sp>
      <p:sp>
        <p:nvSpPr>
          <p:cNvPr id="928" name="Google Shape;928;p1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p110: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endParaRPr/>
          </a:p>
        </p:txBody>
      </p:sp>
      <p:sp>
        <p:nvSpPr>
          <p:cNvPr id="914" name="Google Shape;914;p1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64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71019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0" name="Google Shape;130;p6:notes"/>
          <p:cNvSpPr txBox="1">
            <a:spLocks noGrp="1"/>
          </p:cNvSpPr>
          <p:nvPr>
            <p:ph type="body" idx="1"/>
          </p:nvPr>
        </p:nvSpPr>
        <p:spPr>
          <a:xfrm>
            <a:off x="701040" y="4415791"/>
            <a:ext cx="5608320" cy="4183380"/>
          </a:xfrm>
          <a:prstGeom prst="rect">
            <a:avLst/>
          </a:prstGeom>
          <a:noFill/>
          <a:ln>
            <a:noFill/>
          </a:ln>
        </p:spPr>
        <p:txBody>
          <a:bodyPr spcFirstLastPara="1" wrap="square" lIns="93151" tIns="46575" rIns="93151" bIns="46575" anchor="t" anchorCtr="0">
            <a:noAutofit/>
          </a:bodyPr>
          <a:lstStyle/>
          <a:p>
            <a:pPr marL="0" indent="0"/>
            <a:r>
              <a:rPr lang="en-US" dirty="0"/>
              <a:t>These next two slides show the outline of the Act.   </a:t>
            </a:r>
            <a:endParaRPr dirty="0"/>
          </a:p>
          <a:p>
            <a:pPr marL="0" indent="0"/>
            <a:endParaRPr lang="en-US" dirty="0"/>
          </a:p>
          <a:p>
            <a:pPr marL="0" indent="0"/>
            <a:r>
              <a:rPr lang="en-US" dirty="0"/>
              <a:t>Title I is objectives and vision</a:t>
            </a:r>
            <a:endParaRPr dirty="0"/>
          </a:p>
          <a:p>
            <a:pPr marL="0" indent="0"/>
            <a:endParaRPr lang="en-US" dirty="0"/>
          </a:p>
          <a:p>
            <a:pPr marL="0" indent="0"/>
            <a:r>
              <a:rPr lang="en-US" dirty="0"/>
              <a:t>Title II establishes the Administration on Aging &amp; talks</a:t>
            </a:r>
            <a:r>
              <a:rPr lang="en-US" baseline="0" dirty="0"/>
              <a:t> about what we do at the federal level</a:t>
            </a:r>
          </a:p>
          <a:p>
            <a:pPr marL="0" indent="0"/>
            <a:endParaRPr lang="en-US" baseline="0" dirty="0"/>
          </a:p>
          <a:p>
            <a:pPr marL="0" indent="0"/>
            <a:r>
              <a:rPr lang="en-US" baseline="0" dirty="0"/>
              <a:t>Title III very important for setting up State and AAA structure &amp; services and funding</a:t>
            </a:r>
            <a:endParaRPr dirty="0"/>
          </a:p>
          <a:p>
            <a:pPr marL="0" indent="0"/>
            <a:endParaRPr lang="en-US" dirty="0"/>
          </a:p>
          <a:p>
            <a:pPr marL="0" indent="0"/>
            <a:r>
              <a:rPr lang="en-US" dirty="0"/>
              <a:t>Title III – Grants for State and community programs include the following programs …… </a:t>
            </a:r>
            <a:endParaRPr dirty="0"/>
          </a:p>
          <a:p>
            <a:pPr marL="0" indent="0"/>
            <a:endParaRPr lang="en-US" dirty="0"/>
          </a:p>
          <a:p>
            <a:pPr marL="0" indent="0"/>
            <a:r>
              <a:rPr lang="en-US" dirty="0"/>
              <a:t>III B Adult day, case management, chore, I&amp;A, homemaker, home repair, outreach, personal care, respite, transportation – etc… </a:t>
            </a:r>
          </a:p>
          <a:p>
            <a:pPr marL="0" indent="0"/>
            <a:endParaRPr lang="en-US" dirty="0"/>
          </a:p>
          <a:p>
            <a:pPr marL="0" indent="0"/>
            <a:r>
              <a:rPr lang="en-US" dirty="0"/>
              <a:t>III C – Nutrition Services – Congregate and HDM </a:t>
            </a:r>
          </a:p>
          <a:p>
            <a:pPr marL="0" indent="0"/>
            <a:endParaRPr dirty="0"/>
          </a:p>
          <a:p>
            <a:pPr marL="0" indent="0"/>
            <a:r>
              <a:rPr lang="en-US" dirty="0"/>
              <a:t>III D – Health Promotion Disease Prevention – only evidence-based</a:t>
            </a:r>
            <a:r>
              <a:rPr lang="en-US" baseline="0" dirty="0"/>
              <a:t> programs</a:t>
            </a:r>
            <a:endParaRPr lang="en-US" dirty="0"/>
          </a:p>
          <a:p>
            <a:pPr marL="0" indent="0"/>
            <a:endParaRPr dirty="0"/>
          </a:p>
          <a:p>
            <a:pPr marL="0" indent="0"/>
            <a:r>
              <a:rPr lang="en-US" dirty="0"/>
              <a:t>III E – National Family Caregiver Support Program</a:t>
            </a:r>
            <a:endParaRPr dirty="0"/>
          </a:p>
          <a:p>
            <a:pPr marL="0" indent="0"/>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0: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endParaRPr/>
          </a:p>
        </p:txBody>
      </p:sp>
      <p:sp>
        <p:nvSpPr>
          <p:cNvPr id="339" name="Google Shape;339;p3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61426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31: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endParaRPr/>
          </a:p>
        </p:txBody>
      </p:sp>
      <p:sp>
        <p:nvSpPr>
          <p:cNvPr id="345" name="Google Shape;345;p3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69465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31: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endParaRPr/>
          </a:p>
        </p:txBody>
      </p:sp>
      <p:sp>
        <p:nvSpPr>
          <p:cNvPr id="345" name="Google Shape;345;p3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21293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31: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endParaRPr/>
          </a:p>
        </p:txBody>
      </p:sp>
      <p:sp>
        <p:nvSpPr>
          <p:cNvPr id="345" name="Google Shape;345;p3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96663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31: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endParaRPr/>
          </a:p>
        </p:txBody>
      </p:sp>
      <p:sp>
        <p:nvSpPr>
          <p:cNvPr id="345" name="Google Shape;345;p3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06224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31: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endParaRPr dirty="0"/>
          </a:p>
        </p:txBody>
      </p:sp>
      <p:sp>
        <p:nvSpPr>
          <p:cNvPr id="345" name="Google Shape;345;p3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34263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31: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endParaRPr dirty="0"/>
          </a:p>
        </p:txBody>
      </p:sp>
      <p:sp>
        <p:nvSpPr>
          <p:cNvPr id="345" name="Google Shape;345;p3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04183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EBF064-7EE6-4931-89DB-2455780A7596}" type="slidenum">
              <a:rPr lang="en-US" smtClean="0"/>
              <a:pPr/>
              <a:t>72</a:t>
            </a:fld>
            <a:endParaRPr lang="en-US"/>
          </a:p>
        </p:txBody>
      </p:sp>
    </p:spTree>
    <p:extLst>
      <p:ext uri="{BB962C8B-B14F-4D97-AF65-F5344CB8AC3E}">
        <p14:creationId xmlns:p14="http://schemas.microsoft.com/office/powerpoint/2010/main" val="2637971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7" name="Google Shape;137;p7:notes"/>
          <p:cNvSpPr txBox="1">
            <a:spLocks noGrp="1"/>
          </p:cNvSpPr>
          <p:nvPr>
            <p:ph type="body" idx="1"/>
          </p:nvPr>
        </p:nvSpPr>
        <p:spPr>
          <a:xfrm>
            <a:off x="701040" y="4415791"/>
            <a:ext cx="5608320" cy="4183380"/>
          </a:xfrm>
          <a:prstGeom prst="rect">
            <a:avLst/>
          </a:prstGeom>
          <a:noFill/>
          <a:ln>
            <a:noFill/>
          </a:ln>
        </p:spPr>
        <p:txBody>
          <a:bodyPr spcFirstLastPara="1" wrap="square" lIns="93151" tIns="46575" rIns="93151" bIns="46575" anchor="t" anchorCtr="0">
            <a:noAutofit/>
          </a:bodyPr>
          <a:lstStyle/>
          <a:p>
            <a:pPr marL="0" indent="0"/>
            <a:r>
              <a:rPr lang="en-US" dirty="0"/>
              <a:t>Will have next slide how Title III and Title VI align in terms of services funded under each</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9: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endParaRPr dirty="0"/>
          </a:p>
        </p:txBody>
      </p:sp>
      <p:sp>
        <p:nvSpPr>
          <p:cNvPr id="189" name="Google Shape;189;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5237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noted,</a:t>
            </a:r>
            <a:r>
              <a:rPr lang="en-US" baseline="0" dirty="0"/>
              <a:t> Title VI is funding that goes directly to Tribes/Tribal Aging Programs – follows the government to government relationship.  Amount of funding is determined based on the 60+ population of elders</a:t>
            </a:r>
          </a:p>
          <a:p>
            <a:endParaRPr lang="en-US" baseline="0"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265114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Option A">
  <p:cSld name="Title Slide Option A">
    <p:spTree>
      <p:nvGrpSpPr>
        <p:cNvPr id="1" name="Shape 13"/>
        <p:cNvGrpSpPr/>
        <p:nvPr/>
      </p:nvGrpSpPr>
      <p:grpSpPr>
        <a:xfrm>
          <a:off x="0" y="0"/>
          <a:ext cx="0" cy="0"/>
          <a:chOff x="0" y="0"/>
          <a:chExt cx="0" cy="0"/>
        </a:xfrm>
      </p:grpSpPr>
      <p:pic>
        <p:nvPicPr>
          <p:cNvPr id="14" name="Google Shape;14;p2"/>
          <p:cNvPicPr preferRelativeResize="0"/>
          <p:nvPr/>
        </p:nvPicPr>
        <p:blipFill rotWithShape="1">
          <a:blip r:embed="rId2">
            <a:alphaModFix/>
          </a:blip>
          <a:srcRect b="25587"/>
          <a:stretch/>
        </p:blipFill>
        <p:spPr>
          <a:xfrm>
            <a:off x="0" y="1"/>
            <a:ext cx="9144000" cy="5257800"/>
          </a:xfrm>
          <a:prstGeom prst="rect">
            <a:avLst/>
          </a:prstGeom>
          <a:noFill/>
          <a:ln>
            <a:noFill/>
          </a:ln>
        </p:spPr>
      </p:pic>
      <p:sp>
        <p:nvSpPr>
          <p:cNvPr id="15" name="Google Shape;15;p2"/>
          <p:cNvSpPr txBox="1">
            <a:spLocks noGrp="1"/>
          </p:cNvSpPr>
          <p:nvPr>
            <p:ph type="body" idx="1"/>
          </p:nvPr>
        </p:nvSpPr>
        <p:spPr>
          <a:xfrm>
            <a:off x="76200" y="152400"/>
            <a:ext cx="7696200" cy="685800"/>
          </a:xfrm>
          <a:prstGeom prst="rect">
            <a:avLst/>
          </a:prstGeom>
          <a:noFill/>
          <a:ln>
            <a:noFill/>
          </a:ln>
        </p:spPr>
        <p:txBody>
          <a:bodyPr spcFirstLastPara="1" wrap="square" lIns="91425" tIns="45700" rIns="91425" bIns="45700" anchor="t" anchorCtr="0">
            <a:noAutofit/>
          </a:bodyPr>
          <a:lstStyle>
            <a:lvl1pPr marL="457200" lvl="0" indent="-228600" algn="l">
              <a:spcBef>
                <a:spcPts val="800"/>
              </a:spcBef>
              <a:spcAft>
                <a:spcPts val="0"/>
              </a:spcAft>
              <a:buSzPts val="4000"/>
              <a:buNone/>
              <a:defRPr sz="40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o"/>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 name="Google Shape;16;p2"/>
          <p:cNvSpPr txBox="1">
            <a:spLocks noGrp="1"/>
          </p:cNvSpPr>
          <p:nvPr>
            <p:ph type="subTitle" idx="2"/>
          </p:nvPr>
        </p:nvSpPr>
        <p:spPr>
          <a:xfrm>
            <a:off x="76200" y="762000"/>
            <a:ext cx="5867400" cy="533400"/>
          </a:xfrm>
          <a:prstGeom prst="rect">
            <a:avLst/>
          </a:prstGeom>
          <a:noFill/>
          <a:ln>
            <a:noFill/>
          </a:ln>
        </p:spPr>
        <p:txBody>
          <a:bodyPr spcFirstLastPara="1" wrap="square" lIns="91425" tIns="45700" rIns="91425" bIns="45700" anchor="t" anchorCtr="0">
            <a:noAutofit/>
          </a:bodyPr>
          <a:lstStyle>
            <a:lvl1pPr lvl="0" algn="l">
              <a:spcBef>
                <a:spcPts val="560"/>
              </a:spcBef>
              <a:spcAft>
                <a:spcPts val="0"/>
              </a:spcAft>
              <a:buSzPts val="2800"/>
              <a:buNone/>
              <a:defRPr sz="2800" i="1">
                <a:solidFill>
                  <a:srgbClr val="F2F2F2"/>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7" name="Google Shape;17;p2"/>
          <p:cNvSpPr txBox="1">
            <a:spLocks noGrp="1"/>
          </p:cNvSpPr>
          <p:nvPr>
            <p:ph type="body" idx="3"/>
          </p:nvPr>
        </p:nvSpPr>
        <p:spPr>
          <a:xfrm>
            <a:off x="3124200" y="2743200"/>
            <a:ext cx="6019800" cy="533400"/>
          </a:xfrm>
          <a:prstGeom prst="rect">
            <a:avLst/>
          </a:prstGeom>
          <a:noFill/>
          <a:ln>
            <a:noFill/>
          </a:ln>
        </p:spPr>
        <p:txBody>
          <a:bodyPr spcFirstLastPara="1" wrap="square" lIns="91425" tIns="45700" rIns="91425" bIns="45700" anchor="t" anchorCtr="0">
            <a:noAutofit/>
          </a:bodyPr>
          <a:lstStyle>
            <a:lvl1pPr marL="457200" lvl="0" indent="-228600" algn="l">
              <a:spcBef>
                <a:spcPts val="640"/>
              </a:spcBef>
              <a:spcAft>
                <a:spcPts val="0"/>
              </a:spcAft>
              <a:buSzPts val="3200"/>
              <a:buNone/>
              <a:defRPr b="1">
                <a:solidFill>
                  <a:srgbClr val="0A4F90"/>
                </a:solidFill>
              </a:defRPr>
            </a:lvl1pPr>
            <a:lvl2pPr marL="914400" lvl="1" indent="-228600" algn="l">
              <a:spcBef>
                <a:spcPts val="560"/>
              </a:spcBef>
              <a:spcAft>
                <a:spcPts val="0"/>
              </a:spcAft>
              <a:buClr>
                <a:schemeClr val="dk1"/>
              </a:buClr>
              <a:buSzPts val="2800"/>
              <a:buNone/>
              <a:defRPr/>
            </a:lvl2pPr>
            <a:lvl3pPr marL="1371600" lvl="2" indent="-228600" algn="l">
              <a:spcBef>
                <a:spcPts val="480"/>
              </a:spcBef>
              <a:spcAft>
                <a:spcPts val="0"/>
              </a:spcAft>
              <a:buSzPts val="2400"/>
              <a:buNone/>
              <a:defRPr/>
            </a:lvl3pPr>
            <a:lvl4pPr marL="1828800" lvl="3" indent="-228600" algn="l">
              <a:spcBef>
                <a:spcPts val="400"/>
              </a:spcBef>
              <a:spcAft>
                <a:spcPts val="0"/>
              </a:spcAft>
              <a:buClr>
                <a:schemeClr val="dk1"/>
              </a:buClr>
              <a:buSzPts val="2000"/>
              <a:buNone/>
              <a:defRPr/>
            </a:lvl4pPr>
            <a:lvl5pPr marL="2286000" lvl="4" indent="-228600" algn="l">
              <a:spcBef>
                <a:spcPts val="400"/>
              </a:spcBef>
              <a:spcAft>
                <a:spcPts val="0"/>
              </a:spcAft>
              <a:buClr>
                <a:schemeClr val="dk1"/>
              </a:buClr>
              <a:buSzPts val="20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2"/>
          <p:cNvSpPr txBox="1">
            <a:spLocks noGrp="1"/>
          </p:cNvSpPr>
          <p:nvPr>
            <p:ph type="body" idx="4"/>
          </p:nvPr>
        </p:nvSpPr>
        <p:spPr>
          <a:xfrm>
            <a:off x="3124200" y="3352800"/>
            <a:ext cx="6019800" cy="533400"/>
          </a:xfrm>
          <a:prstGeom prst="rect">
            <a:avLst/>
          </a:prstGeom>
          <a:noFill/>
          <a:ln>
            <a:noFill/>
          </a:ln>
        </p:spPr>
        <p:txBody>
          <a:bodyPr spcFirstLastPara="1" wrap="square" lIns="91425" tIns="45700" rIns="91425" bIns="45700" anchor="t" anchorCtr="0">
            <a:noAutofit/>
          </a:bodyPr>
          <a:lstStyle>
            <a:lvl1pPr marL="457200" lvl="0" indent="-228600" algn="l">
              <a:spcBef>
                <a:spcPts val="560"/>
              </a:spcBef>
              <a:spcAft>
                <a:spcPts val="0"/>
              </a:spcAft>
              <a:buSzPts val="2800"/>
              <a:buNone/>
              <a:defRPr sz="2800">
                <a:solidFill>
                  <a:schemeClr val="dk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o"/>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 name="Google Shape;19;p2"/>
          <p:cNvSpPr txBox="1">
            <a:spLocks noGrp="1"/>
          </p:cNvSpPr>
          <p:nvPr>
            <p:ph type="body" idx="5"/>
          </p:nvPr>
        </p:nvSpPr>
        <p:spPr>
          <a:xfrm>
            <a:off x="3124200" y="3886200"/>
            <a:ext cx="6019800" cy="533400"/>
          </a:xfrm>
          <a:prstGeom prst="rect">
            <a:avLst/>
          </a:prstGeom>
          <a:noFill/>
          <a:ln>
            <a:noFill/>
          </a:ln>
        </p:spPr>
        <p:txBody>
          <a:bodyPr spcFirstLastPara="1" wrap="square" lIns="91425" tIns="45700" rIns="91425" bIns="45700" anchor="t" anchorCtr="0">
            <a:noAutofit/>
          </a:bodyPr>
          <a:lstStyle>
            <a:lvl1pPr marL="457200" lvl="0" indent="-228600" algn="l">
              <a:spcBef>
                <a:spcPts val="560"/>
              </a:spcBef>
              <a:spcAft>
                <a:spcPts val="0"/>
              </a:spcAft>
              <a:buSzPts val="2800"/>
              <a:buNone/>
              <a:defRPr sz="2800">
                <a:solidFill>
                  <a:schemeClr val="dk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o"/>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2"/>
          <p:cNvSpPr txBox="1">
            <a:spLocks noGrp="1"/>
          </p:cNvSpPr>
          <p:nvPr>
            <p:ph type="body" idx="6"/>
          </p:nvPr>
        </p:nvSpPr>
        <p:spPr>
          <a:xfrm>
            <a:off x="3124200" y="4648200"/>
            <a:ext cx="3962400" cy="457200"/>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2000"/>
              <a:buNone/>
              <a:defRPr sz="2000" i="0"/>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o"/>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 name="Google Shape;21;p2"/>
          <p:cNvSpPr txBox="1">
            <a:spLocks noGrp="1"/>
          </p:cNvSpPr>
          <p:nvPr>
            <p:ph type="body" idx="7"/>
          </p:nvPr>
        </p:nvSpPr>
        <p:spPr>
          <a:xfrm>
            <a:off x="76200" y="6172200"/>
            <a:ext cx="5943600" cy="304800"/>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2000"/>
              <a:buNone/>
              <a:defRPr sz="2000" i="0">
                <a:solidFill>
                  <a:schemeClr val="dk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o"/>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2" name="Google Shape;22;p2"/>
          <p:cNvPicPr preferRelativeResize="0"/>
          <p:nvPr/>
        </p:nvPicPr>
        <p:blipFill rotWithShape="1">
          <a:blip r:embed="rId3">
            <a:alphaModFix/>
          </a:blip>
          <a:srcRect/>
          <a:stretch/>
        </p:blipFill>
        <p:spPr>
          <a:xfrm>
            <a:off x="6400800" y="5527981"/>
            <a:ext cx="2380938" cy="98363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and Text" type="objAndTx">
  <p:cSld name="Title, Content and Text">
    <p:spTree>
      <p:nvGrpSpPr>
        <p:cNvPr id="1" name="Shape 59"/>
        <p:cNvGrpSpPr/>
        <p:nvPr/>
      </p:nvGrpSpPr>
      <p:grpSpPr>
        <a:xfrm>
          <a:off x="0" y="0"/>
          <a:ext cx="0" cy="0"/>
          <a:chOff x="0" y="0"/>
          <a:chExt cx="0" cy="0"/>
        </a:xfrm>
      </p:grpSpPr>
      <p:sp>
        <p:nvSpPr>
          <p:cNvPr id="60" name="Google Shape;60;p10"/>
          <p:cNvSpPr txBox="1">
            <a:spLocks noGrp="1"/>
          </p:cNvSpPr>
          <p:nvPr>
            <p:ph type="title"/>
          </p:nvPr>
        </p:nvSpPr>
        <p:spPr>
          <a:xfrm>
            <a:off x="1143000" y="274638"/>
            <a:ext cx="7543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0"/>
          <p:cNvSpPr txBox="1">
            <a:spLocks noGrp="1"/>
          </p:cNvSpPr>
          <p:nvPr>
            <p:ph type="body" idx="1"/>
          </p:nvPr>
        </p:nvSpPr>
        <p:spPr>
          <a:xfrm>
            <a:off x="1143000" y="1981200"/>
            <a:ext cx="36957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o"/>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2" name="Google Shape;62;p10"/>
          <p:cNvSpPr txBox="1">
            <a:spLocks noGrp="1"/>
          </p:cNvSpPr>
          <p:nvPr>
            <p:ph type="body" idx="2"/>
          </p:nvPr>
        </p:nvSpPr>
        <p:spPr>
          <a:xfrm>
            <a:off x="4991100" y="1981200"/>
            <a:ext cx="36957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o"/>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58263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2 - 2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354141"/>
            <a:ext cx="3886201" cy="4772025"/>
          </a:xfrm>
        </p:spPr>
        <p:txBody>
          <a:bodyPr/>
          <a:lstStyle>
            <a:lvl2pPr>
              <a:spcBef>
                <a:spcPts val="0"/>
              </a:spcBef>
              <a:spcAft>
                <a:spcPts val="600"/>
              </a:spcAft>
              <a:defRPr/>
            </a:lvl2pPr>
            <a:lvl3pPr>
              <a:spcBef>
                <a:spcPts val="0"/>
              </a:spcBef>
              <a:spcAft>
                <a:spcPts val="600"/>
              </a:spcAft>
              <a:defRPr/>
            </a:lvl3pPr>
            <a:lvl4pPr>
              <a:spcBef>
                <a:spcPts val="0"/>
              </a:spcBef>
              <a:spcAft>
                <a:spcPts val="400"/>
              </a:spcAft>
              <a:defRPr/>
            </a:lvl4pPr>
            <a:lvl5pPr>
              <a:spcBef>
                <a:spcPts val="0"/>
              </a:spcBef>
              <a:spcAft>
                <a:spcPts val="4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lgn="r">
              <a:defRPr/>
            </a:lvl1pPr>
          </a:lstStyle>
          <a:p>
            <a:fld id="{F18F5FCC-583C-47C6-9953-2F6AD74D46AE}" type="slidenum">
              <a:rPr lang="en-US" smtClean="0"/>
              <a:pPr/>
              <a:t>‹#›</a:t>
            </a:fld>
            <a:endParaRPr lang="en-US" dirty="0"/>
          </a:p>
        </p:txBody>
      </p:sp>
      <p:sp>
        <p:nvSpPr>
          <p:cNvPr id="5" name="Content Placeholder 2"/>
          <p:cNvSpPr>
            <a:spLocks noGrp="1"/>
          </p:cNvSpPr>
          <p:nvPr>
            <p:ph idx="13"/>
          </p:nvPr>
        </p:nvSpPr>
        <p:spPr>
          <a:xfrm>
            <a:off x="4800600" y="1354141"/>
            <a:ext cx="4059238" cy="4772025"/>
          </a:xfrm>
        </p:spPr>
        <p:txBody>
          <a:bodyPr/>
          <a:lstStyle>
            <a:lvl2pPr>
              <a:spcBef>
                <a:spcPts val="0"/>
              </a:spcBef>
              <a:spcAft>
                <a:spcPts val="600"/>
              </a:spcAft>
              <a:defRPr/>
            </a:lvl2pPr>
            <a:lvl3pPr>
              <a:spcBef>
                <a:spcPts val="0"/>
              </a:spcBef>
              <a:spcAft>
                <a:spcPts val="600"/>
              </a:spcAft>
              <a:defRPr/>
            </a:lvl3pPr>
            <a:lvl4pPr>
              <a:spcBef>
                <a:spcPts val="0"/>
              </a:spcBef>
              <a:spcAft>
                <a:spcPts val="400"/>
              </a:spcAft>
              <a:defRPr/>
            </a:lvl4pPr>
            <a:lvl5pPr>
              <a:spcBef>
                <a:spcPts val="0"/>
              </a:spcBef>
              <a:spcAft>
                <a:spcPts val="4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p>
        </p:txBody>
      </p:sp>
      <p:cxnSp>
        <p:nvCxnSpPr>
          <p:cNvPr id="7" name="Straight Connector 6"/>
          <p:cNvCxnSpPr/>
          <p:nvPr userDrawn="1"/>
        </p:nvCxnSpPr>
        <p:spPr>
          <a:xfrm>
            <a:off x="457200" y="1162755"/>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436174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pic>
        <p:nvPicPr>
          <p:cNvPr id="24" name="Google Shape;24;p3"/>
          <p:cNvPicPr preferRelativeResize="0"/>
          <p:nvPr/>
        </p:nvPicPr>
        <p:blipFill rotWithShape="1">
          <a:blip r:embed="rId2">
            <a:alphaModFix/>
          </a:blip>
          <a:srcRect t="78430"/>
          <a:stretch/>
        </p:blipFill>
        <p:spPr>
          <a:xfrm>
            <a:off x="0" y="5334000"/>
            <a:ext cx="9144000" cy="1524000"/>
          </a:xfrm>
          <a:prstGeom prst="rect">
            <a:avLst/>
          </a:prstGeom>
          <a:noFill/>
          <a:ln>
            <a:noFill/>
          </a:ln>
        </p:spPr>
      </p:pic>
      <p:sp>
        <p:nvSpPr>
          <p:cNvPr id="25" name="Google Shape;25;p3"/>
          <p:cNvSpPr txBox="1">
            <a:spLocks noGrp="1"/>
          </p:cNvSpPr>
          <p:nvPr>
            <p:ph type="body" idx="1"/>
          </p:nvPr>
        </p:nvSpPr>
        <p:spPr>
          <a:xfrm>
            <a:off x="722313" y="2928938"/>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solidFill>
                  <a:schemeClr val="dk1"/>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6" name="Google Shape;26;p3"/>
          <p:cNvSpPr txBox="1">
            <a:spLocks noGrp="1"/>
          </p:cNvSpPr>
          <p:nvPr>
            <p:ph type="title"/>
          </p:nvPr>
        </p:nvSpPr>
        <p:spPr>
          <a:xfrm>
            <a:off x="722313" y="4429125"/>
            <a:ext cx="7772400" cy="1057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3200"/>
              <a:buFont typeface="Arial"/>
              <a:buNone/>
              <a:defRPr sz="32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General Content " type="obj">
  <p:cSld name="OBJECT">
    <p:spTree>
      <p:nvGrpSpPr>
        <p:cNvPr id="1" name="Shape 28"/>
        <p:cNvGrpSpPr/>
        <p:nvPr/>
      </p:nvGrpSpPr>
      <p:grpSpPr>
        <a:xfrm>
          <a:off x="0" y="0"/>
          <a:ext cx="0" cy="0"/>
          <a:chOff x="0" y="0"/>
          <a:chExt cx="0" cy="0"/>
        </a:xfrm>
      </p:grpSpPr>
      <p:pic>
        <p:nvPicPr>
          <p:cNvPr id="29" name="Google Shape;29;p4"/>
          <p:cNvPicPr preferRelativeResize="0"/>
          <p:nvPr/>
        </p:nvPicPr>
        <p:blipFill rotWithShape="1">
          <a:blip r:embed="rId2">
            <a:alphaModFix/>
          </a:blip>
          <a:srcRect t="79510"/>
          <a:stretch/>
        </p:blipFill>
        <p:spPr>
          <a:xfrm>
            <a:off x="0" y="5410200"/>
            <a:ext cx="9144000" cy="1447800"/>
          </a:xfrm>
          <a:prstGeom prst="rect">
            <a:avLst/>
          </a:prstGeom>
          <a:noFill/>
          <a:ln>
            <a:noFill/>
          </a:ln>
        </p:spPr>
      </p:pic>
      <p:sp>
        <p:nvSpPr>
          <p:cNvPr id="30" name="Google Shape;30;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body" idx="1"/>
          </p:nvPr>
        </p:nvSpPr>
        <p:spPr>
          <a:xfrm>
            <a:off x="457200" y="1600201"/>
            <a:ext cx="8229600" cy="3886200"/>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SzPts val="3200"/>
              <a:buChar char="•"/>
              <a:defRPr/>
            </a:lvl1pPr>
            <a:lvl2pPr marL="914400" lvl="1" indent="-406400" algn="l">
              <a:spcBef>
                <a:spcPts val="560"/>
              </a:spcBef>
              <a:spcAft>
                <a:spcPts val="0"/>
              </a:spcAft>
              <a:buClr>
                <a:schemeClr val="dk1"/>
              </a:buClr>
              <a:buSzPts val="2800"/>
              <a:buChar char="–"/>
              <a:defRPr/>
            </a:lvl2pPr>
            <a:lvl3pPr marL="1371600" lvl="2" indent="-381000" algn="l">
              <a:spcBef>
                <a:spcPts val="480"/>
              </a:spcBef>
              <a:spcAft>
                <a:spcPts val="0"/>
              </a:spcAft>
              <a:buSzPts val="2400"/>
              <a:buChar char="▪"/>
              <a:defRPr/>
            </a:lvl3pPr>
            <a:lvl4pPr marL="1828800" lvl="3" indent="-342900" algn="l">
              <a:spcBef>
                <a:spcPts val="360"/>
              </a:spcBef>
              <a:spcAft>
                <a:spcPts val="0"/>
              </a:spcAft>
              <a:buClr>
                <a:schemeClr val="dk1"/>
              </a:buClr>
              <a:buSzPts val="1800"/>
              <a:buChar char="o"/>
              <a:defRPr/>
            </a:lvl4pPr>
            <a:lvl5pPr marL="2286000" lvl="4" indent="-355600" algn="l">
              <a:spcBef>
                <a:spcPts val="400"/>
              </a:spcBef>
              <a:spcAft>
                <a:spcPts val="0"/>
              </a:spcAft>
              <a:buClr>
                <a:schemeClr val="dk1"/>
              </a:buClr>
              <a:buSzPts val="2000"/>
              <a:buFont typeface="Noto Sans Symbols"/>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 name="Google Shape;32;p4"/>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lumns (w/ subheads)" type="twoTxTwoObj">
  <p:cSld name="TWO_OBJECTS_WITH_TEXT">
    <p:spTree>
      <p:nvGrpSpPr>
        <p:cNvPr id="1" name="Shape 33"/>
        <p:cNvGrpSpPr/>
        <p:nvPr/>
      </p:nvGrpSpPr>
      <p:grpSpPr>
        <a:xfrm>
          <a:off x="0" y="0"/>
          <a:ext cx="0" cy="0"/>
          <a:chOff x="0" y="0"/>
          <a:chExt cx="0" cy="0"/>
        </a:xfrm>
      </p:grpSpPr>
      <p:pic>
        <p:nvPicPr>
          <p:cNvPr id="34" name="Google Shape;34;p5"/>
          <p:cNvPicPr preferRelativeResize="0"/>
          <p:nvPr/>
        </p:nvPicPr>
        <p:blipFill rotWithShape="1">
          <a:blip r:embed="rId2">
            <a:alphaModFix/>
          </a:blip>
          <a:srcRect t="78430"/>
          <a:stretch/>
        </p:blipFill>
        <p:spPr>
          <a:xfrm>
            <a:off x="0" y="5334000"/>
            <a:ext cx="9144000" cy="1524000"/>
          </a:xfrm>
          <a:prstGeom prst="rect">
            <a:avLst/>
          </a:prstGeom>
          <a:noFill/>
          <a:ln>
            <a:noFill/>
          </a:ln>
        </p:spPr>
      </p:pic>
      <p:sp>
        <p:nvSpPr>
          <p:cNvPr id="35" name="Google Shape;35;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7" name="Google Shape;37;p5"/>
          <p:cNvSpPr txBox="1">
            <a:spLocks noGrp="1"/>
          </p:cNvSpPr>
          <p:nvPr>
            <p:ph type="body" idx="2"/>
          </p:nvPr>
        </p:nvSpPr>
        <p:spPr>
          <a:xfrm>
            <a:off x="457200" y="2174875"/>
            <a:ext cx="4040188" cy="3540125"/>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1"/>
              </a:buClr>
              <a:buSzPts val="1600"/>
              <a:buChar char="o"/>
              <a:defRPr sz="1600"/>
            </a:lvl4pPr>
            <a:lvl5pPr marL="2286000" lvl="4" indent="-330200" algn="l">
              <a:spcBef>
                <a:spcPts val="320"/>
              </a:spcBef>
              <a:spcAft>
                <a:spcPts val="0"/>
              </a:spcAft>
              <a:buClr>
                <a:schemeClr val="dk1"/>
              </a:buClr>
              <a:buSzPts val="1600"/>
              <a:buFont typeface="Noto Sans Symbols"/>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8" name="Google Shape;38;p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5"/>
          <p:cNvSpPr txBox="1">
            <a:spLocks noGrp="1"/>
          </p:cNvSpPr>
          <p:nvPr>
            <p:ph type="body" idx="4"/>
          </p:nvPr>
        </p:nvSpPr>
        <p:spPr>
          <a:xfrm>
            <a:off x="4645025" y="2174875"/>
            <a:ext cx="4041775" cy="3540125"/>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1"/>
              </a:buClr>
              <a:buSzPts val="1600"/>
              <a:buChar char="o"/>
              <a:defRPr sz="1600"/>
            </a:lvl4pPr>
            <a:lvl5pPr marL="2286000" lvl="4" indent="-330200" algn="l">
              <a:spcBef>
                <a:spcPts val="320"/>
              </a:spcBef>
              <a:spcAft>
                <a:spcPts val="0"/>
              </a:spcAft>
              <a:buClr>
                <a:schemeClr val="dk1"/>
              </a:buClr>
              <a:buSzPts val="1600"/>
              <a:buFont typeface="Noto Sans Symbols"/>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5"/>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lumns (no subheads)" type="twoObj">
  <p:cSld name="TWO_OBJECTS">
    <p:spTree>
      <p:nvGrpSpPr>
        <p:cNvPr id="1" name="Shape 41"/>
        <p:cNvGrpSpPr/>
        <p:nvPr/>
      </p:nvGrpSpPr>
      <p:grpSpPr>
        <a:xfrm>
          <a:off x="0" y="0"/>
          <a:ext cx="0" cy="0"/>
          <a:chOff x="0" y="0"/>
          <a:chExt cx="0" cy="0"/>
        </a:xfrm>
      </p:grpSpPr>
      <p:pic>
        <p:nvPicPr>
          <p:cNvPr id="42" name="Google Shape;42;p6"/>
          <p:cNvPicPr preferRelativeResize="0"/>
          <p:nvPr/>
        </p:nvPicPr>
        <p:blipFill rotWithShape="1">
          <a:blip r:embed="rId2">
            <a:alphaModFix/>
          </a:blip>
          <a:srcRect t="78430"/>
          <a:stretch/>
        </p:blipFill>
        <p:spPr>
          <a:xfrm>
            <a:off x="0" y="5334000"/>
            <a:ext cx="9144000" cy="1524000"/>
          </a:xfrm>
          <a:prstGeom prst="rect">
            <a:avLst/>
          </a:prstGeom>
          <a:noFill/>
          <a:ln>
            <a:noFill/>
          </a:ln>
        </p:spPr>
      </p:pic>
      <p:sp>
        <p:nvSpPr>
          <p:cNvPr id="43" name="Google Shape;43;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457200" y="1600201"/>
            <a:ext cx="4038600" cy="40386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1"/>
              </a:buClr>
              <a:buSzPts val="1800"/>
              <a:buChar char="o"/>
              <a:defRPr sz="1800"/>
            </a:lvl4pPr>
            <a:lvl5pPr marL="2286000" lvl="4" indent="-342900" algn="l">
              <a:spcBef>
                <a:spcPts val="360"/>
              </a:spcBef>
              <a:spcAft>
                <a:spcPts val="0"/>
              </a:spcAft>
              <a:buClr>
                <a:schemeClr val="dk1"/>
              </a:buClr>
              <a:buSzPts val="1800"/>
              <a:buFont typeface="Noto Sans Symbols"/>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5" name="Google Shape;45;p6"/>
          <p:cNvSpPr txBox="1">
            <a:spLocks noGrp="1"/>
          </p:cNvSpPr>
          <p:nvPr>
            <p:ph type="body" idx="2"/>
          </p:nvPr>
        </p:nvSpPr>
        <p:spPr>
          <a:xfrm>
            <a:off x="4648200" y="1600201"/>
            <a:ext cx="4038600" cy="40386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1"/>
              </a:buClr>
              <a:buSzPts val="1800"/>
              <a:buChar char="o"/>
              <a:defRPr sz="1800"/>
            </a:lvl4pPr>
            <a:lvl5pPr marL="2286000" lvl="4" indent="-342900" algn="l">
              <a:spcBef>
                <a:spcPts val="360"/>
              </a:spcBef>
              <a:spcAft>
                <a:spcPts val="0"/>
              </a:spcAft>
              <a:buClr>
                <a:schemeClr val="dk1"/>
              </a:buClr>
              <a:buSzPts val="1800"/>
              <a:buFont typeface="Noto Sans Symbols"/>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6" name="Google Shape;46;p6"/>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000FF"/>
              </a:buClr>
              <a:buSzPts val="4400"/>
              <a:buFont typeface="Arial"/>
              <a:buNone/>
              <a:defRPr b="1">
                <a:solidFill>
                  <a:srgbClr val="0000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9"/>
          <p:cNvSpPr txBox="1">
            <a:spLocks noGrp="1"/>
          </p:cNvSpPr>
          <p:nvPr>
            <p:ph type="body" idx="1"/>
          </p:nvPr>
        </p:nvSpPr>
        <p:spPr>
          <a:xfrm>
            <a:off x="457200" y="1831921"/>
            <a:ext cx="4038600" cy="429424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1"/>
              </a:buClr>
              <a:buSzPts val="1800"/>
              <a:buChar char="o"/>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8" name="Google Shape;58;p9"/>
          <p:cNvSpPr txBox="1">
            <a:spLocks noGrp="1"/>
          </p:cNvSpPr>
          <p:nvPr>
            <p:ph type="body" idx="2"/>
          </p:nvPr>
        </p:nvSpPr>
        <p:spPr>
          <a:xfrm>
            <a:off x="4648200" y="1831921"/>
            <a:ext cx="4038600" cy="429424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1"/>
              </a:buClr>
              <a:buSzPts val="1800"/>
              <a:buChar char="o"/>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losing">
  <p:cSld name="Closing">
    <p:spTree>
      <p:nvGrpSpPr>
        <p:cNvPr id="1" name="Shape 73"/>
        <p:cNvGrpSpPr/>
        <p:nvPr/>
      </p:nvGrpSpPr>
      <p:grpSpPr>
        <a:xfrm>
          <a:off x="0" y="0"/>
          <a:ext cx="0" cy="0"/>
          <a:chOff x="0" y="0"/>
          <a:chExt cx="0" cy="0"/>
        </a:xfrm>
      </p:grpSpPr>
      <p:pic>
        <p:nvPicPr>
          <p:cNvPr id="74" name="Google Shape;74;p14"/>
          <p:cNvPicPr preferRelativeResize="0"/>
          <p:nvPr/>
        </p:nvPicPr>
        <p:blipFill rotWithShape="1">
          <a:blip r:embed="rId2">
            <a:alphaModFix/>
          </a:blip>
          <a:srcRect/>
          <a:stretch/>
        </p:blipFill>
        <p:spPr>
          <a:xfrm>
            <a:off x="0" y="-131618"/>
            <a:ext cx="9143999" cy="7065818"/>
          </a:xfrm>
          <a:prstGeom prst="rect">
            <a:avLst/>
          </a:prstGeom>
          <a:noFill/>
          <a:ln>
            <a:noFill/>
          </a:ln>
        </p:spPr>
      </p:pic>
      <p:sp>
        <p:nvSpPr>
          <p:cNvPr id="75" name="Google Shape;75;p14"/>
          <p:cNvSpPr txBox="1">
            <a:spLocks noGrp="1"/>
          </p:cNvSpPr>
          <p:nvPr>
            <p:ph type="title"/>
          </p:nvPr>
        </p:nvSpPr>
        <p:spPr>
          <a:xfrm>
            <a:off x="457200" y="1981200"/>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44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6" name="Google Shape;76;p14" descr="Administration for Community Living logo"/>
          <p:cNvPicPr preferRelativeResize="0"/>
          <p:nvPr/>
        </p:nvPicPr>
        <p:blipFill rotWithShape="1">
          <a:blip r:embed="rId3">
            <a:alphaModFix/>
          </a:blip>
          <a:srcRect/>
          <a:stretch/>
        </p:blipFill>
        <p:spPr>
          <a:xfrm>
            <a:off x="6553200" y="5760433"/>
            <a:ext cx="2323714" cy="961042"/>
          </a:xfrm>
          <a:prstGeom prst="rect">
            <a:avLst/>
          </a:prstGeom>
          <a:noFill/>
          <a:ln>
            <a:noFill/>
          </a:ln>
        </p:spPr>
      </p:pic>
      <p:sp>
        <p:nvSpPr>
          <p:cNvPr id="77" name="Google Shape;77;p14"/>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Option B">
  <p:cSld name="Title Slide Option B">
    <p:spTree>
      <p:nvGrpSpPr>
        <p:cNvPr id="1" name="Shape 78"/>
        <p:cNvGrpSpPr/>
        <p:nvPr/>
      </p:nvGrpSpPr>
      <p:grpSpPr>
        <a:xfrm>
          <a:off x="0" y="0"/>
          <a:ext cx="0" cy="0"/>
          <a:chOff x="0" y="0"/>
          <a:chExt cx="0" cy="0"/>
        </a:xfrm>
      </p:grpSpPr>
      <p:pic>
        <p:nvPicPr>
          <p:cNvPr id="79" name="Google Shape;79;p15"/>
          <p:cNvPicPr preferRelativeResize="0"/>
          <p:nvPr/>
        </p:nvPicPr>
        <p:blipFill rotWithShape="1">
          <a:blip r:embed="rId2">
            <a:alphaModFix/>
          </a:blip>
          <a:srcRect/>
          <a:stretch/>
        </p:blipFill>
        <p:spPr>
          <a:xfrm>
            <a:off x="0" y="0"/>
            <a:ext cx="9144000" cy="7065818"/>
          </a:xfrm>
          <a:prstGeom prst="rect">
            <a:avLst/>
          </a:prstGeom>
          <a:noFill/>
          <a:ln>
            <a:noFill/>
          </a:ln>
        </p:spPr>
      </p:pic>
      <p:sp>
        <p:nvSpPr>
          <p:cNvPr id="80" name="Google Shape;80;p15"/>
          <p:cNvSpPr txBox="1">
            <a:spLocks noGrp="1"/>
          </p:cNvSpPr>
          <p:nvPr>
            <p:ph type="title"/>
          </p:nvPr>
        </p:nvSpPr>
        <p:spPr>
          <a:xfrm>
            <a:off x="533400" y="1981200"/>
            <a:ext cx="8229600" cy="762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5"/>
          <p:cNvSpPr txBox="1">
            <a:spLocks noGrp="1"/>
          </p:cNvSpPr>
          <p:nvPr>
            <p:ph type="body" idx="1"/>
          </p:nvPr>
        </p:nvSpPr>
        <p:spPr>
          <a:xfrm>
            <a:off x="533400" y="2743200"/>
            <a:ext cx="8229600" cy="609600"/>
          </a:xfrm>
          <a:prstGeom prst="rect">
            <a:avLst/>
          </a:prstGeom>
          <a:noFill/>
          <a:ln>
            <a:noFill/>
          </a:ln>
        </p:spPr>
        <p:txBody>
          <a:bodyPr spcFirstLastPara="1" wrap="square" lIns="91425" tIns="45700" rIns="91425" bIns="45700" anchor="t" anchorCtr="0">
            <a:noAutofit/>
          </a:bodyPr>
          <a:lstStyle>
            <a:lvl1pPr marL="457200" lvl="0" indent="-228600" algn="ctr">
              <a:spcBef>
                <a:spcPts val="640"/>
              </a:spcBef>
              <a:spcAft>
                <a:spcPts val="0"/>
              </a:spcAft>
              <a:buSzPts val="3200"/>
              <a:buNone/>
              <a:defRPr>
                <a:solidFill>
                  <a:schemeClr val="dk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o"/>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 name="Google Shape;82;p15"/>
          <p:cNvSpPr txBox="1">
            <a:spLocks noGrp="1"/>
          </p:cNvSpPr>
          <p:nvPr>
            <p:ph type="body" idx="2"/>
          </p:nvPr>
        </p:nvSpPr>
        <p:spPr>
          <a:xfrm>
            <a:off x="533400" y="3352800"/>
            <a:ext cx="8229600" cy="609600"/>
          </a:xfrm>
          <a:prstGeom prst="rect">
            <a:avLst/>
          </a:prstGeom>
          <a:noFill/>
          <a:ln>
            <a:noFill/>
          </a:ln>
        </p:spPr>
        <p:txBody>
          <a:bodyPr spcFirstLastPara="1" wrap="square" lIns="91425" tIns="45700" rIns="91425" bIns="45700" anchor="t" anchorCtr="0">
            <a:noAutofit/>
          </a:bodyPr>
          <a:lstStyle>
            <a:lvl1pPr marL="457200" lvl="0" indent="-228600" algn="ctr">
              <a:spcBef>
                <a:spcPts val="640"/>
              </a:spcBef>
              <a:spcAft>
                <a:spcPts val="0"/>
              </a:spcAft>
              <a:buSzPts val="3200"/>
              <a:buNone/>
              <a:defRPr>
                <a:solidFill>
                  <a:schemeClr val="dk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o"/>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15"/>
          <p:cNvSpPr txBox="1">
            <a:spLocks noGrp="1"/>
          </p:cNvSpPr>
          <p:nvPr>
            <p:ph type="body" idx="3"/>
          </p:nvPr>
        </p:nvSpPr>
        <p:spPr>
          <a:xfrm>
            <a:off x="533400" y="3962400"/>
            <a:ext cx="8229600" cy="609600"/>
          </a:xfrm>
          <a:prstGeom prst="rect">
            <a:avLst/>
          </a:prstGeom>
          <a:noFill/>
          <a:ln>
            <a:noFill/>
          </a:ln>
        </p:spPr>
        <p:txBody>
          <a:bodyPr spcFirstLastPara="1" wrap="square" lIns="91425" tIns="45700" rIns="91425" bIns="45700" anchor="t" anchorCtr="0">
            <a:noAutofit/>
          </a:bodyPr>
          <a:lstStyle>
            <a:lvl1pPr marL="457200" lvl="0" indent="-228600" algn="ctr">
              <a:spcBef>
                <a:spcPts val="640"/>
              </a:spcBef>
              <a:spcAft>
                <a:spcPts val="0"/>
              </a:spcAft>
              <a:buSzPts val="3200"/>
              <a:buNone/>
              <a:defRPr>
                <a:solidFill>
                  <a:schemeClr val="dk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o"/>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4" name="Google Shape;84;p15"/>
          <p:cNvSpPr txBox="1">
            <a:spLocks noGrp="1"/>
          </p:cNvSpPr>
          <p:nvPr>
            <p:ph type="body" idx="4"/>
          </p:nvPr>
        </p:nvSpPr>
        <p:spPr>
          <a:xfrm>
            <a:off x="1447800" y="4800600"/>
            <a:ext cx="6400800" cy="457200"/>
          </a:xfrm>
          <a:prstGeom prst="rect">
            <a:avLst/>
          </a:prstGeom>
          <a:noFill/>
          <a:ln>
            <a:noFill/>
          </a:ln>
        </p:spPr>
        <p:txBody>
          <a:bodyPr spcFirstLastPara="1" wrap="square" lIns="91425" tIns="45700" rIns="91425" bIns="45700" anchor="t" anchorCtr="0">
            <a:noAutofit/>
          </a:bodyPr>
          <a:lstStyle>
            <a:lvl1pPr marL="457200" lvl="0" indent="-228600" algn="ctr">
              <a:spcBef>
                <a:spcPts val="400"/>
              </a:spcBef>
              <a:spcAft>
                <a:spcPts val="0"/>
              </a:spcAft>
              <a:buSzPts val="2000"/>
              <a:buNone/>
              <a:defRPr sz="2000" i="0"/>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o"/>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5"/>
        <p:cNvGrpSpPr/>
        <p:nvPr/>
      </p:nvGrpSpPr>
      <p:grpSpPr>
        <a:xfrm>
          <a:off x="0" y="0"/>
          <a:ext cx="0" cy="0"/>
          <a:chOff x="0" y="0"/>
          <a:chExt cx="0" cy="0"/>
        </a:xfrm>
      </p:grpSpPr>
      <p:pic>
        <p:nvPicPr>
          <p:cNvPr id="86" name="Google Shape;86;p16"/>
          <p:cNvPicPr preferRelativeResize="0"/>
          <p:nvPr/>
        </p:nvPicPr>
        <p:blipFill rotWithShape="1">
          <a:blip r:embed="rId2">
            <a:alphaModFix/>
          </a:blip>
          <a:srcRect t="78430"/>
          <a:stretch/>
        </p:blipFill>
        <p:spPr>
          <a:xfrm>
            <a:off x="0" y="5334000"/>
            <a:ext cx="9144000" cy="1524000"/>
          </a:xfrm>
          <a:prstGeom prst="rect">
            <a:avLst/>
          </a:prstGeom>
          <a:noFill/>
          <a:ln>
            <a:noFill/>
          </a:ln>
        </p:spPr>
      </p:pic>
      <p:sp>
        <p:nvSpPr>
          <p:cNvPr id="87" name="Google Shape;87;p16"/>
          <p:cNvSpPr>
            <a:spLocks noGrp="1"/>
          </p:cNvSpPr>
          <p:nvPr>
            <p:ph type="pic" idx="2"/>
          </p:nvPr>
        </p:nvSpPr>
        <p:spPr>
          <a:xfrm>
            <a:off x="1792288" y="612775"/>
            <a:ext cx="5486400" cy="36576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2"/>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rgbClr val="0A4F90"/>
              </a:buClr>
              <a:buSzPts val="2400"/>
              <a:buFont typeface="Noto Sans Symbols"/>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Courier New"/>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Noto Sans Symbols"/>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88" name="Google Shape;88;p16"/>
          <p:cNvSpPr txBox="1">
            <a:spLocks noGrp="1"/>
          </p:cNvSpPr>
          <p:nvPr>
            <p:ph type="title"/>
          </p:nvPr>
        </p:nvSpPr>
        <p:spPr>
          <a:xfrm>
            <a:off x="1792288" y="43434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6"/>
          <p:cNvSpPr txBox="1">
            <a:spLocks noGrp="1"/>
          </p:cNvSpPr>
          <p:nvPr>
            <p:ph type="body" idx="1"/>
          </p:nvPr>
        </p:nvSpPr>
        <p:spPr>
          <a:xfrm>
            <a:off x="1792288" y="4953000"/>
            <a:ext cx="5486400" cy="533400"/>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SzPts val="1800"/>
              <a:buNone/>
              <a:defRPr sz="1800">
                <a:solidFill>
                  <a:schemeClr val="dk1"/>
                </a:solidFill>
              </a:defRPr>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90" name="Google Shape;90;p16"/>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2"/>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rgbClr val="0A4F90"/>
              </a:buClr>
              <a:buSzPts val="2400"/>
              <a:buFont typeface="Noto Sans Symbols"/>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0" i="0" u="none" strike="noStrike" cap="none">
                <a:solidFill>
                  <a:srgbClr val="D8D8D8"/>
                </a:solidFill>
                <a:latin typeface="Arial"/>
                <a:ea typeface="Arial"/>
                <a:cs typeface="Arial"/>
                <a:sym typeface="Arial"/>
              </a:defRPr>
            </a:lvl1pPr>
            <a:lvl2pPr marL="0" marR="0" lvl="1" indent="0" algn="ctr" rtl="0">
              <a:spcBef>
                <a:spcPts val="0"/>
              </a:spcBef>
              <a:buNone/>
              <a:defRPr sz="1400" b="0" i="0" u="none" strike="noStrike" cap="none">
                <a:solidFill>
                  <a:srgbClr val="D8D8D8"/>
                </a:solidFill>
                <a:latin typeface="Arial"/>
                <a:ea typeface="Arial"/>
                <a:cs typeface="Arial"/>
                <a:sym typeface="Arial"/>
              </a:defRPr>
            </a:lvl2pPr>
            <a:lvl3pPr marL="0" marR="0" lvl="2" indent="0" algn="ctr" rtl="0">
              <a:spcBef>
                <a:spcPts val="0"/>
              </a:spcBef>
              <a:buNone/>
              <a:defRPr sz="1400" b="0" i="0" u="none" strike="noStrike" cap="none">
                <a:solidFill>
                  <a:srgbClr val="D8D8D8"/>
                </a:solidFill>
                <a:latin typeface="Arial"/>
                <a:ea typeface="Arial"/>
                <a:cs typeface="Arial"/>
                <a:sym typeface="Arial"/>
              </a:defRPr>
            </a:lvl3pPr>
            <a:lvl4pPr marL="0" marR="0" lvl="3" indent="0" algn="ctr" rtl="0">
              <a:spcBef>
                <a:spcPts val="0"/>
              </a:spcBef>
              <a:buNone/>
              <a:defRPr sz="1400" b="0" i="0" u="none" strike="noStrike" cap="none">
                <a:solidFill>
                  <a:srgbClr val="D8D8D8"/>
                </a:solidFill>
                <a:latin typeface="Arial"/>
                <a:ea typeface="Arial"/>
                <a:cs typeface="Arial"/>
                <a:sym typeface="Arial"/>
              </a:defRPr>
            </a:lvl4pPr>
            <a:lvl5pPr marL="0" marR="0" lvl="4" indent="0" algn="ctr" rtl="0">
              <a:spcBef>
                <a:spcPts val="0"/>
              </a:spcBef>
              <a:buNone/>
              <a:defRPr sz="1400" b="0" i="0" u="none" strike="noStrike" cap="none">
                <a:solidFill>
                  <a:srgbClr val="D8D8D8"/>
                </a:solidFill>
                <a:latin typeface="Arial"/>
                <a:ea typeface="Arial"/>
                <a:cs typeface="Arial"/>
                <a:sym typeface="Arial"/>
              </a:defRPr>
            </a:lvl5pPr>
            <a:lvl6pPr marL="0" marR="0" lvl="5" indent="0" algn="ctr" rtl="0">
              <a:spcBef>
                <a:spcPts val="0"/>
              </a:spcBef>
              <a:buNone/>
              <a:defRPr sz="1400" b="0" i="0" u="none" strike="noStrike" cap="none">
                <a:solidFill>
                  <a:srgbClr val="D8D8D8"/>
                </a:solidFill>
                <a:latin typeface="Arial"/>
                <a:ea typeface="Arial"/>
                <a:cs typeface="Arial"/>
                <a:sym typeface="Arial"/>
              </a:defRPr>
            </a:lvl6pPr>
            <a:lvl7pPr marL="0" marR="0" lvl="6" indent="0" algn="ctr" rtl="0">
              <a:spcBef>
                <a:spcPts val="0"/>
              </a:spcBef>
              <a:buNone/>
              <a:defRPr sz="1400" b="0" i="0" u="none" strike="noStrike" cap="none">
                <a:solidFill>
                  <a:srgbClr val="D8D8D8"/>
                </a:solidFill>
                <a:latin typeface="Arial"/>
                <a:ea typeface="Arial"/>
                <a:cs typeface="Arial"/>
                <a:sym typeface="Arial"/>
              </a:defRPr>
            </a:lvl7pPr>
            <a:lvl8pPr marL="0" marR="0" lvl="7" indent="0" algn="ctr" rtl="0">
              <a:spcBef>
                <a:spcPts val="0"/>
              </a:spcBef>
              <a:buNone/>
              <a:defRPr sz="1400" b="0" i="0" u="none" strike="noStrike" cap="none">
                <a:solidFill>
                  <a:srgbClr val="D8D8D8"/>
                </a:solidFill>
                <a:latin typeface="Arial"/>
                <a:ea typeface="Arial"/>
                <a:cs typeface="Arial"/>
                <a:sym typeface="Arial"/>
              </a:defRPr>
            </a:lvl8pPr>
            <a:lvl9pPr marL="0" marR="0" lvl="8" indent="0" algn="ctr" rtl="0">
              <a:spcBef>
                <a:spcPts val="0"/>
              </a:spcBef>
              <a:buNone/>
              <a:defRPr sz="1400" b="0" i="0" u="none" strike="noStrike" cap="none">
                <a:solidFill>
                  <a:srgbClr val="D8D8D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5" r:id="rId6"/>
    <p:sldLayoutId id="2147483660" r:id="rId7"/>
    <p:sldLayoutId id="2147483661" r:id="rId8"/>
    <p:sldLayoutId id="2147483662" r:id="rId9"/>
    <p:sldLayoutId id="2147483664" r:id="rId10"/>
    <p:sldLayoutId id="2147483666"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lderindians.acl.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acl.gov/sites/default/files/about-acl/2017-04/title_VI_regs_sessions_1326_0.pdf"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olderindians.acl.gov/" TargetMode="External"/><Relationship Id="rId4" Type="http://schemas.openxmlformats.org/officeDocument/2006/relationships/hyperlink" Target="https://acl.gov/sites/default/files/about-acl/2017-04/title_VI_regs_sessions_1328_0.pdf"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olderindians.acl.gov/sites/default/files/uploads/docs/Caregiver%20Service%20Examples%20-%20Handout.pptx" TargetMode="External"/><Relationship Id="rId2" Type="http://schemas.openxmlformats.org/officeDocument/2006/relationships/hyperlink" Target="https://olderindians.acl.gov/sites/default/files/uploads/docs/Caregiver%20Definitions%20-%20Handout.pptx" TargetMode="External"/><Relationship Id="rId1" Type="http://schemas.openxmlformats.org/officeDocument/2006/relationships/slideLayout" Target="../slideLayouts/slideLayout2.xml"/><Relationship Id="rId4" Type="http://schemas.openxmlformats.org/officeDocument/2006/relationships/hyperlink" Target="https://olderindians.acl.gov/national-conference/2019"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hyperlink" Target="https://olderindians.acl.gov/grants/"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s://www.oaaps-pilot.acl.gov/app/welcome"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hyperlink" Target="http://olderindians.acl.gov/upcoming-events/"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11.xml"/><Relationship Id="rId4" Type="http://schemas.openxmlformats.org/officeDocument/2006/relationships/hyperlink" Target="https://oaaps.acl.gov/app/Resources/refMaterials"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hyperlink" Target="mailto:Amy.Wiatr@acl.hhs.gov" TargetMode="External"/><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a:spLocks noGrp="1"/>
          </p:cNvSpPr>
          <p:nvPr>
            <p:ph type="body" idx="1"/>
          </p:nvPr>
        </p:nvSpPr>
        <p:spPr>
          <a:xfrm>
            <a:off x="76200" y="152400"/>
            <a:ext cx="8471034" cy="6858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4000"/>
              <a:buNone/>
            </a:pPr>
            <a:r>
              <a:rPr lang="en-US" dirty="0"/>
              <a:t>Title VI of the Older Americans Act</a:t>
            </a:r>
            <a:endParaRPr dirty="0"/>
          </a:p>
        </p:txBody>
      </p:sp>
      <p:sp>
        <p:nvSpPr>
          <p:cNvPr id="97" name="Google Shape;97;p17"/>
          <p:cNvSpPr txBox="1">
            <a:spLocks noGrp="1"/>
          </p:cNvSpPr>
          <p:nvPr>
            <p:ph type="subTitle" idx="2"/>
          </p:nvPr>
        </p:nvSpPr>
        <p:spPr>
          <a:xfrm>
            <a:off x="76200" y="762000"/>
            <a:ext cx="5867400" cy="53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800"/>
              <a:buNone/>
            </a:pPr>
            <a:r>
              <a:rPr lang="en-US" dirty="0"/>
              <a:t>Title VI Cluster Training</a:t>
            </a:r>
            <a:endParaRPr dirty="0"/>
          </a:p>
        </p:txBody>
      </p:sp>
      <p:sp>
        <p:nvSpPr>
          <p:cNvPr id="98" name="Google Shape;98;p17"/>
          <p:cNvSpPr txBox="1">
            <a:spLocks noGrp="1"/>
          </p:cNvSpPr>
          <p:nvPr>
            <p:ph type="body" idx="3"/>
          </p:nvPr>
        </p:nvSpPr>
        <p:spPr>
          <a:xfrm>
            <a:off x="3124200" y="2743200"/>
            <a:ext cx="6019800" cy="5334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3200"/>
              <a:buNone/>
            </a:pPr>
            <a:r>
              <a:rPr lang="en-US" dirty="0"/>
              <a:t>9:15am-12:00pm</a:t>
            </a:r>
            <a:endParaRPr dirty="0"/>
          </a:p>
        </p:txBody>
      </p:sp>
      <p:sp>
        <p:nvSpPr>
          <p:cNvPr id="99" name="Google Shape;99;p17"/>
          <p:cNvSpPr txBox="1">
            <a:spLocks noGrp="1"/>
          </p:cNvSpPr>
          <p:nvPr>
            <p:ph type="body" idx="5"/>
          </p:nvPr>
        </p:nvSpPr>
        <p:spPr>
          <a:xfrm>
            <a:off x="3124200" y="3352800"/>
            <a:ext cx="6019800" cy="68580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SzPts val="2800"/>
              <a:buNone/>
            </a:pPr>
            <a:r>
              <a:rPr lang="en-US" dirty="0"/>
              <a:t>Red Lake, MN</a:t>
            </a:r>
            <a:endParaRPr dirty="0"/>
          </a:p>
        </p:txBody>
      </p:sp>
      <p:sp>
        <p:nvSpPr>
          <p:cNvPr id="100" name="Google Shape;100;p17"/>
          <p:cNvSpPr txBox="1">
            <a:spLocks noGrp="1"/>
          </p:cNvSpPr>
          <p:nvPr>
            <p:ph type="body" idx="6"/>
          </p:nvPr>
        </p:nvSpPr>
        <p:spPr>
          <a:xfrm>
            <a:off x="3067050" y="3962400"/>
            <a:ext cx="3962400" cy="99060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SzPts val="2000"/>
              <a:buNone/>
            </a:pPr>
            <a:r>
              <a:rPr lang="en-US" dirty="0"/>
              <a:t>March 3, 2020</a:t>
            </a:r>
            <a:endParaRPr dirty="0"/>
          </a:p>
        </p:txBody>
      </p:sp>
      <p:sp>
        <p:nvSpPr>
          <p:cNvPr id="101" name="Google Shape;101;p17"/>
          <p:cNvSpPr txBox="1">
            <a:spLocks noGrp="1"/>
          </p:cNvSpPr>
          <p:nvPr>
            <p:ph type="title" idx="4294967295"/>
          </p:nvPr>
        </p:nvSpPr>
        <p:spPr>
          <a:xfrm>
            <a:off x="76200" y="6172200"/>
            <a:ext cx="5943600" cy="3048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228600" marR="0" lvl="0" indent="-228600" algn="l" defTabSz="914400" rtl="0" eaLnBrk="1" fontAlgn="auto" latinLnBrk="0" hangingPunct="1">
              <a:lnSpc>
                <a:spcPct val="100000"/>
              </a:lnSpc>
              <a:spcBef>
                <a:spcPts val="0"/>
              </a:spcBef>
              <a:spcAft>
                <a:spcPts val="0"/>
              </a:spcAft>
              <a:buClr>
                <a:schemeClr val="dk2"/>
              </a:buClr>
              <a:buSzPts val="2000"/>
              <a:buFont typeface="Arial"/>
              <a:buNone/>
              <a:tabLst/>
              <a:defRPr/>
            </a:pPr>
            <a:r>
              <a:rPr kumimoji="0" lang="en-US" sz="2000" b="0" i="0" u="none" strike="noStrike" kern="0" cap="none" spc="0" normalizeH="0" baseline="0" noProof="0" dirty="0">
                <a:ln>
                  <a:noFill/>
                </a:ln>
                <a:solidFill>
                  <a:schemeClr val="dk1"/>
                </a:solidFill>
                <a:effectLst/>
                <a:uLnTx/>
                <a:uFillTx/>
                <a:latin typeface="Arial"/>
                <a:ea typeface="Arial"/>
                <a:cs typeface="Arial"/>
                <a:sym typeface="Arial"/>
              </a:rPr>
              <a:t>Check out: </a:t>
            </a:r>
            <a:r>
              <a:rPr kumimoji="0" lang="en-US" sz="2000" b="0" i="0" u="sng" strike="noStrike" kern="0" cap="none" spc="0" normalizeH="0" baseline="0" noProof="0" dirty="0">
                <a:ln>
                  <a:noFill/>
                </a:ln>
                <a:solidFill>
                  <a:schemeClr val="hlink"/>
                </a:solidFill>
                <a:effectLst/>
                <a:uLnTx/>
                <a:uFillTx/>
                <a:latin typeface="Arial"/>
                <a:ea typeface="Arial"/>
                <a:cs typeface="Arial"/>
                <a:sym typeface="Arial"/>
                <a:hlinkClick r:id="rId3"/>
              </a:rPr>
              <a:t>https://olderindians.acl.gov</a:t>
            </a:r>
            <a:r>
              <a:rPr kumimoji="0" lang="en-US" sz="2000" b="0" i="0" u="none" strike="noStrike" kern="0" cap="none" spc="0" normalizeH="0" baseline="0" noProof="0" dirty="0">
                <a:ln>
                  <a:noFill/>
                </a:ln>
                <a:solidFill>
                  <a:schemeClr val="dk1"/>
                </a:solidFill>
                <a:effectLst/>
                <a:uLnTx/>
                <a:uFillTx/>
                <a:latin typeface="Arial"/>
                <a:ea typeface="Arial"/>
                <a:cs typeface="Arial"/>
                <a:sym typeface="Aria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158752"/>
            <a:ext cx="9144000" cy="1143000"/>
          </a:xfrm>
        </p:spPr>
        <p:txBody>
          <a:bodyPr/>
          <a:lstStyle/>
          <a:p>
            <a:r>
              <a:rPr lang="en-US" dirty="0"/>
              <a:t>Funding Distribution: Nutrition Services Incentive Program (NSIP)</a:t>
            </a:r>
          </a:p>
        </p:txBody>
      </p:sp>
      <p:sp>
        <p:nvSpPr>
          <p:cNvPr id="9" name="Text Placeholder 8"/>
          <p:cNvSpPr>
            <a:spLocks noGrp="1"/>
          </p:cNvSpPr>
          <p:nvPr>
            <p:ph type="body" idx="1"/>
          </p:nvPr>
        </p:nvSpPr>
        <p:spPr>
          <a:xfrm>
            <a:off x="457200" y="1600201"/>
            <a:ext cx="6524625" cy="3886200"/>
          </a:xfrm>
        </p:spPr>
        <p:txBody>
          <a:bodyPr/>
          <a:lstStyle/>
          <a:p>
            <a:r>
              <a:rPr lang="en-US" dirty="0"/>
              <a:t>Provides incentive funding based on proportion of all meals provided by States and Tribal Aging programs in prior year</a:t>
            </a:r>
          </a:p>
          <a:p>
            <a:r>
              <a:rPr lang="en-US" dirty="0"/>
              <a:t>If you receive Part A/B funding, and you reported meals served to eligible participants, you will also receive NSIP funding</a:t>
            </a:r>
          </a:p>
        </p:txBody>
      </p:sp>
      <p:sp>
        <p:nvSpPr>
          <p:cNvPr id="7" name="Slide Number Placeholder 6"/>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10</a:t>
            </a:fld>
            <a:endParaRPr lang="en-US"/>
          </a:p>
        </p:txBody>
      </p:sp>
      <p:pic>
        <p:nvPicPr>
          <p:cNvPr id="2" name="Picture 1" descr="pgf &lt;strong&gt;pie&lt;/strong&gt; - &lt;strong&gt;Pie Chart&lt;/strong&gt; without labels in beamer using pgf-&lt;strong&gt;pie&lt;/strong&g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9905" y="2614613"/>
            <a:ext cx="1704975" cy="1857375"/>
          </a:xfrm>
          <a:prstGeom prst="rect">
            <a:avLst/>
          </a:prstGeom>
        </p:spPr>
      </p:pic>
    </p:spTree>
    <p:extLst>
      <p:ext uri="{BB962C8B-B14F-4D97-AF65-F5344CB8AC3E}">
        <p14:creationId xmlns:p14="http://schemas.microsoft.com/office/powerpoint/2010/main" val="174018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2" name="Google Shape;192;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Arial"/>
              <a:buNone/>
            </a:pPr>
            <a:r>
              <a:rPr lang="en-US" dirty="0"/>
              <a:t>Required Title III &amp; VI Planning Documents</a:t>
            </a:r>
            <a:endParaRPr dirty="0"/>
          </a:p>
        </p:txBody>
      </p:sp>
      <p:graphicFrame>
        <p:nvGraphicFramePr>
          <p:cNvPr id="4" name="Table 3"/>
          <p:cNvGraphicFramePr>
            <a:graphicFrameLocks noGrp="1"/>
          </p:cNvGraphicFramePr>
          <p:nvPr>
            <p:extLst>
              <p:ext uri="{D42A27DB-BD31-4B8C-83A1-F6EECF244321}">
                <p14:modId xmlns:p14="http://schemas.microsoft.com/office/powerpoint/2010/main" val="84734346"/>
              </p:ext>
            </p:extLst>
          </p:nvPr>
        </p:nvGraphicFramePr>
        <p:xfrm>
          <a:off x="167640" y="1600201"/>
          <a:ext cx="8686800" cy="3800083"/>
        </p:xfrm>
        <a:graphic>
          <a:graphicData uri="http://schemas.openxmlformats.org/drawingml/2006/table">
            <a:tbl>
              <a:tblPr firstRow="1" bandRow="1">
                <a:tableStyleId>{C8061E61-F506-45B5-AF20-3A60F7711DDA}</a:tableStyleId>
              </a:tblPr>
              <a:tblGrid>
                <a:gridCol w="3530600">
                  <a:extLst>
                    <a:ext uri="{9D8B030D-6E8A-4147-A177-3AD203B41FA5}">
                      <a16:colId xmlns:a16="http://schemas.microsoft.com/office/drawing/2014/main" val="2971771825"/>
                    </a:ext>
                  </a:extLst>
                </a:gridCol>
                <a:gridCol w="3048000">
                  <a:extLst>
                    <a:ext uri="{9D8B030D-6E8A-4147-A177-3AD203B41FA5}">
                      <a16:colId xmlns:a16="http://schemas.microsoft.com/office/drawing/2014/main" val="890128770"/>
                    </a:ext>
                  </a:extLst>
                </a:gridCol>
                <a:gridCol w="2108200">
                  <a:extLst>
                    <a:ext uri="{9D8B030D-6E8A-4147-A177-3AD203B41FA5}">
                      <a16:colId xmlns:a16="http://schemas.microsoft.com/office/drawing/2014/main" val="4184588012"/>
                    </a:ext>
                  </a:extLst>
                </a:gridCol>
              </a:tblGrid>
              <a:tr h="599683">
                <a:tc>
                  <a:txBody>
                    <a:bodyPr/>
                    <a:lstStyle/>
                    <a:p>
                      <a:r>
                        <a:rPr lang="en-US" sz="2400" dirty="0"/>
                        <a:t>Who</a:t>
                      </a:r>
                    </a:p>
                  </a:txBody>
                  <a:tcPr/>
                </a:tc>
                <a:tc>
                  <a:txBody>
                    <a:bodyPr/>
                    <a:lstStyle/>
                    <a:p>
                      <a:r>
                        <a:rPr lang="en-US" sz="2400" dirty="0"/>
                        <a:t>Type of Document</a:t>
                      </a:r>
                    </a:p>
                  </a:txBody>
                  <a:tcPr/>
                </a:tc>
                <a:tc>
                  <a:txBody>
                    <a:bodyPr/>
                    <a:lstStyle/>
                    <a:p>
                      <a:r>
                        <a:rPr lang="en-US" sz="2400" dirty="0"/>
                        <a:t>How Often</a:t>
                      </a:r>
                    </a:p>
                  </a:txBody>
                  <a:tcPr/>
                </a:tc>
                <a:extLst>
                  <a:ext uri="{0D108BD9-81ED-4DB2-BD59-A6C34878D82A}">
                    <a16:rowId xmlns:a16="http://schemas.microsoft.com/office/drawing/2014/main" val="1054748467"/>
                  </a:ext>
                </a:extLst>
              </a:tr>
              <a:tr h="495190">
                <a:tc>
                  <a:txBody>
                    <a:bodyPr/>
                    <a:lstStyle/>
                    <a:p>
                      <a:r>
                        <a:rPr lang="en-US" sz="2400" dirty="0"/>
                        <a:t>Title VI</a:t>
                      </a:r>
                      <a:r>
                        <a:rPr lang="en-US" sz="2400" baseline="0" dirty="0"/>
                        <a:t> funded Tribal Aging Program</a:t>
                      </a:r>
                      <a:endParaRPr lang="en-US" sz="2400" dirty="0"/>
                    </a:p>
                  </a:txBody>
                  <a:tcP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Title VI Application</a:t>
                      </a:r>
                    </a:p>
                  </a:txBody>
                  <a:tcPr>
                    <a:solidFill>
                      <a:srgbClr val="92D050"/>
                    </a:solidFill>
                  </a:tcPr>
                </a:tc>
                <a:tc>
                  <a:txBody>
                    <a:bodyPr/>
                    <a:lstStyle/>
                    <a:p>
                      <a:r>
                        <a:rPr lang="en-US" sz="2400" dirty="0"/>
                        <a:t>Every 3 years</a:t>
                      </a:r>
                    </a:p>
                  </a:txBody>
                  <a:tcPr>
                    <a:solidFill>
                      <a:srgbClr val="92D050"/>
                    </a:solidFill>
                  </a:tcPr>
                </a:tc>
                <a:extLst>
                  <a:ext uri="{0D108BD9-81ED-4DB2-BD59-A6C34878D82A}">
                    <a16:rowId xmlns:a16="http://schemas.microsoft.com/office/drawing/2014/main" val="3168766152"/>
                  </a:ext>
                </a:extLst>
              </a:tr>
              <a:tr h="424776">
                <a:tc>
                  <a:txBody>
                    <a:bodyPr/>
                    <a:lstStyle/>
                    <a:p>
                      <a:r>
                        <a:rPr lang="en-US" sz="2400" dirty="0"/>
                        <a:t>State</a:t>
                      </a:r>
                    </a:p>
                  </a:txBody>
                  <a:tcP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State Plan on Aging</a:t>
                      </a:r>
                    </a:p>
                  </a:txBody>
                  <a:tcPr>
                    <a:solidFill>
                      <a:srgbClr val="92D050"/>
                    </a:solidFill>
                  </a:tcPr>
                </a:tc>
                <a:tc>
                  <a:txBody>
                    <a:bodyPr/>
                    <a:lstStyle/>
                    <a:p>
                      <a:r>
                        <a:rPr lang="en-US" sz="2400" dirty="0"/>
                        <a:t>Every 2, 3, or 4 years (State decides)</a:t>
                      </a:r>
                    </a:p>
                  </a:txBody>
                  <a:tcPr>
                    <a:solidFill>
                      <a:srgbClr val="92D050"/>
                    </a:solidFill>
                  </a:tcPr>
                </a:tc>
                <a:extLst>
                  <a:ext uri="{0D108BD9-81ED-4DB2-BD59-A6C34878D82A}">
                    <a16:rowId xmlns:a16="http://schemas.microsoft.com/office/drawing/2014/main" val="2917874860"/>
                  </a:ext>
                </a:extLst>
              </a:tr>
              <a:tr h="424776">
                <a:tc>
                  <a:txBody>
                    <a:bodyPr/>
                    <a:lstStyle/>
                    <a:p>
                      <a:r>
                        <a:rPr lang="en-US" sz="2400" dirty="0"/>
                        <a:t>Area Agency</a:t>
                      </a:r>
                      <a:r>
                        <a:rPr lang="en-US" sz="2400" baseline="0" dirty="0"/>
                        <a:t> on Aging</a:t>
                      </a:r>
                      <a:endParaRPr lang="en-US" sz="2400" dirty="0"/>
                    </a:p>
                  </a:txBody>
                  <a:tcP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Area Plan on Aging </a:t>
                      </a:r>
                    </a:p>
                  </a:txBody>
                  <a:tcPr>
                    <a:solidFill>
                      <a:srgbClr val="92D050"/>
                    </a:solidFill>
                  </a:tcPr>
                </a:tc>
                <a:tc>
                  <a:txBody>
                    <a:bodyPr/>
                    <a:lstStyle/>
                    <a:p>
                      <a:r>
                        <a:rPr lang="en-US" sz="2400" dirty="0"/>
                        <a:t>Every 2, 3, or 4 years (State decides)</a:t>
                      </a:r>
                    </a:p>
                  </a:txBody>
                  <a:tcPr>
                    <a:solidFill>
                      <a:srgbClr val="92D050"/>
                    </a:solidFill>
                  </a:tcPr>
                </a:tc>
                <a:extLst>
                  <a:ext uri="{0D108BD9-81ED-4DB2-BD59-A6C34878D82A}">
                    <a16:rowId xmlns:a16="http://schemas.microsoft.com/office/drawing/2014/main" val="707619164"/>
                  </a:ext>
                </a:extLst>
              </a:tr>
            </a:tbl>
          </a:graphicData>
        </a:graphic>
      </p:graphicFrame>
    </p:spTree>
    <p:extLst>
      <p:ext uri="{BB962C8B-B14F-4D97-AF65-F5344CB8AC3E}">
        <p14:creationId xmlns:p14="http://schemas.microsoft.com/office/powerpoint/2010/main" val="1237020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50" name="Text Box 164"/>
          <p:cNvSpPr txBox="1">
            <a:spLocks noGrp="1" noChangeArrowheads="1"/>
          </p:cNvSpPr>
          <p:nvPr>
            <p:ph type="title" idx="4294967295"/>
          </p:nvPr>
        </p:nvSpPr>
        <p:spPr bwMode="auto">
          <a:xfrm>
            <a:off x="1829400" y="206008"/>
            <a:ext cx="5485200" cy="646323"/>
          </a:xfrm>
          <a:prstGeom prst="rect">
            <a:avLst/>
          </a:prstGeom>
          <a:noFill/>
          <a:ln w="9525">
            <a:noFill/>
            <a:prstDash/>
            <a:miter lim="800000"/>
            <a:headEnd/>
            <a:tailEnd/>
          </a:ln>
          <a:effectLst/>
        </p:spPr>
        <p:txBody>
          <a:bodyPr rot="0" spcFirstLastPara="0" vertOverflow="overflow" horzOverflow="overflow" vert="horz" wrap="none" lIns="91430" tIns="45716" rIns="91430" bIns="45716"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3399"/>
                </a:solidFill>
                <a:effectLst/>
                <a:uLnTx/>
                <a:uFillTx/>
                <a:latin typeface="+mj-lt"/>
                <a:ea typeface="+mn-ea"/>
                <a:cs typeface="+mn-cs"/>
                <a:sym typeface="Arial"/>
              </a:rPr>
              <a:t>Area Agencies on Aging</a:t>
            </a:r>
          </a:p>
        </p:txBody>
      </p:sp>
      <p:sp>
        <p:nvSpPr>
          <p:cNvPr id="108548" name="Rectangle 3"/>
          <p:cNvSpPr>
            <a:spLocks noGrp="1" noChangeArrowheads="1"/>
          </p:cNvSpPr>
          <p:nvPr>
            <p:ph idx="1"/>
          </p:nvPr>
        </p:nvSpPr>
        <p:spPr/>
        <p:txBody>
          <a:bodyPr/>
          <a:lstStyle/>
          <a:p>
            <a:pPr eaLnBrk="1" hangingPunct="1">
              <a:buFontTx/>
              <a:buNone/>
            </a:pPr>
            <a:r>
              <a:rPr lang="en-US" dirty="0">
                <a:latin typeface="Century Gothic" pitchFamily="34" charset="0"/>
                <a:cs typeface="Century Gothic" pitchFamily="34" charset="0"/>
              </a:rPr>
              <a:t> </a:t>
            </a:r>
          </a:p>
        </p:txBody>
      </p:sp>
      <p:grpSp>
        <p:nvGrpSpPr>
          <p:cNvPr id="108549" name="Group 4" descr="Map of all 50 states. "/>
          <p:cNvGrpSpPr>
            <a:grpSpLocks/>
          </p:cNvGrpSpPr>
          <p:nvPr/>
        </p:nvGrpSpPr>
        <p:grpSpPr bwMode="auto">
          <a:xfrm>
            <a:off x="137160" y="1301383"/>
            <a:ext cx="8869680" cy="4483836"/>
            <a:chOff x="240" y="576"/>
            <a:chExt cx="5592" cy="2548"/>
          </a:xfrm>
        </p:grpSpPr>
        <p:sp>
          <p:nvSpPr>
            <p:cNvPr id="108553" name="Freeform 5"/>
            <p:cNvSpPr>
              <a:spLocks/>
            </p:cNvSpPr>
            <p:nvPr/>
          </p:nvSpPr>
          <p:spPr bwMode="auto">
            <a:xfrm>
              <a:off x="1656" y="611"/>
              <a:ext cx="505" cy="375"/>
            </a:xfrm>
            <a:custGeom>
              <a:avLst/>
              <a:gdLst>
                <a:gd name="T0" fmla="*/ 313 w 496"/>
                <a:gd name="T1" fmla="*/ 469 h 354"/>
                <a:gd name="T2" fmla="*/ 178 w 496"/>
                <a:gd name="T3" fmla="*/ 477 h 354"/>
                <a:gd name="T4" fmla="*/ 148 w 496"/>
                <a:gd name="T5" fmla="*/ 449 h 354"/>
                <a:gd name="T6" fmla="*/ 50 w 496"/>
                <a:gd name="T7" fmla="*/ 437 h 354"/>
                <a:gd name="T8" fmla="*/ 59 w 496"/>
                <a:gd name="T9" fmla="*/ 400 h 354"/>
                <a:gd name="T10" fmla="*/ 27 w 496"/>
                <a:gd name="T11" fmla="*/ 338 h 354"/>
                <a:gd name="T12" fmla="*/ 0 w 496"/>
                <a:gd name="T13" fmla="*/ 300 h 354"/>
                <a:gd name="T14" fmla="*/ 27 w 496"/>
                <a:gd name="T15" fmla="*/ 26 h 354"/>
                <a:gd name="T16" fmla="*/ 136 w 496"/>
                <a:gd name="T17" fmla="*/ 78 h 354"/>
                <a:gd name="T18" fmla="*/ 89 w 496"/>
                <a:gd name="T19" fmla="*/ 177 h 354"/>
                <a:gd name="T20" fmla="*/ 118 w 496"/>
                <a:gd name="T21" fmla="*/ 239 h 354"/>
                <a:gd name="T22" fmla="*/ 194 w 496"/>
                <a:gd name="T23" fmla="*/ 149 h 354"/>
                <a:gd name="T24" fmla="*/ 206 w 496"/>
                <a:gd name="T25" fmla="*/ 0 h 354"/>
                <a:gd name="T26" fmla="*/ 552 w 496"/>
                <a:gd name="T27" fmla="*/ 111 h 354"/>
                <a:gd name="T28" fmla="*/ 502 w 496"/>
                <a:gd name="T29" fmla="*/ 500 h 354"/>
                <a:gd name="T30" fmla="*/ 313 w 496"/>
                <a:gd name="T31" fmla="*/ 469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6"/>
                <a:gd name="T49" fmla="*/ 0 h 354"/>
                <a:gd name="T50" fmla="*/ 496 w 496"/>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6" h="354">
                  <a:moveTo>
                    <a:pt x="282" y="332"/>
                  </a:moveTo>
                  <a:lnTo>
                    <a:pt x="160" y="338"/>
                  </a:lnTo>
                  <a:lnTo>
                    <a:pt x="133" y="318"/>
                  </a:lnTo>
                  <a:lnTo>
                    <a:pt x="44" y="310"/>
                  </a:lnTo>
                  <a:lnTo>
                    <a:pt x="53" y="283"/>
                  </a:lnTo>
                  <a:lnTo>
                    <a:pt x="27" y="239"/>
                  </a:lnTo>
                  <a:lnTo>
                    <a:pt x="0" y="212"/>
                  </a:lnTo>
                  <a:lnTo>
                    <a:pt x="27" y="20"/>
                  </a:lnTo>
                  <a:lnTo>
                    <a:pt x="124" y="56"/>
                  </a:lnTo>
                  <a:lnTo>
                    <a:pt x="80" y="126"/>
                  </a:lnTo>
                  <a:lnTo>
                    <a:pt x="106" y="169"/>
                  </a:lnTo>
                  <a:lnTo>
                    <a:pt x="176" y="106"/>
                  </a:lnTo>
                  <a:lnTo>
                    <a:pt x="185" y="0"/>
                  </a:lnTo>
                  <a:lnTo>
                    <a:pt x="496" y="78"/>
                  </a:lnTo>
                  <a:lnTo>
                    <a:pt x="451" y="354"/>
                  </a:lnTo>
                  <a:lnTo>
                    <a:pt x="282" y="332"/>
                  </a:lnTo>
                  <a:close/>
                </a:path>
              </a:pathLst>
            </a:custGeom>
            <a:solidFill>
              <a:srgbClr val="FF6600"/>
            </a:solidFill>
            <a:ln w="1651">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554" name="Freeform 6"/>
            <p:cNvSpPr>
              <a:spLocks/>
            </p:cNvSpPr>
            <p:nvPr/>
          </p:nvSpPr>
          <p:spPr bwMode="auto">
            <a:xfrm>
              <a:off x="1504" y="864"/>
              <a:ext cx="629" cy="506"/>
            </a:xfrm>
            <a:custGeom>
              <a:avLst/>
              <a:gdLst>
                <a:gd name="T0" fmla="*/ 0 w 619"/>
                <a:gd name="T1" fmla="*/ 506 h 477"/>
                <a:gd name="T2" fmla="*/ 9 w 619"/>
                <a:gd name="T3" fmla="*/ 426 h 477"/>
                <a:gd name="T4" fmla="*/ 164 w 619"/>
                <a:gd name="T5" fmla="*/ 8 h 477"/>
                <a:gd name="T6" fmla="*/ 186 w 619"/>
                <a:gd name="T7" fmla="*/ 0 h 477"/>
                <a:gd name="T8" fmla="*/ 213 w 619"/>
                <a:gd name="T9" fmla="*/ 62 h 477"/>
                <a:gd name="T10" fmla="*/ 204 w 619"/>
                <a:gd name="T11" fmla="*/ 101 h 477"/>
                <a:gd name="T12" fmla="*/ 304 w 619"/>
                <a:gd name="T13" fmla="*/ 112 h 477"/>
                <a:gd name="T14" fmla="*/ 332 w 619"/>
                <a:gd name="T15" fmla="*/ 141 h 477"/>
                <a:gd name="T16" fmla="*/ 467 w 619"/>
                <a:gd name="T17" fmla="*/ 133 h 477"/>
                <a:gd name="T18" fmla="*/ 654 w 619"/>
                <a:gd name="T19" fmla="*/ 163 h 477"/>
                <a:gd name="T20" fmla="*/ 681 w 619"/>
                <a:gd name="T21" fmla="*/ 263 h 477"/>
                <a:gd name="T22" fmla="*/ 604 w 619"/>
                <a:gd name="T23" fmla="*/ 374 h 477"/>
                <a:gd name="T24" fmla="*/ 624 w 619"/>
                <a:gd name="T25" fmla="*/ 437 h 477"/>
                <a:gd name="T26" fmla="*/ 604 w 619"/>
                <a:gd name="T27" fmla="*/ 456 h 477"/>
                <a:gd name="T28" fmla="*/ 566 w 619"/>
                <a:gd name="T29" fmla="*/ 681 h 477"/>
                <a:gd name="T30" fmla="*/ 291 w 619"/>
                <a:gd name="T31" fmla="*/ 596 h 477"/>
                <a:gd name="T32" fmla="*/ 0 w 619"/>
                <a:gd name="T33" fmla="*/ 506 h 4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9"/>
                <a:gd name="T52" fmla="*/ 0 h 477"/>
                <a:gd name="T53" fmla="*/ 619 w 619"/>
                <a:gd name="T54" fmla="*/ 477 h 4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9" h="477">
                  <a:moveTo>
                    <a:pt x="0" y="355"/>
                  </a:moveTo>
                  <a:lnTo>
                    <a:pt x="9" y="300"/>
                  </a:lnTo>
                  <a:lnTo>
                    <a:pt x="149" y="8"/>
                  </a:lnTo>
                  <a:lnTo>
                    <a:pt x="168" y="0"/>
                  </a:lnTo>
                  <a:lnTo>
                    <a:pt x="195" y="43"/>
                  </a:lnTo>
                  <a:lnTo>
                    <a:pt x="186" y="71"/>
                  </a:lnTo>
                  <a:lnTo>
                    <a:pt x="275" y="79"/>
                  </a:lnTo>
                  <a:lnTo>
                    <a:pt x="302" y="99"/>
                  </a:lnTo>
                  <a:lnTo>
                    <a:pt x="425" y="93"/>
                  </a:lnTo>
                  <a:lnTo>
                    <a:pt x="594" y="115"/>
                  </a:lnTo>
                  <a:lnTo>
                    <a:pt x="619" y="185"/>
                  </a:lnTo>
                  <a:lnTo>
                    <a:pt x="549" y="263"/>
                  </a:lnTo>
                  <a:lnTo>
                    <a:pt x="567" y="306"/>
                  </a:lnTo>
                  <a:lnTo>
                    <a:pt x="549" y="320"/>
                  </a:lnTo>
                  <a:lnTo>
                    <a:pt x="514" y="477"/>
                  </a:lnTo>
                  <a:lnTo>
                    <a:pt x="265" y="419"/>
                  </a:lnTo>
                  <a:lnTo>
                    <a:pt x="0" y="355"/>
                  </a:lnTo>
                  <a:close/>
                </a:path>
              </a:pathLst>
            </a:custGeom>
            <a:solidFill>
              <a:srgbClr val="FF6600"/>
            </a:solidFill>
            <a:ln w="1651">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555" name="Freeform 7"/>
            <p:cNvSpPr>
              <a:spLocks/>
            </p:cNvSpPr>
            <p:nvPr/>
          </p:nvSpPr>
          <p:spPr bwMode="auto">
            <a:xfrm>
              <a:off x="1467" y="1239"/>
              <a:ext cx="638" cy="1051"/>
            </a:xfrm>
            <a:custGeom>
              <a:avLst/>
              <a:gdLst>
                <a:gd name="T0" fmla="*/ 263 w 627"/>
                <a:gd name="T1" fmla="*/ 496 h 991"/>
                <a:gd name="T2" fmla="*/ 666 w 627"/>
                <a:gd name="T3" fmla="*/ 1099 h 991"/>
                <a:gd name="T4" fmla="*/ 666 w 627"/>
                <a:gd name="T5" fmla="*/ 1155 h 991"/>
                <a:gd name="T6" fmla="*/ 666 w 627"/>
                <a:gd name="T7" fmla="*/ 1178 h 991"/>
                <a:gd name="T8" fmla="*/ 696 w 627"/>
                <a:gd name="T9" fmla="*/ 1207 h 991"/>
                <a:gd name="T10" fmla="*/ 666 w 627"/>
                <a:gd name="T11" fmla="*/ 1247 h 991"/>
                <a:gd name="T12" fmla="*/ 637 w 627"/>
                <a:gd name="T13" fmla="*/ 1370 h 991"/>
                <a:gd name="T14" fmla="*/ 646 w 627"/>
                <a:gd name="T15" fmla="*/ 1412 h 991"/>
                <a:gd name="T16" fmla="*/ 430 w 627"/>
                <a:gd name="T17" fmla="*/ 1401 h 991"/>
                <a:gd name="T18" fmla="*/ 401 w 627"/>
                <a:gd name="T19" fmla="*/ 1227 h 991"/>
                <a:gd name="T20" fmla="*/ 332 w 627"/>
                <a:gd name="T21" fmla="*/ 1150 h 991"/>
                <a:gd name="T22" fmla="*/ 245 w 627"/>
                <a:gd name="T23" fmla="*/ 1117 h 991"/>
                <a:gd name="T24" fmla="*/ 204 w 627"/>
                <a:gd name="T25" fmla="*/ 1047 h 991"/>
                <a:gd name="T26" fmla="*/ 156 w 627"/>
                <a:gd name="T27" fmla="*/ 1039 h 991"/>
                <a:gd name="T28" fmla="*/ 68 w 627"/>
                <a:gd name="T29" fmla="*/ 777 h 991"/>
                <a:gd name="T30" fmla="*/ 101 w 627"/>
                <a:gd name="T31" fmla="*/ 737 h 991"/>
                <a:gd name="T32" fmla="*/ 59 w 627"/>
                <a:gd name="T33" fmla="*/ 667 h 991"/>
                <a:gd name="T34" fmla="*/ 59 w 627"/>
                <a:gd name="T35" fmla="*/ 628 h 991"/>
                <a:gd name="T36" fmla="*/ 84 w 627"/>
                <a:gd name="T37" fmla="*/ 597 h 991"/>
                <a:gd name="T38" fmla="*/ 68 w 627"/>
                <a:gd name="T39" fmla="*/ 546 h 991"/>
                <a:gd name="T40" fmla="*/ 50 w 627"/>
                <a:gd name="T41" fmla="*/ 556 h 991"/>
                <a:gd name="T42" fmla="*/ 27 w 627"/>
                <a:gd name="T43" fmla="*/ 476 h 991"/>
                <a:gd name="T44" fmla="*/ 0 w 627"/>
                <a:gd name="T45" fmla="*/ 416 h 991"/>
                <a:gd name="T46" fmla="*/ 8 w 627"/>
                <a:gd name="T47" fmla="*/ 253 h 991"/>
                <a:gd name="T48" fmla="*/ 0 w 627"/>
                <a:gd name="T49" fmla="*/ 203 h 991"/>
                <a:gd name="T50" fmla="*/ 50 w 627"/>
                <a:gd name="T51" fmla="*/ 0 h 991"/>
                <a:gd name="T52" fmla="*/ 334 w 627"/>
                <a:gd name="T53" fmla="*/ 92 h 991"/>
                <a:gd name="T54" fmla="*/ 263 w 627"/>
                <a:gd name="T55" fmla="*/ 496 h 99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7"/>
                <a:gd name="T85" fmla="*/ 0 h 991"/>
                <a:gd name="T86" fmla="*/ 627 w 627"/>
                <a:gd name="T87" fmla="*/ 991 h 99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7" h="991">
                  <a:moveTo>
                    <a:pt x="238" y="349"/>
                  </a:moveTo>
                  <a:lnTo>
                    <a:pt x="600" y="771"/>
                  </a:lnTo>
                  <a:lnTo>
                    <a:pt x="600" y="812"/>
                  </a:lnTo>
                  <a:lnTo>
                    <a:pt x="600" y="829"/>
                  </a:lnTo>
                  <a:lnTo>
                    <a:pt x="627" y="849"/>
                  </a:lnTo>
                  <a:lnTo>
                    <a:pt x="600" y="877"/>
                  </a:lnTo>
                  <a:lnTo>
                    <a:pt x="574" y="962"/>
                  </a:lnTo>
                  <a:lnTo>
                    <a:pt x="582" y="991"/>
                  </a:lnTo>
                  <a:lnTo>
                    <a:pt x="388" y="985"/>
                  </a:lnTo>
                  <a:lnTo>
                    <a:pt x="361" y="863"/>
                  </a:lnTo>
                  <a:lnTo>
                    <a:pt x="299" y="808"/>
                  </a:lnTo>
                  <a:lnTo>
                    <a:pt x="221" y="785"/>
                  </a:lnTo>
                  <a:lnTo>
                    <a:pt x="185" y="736"/>
                  </a:lnTo>
                  <a:lnTo>
                    <a:pt x="140" y="730"/>
                  </a:lnTo>
                  <a:lnTo>
                    <a:pt x="62" y="547"/>
                  </a:lnTo>
                  <a:lnTo>
                    <a:pt x="89" y="519"/>
                  </a:lnTo>
                  <a:lnTo>
                    <a:pt x="53" y="469"/>
                  </a:lnTo>
                  <a:lnTo>
                    <a:pt x="53" y="441"/>
                  </a:lnTo>
                  <a:lnTo>
                    <a:pt x="78" y="420"/>
                  </a:lnTo>
                  <a:lnTo>
                    <a:pt x="62" y="384"/>
                  </a:lnTo>
                  <a:lnTo>
                    <a:pt x="44" y="390"/>
                  </a:lnTo>
                  <a:lnTo>
                    <a:pt x="27" y="335"/>
                  </a:lnTo>
                  <a:lnTo>
                    <a:pt x="0" y="292"/>
                  </a:lnTo>
                  <a:lnTo>
                    <a:pt x="8" y="178"/>
                  </a:lnTo>
                  <a:lnTo>
                    <a:pt x="0" y="142"/>
                  </a:lnTo>
                  <a:lnTo>
                    <a:pt x="44" y="0"/>
                  </a:lnTo>
                  <a:lnTo>
                    <a:pt x="301" y="65"/>
                  </a:lnTo>
                  <a:lnTo>
                    <a:pt x="238" y="349"/>
                  </a:lnTo>
                  <a:close/>
                </a:path>
              </a:pathLst>
            </a:custGeom>
            <a:solidFill>
              <a:srgbClr val="FF6600"/>
            </a:solidFill>
            <a:ln w="1651">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556" name="Freeform 8"/>
            <p:cNvSpPr>
              <a:spLocks/>
            </p:cNvSpPr>
            <p:nvPr/>
          </p:nvSpPr>
          <p:spPr bwMode="auto">
            <a:xfrm>
              <a:off x="1704" y="1311"/>
              <a:ext cx="520" cy="747"/>
            </a:xfrm>
            <a:custGeom>
              <a:avLst/>
              <a:gdLst>
                <a:gd name="T0" fmla="*/ 353 w 511"/>
                <a:gd name="T1" fmla="*/ 79 h 705"/>
                <a:gd name="T2" fmla="*/ 567 w 511"/>
                <a:gd name="T3" fmla="*/ 119 h 705"/>
                <a:gd name="T4" fmla="*/ 479 w 511"/>
                <a:gd name="T5" fmla="*/ 767 h 705"/>
                <a:gd name="T6" fmla="*/ 469 w 511"/>
                <a:gd name="T7" fmla="*/ 897 h 705"/>
                <a:gd name="T8" fmla="*/ 442 w 511"/>
                <a:gd name="T9" fmla="*/ 897 h 705"/>
                <a:gd name="T10" fmla="*/ 402 w 511"/>
                <a:gd name="T11" fmla="*/ 998 h 705"/>
                <a:gd name="T12" fmla="*/ 0 w 511"/>
                <a:gd name="T13" fmla="*/ 399 h 705"/>
                <a:gd name="T14" fmla="*/ 75 w 511"/>
                <a:gd name="T15" fmla="*/ 0 h 705"/>
                <a:gd name="T16" fmla="*/ 353 w 511"/>
                <a:gd name="T17" fmla="*/ 79 h 7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1"/>
                <a:gd name="T28" fmla="*/ 0 h 705"/>
                <a:gd name="T29" fmla="*/ 511 w 511"/>
                <a:gd name="T30" fmla="*/ 705 h 7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1" h="705">
                  <a:moveTo>
                    <a:pt x="317" y="56"/>
                  </a:moveTo>
                  <a:lnTo>
                    <a:pt x="511" y="84"/>
                  </a:lnTo>
                  <a:lnTo>
                    <a:pt x="431" y="543"/>
                  </a:lnTo>
                  <a:lnTo>
                    <a:pt x="422" y="634"/>
                  </a:lnTo>
                  <a:lnTo>
                    <a:pt x="398" y="634"/>
                  </a:lnTo>
                  <a:lnTo>
                    <a:pt x="362" y="705"/>
                  </a:lnTo>
                  <a:lnTo>
                    <a:pt x="0" y="282"/>
                  </a:lnTo>
                  <a:lnTo>
                    <a:pt x="69" y="0"/>
                  </a:lnTo>
                  <a:lnTo>
                    <a:pt x="317" y="56"/>
                  </a:lnTo>
                  <a:close/>
                </a:path>
              </a:pathLst>
            </a:custGeom>
            <a:solidFill>
              <a:srgbClr val="FF6600"/>
            </a:solidFill>
            <a:ln w="1651">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557" name="Freeform 9"/>
            <p:cNvSpPr>
              <a:spLocks/>
            </p:cNvSpPr>
            <p:nvPr/>
          </p:nvSpPr>
          <p:spPr bwMode="auto">
            <a:xfrm>
              <a:off x="2027" y="694"/>
              <a:ext cx="421" cy="742"/>
            </a:xfrm>
            <a:custGeom>
              <a:avLst/>
              <a:gdLst>
                <a:gd name="T0" fmla="*/ 144 w 415"/>
                <a:gd name="T1" fmla="*/ 0 h 700"/>
                <a:gd name="T2" fmla="*/ 211 w 415"/>
                <a:gd name="T3" fmla="*/ 3 h 700"/>
                <a:gd name="T4" fmla="*/ 195 w 415"/>
                <a:gd name="T5" fmla="*/ 118 h 700"/>
                <a:gd name="T6" fmla="*/ 211 w 415"/>
                <a:gd name="T7" fmla="*/ 240 h 700"/>
                <a:gd name="T8" fmla="*/ 280 w 415"/>
                <a:gd name="T9" fmla="*/ 358 h 700"/>
                <a:gd name="T10" fmla="*/ 261 w 415"/>
                <a:gd name="T11" fmla="*/ 462 h 700"/>
                <a:gd name="T12" fmla="*/ 240 w 415"/>
                <a:gd name="T13" fmla="*/ 490 h 700"/>
                <a:gd name="T14" fmla="*/ 248 w 415"/>
                <a:gd name="T15" fmla="*/ 520 h 700"/>
                <a:gd name="T16" fmla="*/ 280 w 415"/>
                <a:gd name="T17" fmla="*/ 500 h 700"/>
                <a:gd name="T18" fmla="*/ 325 w 415"/>
                <a:gd name="T19" fmla="*/ 670 h 700"/>
                <a:gd name="T20" fmla="*/ 367 w 415"/>
                <a:gd name="T21" fmla="*/ 660 h 700"/>
                <a:gd name="T22" fmla="*/ 433 w 415"/>
                <a:gd name="T23" fmla="*/ 670 h 700"/>
                <a:gd name="T24" fmla="*/ 443 w 415"/>
                <a:gd name="T25" fmla="*/ 653 h 700"/>
                <a:gd name="T26" fmla="*/ 451 w 415"/>
                <a:gd name="T27" fmla="*/ 670 h 700"/>
                <a:gd name="T28" fmla="*/ 424 w 415"/>
                <a:gd name="T29" fmla="*/ 993 h 700"/>
                <a:gd name="T30" fmla="*/ 211 w 415"/>
                <a:gd name="T31" fmla="*/ 943 h 700"/>
                <a:gd name="T32" fmla="*/ 0 w 415"/>
                <a:gd name="T33" fmla="*/ 905 h 700"/>
                <a:gd name="T34" fmla="*/ 42 w 415"/>
                <a:gd name="T35" fmla="*/ 681 h 700"/>
                <a:gd name="T36" fmla="*/ 59 w 415"/>
                <a:gd name="T37" fmla="*/ 660 h 700"/>
                <a:gd name="T38" fmla="*/ 42 w 415"/>
                <a:gd name="T39" fmla="*/ 601 h 700"/>
                <a:gd name="T40" fmla="*/ 117 w 415"/>
                <a:gd name="T41" fmla="*/ 490 h 700"/>
                <a:gd name="T42" fmla="*/ 87 w 415"/>
                <a:gd name="T43" fmla="*/ 392 h 700"/>
                <a:gd name="T44" fmla="*/ 144 w 415"/>
                <a:gd name="T45" fmla="*/ 0 h 7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5"/>
                <a:gd name="T70" fmla="*/ 0 h 700"/>
                <a:gd name="T71" fmla="*/ 415 w 415"/>
                <a:gd name="T72" fmla="*/ 700 h 7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5" h="700">
                  <a:moveTo>
                    <a:pt x="132" y="0"/>
                  </a:moveTo>
                  <a:lnTo>
                    <a:pt x="193" y="3"/>
                  </a:lnTo>
                  <a:lnTo>
                    <a:pt x="177" y="83"/>
                  </a:lnTo>
                  <a:lnTo>
                    <a:pt x="193" y="169"/>
                  </a:lnTo>
                  <a:lnTo>
                    <a:pt x="256" y="253"/>
                  </a:lnTo>
                  <a:lnTo>
                    <a:pt x="239" y="325"/>
                  </a:lnTo>
                  <a:lnTo>
                    <a:pt x="222" y="345"/>
                  </a:lnTo>
                  <a:lnTo>
                    <a:pt x="229" y="367"/>
                  </a:lnTo>
                  <a:lnTo>
                    <a:pt x="256" y="353"/>
                  </a:lnTo>
                  <a:lnTo>
                    <a:pt x="299" y="472"/>
                  </a:lnTo>
                  <a:lnTo>
                    <a:pt x="337" y="466"/>
                  </a:lnTo>
                  <a:lnTo>
                    <a:pt x="397" y="472"/>
                  </a:lnTo>
                  <a:lnTo>
                    <a:pt x="407" y="460"/>
                  </a:lnTo>
                  <a:lnTo>
                    <a:pt x="415" y="472"/>
                  </a:lnTo>
                  <a:lnTo>
                    <a:pt x="388" y="700"/>
                  </a:lnTo>
                  <a:lnTo>
                    <a:pt x="193" y="665"/>
                  </a:lnTo>
                  <a:lnTo>
                    <a:pt x="0" y="638"/>
                  </a:lnTo>
                  <a:lnTo>
                    <a:pt x="36" y="480"/>
                  </a:lnTo>
                  <a:lnTo>
                    <a:pt x="53" y="466"/>
                  </a:lnTo>
                  <a:lnTo>
                    <a:pt x="36" y="424"/>
                  </a:lnTo>
                  <a:lnTo>
                    <a:pt x="105" y="345"/>
                  </a:lnTo>
                  <a:lnTo>
                    <a:pt x="81" y="275"/>
                  </a:lnTo>
                  <a:lnTo>
                    <a:pt x="132" y="0"/>
                  </a:lnTo>
                  <a:close/>
                </a:path>
              </a:pathLst>
            </a:custGeom>
            <a:solidFill>
              <a:srgbClr val="FF6600"/>
            </a:solidFill>
            <a:ln w="1651">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558" name="Freeform 10"/>
            <p:cNvSpPr>
              <a:spLocks/>
            </p:cNvSpPr>
            <p:nvPr/>
          </p:nvSpPr>
          <p:spPr bwMode="auto">
            <a:xfrm>
              <a:off x="2144" y="1398"/>
              <a:ext cx="404" cy="541"/>
            </a:xfrm>
            <a:custGeom>
              <a:avLst/>
              <a:gdLst>
                <a:gd name="T0" fmla="*/ 84 w 397"/>
                <a:gd name="T1" fmla="*/ 0 h 510"/>
                <a:gd name="T2" fmla="*/ 302 w 397"/>
                <a:gd name="T3" fmla="*/ 49 h 510"/>
                <a:gd name="T4" fmla="*/ 283 w 397"/>
                <a:gd name="T5" fmla="*/ 192 h 510"/>
                <a:gd name="T6" fmla="*/ 440 w 397"/>
                <a:gd name="T7" fmla="*/ 233 h 510"/>
                <a:gd name="T8" fmla="*/ 380 w 397"/>
                <a:gd name="T9" fmla="*/ 727 h 510"/>
                <a:gd name="T10" fmla="*/ 0 w 397"/>
                <a:gd name="T11" fmla="*/ 655 h 510"/>
                <a:gd name="T12" fmla="*/ 84 w 397"/>
                <a:gd name="T13" fmla="*/ 0 h 510"/>
                <a:gd name="T14" fmla="*/ 0 60000 65536"/>
                <a:gd name="T15" fmla="*/ 0 60000 65536"/>
                <a:gd name="T16" fmla="*/ 0 60000 65536"/>
                <a:gd name="T17" fmla="*/ 0 60000 65536"/>
                <a:gd name="T18" fmla="*/ 0 60000 65536"/>
                <a:gd name="T19" fmla="*/ 0 60000 65536"/>
                <a:gd name="T20" fmla="*/ 0 60000 65536"/>
                <a:gd name="T21" fmla="*/ 0 w 397"/>
                <a:gd name="T22" fmla="*/ 0 h 510"/>
                <a:gd name="T23" fmla="*/ 397 w 397"/>
                <a:gd name="T24" fmla="*/ 510 h 5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7" h="510">
                  <a:moveTo>
                    <a:pt x="78" y="0"/>
                  </a:moveTo>
                  <a:lnTo>
                    <a:pt x="272" y="35"/>
                  </a:lnTo>
                  <a:lnTo>
                    <a:pt x="254" y="135"/>
                  </a:lnTo>
                  <a:lnTo>
                    <a:pt x="397" y="163"/>
                  </a:lnTo>
                  <a:lnTo>
                    <a:pt x="343" y="510"/>
                  </a:lnTo>
                  <a:lnTo>
                    <a:pt x="0" y="460"/>
                  </a:lnTo>
                  <a:lnTo>
                    <a:pt x="78" y="0"/>
                  </a:lnTo>
                  <a:close/>
                </a:path>
              </a:pathLst>
            </a:custGeom>
            <a:solidFill>
              <a:srgbClr val="FF6600"/>
            </a:solidFill>
            <a:ln w="1651">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559" name="Freeform 11"/>
            <p:cNvSpPr>
              <a:spLocks/>
            </p:cNvSpPr>
            <p:nvPr/>
          </p:nvSpPr>
          <p:spPr bwMode="auto">
            <a:xfrm>
              <a:off x="2045" y="1886"/>
              <a:ext cx="448" cy="630"/>
            </a:xfrm>
            <a:custGeom>
              <a:avLst/>
              <a:gdLst>
                <a:gd name="T0" fmla="*/ 27 w 441"/>
                <a:gd name="T1" fmla="*/ 229 h 594"/>
                <a:gd name="T2" fmla="*/ 69 w 441"/>
                <a:gd name="T3" fmla="*/ 130 h 594"/>
                <a:gd name="T4" fmla="*/ 93 w 441"/>
                <a:gd name="T5" fmla="*/ 130 h 594"/>
                <a:gd name="T6" fmla="*/ 110 w 441"/>
                <a:gd name="T7" fmla="*/ 0 h 594"/>
                <a:gd name="T8" fmla="*/ 484 w 441"/>
                <a:gd name="T9" fmla="*/ 70 h 594"/>
                <a:gd name="T10" fmla="*/ 415 w 441"/>
                <a:gd name="T11" fmla="*/ 845 h 594"/>
                <a:gd name="T12" fmla="*/ 278 w 441"/>
                <a:gd name="T13" fmla="*/ 816 h 594"/>
                <a:gd name="T14" fmla="*/ 27 w 441"/>
                <a:gd name="T15" fmla="*/ 625 h 594"/>
                <a:gd name="T16" fmla="*/ 50 w 441"/>
                <a:gd name="T17" fmla="*/ 572 h 594"/>
                <a:gd name="T18" fmla="*/ 10 w 441"/>
                <a:gd name="T19" fmla="*/ 542 h 594"/>
                <a:gd name="T20" fmla="*/ 0 w 441"/>
                <a:gd name="T21" fmla="*/ 501 h 594"/>
                <a:gd name="T22" fmla="*/ 27 w 441"/>
                <a:gd name="T23" fmla="*/ 379 h 594"/>
                <a:gd name="T24" fmla="*/ 59 w 441"/>
                <a:gd name="T25" fmla="*/ 338 h 594"/>
                <a:gd name="T26" fmla="*/ 27 w 441"/>
                <a:gd name="T27" fmla="*/ 310 h 594"/>
                <a:gd name="T28" fmla="*/ 27 w 441"/>
                <a:gd name="T29" fmla="*/ 229 h 5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1"/>
                <a:gd name="T46" fmla="*/ 0 h 594"/>
                <a:gd name="T47" fmla="*/ 441 w 441"/>
                <a:gd name="T48" fmla="*/ 594 h 5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1" h="594">
                  <a:moveTo>
                    <a:pt x="27" y="161"/>
                  </a:moveTo>
                  <a:lnTo>
                    <a:pt x="63" y="91"/>
                  </a:lnTo>
                  <a:lnTo>
                    <a:pt x="87" y="91"/>
                  </a:lnTo>
                  <a:lnTo>
                    <a:pt x="98" y="0"/>
                  </a:lnTo>
                  <a:lnTo>
                    <a:pt x="441" y="49"/>
                  </a:lnTo>
                  <a:lnTo>
                    <a:pt x="379" y="594"/>
                  </a:lnTo>
                  <a:lnTo>
                    <a:pt x="254" y="573"/>
                  </a:lnTo>
                  <a:lnTo>
                    <a:pt x="27" y="438"/>
                  </a:lnTo>
                  <a:lnTo>
                    <a:pt x="44" y="402"/>
                  </a:lnTo>
                  <a:lnTo>
                    <a:pt x="10" y="381"/>
                  </a:lnTo>
                  <a:lnTo>
                    <a:pt x="0" y="352"/>
                  </a:lnTo>
                  <a:lnTo>
                    <a:pt x="27" y="267"/>
                  </a:lnTo>
                  <a:lnTo>
                    <a:pt x="53" y="239"/>
                  </a:lnTo>
                  <a:lnTo>
                    <a:pt x="27" y="217"/>
                  </a:lnTo>
                  <a:lnTo>
                    <a:pt x="27" y="161"/>
                  </a:lnTo>
                  <a:close/>
                </a:path>
              </a:pathLst>
            </a:custGeom>
            <a:solidFill>
              <a:srgbClr val="FF6600"/>
            </a:solidFill>
            <a:ln w="1651">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560" name="Freeform 12"/>
            <p:cNvSpPr>
              <a:spLocks/>
            </p:cNvSpPr>
            <p:nvPr/>
          </p:nvSpPr>
          <p:spPr bwMode="auto">
            <a:xfrm>
              <a:off x="2206" y="699"/>
              <a:ext cx="771" cy="503"/>
            </a:xfrm>
            <a:custGeom>
              <a:avLst/>
              <a:gdLst>
                <a:gd name="T0" fmla="*/ 17 w 758"/>
                <a:gd name="T1" fmla="*/ 0 h 475"/>
                <a:gd name="T2" fmla="*/ 839 w 758"/>
                <a:gd name="T3" fmla="*/ 159 h 475"/>
                <a:gd name="T4" fmla="*/ 822 w 758"/>
                <a:gd name="T5" fmla="*/ 570 h 475"/>
                <a:gd name="T6" fmla="*/ 803 w 758"/>
                <a:gd name="T7" fmla="*/ 669 h 475"/>
                <a:gd name="T8" fmla="*/ 273 w 758"/>
                <a:gd name="T9" fmla="*/ 601 h 475"/>
                <a:gd name="T10" fmla="*/ 262 w 758"/>
                <a:gd name="T11" fmla="*/ 662 h 475"/>
                <a:gd name="T12" fmla="*/ 254 w 758"/>
                <a:gd name="T13" fmla="*/ 642 h 475"/>
                <a:gd name="T14" fmla="*/ 244 w 758"/>
                <a:gd name="T15" fmla="*/ 662 h 475"/>
                <a:gd name="T16" fmla="*/ 178 w 758"/>
                <a:gd name="T17" fmla="*/ 651 h 475"/>
                <a:gd name="T18" fmla="*/ 134 w 758"/>
                <a:gd name="T19" fmla="*/ 662 h 475"/>
                <a:gd name="T20" fmla="*/ 85 w 758"/>
                <a:gd name="T21" fmla="*/ 491 h 475"/>
                <a:gd name="T22" fmla="*/ 58 w 758"/>
                <a:gd name="T23" fmla="*/ 510 h 475"/>
                <a:gd name="T24" fmla="*/ 51 w 758"/>
                <a:gd name="T25" fmla="*/ 481 h 475"/>
                <a:gd name="T26" fmla="*/ 68 w 758"/>
                <a:gd name="T27" fmla="*/ 451 h 475"/>
                <a:gd name="T28" fmla="*/ 85 w 758"/>
                <a:gd name="T29" fmla="*/ 349 h 475"/>
                <a:gd name="T30" fmla="*/ 17 w 758"/>
                <a:gd name="T31" fmla="*/ 231 h 475"/>
                <a:gd name="T32" fmla="*/ 0 w 758"/>
                <a:gd name="T33" fmla="*/ 110 h 475"/>
                <a:gd name="T34" fmla="*/ 17 w 758"/>
                <a:gd name="T35" fmla="*/ 0 h 4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58"/>
                <a:gd name="T55" fmla="*/ 0 h 475"/>
                <a:gd name="T56" fmla="*/ 758 w 758"/>
                <a:gd name="T57" fmla="*/ 475 h 4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58" h="475">
                  <a:moveTo>
                    <a:pt x="17" y="0"/>
                  </a:moveTo>
                  <a:lnTo>
                    <a:pt x="758" y="113"/>
                  </a:lnTo>
                  <a:lnTo>
                    <a:pt x="742" y="404"/>
                  </a:lnTo>
                  <a:lnTo>
                    <a:pt x="725" y="475"/>
                  </a:lnTo>
                  <a:lnTo>
                    <a:pt x="247" y="426"/>
                  </a:lnTo>
                  <a:lnTo>
                    <a:pt x="238" y="469"/>
                  </a:lnTo>
                  <a:lnTo>
                    <a:pt x="230" y="455"/>
                  </a:lnTo>
                  <a:lnTo>
                    <a:pt x="220" y="469"/>
                  </a:lnTo>
                  <a:lnTo>
                    <a:pt x="160" y="462"/>
                  </a:lnTo>
                  <a:lnTo>
                    <a:pt x="122" y="469"/>
                  </a:lnTo>
                  <a:lnTo>
                    <a:pt x="79" y="348"/>
                  </a:lnTo>
                  <a:lnTo>
                    <a:pt x="52" y="362"/>
                  </a:lnTo>
                  <a:lnTo>
                    <a:pt x="45" y="341"/>
                  </a:lnTo>
                  <a:lnTo>
                    <a:pt x="62" y="320"/>
                  </a:lnTo>
                  <a:lnTo>
                    <a:pt x="79" y="248"/>
                  </a:lnTo>
                  <a:lnTo>
                    <a:pt x="17" y="164"/>
                  </a:lnTo>
                  <a:lnTo>
                    <a:pt x="0" y="78"/>
                  </a:lnTo>
                  <a:lnTo>
                    <a:pt x="17" y="0"/>
                  </a:lnTo>
                  <a:close/>
                </a:path>
              </a:pathLst>
            </a:custGeom>
            <a:solidFill>
              <a:srgbClr val="FF6600"/>
            </a:solidFill>
            <a:ln w="1651">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561" name="Freeform 13"/>
            <p:cNvSpPr>
              <a:spLocks/>
            </p:cNvSpPr>
            <p:nvPr/>
          </p:nvSpPr>
          <p:spPr bwMode="auto">
            <a:xfrm>
              <a:off x="2403" y="1150"/>
              <a:ext cx="541" cy="445"/>
            </a:xfrm>
            <a:custGeom>
              <a:avLst/>
              <a:gdLst>
                <a:gd name="T0" fmla="*/ 588 w 532"/>
                <a:gd name="T1" fmla="*/ 70 h 419"/>
                <a:gd name="T2" fmla="*/ 588 w 532"/>
                <a:gd name="T3" fmla="*/ 325 h 419"/>
                <a:gd name="T4" fmla="*/ 567 w 532"/>
                <a:gd name="T5" fmla="*/ 601 h 419"/>
                <a:gd name="T6" fmla="*/ 158 w 532"/>
                <a:gd name="T7" fmla="*/ 570 h 419"/>
                <a:gd name="T8" fmla="*/ 0 w 532"/>
                <a:gd name="T9" fmla="*/ 529 h 419"/>
                <a:gd name="T10" fmla="*/ 18 w 532"/>
                <a:gd name="T11" fmla="*/ 388 h 419"/>
                <a:gd name="T12" fmla="*/ 51 w 532"/>
                <a:gd name="T13" fmla="*/ 62 h 419"/>
                <a:gd name="T14" fmla="*/ 60 w 532"/>
                <a:gd name="T15" fmla="*/ 0 h 419"/>
                <a:gd name="T16" fmla="*/ 588 w 532"/>
                <a:gd name="T17" fmla="*/ 70 h 4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2"/>
                <a:gd name="T28" fmla="*/ 0 h 419"/>
                <a:gd name="T29" fmla="*/ 532 w 532"/>
                <a:gd name="T30" fmla="*/ 419 h 4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2" h="419">
                  <a:moveTo>
                    <a:pt x="532" y="49"/>
                  </a:moveTo>
                  <a:lnTo>
                    <a:pt x="532" y="226"/>
                  </a:lnTo>
                  <a:lnTo>
                    <a:pt x="513" y="419"/>
                  </a:lnTo>
                  <a:lnTo>
                    <a:pt x="143" y="397"/>
                  </a:lnTo>
                  <a:lnTo>
                    <a:pt x="0" y="369"/>
                  </a:lnTo>
                  <a:lnTo>
                    <a:pt x="18" y="270"/>
                  </a:lnTo>
                  <a:lnTo>
                    <a:pt x="45" y="43"/>
                  </a:lnTo>
                  <a:lnTo>
                    <a:pt x="54" y="0"/>
                  </a:lnTo>
                  <a:lnTo>
                    <a:pt x="532" y="49"/>
                  </a:lnTo>
                  <a:close/>
                </a:path>
              </a:pathLst>
            </a:custGeom>
            <a:solidFill>
              <a:srgbClr val="FF6600"/>
            </a:solidFill>
            <a:ln w="1651">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562" name="Freeform 14"/>
            <p:cNvSpPr>
              <a:spLocks/>
            </p:cNvSpPr>
            <p:nvPr/>
          </p:nvSpPr>
          <p:spPr bwMode="auto">
            <a:xfrm>
              <a:off x="2493" y="1571"/>
              <a:ext cx="567" cy="411"/>
            </a:xfrm>
            <a:custGeom>
              <a:avLst/>
              <a:gdLst>
                <a:gd name="T0" fmla="*/ 60 w 557"/>
                <a:gd name="T1" fmla="*/ 0 h 388"/>
                <a:gd name="T2" fmla="*/ 472 w 557"/>
                <a:gd name="T3" fmla="*/ 30 h 388"/>
                <a:gd name="T4" fmla="*/ 620 w 557"/>
                <a:gd name="T5" fmla="*/ 50 h 388"/>
                <a:gd name="T6" fmla="*/ 620 w 557"/>
                <a:gd name="T7" fmla="*/ 190 h 388"/>
                <a:gd name="T8" fmla="*/ 610 w 557"/>
                <a:gd name="T9" fmla="*/ 548 h 388"/>
                <a:gd name="T10" fmla="*/ 530 w 557"/>
                <a:gd name="T11" fmla="*/ 538 h 388"/>
                <a:gd name="T12" fmla="*/ 0 w 557"/>
                <a:gd name="T13" fmla="*/ 489 h 388"/>
                <a:gd name="T14" fmla="*/ 60 w 557"/>
                <a:gd name="T15" fmla="*/ 0 h 388"/>
                <a:gd name="T16" fmla="*/ 0 60000 65536"/>
                <a:gd name="T17" fmla="*/ 0 60000 65536"/>
                <a:gd name="T18" fmla="*/ 0 60000 65536"/>
                <a:gd name="T19" fmla="*/ 0 60000 65536"/>
                <a:gd name="T20" fmla="*/ 0 60000 65536"/>
                <a:gd name="T21" fmla="*/ 0 60000 65536"/>
                <a:gd name="T22" fmla="*/ 0 60000 65536"/>
                <a:gd name="T23" fmla="*/ 0 60000 65536"/>
                <a:gd name="T24" fmla="*/ 0 w 557"/>
                <a:gd name="T25" fmla="*/ 0 h 388"/>
                <a:gd name="T26" fmla="*/ 557 w 557"/>
                <a:gd name="T27" fmla="*/ 388 h 3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7" h="388">
                  <a:moveTo>
                    <a:pt x="54" y="0"/>
                  </a:moveTo>
                  <a:lnTo>
                    <a:pt x="424" y="22"/>
                  </a:lnTo>
                  <a:lnTo>
                    <a:pt x="557" y="36"/>
                  </a:lnTo>
                  <a:lnTo>
                    <a:pt x="557" y="135"/>
                  </a:lnTo>
                  <a:lnTo>
                    <a:pt x="548" y="388"/>
                  </a:lnTo>
                  <a:lnTo>
                    <a:pt x="476" y="381"/>
                  </a:lnTo>
                  <a:lnTo>
                    <a:pt x="0" y="346"/>
                  </a:lnTo>
                  <a:lnTo>
                    <a:pt x="54" y="0"/>
                  </a:lnTo>
                  <a:close/>
                </a:path>
              </a:pathLst>
            </a:custGeom>
            <a:solidFill>
              <a:srgbClr val="FF6600"/>
            </a:solidFill>
            <a:ln w="1651">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563" name="Freeform 15"/>
            <p:cNvSpPr>
              <a:spLocks/>
            </p:cNvSpPr>
            <p:nvPr/>
          </p:nvSpPr>
          <p:spPr bwMode="auto">
            <a:xfrm>
              <a:off x="2430" y="1938"/>
              <a:ext cx="547" cy="584"/>
            </a:xfrm>
            <a:custGeom>
              <a:avLst/>
              <a:gdLst>
                <a:gd name="T0" fmla="*/ 68 w 538"/>
                <a:gd name="T1" fmla="*/ 0 h 551"/>
                <a:gd name="T2" fmla="*/ 594 w 538"/>
                <a:gd name="T3" fmla="*/ 49 h 551"/>
                <a:gd name="T4" fmla="*/ 594 w 538"/>
                <a:gd name="T5" fmla="*/ 108 h 551"/>
                <a:gd name="T6" fmla="*/ 568 w 538"/>
                <a:gd name="T7" fmla="*/ 762 h 551"/>
                <a:gd name="T8" fmla="*/ 294 w 538"/>
                <a:gd name="T9" fmla="*/ 740 h 551"/>
                <a:gd name="T10" fmla="*/ 102 w 538"/>
                <a:gd name="T11" fmla="*/ 731 h 551"/>
                <a:gd name="T12" fmla="*/ 78 w 538"/>
                <a:gd name="T13" fmla="*/ 781 h 551"/>
                <a:gd name="T14" fmla="*/ 0 w 538"/>
                <a:gd name="T15" fmla="*/ 774 h 551"/>
                <a:gd name="T16" fmla="*/ 68 w 538"/>
                <a:gd name="T17" fmla="*/ 0 h 5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8"/>
                <a:gd name="T28" fmla="*/ 0 h 551"/>
                <a:gd name="T29" fmla="*/ 538 w 538"/>
                <a:gd name="T30" fmla="*/ 551 h 5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8" h="551">
                  <a:moveTo>
                    <a:pt x="62" y="0"/>
                  </a:moveTo>
                  <a:lnTo>
                    <a:pt x="538" y="35"/>
                  </a:lnTo>
                  <a:lnTo>
                    <a:pt x="538" y="76"/>
                  </a:lnTo>
                  <a:lnTo>
                    <a:pt x="514" y="538"/>
                  </a:lnTo>
                  <a:lnTo>
                    <a:pt x="265" y="523"/>
                  </a:lnTo>
                  <a:lnTo>
                    <a:pt x="90" y="515"/>
                  </a:lnTo>
                  <a:lnTo>
                    <a:pt x="72" y="551"/>
                  </a:lnTo>
                  <a:lnTo>
                    <a:pt x="0" y="545"/>
                  </a:lnTo>
                  <a:lnTo>
                    <a:pt x="62" y="0"/>
                  </a:lnTo>
                  <a:close/>
                </a:path>
              </a:pathLst>
            </a:custGeom>
            <a:solidFill>
              <a:srgbClr val="FF6600"/>
            </a:solidFill>
            <a:ln w="1651">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564" name="Freeform 16"/>
            <p:cNvSpPr>
              <a:spLocks/>
            </p:cNvSpPr>
            <p:nvPr/>
          </p:nvSpPr>
          <p:spPr bwMode="auto">
            <a:xfrm>
              <a:off x="2961" y="819"/>
              <a:ext cx="493" cy="308"/>
            </a:xfrm>
            <a:custGeom>
              <a:avLst/>
              <a:gdLst>
                <a:gd name="T0" fmla="*/ 16 w 485"/>
                <a:gd name="T1" fmla="*/ 0 h 291"/>
                <a:gd name="T2" fmla="*/ 488 w 485"/>
                <a:gd name="T3" fmla="*/ 20 h 291"/>
                <a:gd name="T4" fmla="*/ 506 w 485"/>
                <a:gd name="T5" fmla="*/ 70 h 291"/>
                <a:gd name="T6" fmla="*/ 506 w 485"/>
                <a:gd name="T7" fmla="*/ 110 h 291"/>
                <a:gd name="T8" fmla="*/ 528 w 485"/>
                <a:gd name="T9" fmla="*/ 199 h 291"/>
                <a:gd name="T10" fmla="*/ 528 w 485"/>
                <a:gd name="T11" fmla="*/ 260 h 291"/>
                <a:gd name="T12" fmla="*/ 535 w 485"/>
                <a:gd name="T13" fmla="*/ 300 h 291"/>
                <a:gd name="T14" fmla="*/ 535 w 485"/>
                <a:gd name="T15" fmla="*/ 409 h 291"/>
                <a:gd name="T16" fmla="*/ 0 w 485"/>
                <a:gd name="T17" fmla="*/ 409 h 291"/>
                <a:gd name="T18" fmla="*/ 16 w 485"/>
                <a:gd name="T19" fmla="*/ 0 h 2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5"/>
                <a:gd name="T31" fmla="*/ 0 h 291"/>
                <a:gd name="T32" fmla="*/ 485 w 485"/>
                <a:gd name="T33" fmla="*/ 291 h 2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5" h="291">
                  <a:moveTo>
                    <a:pt x="16" y="0"/>
                  </a:moveTo>
                  <a:lnTo>
                    <a:pt x="442" y="14"/>
                  </a:lnTo>
                  <a:lnTo>
                    <a:pt x="458" y="50"/>
                  </a:lnTo>
                  <a:lnTo>
                    <a:pt x="458" y="78"/>
                  </a:lnTo>
                  <a:lnTo>
                    <a:pt x="479" y="142"/>
                  </a:lnTo>
                  <a:lnTo>
                    <a:pt x="479" y="185"/>
                  </a:lnTo>
                  <a:lnTo>
                    <a:pt x="485" y="213"/>
                  </a:lnTo>
                  <a:lnTo>
                    <a:pt x="485" y="291"/>
                  </a:lnTo>
                  <a:lnTo>
                    <a:pt x="0" y="291"/>
                  </a:lnTo>
                  <a:lnTo>
                    <a:pt x="16" y="0"/>
                  </a:lnTo>
                  <a:close/>
                </a:path>
              </a:pathLst>
            </a:custGeom>
            <a:solidFill>
              <a:srgbClr val="FF6600"/>
            </a:solidFill>
            <a:ln w="1651">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565" name="Freeform 17"/>
            <p:cNvSpPr>
              <a:spLocks/>
            </p:cNvSpPr>
            <p:nvPr/>
          </p:nvSpPr>
          <p:spPr bwMode="auto">
            <a:xfrm>
              <a:off x="2944" y="1127"/>
              <a:ext cx="545" cy="332"/>
            </a:xfrm>
            <a:custGeom>
              <a:avLst/>
              <a:gdLst>
                <a:gd name="T0" fmla="*/ 17 w 536"/>
                <a:gd name="T1" fmla="*/ 0 h 313"/>
                <a:gd name="T2" fmla="*/ 555 w 536"/>
                <a:gd name="T3" fmla="*/ 0 h 313"/>
                <a:gd name="T4" fmla="*/ 564 w 536"/>
                <a:gd name="T5" fmla="*/ 29 h 313"/>
                <a:gd name="T6" fmla="*/ 555 w 536"/>
                <a:gd name="T7" fmla="*/ 72 h 313"/>
                <a:gd name="T8" fmla="*/ 573 w 536"/>
                <a:gd name="T9" fmla="*/ 90 h 313"/>
                <a:gd name="T10" fmla="*/ 573 w 536"/>
                <a:gd name="T11" fmla="*/ 313 h 313"/>
                <a:gd name="T12" fmla="*/ 582 w 536"/>
                <a:gd name="T13" fmla="*/ 367 h 313"/>
                <a:gd name="T14" fmla="*/ 564 w 536"/>
                <a:gd name="T15" fmla="*/ 396 h 313"/>
                <a:gd name="T16" fmla="*/ 592 w 536"/>
                <a:gd name="T17" fmla="*/ 445 h 313"/>
                <a:gd name="T18" fmla="*/ 555 w 536"/>
                <a:gd name="T19" fmla="*/ 404 h 313"/>
                <a:gd name="T20" fmla="*/ 498 w 536"/>
                <a:gd name="T21" fmla="*/ 396 h 313"/>
                <a:gd name="T22" fmla="*/ 468 w 536"/>
                <a:gd name="T23" fmla="*/ 396 h 313"/>
                <a:gd name="T24" fmla="*/ 419 w 536"/>
                <a:gd name="T25" fmla="*/ 367 h 313"/>
                <a:gd name="T26" fmla="*/ 0 w 536"/>
                <a:gd name="T27" fmla="*/ 353 h 313"/>
                <a:gd name="T28" fmla="*/ 0 w 536"/>
                <a:gd name="T29" fmla="*/ 101 h 313"/>
                <a:gd name="T30" fmla="*/ 17 w 536"/>
                <a:gd name="T31" fmla="*/ 0 h 3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6"/>
                <a:gd name="T49" fmla="*/ 0 h 313"/>
                <a:gd name="T50" fmla="*/ 536 w 536"/>
                <a:gd name="T51" fmla="*/ 313 h 3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6" h="313">
                  <a:moveTo>
                    <a:pt x="17" y="0"/>
                  </a:moveTo>
                  <a:lnTo>
                    <a:pt x="502" y="0"/>
                  </a:lnTo>
                  <a:lnTo>
                    <a:pt x="510" y="21"/>
                  </a:lnTo>
                  <a:lnTo>
                    <a:pt x="502" y="51"/>
                  </a:lnTo>
                  <a:lnTo>
                    <a:pt x="519" y="63"/>
                  </a:lnTo>
                  <a:lnTo>
                    <a:pt x="519" y="220"/>
                  </a:lnTo>
                  <a:lnTo>
                    <a:pt x="527" y="256"/>
                  </a:lnTo>
                  <a:lnTo>
                    <a:pt x="510" y="278"/>
                  </a:lnTo>
                  <a:lnTo>
                    <a:pt x="536" y="313"/>
                  </a:lnTo>
                  <a:lnTo>
                    <a:pt x="502" y="284"/>
                  </a:lnTo>
                  <a:lnTo>
                    <a:pt x="450" y="278"/>
                  </a:lnTo>
                  <a:lnTo>
                    <a:pt x="424" y="278"/>
                  </a:lnTo>
                  <a:lnTo>
                    <a:pt x="379" y="256"/>
                  </a:lnTo>
                  <a:lnTo>
                    <a:pt x="0" y="248"/>
                  </a:lnTo>
                  <a:lnTo>
                    <a:pt x="0" y="71"/>
                  </a:lnTo>
                  <a:lnTo>
                    <a:pt x="17" y="0"/>
                  </a:lnTo>
                  <a:close/>
                </a:path>
              </a:pathLst>
            </a:custGeom>
            <a:solidFill>
              <a:srgbClr val="FF6600"/>
            </a:solidFill>
            <a:ln w="1651">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566" name="Freeform 18"/>
            <p:cNvSpPr>
              <a:spLocks/>
            </p:cNvSpPr>
            <p:nvPr/>
          </p:nvSpPr>
          <p:spPr bwMode="auto">
            <a:xfrm>
              <a:off x="2924" y="1390"/>
              <a:ext cx="654" cy="324"/>
            </a:xfrm>
            <a:custGeom>
              <a:avLst/>
              <a:gdLst>
                <a:gd name="T0" fmla="*/ 145 w 643"/>
                <a:gd name="T1" fmla="*/ 291 h 306"/>
                <a:gd name="T2" fmla="*/ 0 w 643"/>
                <a:gd name="T3" fmla="*/ 271 h 306"/>
                <a:gd name="T4" fmla="*/ 19 w 643"/>
                <a:gd name="T5" fmla="*/ 0 h 306"/>
                <a:gd name="T6" fmla="*/ 440 w 643"/>
                <a:gd name="T7" fmla="*/ 8 h 306"/>
                <a:gd name="T8" fmla="*/ 490 w 643"/>
                <a:gd name="T9" fmla="*/ 42 h 306"/>
                <a:gd name="T10" fmla="*/ 519 w 643"/>
                <a:gd name="T11" fmla="*/ 42 h 306"/>
                <a:gd name="T12" fmla="*/ 576 w 643"/>
                <a:gd name="T13" fmla="*/ 50 h 306"/>
                <a:gd name="T14" fmla="*/ 614 w 643"/>
                <a:gd name="T15" fmla="*/ 93 h 306"/>
                <a:gd name="T16" fmla="*/ 632 w 643"/>
                <a:gd name="T17" fmla="*/ 183 h 306"/>
                <a:gd name="T18" fmla="*/ 664 w 643"/>
                <a:gd name="T19" fmla="*/ 253 h 306"/>
                <a:gd name="T20" fmla="*/ 664 w 643"/>
                <a:gd name="T21" fmla="*/ 302 h 306"/>
                <a:gd name="T22" fmla="*/ 675 w 643"/>
                <a:gd name="T23" fmla="*/ 361 h 306"/>
                <a:gd name="T24" fmla="*/ 675 w 643"/>
                <a:gd name="T25" fmla="*/ 390 h 306"/>
                <a:gd name="T26" fmla="*/ 712 w 643"/>
                <a:gd name="T27" fmla="*/ 431 h 306"/>
                <a:gd name="T28" fmla="*/ 145 w 643"/>
                <a:gd name="T29" fmla="*/ 431 h 306"/>
                <a:gd name="T30" fmla="*/ 145 w 643"/>
                <a:gd name="T31" fmla="*/ 291 h 3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43"/>
                <a:gd name="T49" fmla="*/ 0 h 306"/>
                <a:gd name="T50" fmla="*/ 643 w 643"/>
                <a:gd name="T51" fmla="*/ 306 h 30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43" h="306">
                  <a:moveTo>
                    <a:pt x="133" y="207"/>
                  </a:moveTo>
                  <a:lnTo>
                    <a:pt x="0" y="193"/>
                  </a:lnTo>
                  <a:lnTo>
                    <a:pt x="19" y="0"/>
                  </a:lnTo>
                  <a:lnTo>
                    <a:pt x="398" y="8"/>
                  </a:lnTo>
                  <a:lnTo>
                    <a:pt x="442" y="30"/>
                  </a:lnTo>
                  <a:lnTo>
                    <a:pt x="469" y="30"/>
                  </a:lnTo>
                  <a:lnTo>
                    <a:pt x="520" y="36"/>
                  </a:lnTo>
                  <a:lnTo>
                    <a:pt x="555" y="66"/>
                  </a:lnTo>
                  <a:lnTo>
                    <a:pt x="571" y="129"/>
                  </a:lnTo>
                  <a:lnTo>
                    <a:pt x="600" y="179"/>
                  </a:lnTo>
                  <a:lnTo>
                    <a:pt x="600" y="214"/>
                  </a:lnTo>
                  <a:lnTo>
                    <a:pt x="610" y="256"/>
                  </a:lnTo>
                  <a:lnTo>
                    <a:pt x="610" y="278"/>
                  </a:lnTo>
                  <a:lnTo>
                    <a:pt x="643" y="306"/>
                  </a:lnTo>
                  <a:lnTo>
                    <a:pt x="133" y="306"/>
                  </a:lnTo>
                  <a:lnTo>
                    <a:pt x="133" y="207"/>
                  </a:lnTo>
                  <a:close/>
                </a:path>
              </a:pathLst>
            </a:custGeom>
            <a:solidFill>
              <a:srgbClr val="FF6600"/>
            </a:solidFill>
            <a:ln w="1651">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567" name="Freeform 19"/>
            <p:cNvSpPr>
              <a:spLocks/>
            </p:cNvSpPr>
            <p:nvPr/>
          </p:nvSpPr>
          <p:spPr bwMode="auto">
            <a:xfrm>
              <a:off x="3050" y="1714"/>
              <a:ext cx="583" cy="267"/>
            </a:xfrm>
            <a:custGeom>
              <a:avLst/>
              <a:gdLst>
                <a:gd name="T0" fmla="*/ 9 w 573"/>
                <a:gd name="T1" fmla="*/ 0 h 252"/>
                <a:gd name="T2" fmla="*/ 576 w 573"/>
                <a:gd name="T3" fmla="*/ 0 h 252"/>
                <a:gd name="T4" fmla="*/ 606 w 573"/>
                <a:gd name="T5" fmla="*/ 28 h 252"/>
                <a:gd name="T6" fmla="*/ 586 w 573"/>
                <a:gd name="T7" fmla="*/ 58 h 252"/>
                <a:gd name="T8" fmla="*/ 636 w 573"/>
                <a:gd name="T9" fmla="*/ 109 h 252"/>
                <a:gd name="T10" fmla="*/ 636 w 573"/>
                <a:gd name="T11" fmla="*/ 357 h 252"/>
                <a:gd name="T12" fmla="*/ 0 w 573"/>
                <a:gd name="T13" fmla="*/ 357 h 252"/>
                <a:gd name="T14" fmla="*/ 9 w 573"/>
                <a:gd name="T15" fmla="*/ 0 h 252"/>
                <a:gd name="T16" fmla="*/ 0 60000 65536"/>
                <a:gd name="T17" fmla="*/ 0 60000 65536"/>
                <a:gd name="T18" fmla="*/ 0 60000 65536"/>
                <a:gd name="T19" fmla="*/ 0 60000 65536"/>
                <a:gd name="T20" fmla="*/ 0 60000 65536"/>
                <a:gd name="T21" fmla="*/ 0 60000 65536"/>
                <a:gd name="T22" fmla="*/ 0 60000 65536"/>
                <a:gd name="T23" fmla="*/ 0 60000 65536"/>
                <a:gd name="T24" fmla="*/ 0 w 573"/>
                <a:gd name="T25" fmla="*/ 0 h 252"/>
                <a:gd name="T26" fmla="*/ 573 w 573"/>
                <a:gd name="T27" fmla="*/ 252 h 2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3" h="252">
                  <a:moveTo>
                    <a:pt x="9" y="0"/>
                  </a:moveTo>
                  <a:lnTo>
                    <a:pt x="519" y="0"/>
                  </a:lnTo>
                  <a:lnTo>
                    <a:pt x="546" y="21"/>
                  </a:lnTo>
                  <a:lnTo>
                    <a:pt x="528" y="41"/>
                  </a:lnTo>
                  <a:lnTo>
                    <a:pt x="573" y="77"/>
                  </a:lnTo>
                  <a:lnTo>
                    <a:pt x="573" y="252"/>
                  </a:lnTo>
                  <a:lnTo>
                    <a:pt x="0" y="252"/>
                  </a:lnTo>
                  <a:lnTo>
                    <a:pt x="9" y="0"/>
                  </a:lnTo>
                  <a:close/>
                </a:path>
              </a:pathLst>
            </a:custGeom>
            <a:solidFill>
              <a:srgbClr val="FF6600"/>
            </a:solidFill>
            <a:ln w="1651">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568" name="Freeform 20"/>
            <p:cNvSpPr>
              <a:spLocks/>
            </p:cNvSpPr>
            <p:nvPr/>
          </p:nvSpPr>
          <p:spPr bwMode="auto">
            <a:xfrm>
              <a:off x="2977" y="1975"/>
              <a:ext cx="681" cy="391"/>
            </a:xfrm>
            <a:custGeom>
              <a:avLst/>
              <a:gdLst>
                <a:gd name="T0" fmla="*/ 78 w 670"/>
                <a:gd name="T1" fmla="*/ 6 h 369"/>
                <a:gd name="T2" fmla="*/ 711 w 670"/>
                <a:gd name="T3" fmla="*/ 6 h 369"/>
                <a:gd name="T4" fmla="*/ 720 w 670"/>
                <a:gd name="T5" fmla="*/ 99 h 369"/>
                <a:gd name="T6" fmla="*/ 730 w 670"/>
                <a:gd name="T7" fmla="*/ 211 h 369"/>
                <a:gd name="T8" fmla="*/ 739 w 670"/>
                <a:gd name="T9" fmla="*/ 373 h 369"/>
                <a:gd name="T10" fmla="*/ 730 w 670"/>
                <a:gd name="T11" fmla="*/ 500 h 369"/>
                <a:gd name="T12" fmla="*/ 739 w 670"/>
                <a:gd name="T13" fmla="*/ 522 h 369"/>
                <a:gd name="T14" fmla="*/ 711 w 670"/>
                <a:gd name="T15" fmla="*/ 500 h 369"/>
                <a:gd name="T16" fmla="*/ 681 w 670"/>
                <a:gd name="T17" fmla="*/ 492 h 369"/>
                <a:gd name="T18" fmla="*/ 642 w 670"/>
                <a:gd name="T19" fmla="*/ 492 h 369"/>
                <a:gd name="T20" fmla="*/ 584 w 670"/>
                <a:gd name="T21" fmla="*/ 522 h 369"/>
                <a:gd name="T22" fmla="*/ 573 w 670"/>
                <a:gd name="T23" fmla="*/ 492 h 369"/>
                <a:gd name="T24" fmla="*/ 524 w 670"/>
                <a:gd name="T25" fmla="*/ 479 h 369"/>
                <a:gd name="T26" fmla="*/ 511 w 670"/>
                <a:gd name="T27" fmla="*/ 512 h 369"/>
                <a:gd name="T28" fmla="*/ 459 w 670"/>
                <a:gd name="T29" fmla="*/ 442 h 369"/>
                <a:gd name="T30" fmla="*/ 420 w 670"/>
                <a:gd name="T31" fmla="*/ 460 h 369"/>
                <a:gd name="T32" fmla="*/ 410 w 670"/>
                <a:gd name="T33" fmla="*/ 428 h 369"/>
                <a:gd name="T34" fmla="*/ 314 w 670"/>
                <a:gd name="T35" fmla="*/ 399 h 369"/>
                <a:gd name="T36" fmla="*/ 256 w 670"/>
                <a:gd name="T37" fmla="*/ 359 h 369"/>
                <a:gd name="T38" fmla="*/ 238 w 670"/>
                <a:gd name="T39" fmla="*/ 339 h 369"/>
                <a:gd name="T40" fmla="*/ 247 w 670"/>
                <a:gd name="T41" fmla="*/ 89 h 369"/>
                <a:gd name="T42" fmla="*/ 0 w 670"/>
                <a:gd name="T43" fmla="*/ 58 h 369"/>
                <a:gd name="T44" fmla="*/ 0 w 670"/>
                <a:gd name="T45" fmla="*/ 0 h 369"/>
                <a:gd name="T46" fmla="*/ 78 w 670"/>
                <a:gd name="T47" fmla="*/ 6 h 3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70"/>
                <a:gd name="T73" fmla="*/ 0 h 369"/>
                <a:gd name="T74" fmla="*/ 670 w 670"/>
                <a:gd name="T75" fmla="*/ 369 h 3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70" h="369">
                  <a:moveTo>
                    <a:pt x="72" y="6"/>
                  </a:moveTo>
                  <a:lnTo>
                    <a:pt x="645" y="6"/>
                  </a:lnTo>
                  <a:lnTo>
                    <a:pt x="653" y="70"/>
                  </a:lnTo>
                  <a:lnTo>
                    <a:pt x="662" y="149"/>
                  </a:lnTo>
                  <a:lnTo>
                    <a:pt x="670" y="262"/>
                  </a:lnTo>
                  <a:lnTo>
                    <a:pt x="662" y="353"/>
                  </a:lnTo>
                  <a:lnTo>
                    <a:pt x="670" y="369"/>
                  </a:lnTo>
                  <a:lnTo>
                    <a:pt x="645" y="353"/>
                  </a:lnTo>
                  <a:lnTo>
                    <a:pt x="618" y="347"/>
                  </a:lnTo>
                  <a:lnTo>
                    <a:pt x="582" y="347"/>
                  </a:lnTo>
                  <a:lnTo>
                    <a:pt x="530" y="369"/>
                  </a:lnTo>
                  <a:lnTo>
                    <a:pt x="519" y="347"/>
                  </a:lnTo>
                  <a:lnTo>
                    <a:pt x="476" y="339"/>
                  </a:lnTo>
                  <a:lnTo>
                    <a:pt x="463" y="361"/>
                  </a:lnTo>
                  <a:lnTo>
                    <a:pt x="417" y="312"/>
                  </a:lnTo>
                  <a:lnTo>
                    <a:pt x="381" y="325"/>
                  </a:lnTo>
                  <a:lnTo>
                    <a:pt x="372" y="303"/>
                  </a:lnTo>
                  <a:lnTo>
                    <a:pt x="284" y="282"/>
                  </a:lnTo>
                  <a:lnTo>
                    <a:pt x="232" y="254"/>
                  </a:lnTo>
                  <a:lnTo>
                    <a:pt x="214" y="240"/>
                  </a:lnTo>
                  <a:lnTo>
                    <a:pt x="223" y="63"/>
                  </a:lnTo>
                  <a:lnTo>
                    <a:pt x="0" y="41"/>
                  </a:lnTo>
                  <a:lnTo>
                    <a:pt x="0" y="0"/>
                  </a:lnTo>
                  <a:lnTo>
                    <a:pt x="72" y="6"/>
                  </a:lnTo>
                  <a:close/>
                </a:path>
              </a:pathLst>
            </a:custGeom>
            <a:solidFill>
              <a:srgbClr val="FF6600"/>
            </a:solidFill>
            <a:ln w="1651">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569" name="Freeform 21"/>
            <p:cNvSpPr>
              <a:spLocks/>
            </p:cNvSpPr>
            <p:nvPr/>
          </p:nvSpPr>
          <p:spPr bwMode="auto">
            <a:xfrm>
              <a:off x="2700" y="2020"/>
              <a:ext cx="1041" cy="1104"/>
            </a:xfrm>
            <a:custGeom>
              <a:avLst/>
              <a:gdLst>
                <a:gd name="T0" fmla="*/ 295 w 1024"/>
                <a:gd name="T1" fmla="*/ 0 h 1042"/>
                <a:gd name="T2" fmla="*/ 548 w 1024"/>
                <a:gd name="T3" fmla="*/ 28 h 1042"/>
                <a:gd name="T4" fmla="*/ 537 w 1024"/>
                <a:gd name="T5" fmla="*/ 280 h 1042"/>
                <a:gd name="T6" fmla="*/ 558 w 1024"/>
                <a:gd name="T7" fmla="*/ 301 h 1042"/>
                <a:gd name="T8" fmla="*/ 614 w 1024"/>
                <a:gd name="T9" fmla="*/ 341 h 1042"/>
                <a:gd name="T10" fmla="*/ 710 w 1024"/>
                <a:gd name="T11" fmla="*/ 369 h 1042"/>
                <a:gd name="T12" fmla="*/ 720 w 1024"/>
                <a:gd name="T13" fmla="*/ 400 h 1042"/>
                <a:gd name="T14" fmla="*/ 761 w 1024"/>
                <a:gd name="T15" fmla="*/ 381 h 1042"/>
                <a:gd name="T16" fmla="*/ 811 w 1024"/>
                <a:gd name="T17" fmla="*/ 451 h 1042"/>
                <a:gd name="T18" fmla="*/ 826 w 1024"/>
                <a:gd name="T19" fmla="*/ 421 h 1042"/>
                <a:gd name="T20" fmla="*/ 874 w 1024"/>
                <a:gd name="T21" fmla="*/ 431 h 1042"/>
                <a:gd name="T22" fmla="*/ 886 w 1024"/>
                <a:gd name="T23" fmla="*/ 463 h 1042"/>
                <a:gd name="T24" fmla="*/ 917 w 1024"/>
                <a:gd name="T25" fmla="*/ 442 h 1042"/>
                <a:gd name="T26" fmla="*/ 943 w 1024"/>
                <a:gd name="T27" fmla="*/ 431 h 1042"/>
                <a:gd name="T28" fmla="*/ 984 w 1024"/>
                <a:gd name="T29" fmla="*/ 431 h 1042"/>
                <a:gd name="T30" fmla="*/ 1041 w 1024"/>
                <a:gd name="T31" fmla="*/ 463 h 1042"/>
                <a:gd name="T32" fmla="*/ 1071 w 1024"/>
                <a:gd name="T33" fmla="*/ 463 h 1042"/>
                <a:gd name="T34" fmla="*/ 1071 w 1024"/>
                <a:gd name="T35" fmla="*/ 531 h 1042"/>
                <a:gd name="T36" fmla="*/ 1091 w 1024"/>
                <a:gd name="T37" fmla="*/ 653 h 1042"/>
                <a:gd name="T38" fmla="*/ 1111 w 1024"/>
                <a:gd name="T39" fmla="*/ 701 h 1042"/>
                <a:gd name="T40" fmla="*/ 1130 w 1024"/>
                <a:gd name="T41" fmla="*/ 777 h 1042"/>
                <a:gd name="T42" fmla="*/ 1101 w 1024"/>
                <a:gd name="T43" fmla="*/ 930 h 1042"/>
                <a:gd name="T44" fmla="*/ 1052 w 1024"/>
                <a:gd name="T45" fmla="*/ 961 h 1042"/>
                <a:gd name="T46" fmla="*/ 1013 w 1024"/>
                <a:gd name="T47" fmla="*/ 954 h 1042"/>
                <a:gd name="T48" fmla="*/ 992 w 1024"/>
                <a:gd name="T49" fmla="*/ 1023 h 1042"/>
                <a:gd name="T50" fmla="*/ 917 w 1024"/>
                <a:gd name="T51" fmla="*/ 1033 h 1042"/>
                <a:gd name="T52" fmla="*/ 799 w 1024"/>
                <a:gd name="T53" fmla="*/ 1172 h 1042"/>
                <a:gd name="T54" fmla="*/ 789 w 1024"/>
                <a:gd name="T55" fmla="*/ 1383 h 1042"/>
                <a:gd name="T56" fmla="*/ 818 w 1024"/>
                <a:gd name="T57" fmla="*/ 1475 h 1042"/>
                <a:gd name="T58" fmla="*/ 635 w 1024"/>
                <a:gd name="T59" fmla="*/ 1426 h 1042"/>
                <a:gd name="T60" fmla="*/ 595 w 1024"/>
                <a:gd name="T61" fmla="*/ 1346 h 1042"/>
                <a:gd name="T62" fmla="*/ 595 w 1024"/>
                <a:gd name="T63" fmla="*/ 1242 h 1042"/>
                <a:gd name="T64" fmla="*/ 429 w 1024"/>
                <a:gd name="T65" fmla="*/ 912 h 1042"/>
                <a:gd name="T66" fmla="*/ 312 w 1024"/>
                <a:gd name="T67" fmla="*/ 912 h 1042"/>
                <a:gd name="T68" fmla="*/ 263 w 1024"/>
                <a:gd name="T69" fmla="*/ 1023 h 1042"/>
                <a:gd name="T70" fmla="*/ 152 w 1024"/>
                <a:gd name="T71" fmla="*/ 923 h 1042"/>
                <a:gd name="T72" fmla="*/ 144 w 1024"/>
                <a:gd name="T73" fmla="*/ 791 h 1042"/>
                <a:gd name="T74" fmla="*/ 67 w 1024"/>
                <a:gd name="T75" fmla="*/ 763 h 1042"/>
                <a:gd name="T76" fmla="*/ 0 w 1024"/>
                <a:gd name="T77" fmla="*/ 634 h 1042"/>
                <a:gd name="T78" fmla="*/ 272 w 1024"/>
                <a:gd name="T79" fmla="*/ 653 h 1042"/>
                <a:gd name="T80" fmla="*/ 295 w 1024"/>
                <a:gd name="T81" fmla="*/ 0 h 10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24"/>
                <a:gd name="T124" fmla="*/ 0 h 1042"/>
                <a:gd name="T125" fmla="*/ 1024 w 1024"/>
                <a:gd name="T126" fmla="*/ 1042 h 10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24" h="1042">
                  <a:moveTo>
                    <a:pt x="267" y="0"/>
                  </a:moveTo>
                  <a:lnTo>
                    <a:pt x="496" y="21"/>
                  </a:lnTo>
                  <a:lnTo>
                    <a:pt x="487" y="198"/>
                  </a:lnTo>
                  <a:lnTo>
                    <a:pt x="505" y="213"/>
                  </a:lnTo>
                  <a:lnTo>
                    <a:pt x="556" y="242"/>
                  </a:lnTo>
                  <a:lnTo>
                    <a:pt x="643" y="261"/>
                  </a:lnTo>
                  <a:lnTo>
                    <a:pt x="652" y="283"/>
                  </a:lnTo>
                  <a:lnTo>
                    <a:pt x="690" y="270"/>
                  </a:lnTo>
                  <a:lnTo>
                    <a:pt x="735" y="319"/>
                  </a:lnTo>
                  <a:lnTo>
                    <a:pt x="749" y="297"/>
                  </a:lnTo>
                  <a:lnTo>
                    <a:pt x="792" y="305"/>
                  </a:lnTo>
                  <a:lnTo>
                    <a:pt x="803" y="327"/>
                  </a:lnTo>
                  <a:lnTo>
                    <a:pt x="831" y="312"/>
                  </a:lnTo>
                  <a:lnTo>
                    <a:pt x="855" y="305"/>
                  </a:lnTo>
                  <a:lnTo>
                    <a:pt x="891" y="305"/>
                  </a:lnTo>
                  <a:lnTo>
                    <a:pt x="943" y="327"/>
                  </a:lnTo>
                  <a:lnTo>
                    <a:pt x="971" y="327"/>
                  </a:lnTo>
                  <a:lnTo>
                    <a:pt x="971" y="375"/>
                  </a:lnTo>
                  <a:lnTo>
                    <a:pt x="988" y="461"/>
                  </a:lnTo>
                  <a:lnTo>
                    <a:pt x="1006" y="496"/>
                  </a:lnTo>
                  <a:lnTo>
                    <a:pt x="1024" y="548"/>
                  </a:lnTo>
                  <a:lnTo>
                    <a:pt x="997" y="658"/>
                  </a:lnTo>
                  <a:lnTo>
                    <a:pt x="953" y="680"/>
                  </a:lnTo>
                  <a:lnTo>
                    <a:pt x="918" y="674"/>
                  </a:lnTo>
                  <a:lnTo>
                    <a:pt x="899" y="724"/>
                  </a:lnTo>
                  <a:lnTo>
                    <a:pt x="831" y="730"/>
                  </a:lnTo>
                  <a:lnTo>
                    <a:pt x="724" y="829"/>
                  </a:lnTo>
                  <a:lnTo>
                    <a:pt x="715" y="978"/>
                  </a:lnTo>
                  <a:lnTo>
                    <a:pt x="741" y="1042"/>
                  </a:lnTo>
                  <a:lnTo>
                    <a:pt x="575" y="1008"/>
                  </a:lnTo>
                  <a:lnTo>
                    <a:pt x="539" y="951"/>
                  </a:lnTo>
                  <a:lnTo>
                    <a:pt x="539" y="878"/>
                  </a:lnTo>
                  <a:lnTo>
                    <a:pt x="388" y="645"/>
                  </a:lnTo>
                  <a:lnTo>
                    <a:pt x="282" y="645"/>
                  </a:lnTo>
                  <a:lnTo>
                    <a:pt x="239" y="724"/>
                  </a:lnTo>
                  <a:lnTo>
                    <a:pt x="140" y="652"/>
                  </a:lnTo>
                  <a:lnTo>
                    <a:pt x="132" y="560"/>
                  </a:lnTo>
                  <a:lnTo>
                    <a:pt x="61" y="540"/>
                  </a:lnTo>
                  <a:lnTo>
                    <a:pt x="0" y="447"/>
                  </a:lnTo>
                  <a:lnTo>
                    <a:pt x="248" y="461"/>
                  </a:lnTo>
                  <a:lnTo>
                    <a:pt x="267" y="0"/>
                  </a:lnTo>
                  <a:close/>
                </a:path>
              </a:pathLst>
            </a:custGeom>
            <a:solidFill>
              <a:srgbClr val="FF6600"/>
            </a:solidFill>
            <a:ln w="1651">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570" name="Freeform 22"/>
            <p:cNvSpPr>
              <a:spLocks/>
            </p:cNvSpPr>
            <p:nvPr/>
          </p:nvSpPr>
          <p:spPr bwMode="auto">
            <a:xfrm>
              <a:off x="3410" y="782"/>
              <a:ext cx="465" cy="578"/>
            </a:xfrm>
            <a:custGeom>
              <a:avLst/>
              <a:gdLst>
                <a:gd name="T0" fmla="*/ 359 w 457"/>
                <a:gd name="T1" fmla="*/ 348 h 546"/>
                <a:gd name="T2" fmla="*/ 359 w 457"/>
                <a:gd name="T3" fmla="*/ 429 h 546"/>
                <a:gd name="T4" fmla="*/ 317 w 457"/>
                <a:gd name="T5" fmla="*/ 480 h 546"/>
                <a:gd name="T6" fmla="*/ 341 w 457"/>
                <a:gd name="T7" fmla="*/ 489 h 546"/>
                <a:gd name="T8" fmla="*/ 330 w 457"/>
                <a:gd name="T9" fmla="*/ 591 h 546"/>
                <a:gd name="T10" fmla="*/ 390 w 457"/>
                <a:gd name="T11" fmla="*/ 670 h 546"/>
                <a:gd name="T12" fmla="*/ 437 w 457"/>
                <a:gd name="T13" fmla="*/ 689 h 546"/>
                <a:gd name="T14" fmla="*/ 447 w 457"/>
                <a:gd name="T15" fmla="*/ 738 h 546"/>
                <a:gd name="T16" fmla="*/ 65 w 457"/>
                <a:gd name="T17" fmla="*/ 769 h 546"/>
                <a:gd name="T18" fmla="*/ 65 w 457"/>
                <a:gd name="T19" fmla="*/ 548 h 546"/>
                <a:gd name="T20" fmla="*/ 48 w 457"/>
                <a:gd name="T21" fmla="*/ 530 h 546"/>
                <a:gd name="T22" fmla="*/ 56 w 457"/>
                <a:gd name="T23" fmla="*/ 489 h 546"/>
                <a:gd name="T24" fmla="*/ 48 w 457"/>
                <a:gd name="T25" fmla="*/ 458 h 546"/>
                <a:gd name="T26" fmla="*/ 48 w 457"/>
                <a:gd name="T27" fmla="*/ 348 h 546"/>
                <a:gd name="T28" fmla="*/ 42 w 457"/>
                <a:gd name="T29" fmla="*/ 309 h 546"/>
                <a:gd name="T30" fmla="*/ 42 w 457"/>
                <a:gd name="T31" fmla="*/ 281 h 546"/>
                <a:gd name="T32" fmla="*/ 42 w 457"/>
                <a:gd name="T33" fmla="*/ 249 h 546"/>
                <a:gd name="T34" fmla="*/ 16 w 457"/>
                <a:gd name="T35" fmla="*/ 159 h 546"/>
                <a:gd name="T36" fmla="*/ 16 w 457"/>
                <a:gd name="T37" fmla="*/ 121 h 546"/>
                <a:gd name="T38" fmla="*/ 0 w 457"/>
                <a:gd name="T39" fmla="*/ 70 h 546"/>
                <a:gd name="T40" fmla="*/ 144 w 457"/>
                <a:gd name="T41" fmla="*/ 49 h 546"/>
                <a:gd name="T42" fmla="*/ 174 w 457"/>
                <a:gd name="T43" fmla="*/ 0 h 546"/>
                <a:gd name="T44" fmla="*/ 192 w 457"/>
                <a:gd name="T45" fmla="*/ 82 h 546"/>
                <a:gd name="T46" fmla="*/ 302 w 457"/>
                <a:gd name="T47" fmla="*/ 110 h 546"/>
                <a:gd name="T48" fmla="*/ 341 w 457"/>
                <a:gd name="T49" fmla="*/ 170 h 546"/>
                <a:gd name="T50" fmla="*/ 428 w 457"/>
                <a:gd name="T51" fmla="*/ 148 h 546"/>
                <a:gd name="T52" fmla="*/ 447 w 457"/>
                <a:gd name="T53" fmla="*/ 170 h 546"/>
                <a:gd name="T54" fmla="*/ 507 w 457"/>
                <a:gd name="T55" fmla="*/ 159 h 546"/>
                <a:gd name="T56" fmla="*/ 368 w 457"/>
                <a:gd name="T57" fmla="*/ 341 h 546"/>
                <a:gd name="T58" fmla="*/ 359 w 457"/>
                <a:gd name="T59" fmla="*/ 348 h 54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57"/>
                <a:gd name="T91" fmla="*/ 0 h 546"/>
                <a:gd name="T92" fmla="*/ 457 w 457"/>
                <a:gd name="T93" fmla="*/ 546 h 54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57" h="546">
                  <a:moveTo>
                    <a:pt x="323" y="248"/>
                  </a:moveTo>
                  <a:lnTo>
                    <a:pt x="323" y="305"/>
                  </a:lnTo>
                  <a:lnTo>
                    <a:pt x="287" y="341"/>
                  </a:lnTo>
                  <a:lnTo>
                    <a:pt x="307" y="347"/>
                  </a:lnTo>
                  <a:lnTo>
                    <a:pt x="298" y="419"/>
                  </a:lnTo>
                  <a:lnTo>
                    <a:pt x="352" y="476"/>
                  </a:lnTo>
                  <a:lnTo>
                    <a:pt x="394" y="490"/>
                  </a:lnTo>
                  <a:lnTo>
                    <a:pt x="403" y="524"/>
                  </a:lnTo>
                  <a:lnTo>
                    <a:pt x="59" y="546"/>
                  </a:lnTo>
                  <a:lnTo>
                    <a:pt x="59" y="389"/>
                  </a:lnTo>
                  <a:lnTo>
                    <a:pt x="42" y="377"/>
                  </a:lnTo>
                  <a:lnTo>
                    <a:pt x="50" y="347"/>
                  </a:lnTo>
                  <a:lnTo>
                    <a:pt x="42" y="326"/>
                  </a:lnTo>
                  <a:lnTo>
                    <a:pt x="42" y="248"/>
                  </a:lnTo>
                  <a:lnTo>
                    <a:pt x="36" y="220"/>
                  </a:lnTo>
                  <a:lnTo>
                    <a:pt x="36" y="199"/>
                  </a:lnTo>
                  <a:lnTo>
                    <a:pt x="36" y="177"/>
                  </a:lnTo>
                  <a:lnTo>
                    <a:pt x="16" y="113"/>
                  </a:lnTo>
                  <a:lnTo>
                    <a:pt x="16" y="86"/>
                  </a:lnTo>
                  <a:lnTo>
                    <a:pt x="0" y="50"/>
                  </a:lnTo>
                  <a:lnTo>
                    <a:pt x="132" y="35"/>
                  </a:lnTo>
                  <a:lnTo>
                    <a:pt x="156" y="0"/>
                  </a:lnTo>
                  <a:lnTo>
                    <a:pt x="174" y="58"/>
                  </a:lnTo>
                  <a:lnTo>
                    <a:pt x="272" y="78"/>
                  </a:lnTo>
                  <a:lnTo>
                    <a:pt x="307" y="121"/>
                  </a:lnTo>
                  <a:lnTo>
                    <a:pt x="386" y="105"/>
                  </a:lnTo>
                  <a:lnTo>
                    <a:pt x="403" y="121"/>
                  </a:lnTo>
                  <a:lnTo>
                    <a:pt x="457" y="113"/>
                  </a:lnTo>
                  <a:lnTo>
                    <a:pt x="332" y="242"/>
                  </a:lnTo>
                  <a:lnTo>
                    <a:pt x="323" y="248"/>
                  </a:lnTo>
                  <a:close/>
                </a:path>
              </a:pathLst>
            </a:custGeom>
            <a:solidFill>
              <a:srgbClr val="FF6600"/>
            </a:solidFill>
            <a:ln w="1651">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571" name="Freeform 23"/>
            <p:cNvSpPr>
              <a:spLocks/>
            </p:cNvSpPr>
            <p:nvPr/>
          </p:nvSpPr>
          <p:spPr bwMode="auto">
            <a:xfrm>
              <a:off x="3461" y="1337"/>
              <a:ext cx="448" cy="348"/>
            </a:xfrm>
            <a:custGeom>
              <a:avLst/>
              <a:gdLst>
                <a:gd name="T0" fmla="*/ 433 w 440"/>
                <a:gd name="T1" fmla="*/ 114 h 328"/>
                <a:gd name="T2" fmla="*/ 454 w 440"/>
                <a:gd name="T3" fmla="*/ 114 h 328"/>
                <a:gd name="T4" fmla="*/ 463 w 440"/>
                <a:gd name="T5" fmla="*/ 145 h 328"/>
                <a:gd name="T6" fmla="*/ 473 w 440"/>
                <a:gd name="T7" fmla="*/ 184 h 328"/>
                <a:gd name="T8" fmla="*/ 490 w 440"/>
                <a:gd name="T9" fmla="*/ 205 h 328"/>
                <a:gd name="T10" fmla="*/ 463 w 440"/>
                <a:gd name="T11" fmla="*/ 295 h 328"/>
                <a:gd name="T12" fmla="*/ 433 w 440"/>
                <a:gd name="T13" fmla="*/ 328 h 328"/>
                <a:gd name="T14" fmla="*/ 443 w 440"/>
                <a:gd name="T15" fmla="*/ 355 h 328"/>
                <a:gd name="T16" fmla="*/ 413 w 440"/>
                <a:gd name="T17" fmla="*/ 407 h 328"/>
                <a:gd name="T18" fmla="*/ 405 w 440"/>
                <a:gd name="T19" fmla="*/ 459 h 328"/>
                <a:gd name="T20" fmla="*/ 384 w 440"/>
                <a:gd name="T21" fmla="*/ 437 h 328"/>
                <a:gd name="T22" fmla="*/ 93 w 440"/>
                <a:gd name="T23" fmla="*/ 467 h 328"/>
                <a:gd name="T24" fmla="*/ 93 w 440"/>
                <a:gd name="T25" fmla="*/ 437 h 328"/>
                <a:gd name="T26" fmla="*/ 78 w 440"/>
                <a:gd name="T27" fmla="*/ 376 h 328"/>
                <a:gd name="T28" fmla="*/ 78 w 440"/>
                <a:gd name="T29" fmla="*/ 328 h 328"/>
                <a:gd name="T30" fmla="*/ 49 w 440"/>
                <a:gd name="T31" fmla="*/ 256 h 328"/>
                <a:gd name="T32" fmla="*/ 27 w 440"/>
                <a:gd name="T33" fmla="*/ 164 h 328"/>
                <a:gd name="T34" fmla="*/ 0 w 440"/>
                <a:gd name="T35" fmla="*/ 114 h 328"/>
                <a:gd name="T36" fmla="*/ 18 w 440"/>
                <a:gd name="T37" fmla="*/ 84 h 328"/>
                <a:gd name="T38" fmla="*/ 9 w 440"/>
                <a:gd name="T39" fmla="*/ 33 h 328"/>
                <a:gd name="T40" fmla="*/ 394 w 440"/>
                <a:gd name="T41" fmla="*/ 0 h 328"/>
                <a:gd name="T42" fmla="*/ 423 w 440"/>
                <a:gd name="T43" fmla="*/ 33 h 328"/>
                <a:gd name="T44" fmla="*/ 413 w 440"/>
                <a:gd name="T45" fmla="*/ 63 h 328"/>
                <a:gd name="T46" fmla="*/ 433 w 440"/>
                <a:gd name="T47" fmla="*/ 114 h 3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40"/>
                <a:gd name="T73" fmla="*/ 0 h 328"/>
                <a:gd name="T74" fmla="*/ 440 w 440"/>
                <a:gd name="T75" fmla="*/ 328 h 3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40" h="328">
                  <a:moveTo>
                    <a:pt x="389" y="80"/>
                  </a:moveTo>
                  <a:lnTo>
                    <a:pt x="407" y="80"/>
                  </a:lnTo>
                  <a:lnTo>
                    <a:pt x="415" y="102"/>
                  </a:lnTo>
                  <a:lnTo>
                    <a:pt x="425" y="129"/>
                  </a:lnTo>
                  <a:lnTo>
                    <a:pt x="440" y="144"/>
                  </a:lnTo>
                  <a:lnTo>
                    <a:pt x="415" y="207"/>
                  </a:lnTo>
                  <a:lnTo>
                    <a:pt x="389" y="229"/>
                  </a:lnTo>
                  <a:lnTo>
                    <a:pt x="398" y="250"/>
                  </a:lnTo>
                  <a:lnTo>
                    <a:pt x="371" y="286"/>
                  </a:lnTo>
                  <a:lnTo>
                    <a:pt x="363" y="322"/>
                  </a:lnTo>
                  <a:lnTo>
                    <a:pt x="345" y="306"/>
                  </a:lnTo>
                  <a:lnTo>
                    <a:pt x="82" y="328"/>
                  </a:lnTo>
                  <a:lnTo>
                    <a:pt x="82" y="306"/>
                  </a:lnTo>
                  <a:lnTo>
                    <a:pt x="72" y="264"/>
                  </a:lnTo>
                  <a:lnTo>
                    <a:pt x="72" y="229"/>
                  </a:lnTo>
                  <a:lnTo>
                    <a:pt x="43" y="179"/>
                  </a:lnTo>
                  <a:lnTo>
                    <a:pt x="27" y="116"/>
                  </a:lnTo>
                  <a:lnTo>
                    <a:pt x="0" y="80"/>
                  </a:lnTo>
                  <a:lnTo>
                    <a:pt x="18" y="58"/>
                  </a:lnTo>
                  <a:lnTo>
                    <a:pt x="9" y="23"/>
                  </a:lnTo>
                  <a:lnTo>
                    <a:pt x="353" y="0"/>
                  </a:lnTo>
                  <a:lnTo>
                    <a:pt x="380" y="23"/>
                  </a:lnTo>
                  <a:lnTo>
                    <a:pt x="371" y="44"/>
                  </a:lnTo>
                  <a:lnTo>
                    <a:pt x="389" y="80"/>
                  </a:lnTo>
                  <a:close/>
                </a:path>
              </a:pathLst>
            </a:custGeom>
            <a:solidFill>
              <a:srgbClr val="FF6600"/>
            </a:solidFill>
            <a:ln w="1651">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572" name="Freeform 24"/>
            <p:cNvSpPr>
              <a:spLocks/>
            </p:cNvSpPr>
            <p:nvPr/>
          </p:nvSpPr>
          <p:spPr bwMode="auto">
            <a:xfrm>
              <a:off x="3545" y="1661"/>
              <a:ext cx="500" cy="402"/>
            </a:xfrm>
            <a:custGeom>
              <a:avLst/>
              <a:gdLst>
                <a:gd name="T0" fmla="*/ 435 w 492"/>
                <a:gd name="T1" fmla="*/ 483 h 379"/>
                <a:gd name="T2" fmla="*/ 107 w 492"/>
                <a:gd name="T3" fmla="*/ 522 h 379"/>
                <a:gd name="T4" fmla="*/ 93 w 492"/>
                <a:gd name="T5" fmla="*/ 431 h 379"/>
                <a:gd name="T6" fmla="*/ 93 w 492"/>
                <a:gd name="T7" fmla="*/ 181 h 379"/>
                <a:gd name="T8" fmla="*/ 48 w 492"/>
                <a:gd name="T9" fmla="*/ 133 h 379"/>
                <a:gd name="T10" fmla="*/ 66 w 492"/>
                <a:gd name="T11" fmla="*/ 101 h 379"/>
                <a:gd name="T12" fmla="*/ 0 w 492"/>
                <a:gd name="T13" fmla="*/ 31 h 379"/>
                <a:gd name="T14" fmla="*/ 289 w 492"/>
                <a:gd name="T15" fmla="*/ 0 h 379"/>
                <a:gd name="T16" fmla="*/ 311 w 492"/>
                <a:gd name="T17" fmla="*/ 22 h 379"/>
                <a:gd name="T18" fmla="*/ 319 w 492"/>
                <a:gd name="T19" fmla="*/ 81 h 379"/>
                <a:gd name="T20" fmla="*/ 379 w 492"/>
                <a:gd name="T21" fmla="*/ 181 h 379"/>
                <a:gd name="T22" fmla="*/ 405 w 492"/>
                <a:gd name="T23" fmla="*/ 181 h 379"/>
                <a:gd name="T24" fmla="*/ 426 w 492"/>
                <a:gd name="T25" fmla="*/ 191 h 379"/>
                <a:gd name="T26" fmla="*/ 416 w 492"/>
                <a:gd name="T27" fmla="*/ 242 h 379"/>
                <a:gd name="T28" fmla="*/ 457 w 492"/>
                <a:gd name="T29" fmla="*/ 302 h 379"/>
                <a:gd name="T30" fmla="*/ 494 w 492"/>
                <a:gd name="T31" fmla="*/ 321 h 379"/>
                <a:gd name="T32" fmla="*/ 483 w 492"/>
                <a:gd name="T33" fmla="*/ 372 h 379"/>
                <a:gd name="T34" fmla="*/ 494 w 492"/>
                <a:gd name="T35" fmla="*/ 398 h 379"/>
                <a:gd name="T36" fmla="*/ 523 w 492"/>
                <a:gd name="T37" fmla="*/ 398 h 379"/>
                <a:gd name="T38" fmla="*/ 532 w 492"/>
                <a:gd name="T39" fmla="*/ 378 h 379"/>
                <a:gd name="T40" fmla="*/ 542 w 492"/>
                <a:gd name="T41" fmla="*/ 431 h 379"/>
                <a:gd name="T42" fmla="*/ 523 w 492"/>
                <a:gd name="T43" fmla="*/ 472 h 379"/>
                <a:gd name="T44" fmla="*/ 483 w 492"/>
                <a:gd name="T45" fmla="*/ 539 h 379"/>
                <a:gd name="T46" fmla="*/ 435 w 492"/>
                <a:gd name="T47" fmla="*/ 531 h 379"/>
                <a:gd name="T48" fmla="*/ 457 w 492"/>
                <a:gd name="T49" fmla="*/ 512 h 379"/>
                <a:gd name="T50" fmla="*/ 435 w 492"/>
                <a:gd name="T51" fmla="*/ 483 h 3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2"/>
                <a:gd name="T79" fmla="*/ 0 h 379"/>
                <a:gd name="T80" fmla="*/ 492 w 492"/>
                <a:gd name="T81" fmla="*/ 379 h 3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2" h="379">
                  <a:moveTo>
                    <a:pt x="394" y="338"/>
                  </a:moveTo>
                  <a:lnTo>
                    <a:pt x="95" y="366"/>
                  </a:lnTo>
                  <a:lnTo>
                    <a:pt x="87" y="303"/>
                  </a:lnTo>
                  <a:lnTo>
                    <a:pt x="87" y="127"/>
                  </a:lnTo>
                  <a:lnTo>
                    <a:pt x="42" y="93"/>
                  </a:lnTo>
                  <a:lnTo>
                    <a:pt x="60" y="71"/>
                  </a:lnTo>
                  <a:lnTo>
                    <a:pt x="0" y="22"/>
                  </a:lnTo>
                  <a:lnTo>
                    <a:pt x="263" y="0"/>
                  </a:lnTo>
                  <a:lnTo>
                    <a:pt x="281" y="16"/>
                  </a:lnTo>
                  <a:lnTo>
                    <a:pt x="289" y="57"/>
                  </a:lnTo>
                  <a:lnTo>
                    <a:pt x="343" y="127"/>
                  </a:lnTo>
                  <a:lnTo>
                    <a:pt x="369" y="127"/>
                  </a:lnTo>
                  <a:lnTo>
                    <a:pt x="387" y="134"/>
                  </a:lnTo>
                  <a:lnTo>
                    <a:pt x="378" y="170"/>
                  </a:lnTo>
                  <a:lnTo>
                    <a:pt x="415" y="212"/>
                  </a:lnTo>
                  <a:lnTo>
                    <a:pt x="448" y="226"/>
                  </a:lnTo>
                  <a:lnTo>
                    <a:pt x="439" y="261"/>
                  </a:lnTo>
                  <a:lnTo>
                    <a:pt x="448" y="280"/>
                  </a:lnTo>
                  <a:lnTo>
                    <a:pt x="475" y="280"/>
                  </a:lnTo>
                  <a:lnTo>
                    <a:pt x="483" y="266"/>
                  </a:lnTo>
                  <a:lnTo>
                    <a:pt x="492" y="303"/>
                  </a:lnTo>
                  <a:lnTo>
                    <a:pt x="475" y="332"/>
                  </a:lnTo>
                  <a:lnTo>
                    <a:pt x="439" y="379"/>
                  </a:lnTo>
                  <a:lnTo>
                    <a:pt x="394" y="373"/>
                  </a:lnTo>
                  <a:lnTo>
                    <a:pt x="415" y="359"/>
                  </a:lnTo>
                  <a:lnTo>
                    <a:pt x="394" y="338"/>
                  </a:lnTo>
                  <a:close/>
                </a:path>
              </a:pathLst>
            </a:custGeom>
            <a:solidFill>
              <a:srgbClr val="FF6600"/>
            </a:solidFill>
            <a:ln w="1651">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573" name="Freeform 25"/>
            <p:cNvSpPr>
              <a:spLocks/>
            </p:cNvSpPr>
            <p:nvPr/>
          </p:nvSpPr>
          <p:spPr bwMode="auto">
            <a:xfrm>
              <a:off x="3641" y="2020"/>
              <a:ext cx="350" cy="397"/>
            </a:xfrm>
            <a:custGeom>
              <a:avLst/>
              <a:gdLst>
                <a:gd name="T0" fmla="*/ 331 w 344"/>
                <a:gd name="T1" fmla="*/ 49 h 375"/>
                <a:gd name="T2" fmla="*/ 381 w 344"/>
                <a:gd name="T3" fmla="*/ 58 h 375"/>
                <a:gd name="T4" fmla="*/ 364 w 344"/>
                <a:gd name="T5" fmla="*/ 159 h 375"/>
                <a:gd name="T6" fmla="*/ 364 w 344"/>
                <a:gd name="T7" fmla="*/ 207 h 375"/>
                <a:gd name="T8" fmla="*/ 331 w 344"/>
                <a:gd name="T9" fmla="*/ 259 h 375"/>
                <a:gd name="T10" fmla="*/ 304 w 344"/>
                <a:gd name="T11" fmla="*/ 341 h 375"/>
                <a:gd name="T12" fmla="*/ 286 w 344"/>
                <a:gd name="T13" fmla="*/ 400 h 375"/>
                <a:gd name="T14" fmla="*/ 295 w 344"/>
                <a:gd name="T15" fmla="*/ 467 h 375"/>
                <a:gd name="T16" fmla="*/ 286 w 344"/>
                <a:gd name="T17" fmla="*/ 511 h 375"/>
                <a:gd name="T18" fmla="*/ 51 w 344"/>
                <a:gd name="T19" fmla="*/ 528 h 375"/>
                <a:gd name="T20" fmla="*/ 51 w 344"/>
                <a:gd name="T21" fmla="*/ 459 h 375"/>
                <a:gd name="T22" fmla="*/ 17 w 344"/>
                <a:gd name="T23" fmla="*/ 459 h 375"/>
                <a:gd name="T24" fmla="*/ 9 w 344"/>
                <a:gd name="T25" fmla="*/ 438 h 375"/>
                <a:gd name="T26" fmla="*/ 17 w 344"/>
                <a:gd name="T27" fmla="*/ 309 h 375"/>
                <a:gd name="T28" fmla="*/ 9 w 344"/>
                <a:gd name="T29" fmla="*/ 150 h 375"/>
                <a:gd name="T30" fmla="*/ 0 w 344"/>
                <a:gd name="T31" fmla="*/ 42 h 375"/>
                <a:gd name="T32" fmla="*/ 331 w 344"/>
                <a:gd name="T33" fmla="*/ 0 h 375"/>
                <a:gd name="T34" fmla="*/ 356 w 344"/>
                <a:gd name="T35" fmla="*/ 30 h 375"/>
                <a:gd name="T36" fmla="*/ 331 w 344"/>
                <a:gd name="T37" fmla="*/ 49 h 3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4"/>
                <a:gd name="T58" fmla="*/ 0 h 375"/>
                <a:gd name="T59" fmla="*/ 344 w 344"/>
                <a:gd name="T60" fmla="*/ 375 h 3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4" h="375">
                  <a:moveTo>
                    <a:pt x="299" y="35"/>
                  </a:moveTo>
                  <a:lnTo>
                    <a:pt x="344" y="41"/>
                  </a:lnTo>
                  <a:lnTo>
                    <a:pt x="328" y="113"/>
                  </a:lnTo>
                  <a:lnTo>
                    <a:pt x="328" y="147"/>
                  </a:lnTo>
                  <a:lnTo>
                    <a:pt x="299" y="184"/>
                  </a:lnTo>
                  <a:lnTo>
                    <a:pt x="274" y="242"/>
                  </a:lnTo>
                  <a:lnTo>
                    <a:pt x="257" y="283"/>
                  </a:lnTo>
                  <a:lnTo>
                    <a:pt x="265" y="332"/>
                  </a:lnTo>
                  <a:lnTo>
                    <a:pt x="257" y="363"/>
                  </a:lnTo>
                  <a:lnTo>
                    <a:pt x="45" y="375"/>
                  </a:lnTo>
                  <a:lnTo>
                    <a:pt x="45" y="327"/>
                  </a:lnTo>
                  <a:lnTo>
                    <a:pt x="17" y="327"/>
                  </a:lnTo>
                  <a:lnTo>
                    <a:pt x="9" y="312"/>
                  </a:lnTo>
                  <a:lnTo>
                    <a:pt x="17" y="220"/>
                  </a:lnTo>
                  <a:lnTo>
                    <a:pt x="9" y="107"/>
                  </a:lnTo>
                  <a:lnTo>
                    <a:pt x="0" y="30"/>
                  </a:lnTo>
                  <a:lnTo>
                    <a:pt x="299" y="0"/>
                  </a:lnTo>
                  <a:lnTo>
                    <a:pt x="320" y="22"/>
                  </a:lnTo>
                  <a:lnTo>
                    <a:pt x="299" y="35"/>
                  </a:lnTo>
                  <a:close/>
                </a:path>
              </a:pathLst>
            </a:custGeom>
            <a:solidFill>
              <a:srgbClr val="FF6600"/>
            </a:solidFill>
            <a:ln w="1651">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574" name="Freeform 26"/>
            <p:cNvSpPr>
              <a:spLocks/>
            </p:cNvSpPr>
            <p:nvPr/>
          </p:nvSpPr>
          <p:spPr bwMode="auto">
            <a:xfrm>
              <a:off x="3687" y="2404"/>
              <a:ext cx="413" cy="345"/>
            </a:xfrm>
            <a:custGeom>
              <a:avLst/>
              <a:gdLst>
                <a:gd name="T0" fmla="*/ 236 w 406"/>
                <a:gd name="T1" fmla="*/ 0 h 325"/>
                <a:gd name="T2" fmla="*/ 262 w 406"/>
                <a:gd name="T3" fmla="*/ 79 h 325"/>
                <a:gd name="T4" fmla="*/ 227 w 406"/>
                <a:gd name="T5" fmla="*/ 169 h 325"/>
                <a:gd name="T6" fmla="*/ 215 w 406"/>
                <a:gd name="T7" fmla="*/ 240 h 325"/>
                <a:gd name="T8" fmla="*/ 379 w 406"/>
                <a:gd name="T9" fmla="*/ 231 h 325"/>
                <a:gd name="T10" fmla="*/ 379 w 406"/>
                <a:gd name="T11" fmla="*/ 272 h 325"/>
                <a:gd name="T12" fmla="*/ 412 w 406"/>
                <a:gd name="T13" fmla="*/ 311 h 325"/>
                <a:gd name="T14" fmla="*/ 355 w 406"/>
                <a:gd name="T15" fmla="*/ 323 h 325"/>
                <a:gd name="T16" fmla="*/ 341 w 406"/>
                <a:gd name="T17" fmla="*/ 332 h 325"/>
                <a:gd name="T18" fmla="*/ 402 w 406"/>
                <a:gd name="T19" fmla="*/ 386 h 325"/>
                <a:gd name="T20" fmla="*/ 449 w 406"/>
                <a:gd name="T21" fmla="*/ 465 h 325"/>
                <a:gd name="T22" fmla="*/ 389 w 406"/>
                <a:gd name="T23" fmla="*/ 421 h 325"/>
                <a:gd name="T24" fmla="*/ 379 w 406"/>
                <a:gd name="T25" fmla="*/ 465 h 325"/>
                <a:gd name="T26" fmla="*/ 282 w 406"/>
                <a:gd name="T27" fmla="*/ 465 h 325"/>
                <a:gd name="T28" fmla="*/ 282 w 406"/>
                <a:gd name="T29" fmla="*/ 445 h 325"/>
                <a:gd name="T30" fmla="*/ 273 w 406"/>
                <a:gd name="T31" fmla="*/ 414 h 325"/>
                <a:gd name="T32" fmla="*/ 244 w 406"/>
                <a:gd name="T33" fmla="*/ 421 h 325"/>
                <a:gd name="T34" fmla="*/ 215 w 406"/>
                <a:gd name="T35" fmla="*/ 395 h 325"/>
                <a:gd name="T36" fmla="*/ 186 w 406"/>
                <a:gd name="T37" fmla="*/ 401 h 325"/>
                <a:gd name="T38" fmla="*/ 186 w 406"/>
                <a:gd name="T39" fmla="*/ 435 h 325"/>
                <a:gd name="T40" fmla="*/ 26 w 406"/>
                <a:gd name="T41" fmla="*/ 421 h 325"/>
                <a:gd name="T42" fmla="*/ 59 w 406"/>
                <a:gd name="T43" fmla="*/ 264 h 325"/>
                <a:gd name="T44" fmla="*/ 41 w 406"/>
                <a:gd name="T45" fmla="*/ 190 h 325"/>
                <a:gd name="T46" fmla="*/ 17 w 406"/>
                <a:gd name="T47" fmla="*/ 139 h 325"/>
                <a:gd name="T48" fmla="*/ 0 w 406"/>
                <a:gd name="T49" fmla="*/ 17 h 325"/>
                <a:gd name="T50" fmla="*/ 236 w 406"/>
                <a:gd name="T51" fmla="*/ 0 h 3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6"/>
                <a:gd name="T79" fmla="*/ 0 h 325"/>
                <a:gd name="T80" fmla="*/ 406 w 406"/>
                <a:gd name="T81" fmla="*/ 325 h 3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6" h="325">
                  <a:moveTo>
                    <a:pt x="212" y="0"/>
                  </a:moveTo>
                  <a:lnTo>
                    <a:pt x="238" y="55"/>
                  </a:lnTo>
                  <a:lnTo>
                    <a:pt x="203" y="118"/>
                  </a:lnTo>
                  <a:lnTo>
                    <a:pt x="194" y="168"/>
                  </a:lnTo>
                  <a:lnTo>
                    <a:pt x="343" y="161"/>
                  </a:lnTo>
                  <a:lnTo>
                    <a:pt x="343" y="190"/>
                  </a:lnTo>
                  <a:lnTo>
                    <a:pt x="371" y="218"/>
                  </a:lnTo>
                  <a:lnTo>
                    <a:pt x="319" y="224"/>
                  </a:lnTo>
                  <a:lnTo>
                    <a:pt x="308" y="233"/>
                  </a:lnTo>
                  <a:lnTo>
                    <a:pt x="363" y="269"/>
                  </a:lnTo>
                  <a:lnTo>
                    <a:pt x="406" y="325"/>
                  </a:lnTo>
                  <a:lnTo>
                    <a:pt x="352" y="295"/>
                  </a:lnTo>
                  <a:lnTo>
                    <a:pt x="343" y="325"/>
                  </a:lnTo>
                  <a:lnTo>
                    <a:pt x="254" y="325"/>
                  </a:lnTo>
                  <a:lnTo>
                    <a:pt x="254" y="311"/>
                  </a:lnTo>
                  <a:lnTo>
                    <a:pt x="247" y="289"/>
                  </a:lnTo>
                  <a:lnTo>
                    <a:pt x="220" y="295"/>
                  </a:lnTo>
                  <a:lnTo>
                    <a:pt x="194" y="276"/>
                  </a:lnTo>
                  <a:lnTo>
                    <a:pt x="168" y="281"/>
                  </a:lnTo>
                  <a:lnTo>
                    <a:pt x="168" y="304"/>
                  </a:lnTo>
                  <a:lnTo>
                    <a:pt x="26" y="295"/>
                  </a:lnTo>
                  <a:lnTo>
                    <a:pt x="53" y="185"/>
                  </a:lnTo>
                  <a:lnTo>
                    <a:pt x="35" y="133"/>
                  </a:lnTo>
                  <a:lnTo>
                    <a:pt x="17" y="97"/>
                  </a:lnTo>
                  <a:lnTo>
                    <a:pt x="0" y="11"/>
                  </a:lnTo>
                  <a:lnTo>
                    <a:pt x="212" y="0"/>
                  </a:lnTo>
                  <a:close/>
                </a:path>
              </a:pathLst>
            </a:custGeom>
            <a:solidFill>
              <a:srgbClr val="FF6600"/>
            </a:solidFill>
            <a:ln w="1651">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575" name="Freeform 27"/>
            <p:cNvSpPr>
              <a:spLocks/>
            </p:cNvSpPr>
            <p:nvPr/>
          </p:nvSpPr>
          <p:spPr bwMode="auto">
            <a:xfrm>
              <a:off x="3704" y="1024"/>
              <a:ext cx="400" cy="421"/>
            </a:xfrm>
            <a:custGeom>
              <a:avLst/>
              <a:gdLst>
                <a:gd name="T0" fmla="*/ 81 w 393"/>
                <a:gd name="T1" fmla="*/ 40 h 397"/>
                <a:gd name="T2" fmla="*/ 161 w 393"/>
                <a:gd name="T3" fmla="*/ 0 h 397"/>
                <a:gd name="T4" fmla="*/ 148 w 393"/>
                <a:gd name="T5" fmla="*/ 48 h 397"/>
                <a:gd name="T6" fmla="*/ 177 w 393"/>
                <a:gd name="T7" fmla="*/ 48 h 397"/>
                <a:gd name="T8" fmla="*/ 263 w 393"/>
                <a:gd name="T9" fmla="*/ 90 h 397"/>
                <a:gd name="T10" fmla="*/ 336 w 393"/>
                <a:gd name="T11" fmla="*/ 109 h 397"/>
                <a:gd name="T12" fmla="*/ 362 w 393"/>
                <a:gd name="T13" fmla="*/ 127 h 397"/>
                <a:gd name="T14" fmla="*/ 362 w 393"/>
                <a:gd name="T15" fmla="*/ 170 h 397"/>
                <a:gd name="T16" fmla="*/ 394 w 393"/>
                <a:gd name="T17" fmla="*/ 198 h 397"/>
                <a:gd name="T18" fmla="*/ 387 w 393"/>
                <a:gd name="T19" fmla="*/ 292 h 397"/>
                <a:gd name="T20" fmla="*/ 436 w 393"/>
                <a:gd name="T21" fmla="*/ 218 h 397"/>
                <a:gd name="T22" fmla="*/ 397 w 393"/>
                <a:gd name="T23" fmla="*/ 380 h 397"/>
                <a:gd name="T24" fmla="*/ 412 w 393"/>
                <a:gd name="T25" fmla="*/ 525 h 397"/>
                <a:gd name="T26" fmla="*/ 195 w 393"/>
                <a:gd name="T27" fmla="*/ 564 h 397"/>
                <a:gd name="T28" fmla="*/ 186 w 393"/>
                <a:gd name="T29" fmla="*/ 534 h 397"/>
                <a:gd name="T30" fmla="*/ 168 w 393"/>
                <a:gd name="T31" fmla="*/ 534 h 397"/>
                <a:gd name="T32" fmla="*/ 145 w 393"/>
                <a:gd name="T33" fmla="*/ 481 h 397"/>
                <a:gd name="T34" fmla="*/ 159 w 393"/>
                <a:gd name="T35" fmla="*/ 452 h 397"/>
                <a:gd name="T36" fmla="*/ 126 w 393"/>
                <a:gd name="T37" fmla="*/ 420 h 397"/>
                <a:gd name="T38" fmla="*/ 118 w 393"/>
                <a:gd name="T39" fmla="*/ 372 h 397"/>
                <a:gd name="T40" fmla="*/ 69 w 393"/>
                <a:gd name="T41" fmla="*/ 352 h 397"/>
                <a:gd name="T42" fmla="*/ 10 w 393"/>
                <a:gd name="T43" fmla="*/ 270 h 397"/>
                <a:gd name="T44" fmla="*/ 18 w 393"/>
                <a:gd name="T45" fmla="*/ 170 h 397"/>
                <a:gd name="T46" fmla="*/ 0 w 393"/>
                <a:gd name="T47" fmla="*/ 160 h 397"/>
                <a:gd name="T48" fmla="*/ 42 w 393"/>
                <a:gd name="T49" fmla="*/ 109 h 397"/>
                <a:gd name="T50" fmla="*/ 42 w 393"/>
                <a:gd name="T51" fmla="*/ 25 h 397"/>
                <a:gd name="T52" fmla="*/ 51 w 393"/>
                <a:gd name="T53" fmla="*/ 19 h 397"/>
                <a:gd name="T54" fmla="*/ 81 w 393"/>
                <a:gd name="T55" fmla="*/ 40 h 39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93"/>
                <a:gd name="T85" fmla="*/ 0 h 397"/>
                <a:gd name="T86" fmla="*/ 393 w 393"/>
                <a:gd name="T87" fmla="*/ 397 h 39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93" h="397">
                  <a:moveTo>
                    <a:pt x="75" y="28"/>
                  </a:moveTo>
                  <a:lnTo>
                    <a:pt x="143" y="0"/>
                  </a:lnTo>
                  <a:lnTo>
                    <a:pt x="134" y="34"/>
                  </a:lnTo>
                  <a:lnTo>
                    <a:pt x="159" y="34"/>
                  </a:lnTo>
                  <a:lnTo>
                    <a:pt x="237" y="63"/>
                  </a:lnTo>
                  <a:lnTo>
                    <a:pt x="302" y="76"/>
                  </a:lnTo>
                  <a:lnTo>
                    <a:pt x="326" y="90"/>
                  </a:lnTo>
                  <a:lnTo>
                    <a:pt x="326" y="119"/>
                  </a:lnTo>
                  <a:lnTo>
                    <a:pt x="354" y="140"/>
                  </a:lnTo>
                  <a:lnTo>
                    <a:pt x="348" y="205"/>
                  </a:lnTo>
                  <a:lnTo>
                    <a:pt x="393" y="154"/>
                  </a:lnTo>
                  <a:lnTo>
                    <a:pt x="357" y="268"/>
                  </a:lnTo>
                  <a:lnTo>
                    <a:pt x="370" y="369"/>
                  </a:lnTo>
                  <a:lnTo>
                    <a:pt x="177" y="397"/>
                  </a:lnTo>
                  <a:lnTo>
                    <a:pt x="168" y="375"/>
                  </a:lnTo>
                  <a:lnTo>
                    <a:pt x="150" y="375"/>
                  </a:lnTo>
                  <a:lnTo>
                    <a:pt x="132" y="339"/>
                  </a:lnTo>
                  <a:lnTo>
                    <a:pt x="141" y="318"/>
                  </a:lnTo>
                  <a:lnTo>
                    <a:pt x="114" y="295"/>
                  </a:lnTo>
                  <a:lnTo>
                    <a:pt x="106" y="261"/>
                  </a:lnTo>
                  <a:lnTo>
                    <a:pt x="63" y="247"/>
                  </a:lnTo>
                  <a:lnTo>
                    <a:pt x="10" y="190"/>
                  </a:lnTo>
                  <a:lnTo>
                    <a:pt x="18" y="119"/>
                  </a:lnTo>
                  <a:lnTo>
                    <a:pt x="0" y="112"/>
                  </a:lnTo>
                  <a:lnTo>
                    <a:pt x="36" y="76"/>
                  </a:lnTo>
                  <a:lnTo>
                    <a:pt x="36" y="19"/>
                  </a:lnTo>
                  <a:lnTo>
                    <a:pt x="45" y="13"/>
                  </a:lnTo>
                  <a:lnTo>
                    <a:pt x="75" y="28"/>
                  </a:lnTo>
                  <a:close/>
                </a:path>
              </a:pathLst>
            </a:custGeom>
            <a:solidFill>
              <a:srgbClr val="FF6600"/>
            </a:solidFill>
            <a:ln w="1651">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576" name="Freeform 28"/>
            <p:cNvSpPr>
              <a:spLocks/>
            </p:cNvSpPr>
            <p:nvPr/>
          </p:nvSpPr>
          <p:spPr bwMode="auto">
            <a:xfrm>
              <a:off x="3830" y="1415"/>
              <a:ext cx="325" cy="543"/>
            </a:xfrm>
            <a:custGeom>
              <a:avLst/>
              <a:gdLst>
                <a:gd name="T0" fmla="*/ 0 w 319"/>
                <a:gd name="T1" fmla="*/ 353 h 512"/>
                <a:gd name="T2" fmla="*/ 8 w 319"/>
                <a:gd name="T3" fmla="*/ 301 h 512"/>
                <a:gd name="T4" fmla="*/ 41 w 319"/>
                <a:gd name="T5" fmla="*/ 251 h 512"/>
                <a:gd name="T6" fmla="*/ 33 w 319"/>
                <a:gd name="T7" fmla="*/ 221 h 512"/>
                <a:gd name="T8" fmla="*/ 59 w 319"/>
                <a:gd name="T9" fmla="*/ 190 h 512"/>
                <a:gd name="T10" fmla="*/ 90 w 319"/>
                <a:gd name="T11" fmla="*/ 99 h 512"/>
                <a:gd name="T12" fmla="*/ 68 w 319"/>
                <a:gd name="T13" fmla="*/ 78 h 512"/>
                <a:gd name="T14" fmla="*/ 59 w 319"/>
                <a:gd name="T15" fmla="*/ 40 h 512"/>
                <a:gd name="T16" fmla="*/ 276 w 319"/>
                <a:gd name="T17" fmla="*/ 0 h 512"/>
                <a:gd name="T18" fmla="*/ 276 w 319"/>
                <a:gd name="T19" fmla="*/ 110 h 512"/>
                <a:gd name="T20" fmla="*/ 306 w 319"/>
                <a:gd name="T21" fmla="*/ 119 h 512"/>
                <a:gd name="T22" fmla="*/ 336 w 319"/>
                <a:gd name="T23" fmla="*/ 452 h 512"/>
                <a:gd name="T24" fmla="*/ 356 w 319"/>
                <a:gd name="T25" fmla="*/ 510 h 512"/>
                <a:gd name="T26" fmla="*/ 306 w 319"/>
                <a:gd name="T27" fmla="*/ 611 h 512"/>
                <a:gd name="T28" fmla="*/ 306 w 319"/>
                <a:gd name="T29" fmla="*/ 663 h 512"/>
                <a:gd name="T30" fmla="*/ 268 w 319"/>
                <a:gd name="T31" fmla="*/ 687 h 512"/>
                <a:gd name="T32" fmla="*/ 276 w 319"/>
                <a:gd name="T33" fmla="*/ 703 h 512"/>
                <a:gd name="T34" fmla="*/ 226 w 319"/>
                <a:gd name="T35" fmla="*/ 708 h 512"/>
                <a:gd name="T36" fmla="*/ 218 w 319"/>
                <a:gd name="T37" fmla="*/ 729 h 512"/>
                <a:gd name="T38" fmla="*/ 185 w 319"/>
                <a:gd name="T39" fmla="*/ 729 h 512"/>
                <a:gd name="T40" fmla="*/ 176 w 319"/>
                <a:gd name="T41" fmla="*/ 703 h 512"/>
                <a:gd name="T42" fmla="*/ 185 w 319"/>
                <a:gd name="T43" fmla="*/ 651 h 512"/>
                <a:gd name="T44" fmla="*/ 152 w 319"/>
                <a:gd name="T45" fmla="*/ 630 h 512"/>
                <a:gd name="T46" fmla="*/ 109 w 319"/>
                <a:gd name="T47" fmla="*/ 572 h 512"/>
                <a:gd name="T48" fmla="*/ 118 w 319"/>
                <a:gd name="T49" fmla="*/ 520 h 512"/>
                <a:gd name="T50" fmla="*/ 100 w 319"/>
                <a:gd name="T51" fmla="*/ 510 h 512"/>
                <a:gd name="T52" fmla="*/ 68 w 319"/>
                <a:gd name="T53" fmla="*/ 510 h 512"/>
                <a:gd name="T54" fmla="*/ 8 w 319"/>
                <a:gd name="T55" fmla="*/ 411 h 512"/>
                <a:gd name="T56" fmla="*/ 0 w 319"/>
                <a:gd name="T57" fmla="*/ 353 h 5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9"/>
                <a:gd name="T88" fmla="*/ 0 h 512"/>
                <a:gd name="T89" fmla="*/ 319 w 319"/>
                <a:gd name="T90" fmla="*/ 512 h 5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9" h="512">
                  <a:moveTo>
                    <a:pt x="0" y="248"/>
                  </a:moveTo>
                  <a:lnTo>
                    <a:pt x="8" y="212"/>
                  </a:lnTo>
                  <a:lnTo>
                    <a:pt x="35" y="176"/>
                  </a:lnTo>
                  <a:lnTo>
                    <a:pt x="27" y="155"/>
                  </a:lnTo>
                  <a:lnTo>
                    <a:pt x="53" y="133"/>
                  </a:lnTo>
                  <a:lnTo>
                    <a:pt x="79" y="70"/>
                  </a:lnTo>
                  <a:lnTo>
                    <a:pt x="62" y="55"/>
                  </a:lnTo>
                  <a:lnTo>
                    <a:pt x="53" y="28"/>
                  </a:lnTo>
                  <a:lnTo>
                    <a:pt x="246" y="0"/>
                  </a:lnTo>
                  <a:lnTo>
                    <a:pt x="246" y="77"/>
                  </a:lnTo>
                  <a:lnTo>
                    <a:pt x="274" y="84"/>
                  </a:lnTo>
                  <a:lnTo>
                    <a:pt x="300" y="318"/>
                  </a:lnTo>
                  <a:lnTo>
                    <a:pt x="319" y="359"/>
                  </a:lnTo>
                  <a:lnTo>
                    <a:pt x="274" y="429"/>
                  </a:lnTo>
                  <a:lnTo>
                    <a:pt x="274" y="465"/>
                  </a:lnTo>
                  <a:lnTo>
                    <a:pt x="239" y="483"/>
                  </a:lnTo>
                  <a:lnTo>
                    <a:pt x="246" y="493"/>
                  </a:lnTo>
                  <a:lnTo>
                    <a:pt x="202" y="498"/>
                  </a:lnTo>
                  <a:lnTo>
                    <a:pt x="194" y="512"/>
                  </a:lnTo>
                  <a:lnTo>
                    <a:pt x="167" y="512"/>
                  </a:lnTo>
                  <a:lnTo>
                    <a:pt x="158" y="493"/>
                  </a:lnTo>
                  <a:lnTo>
                    <a:pt x="167" y="458"/>
                  </a:lnTo>
                  <a:lnTo>
                    <a:pt x="134" y="443"/>
                  </a:lnTo>
                  <a:lnTo>
                    <a:pt x="97" y="402"/>
                  </a:lnTo>
                  <a:lnTo>
                    <a:pt x="106" y="366"/>
                  </a:lnTo>
                  <a:lnTo>
                    <a:pt x="88" y="359"/>
                  </a:lnTo>
                  <a:lnTo>
                    <a:pt x="62" y="359"/>
                  </a:lnTo>
                  <a:lnTo>
                    <a:pt x="8" y="289"/>
                  </a:lnTo>
                  <a:lnTo>
                    <a:pt x="0" y="248"/>
                  </a:lnTo>
                  <a:close/>
                </a:path>
              </a:pathLst>
            </a:custGeom>
            <a:solidFill>
              <a:srgbClr val="FF6600"/>
            </a:solidFill>
            <a:ln w="1651">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577" name="Freeform 29"/>
            <p:cNvSpPr>
              <a:spLocks/>
            </p:cNvSpPr>
            <p:nvPr/>
          </p:nvSpPr>
          <p:spPr bwMode="auto">
            <a:xfrm>
              <a:off x="3884" y="2147"/>
              <a:ext cx="288" cy="488"/>
            </a:xfrm>
            <a:custGeom>
              <a:avLst/>
              <a:gdLst>
                <a:gd name="T0" fmla="*/ 101 w 283"/>
                <a:gd name="T1" fmla="*/ 39 h 461"/>
                <a:gd name="T2" fmla="*/ 275 w 283"/>
                <a:gd name="T3" fmla="*/ 0 h 461"/>
                <a:gd name="T4" fmla="*/ 296 w 283"/>
                <a:gd name="T5" fmla="*/ 21 h 461"/>
                <a:gd name="T6" fmla="*/ 296 w 283"/>
                <a:gd name="T7" fmla="*/ 438 h 461"/>
                <a:gd name="T8" fmla="*/ 313 w 283"/>
                <a:gd name="T9" fmla="*/ 619 h 461"/>
                <a:gd name="T10" fmla="*/ 245 w 283"/>
                <a:gd name="T11" fmla="*/ 629 h 461"/>
                <a:gd name="T12" fmla="*/ 195 w 283"/>
                <a:gd name="T13" fmla="*/ 649 h 461"/>
                <a:gd name="T14" fmla="*/ 167 w 283"/>
                <a:gd name="T15" fmla="*/ 609 h 461"/>
                <a:gd name="T16" fmla="*/ 167 w 283"/>
                <a:gd name="T17" fmla="*/ 570 h 461"/>
                <a:gd name="T18" fmla="*/ 0 w 283"/>
                <a:gd name="T19" fmla="*/ 578 h 461"/>
                <a:gd name="T20" fmla="*/ 10 w 283"/>
                <a:gd name="T21" fmla="*/ 508 h 461"/>
                <a:gd name="T22" fmla="*/ 50 w 283"/>
                <a:gd name="T23" fmla="*/ 419 h 461"/>
                <a:gd name="T24" fmla="*/ 18 w 283"/>
                <a:gd name="T25" fmla="*/ 340 h 461"/>
                <a:gd name="T26" fmla="*/ 26 w 283"/>
                <a:gd name="T27" fmla="*/ 299 h 461"/>
                <a:gd name="T28" fmla="*/ 18 w 283"/>
                <a:gd name="T29" fmla="*/ 230 h 461"/>
                <a:gd name="T30" fmla="*/ 42 w 283"/>
                <a:gd name="T31" fmla="*/ 168 h 461"/>
                <a:gd name="T32" fmla="*/ 68 w 283"/>
                <a:gd name="T33" fmla="*/ 90 h 461"/>
                <a:gd name="T34" fmla="*/ 101 w 283"/>
                <a:gd name="T35" fmla="*/ 39 h 4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3"/>
                <a:gd name="T55" fmla="*/ 0 h 461"/>
                <a:gd name="T56" fmla="*/ 283 w 283"/>
                <a:gd name="T57" fmla="*/ 461 h 46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3" h="461">
                  <a:moveTo>
                    <a:pt x="89" y="27"/>
                  </a:moveTo>
                  <a:lnTo>
                    <a:pt x="247" y="0"/>
                  </a:lnTo>
                  <a:lnTo>
                    <a:pt x="266" y="15"/>
                  </a:lnTo>
                  <a:lnTo>
                    <a:pt x="266" y="312"/>
                  </a:lnTo>
                  <a:lnTo>
                    <a:pt x="283" y="440"/>
                  </a:lnTo>
                  <a:lnTo>
                    <a:pt x="221" y="447"/>
                  </a:lnTo>
                  <a:lnTo>
                    <a:pt x="177" y="461"/>
                  </a:lnTo>
                  <a:lnTo>
                    <a:pt x="149" y="433"/>
                  </a:lnTo>
                  <a:lnTo>
                    <a:pt x="149" y="404"/>
                  </a:lnTo>
                  <a:lnTo>
                    <a:pt x="0" y="411"/>
                  </a:lnTo>
                  <a:lnTo>
                    <a:pt x="10" y="361"/>
                  </a:lnTo>
                  <a:lnTo>
                    <a:pt x="44" y="298"/>
                  </a:lnTo>
                  <a:lnTo>
                    <a:pt x="18" y="241"/>
                  </a:lnTo>
                  <a:lnTo>
                    <a:pt x="26" y="212"/>
                  </a:lnTo>
                  <a:lnTo>
                    <a:pt x="18" y="163"/>
                  </a:lnTo>
                  <a:lnTo>
                    <a:pt x="36" y="120"/>
                  </a:lnTo>
                  <a:lnTo>
                    <a:pt x="62" y="64"/>
                  </a:lnTo>
                  <a:lnTo>
                    <a:pt x="89" y="27"/>
                  </a:lnTo>
                  <a:close/>
                </a:path>
              </a:pathLst>
            </a:custGeom>
            <a:solidFill>
              <a:srgbClr val="FF6600"/>
            </a:solidFill>
            <a:ln w="1651">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578" name="Freeform 30"/>
            <p:cNvSpPr>
              <a:spLocks/>
            </p:cNvSpPr>
            <p:nvPr/>
          </p:nvSpPr>
          <p:spPr bwMode="auto">
            <a:xfrm>
              <a:off x="3866" y="978"/>
              <a:ext cx="449" cy="194"/>
            </a:xfrm>
            <a:custGeom>
              <a:avLst/>
              <a:gdLst>
                <a:gd name="T0" fmla="*/ 135 w 442"/>
                <a:gd name="T1" fmla="*/ 69 h 183"/>
                <a:gd name="T2" fmla="*/ 194 w 442"/>
                <a:gd name="T3" fmla="*/ 49 h 183"/>
                <a:gd name="T4" fmla="*/ 194 w 442"/>
                <a:gd name="T5" fmla="*/ 81 h 183"/>
                <a:gd name="T6" fmla="*/ 280 w 442"/>
                <a:gd name="T7" fmla="*/ 110 h 183"/>
                <a:gd name="T8" fmla="*/ 302 w 442"/>
                <a:gd name="T9" fmla="*/ 60 h 183"/>
                <a:gd name="T10" fmla="*/ 388 w 442"/>
                <a:gd name="T11" fmla="*/ 40 h 183"/>
                <a:gd name="T12" fmla="*/ 467 w 442"/>
                <a:gd name="T13" fmla="*/ 60 h 183"/>
                <a:gd name="T14" fmla="*/ 485 w 442"/>
                <a:gd name="T15" fmla="*/ 101 h 183"/>
                <a:gd name="T16" fmla="*/ 447 w 442"/>
                <a:gd name="T17" fmla="*/ 128 h 183"/>
                <a:gd name="T18" fmla="*/ 398 w 442"/>
                <a:gd name="T19" fmla="*/ 110 h 183"/>
                <a:gd name="T20" fmla="*/ 272 w 442"/>
                <a:gd name="T21" fmla="*/ 171 h 183"/>
                <a:gd name="T22" fmla="*/ 213 w 442"/>
                <a:gd name="T23" fmla="*/ 260 h 183"/>
                <a:gd name="T24" fmla="*/ 185 w 442"/>
                <a:gd name="T25" fmla="*/ 230 h 183"/>
                <a:gd name="T26" fmla="*/ 185 w 442"/>
                <a:gd name="T27" fmla="*/ 191 h 183"/>
                <a:gd name="T28" fmla="*/ 155 w 442"/>
                <a:gd name="T29" fmla="*/ 171 h 183"/>
                <a:gd name="T30" fmla="*/ 86 w 442"/>
                <a:gd name="T31" fmla="*/ 149 h 183"/>
                <a:gd name="T32" fmla="*/ 0 w 442"/>
                <a:gd name="T33" fmla="*/ 110 h 183"/>
                <a:gd name="T34" fmla="*/ 135 w 442"/>
                <a:gd name="T35" fmla="*/ 0 h 183"/>
                <a:gd name="T36" fmla="*/ 135 w 442"/>
                <a:gd name="T37" fmla="*/ 69 h 18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2"/>
                <a:gd name="T58" fmla="*/ 0 h 183"/>
                <a:gd name="T59" fmla="*/ 442 w 442"/>
                <a:gd name="T60" fmla="*/ 183 h 18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2" h="183">
                  <a:moveTo>
                    <a:pt x="123" y="49"/>
                  </a:moveTo>
                  <a:lnTo>
                    <a:pt x="176" y="35"/>
                  </a:lnTo>
                  <a:lnTo>
                    <a:pt x="176" y="57"/>
                  </a:lnTo>
                  <a:lnTo>
                    <a:pt x="256" y="77"/>
                  </a:lnTo>
                  <a:lnTo>
                    <a:pt x="275" y="42"/>
                  </a:lnTo>
                  <a:lnTo>
                    <a:pt x="352" y="28"/>
                  </a:lnTo>
                  <a:lnTo>
                    <a:pt x="425" y="42"/>
                  </a:lnTo>
                  <a:lnTo>
                    <a:pt x="442" y="71"/>
                  </a:lnTo>
                  <a:lnTo>
                    <a:pt x="406" y="91"/>
                  </a:lnTo>
                  <a:lnTo>
                    <a:pt x="362" y="77"/>
                  </a:lnTo>
                  <a:lnTo>
                    <a:pt x="248" y="120"/>
                  </a:lnTo>
                  <a:lnTo>
                    <a:pt x="195" y="183"/>
                  </a:lnTo>
                  <a:lnTo>
                    <a:pt x="167" y="162"/>
                  </a:lnTo>
                  <a:lnTo>
                    <a:pt x="167" y="134"/>
                  </a:lnTo>
                  <a:lnTo>
                    <a:pt x="143" y="120"/>
                  </a:lnTo>
                  <a:lnTo>
                    <a:pt x="80" y="105"/>
                  </a:lnTo>
                  <a:lnTo>
                    <a:pt x="0" y="77"/>
                  </a:lnTo>
                  <a:lnTo>
                    <a:pt x="123" y="0"/>
                  </a:lnTo>
                  <a:lnTo>
                    <a:pt x="123" y="49"/>
                  </a:lnTo>
                  <a:close/>
                </a:path>
              </a:pathLst>
            </a:custGeom>
            <a:solidFill>
              <a:srgbClr val="FF6600"/>
            </a:solidFill>
            <a:ln w="1651">
              <a:solidFill>
                <a:schemeClr val="tx1"/>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579" name="Freeform 31"/>
            <p:cNvSpPr>
              <a:spLocks/>
            </p:cNvSpPr>
            <p:nvPr/>
          </p:nvSpPr>
          <p:spPr bwMode="auto">
            <a:xfrm>
              <a:off x="4172" y="1097"/>
              <a:ext cx="296" cy="393"/>
            </a:xfrm>
            <a:custGeom>
              <a:avLst/>
              <a:gdLst>
                <a:gd name="T0" fmla="*/ 144 w 291"/>
                <a:gd name="T1" fmla="*/ 0 h 370"/>
                <a:gd name="T2" fmla="*/ 214 w 291"/>
                <a:gd name="T3" fmla="*/ 29 h 370"/>
                <a:gd name="T4" fmla="*/ 245 w 291"/>
                <a:gd name="T5" fmla="*/ 123 h 370"/>
                <a:gd name="T6" fmla="*/ 236 w 291"/>
                <a:gd name="T7" fmla="*/ 175 h 370"/>
                <a:gd name="T8" fmla="*/ 214 w 291"/>
                <a:gd name="T9" fmla="*/ 193 h 370"/>
                <a:gd name="T10" fmla="*/ 214 w 291"/>
                <a:gd name="T11" fmla="*/ 225 h 370"/>
                <a:gd name="T12" fmla="*/ 284 w 291"/>
                <a:gd name="T13" fmla="*/ 175 h 370"/>
                <a:gd name="T14" fmla="*/ 321 w 291"/>
                <a:gd name="T15" fmla="*/ 267 h 370"/>
                <a:gd name="T16" fmla="*/ 273 w 291"/>
                <a:gd name="T17" fmla="*/ 471 h 370"/>
                <a:gd name="T18" fmla="*/ 176 w 291"/>
                <a:gd name="T19" fmla="*/ 500 h 370"/>
                <a:gd name="T20" fmla="*/ 0 w 291"/>
                <a:gd name="T21" fmla="*/ 531 h 370"/>
                <a:gd name="T22" fmla="*/ 25 w 291"/>
                <a:gd name="T23" fmla="*/ 500 h 370"/>
                <a:gd name="T24" fmla="*/ 49 w 291"/>
                <a:gd name="T25" fmla="*/ 369 h 370"/>
                <a:gd name="T26" fmla="*/ 0 w 291"/>
                <a:gd name="T27" fmla="*/ 267 h 370"/>
                <a:gd name="T28" fmla="*/ 7 w 291"/>
                <a:gd name="T29" fmla="*/ 142 h 370"/>
                <a:gd name="T30" fmla="*/ 42 w 291"/>
                <a:gd name="T31" fmla="*/ 91 h 370"/>
                <a:gd name="T32" fmla="*/ 57 w 291"/>
                <a:gd name="T33" fmla="*/ 114 h 370"/>
                <a:gd name="T34" fmla="*/ 76 w 291"/>
                <a:gd name="T35" fmla="*/ 51 h 370"/>
                <a:gd name="T36" fmla="*/ 144 w 291"/>
                <a:gd name="T37" fmla="*/ 0 h 3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1"/>
                <a:gd name="T58" fmla="*/ 0 h 370"/>
                <a:gd name="T59" fmla="*/ 291 w 291"/>
                <a:gd name="T60" fmla="*/ 370 h 3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1" h="370">
                  <a:moveTo>
                    <a:pt x="132" y="0"/>
                  </a:moveTo>
                  <a:lnTo>
                    <a:pt x="194" y="21"/>
                  </a:lnTo>
                  <a:lnTo>
                    <a:pt x="221" y="86"/>
                  </a:lnTo>
                  <a:lnTo>
                    <a:pt x="212" y="121"/>
                  </a:lnTo>
                  <a:lnTo>
                    <a:pt x="194" y="135"/>
                  </a:lnTo>
                  <a:lnTo>
                    <a:pt x="194" y="157"/>
                  </a:lnTo>
                  <a:lnTo>
                    <a:pt x="256" y="121"/>
                  </a:lnTo>
                  <a:lnTo>
                    <a:pt x="291" y="185"/>
                  </a:lnTo>
                  <a:lnTo>
                    <a:pt x="247" y="328"/>
                  </a:lnTo>
                  <a:lnTo>
                    <a:pt x="158" y="348"/>
                  </a:lnTo>
                  <a:lnTo>
                    <a:pt x="0" y="370"/>
                  </a:lnTo>
                  <a:lnTo>
                    <a:pt x="25" y="348"/>
                  </a:lnTo>
                  <a:lnTo>
                    <a:pt x="43" y="257"/>
                  </a:lnTo>
                  <a:lnTo>
                    <a:pt x="0" y="185"/>
                  </a:lnTo>
                  <a:lnTo>
                    <a:pt x="7" y="99"/>
                  </a:lnTo>
                  <a:lnTo>
                    <a:pt x="36" y="64"/>
                  </a:lnTo>
                  <a:lnTo>
                    <a:pt x="51" y="79"/>
                  </a:lnTo>
                  <a:lnTo>
                    <a:pt x="70" y="36"/>
                  </a:lnTo>
                  <a:lnTo>
                    <a:pt x="132" y="0"/>
                  </a:lnTo>
                  <a:close/>
                </a:path>
              </a:pathLst>
            </a:custGeom>
            <a:solidFill>
              <a:srgbClr val="FF6600"/>
            </a:solidFill>
            <a:ln w="1651">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580" name="Freeform 32"/>
            <p:cNvSpPr>
              <a:spLocks/>
            </p:cNvSpPr>
            <p:nvPr/>
          </p:nvSpPr>
          <p:spPr bwMode="auto">
            <a:xfrm>
              <a:off x="4109" y="1466"/>
              <a:ext cx="260" cy="405"/>
            </a:xfrm>
            <a:custGeom>
              <a:avLst/>
              <a:gdLst>
                <a:gd name="T0" fmla="*/ 68 w 256"/>
                <a:gd name="T1" fmla="*/ 31 h 382"/>
                <a:gd name="T2" fmla="*/ 242 w 256"/>
                <a:gd name="T3" fmla="*/ 0 h 382"/>
                <a:gd name="T4" fmla="*/ 280 w 256"/>
                <a:gd name="T5" fmla="*/ 360 h 382"/>
                <a:gd name="T6" fmla="*/ 280 w 256"/>
                <a:gd name="T7" fmla="*/ 394 h 382"/>
                <a:gd name="T8" fmla="*/ 231 w 256"/>
                <a:gd name="T9" fmla="*/ 411 h 382"/>
                <a:gd name="T10" fmla="*/ 204 w 256"/>
                <a:gd name="T11" fmla="*/ 486 h 382"/>
                <a:gd name="T12" fmla="*/ 162 w 256"/>
                <a:gd name="T13" fmla="*/ 486 h 382"/>
                <a:gd name="T14" fmla="*/ 144 w 256"/>
                <a:gd name="T15" fmla="*/ 524 h 382"/>
                <a:gd name="T16" fmla="*/ 93 w 256"/>
                <a:gd name="T17" fmla="*/ 534 h 382"/>
                <a:gd name="T18" fmla="*/ 68 w 256"/>
                <a:gd name="T19" fmla="*/ 524 h 382"/>
                <a:gd name="T20" fmla="*/ 0 w 256"/>
                <a:gd name="T21" fmla="*/ 542 h 382"/>
                <a:gd name="T22" fmla="*/ 51 w 256"/>
                <a:gd name="T23" fmla="*/ 442 h 382"/>
                <a:gd name="T24" fmla="*/ 26 w 256"/>
                <a:gd name="T25" fmla="*/ 382 h 382"/>
                <a:gd name="T26" fmla="*/ 0 w 256"/>
                <a:gd name="T27" fmla="*/ 51 h 382"/>
                <a:gd name="T28" fmla="*/ 51 w 256"/>
                <a:gd name="T29" fmla="*/ 63 h 382"/>
                <a:gd name="T30" fmla="*/ 68 w 256"/>
                <a:gd name="T31" fmla="*/ 31 h 3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6"/>
                <a:gd name="T49" fmla="*/ 0 h 382"/>
                <a:gd name="T50" fmla="*/ 256 w 256"/>
                <a:gd name="T51" fmla="*/ 382 h 38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6" h="382">
                  <a:moveTo>
                    <a:pt x="62" y="22"/>
                  </a:moveTo>
                  <a:lnTo>
                    <a:pt x="220" y="0"/>
                  </a:lnTo>
                  <a:lnTo>
                    <a:pt x="256" y="255"/>
                  </a:lnTo>
                  <a:lnTo>
                    <a:pt x="256" y="277"/>
                  </a:lnTo>
                  <a:lnTo>
                    <a:pt x="212" y="290"/>
                  </a:lnTo>
                  <a:lnTo>
                    <a:pt x="186" y="341"/>
                  </a:lnTo>
                  <a:lnTo>
                    <a:pt x="150" y="341"/>
                  </a:lnTo>
                  <a:lnTo>
                    <a:pt x="132" y="369"/>
                  </a:lnTo>
                  <a:lnTo>
                    <a:pt x="87" y="376"/>
                  </a:lnTo>
                  <a:lnTo>
                    <a:pt x="62" y="369"/>
                  </a:lnTo>
                  <a:lnTo>
                    <a:pt x="0" y="382"/>
                  </a:lnTo>
                  <a:lnTo>
                    <a:pt x="45" y="311"/>
                  </a:lnTo>
                  <a:lnTo>
                    <a:pt x="26" y="270"/>
                  </a:lnTo>
                  <a:lnTo>
                    <a:pt x="0" y="36"/>
                  </a:lnTo>
                  <a:lnTo>
                    <a:pt x="45" y="44"/>
                  </a:lnTo>
                  <a:lnTo>
                    <a:pt x="62" y="22"/>
                  </a:lnTo>
                  <a:close/>
                </a:path>
              </a:pathLst>
            </a:custGeom>
            <a:solidFill>
              <a:srgbClr val="FF6600"/>
            </a:solidFill>
            <a:ln w="1651">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581" name="Freeform 33"/>
            <p:cNvSpPr>
              <a:spLocks/>
            </p:cNvSpPr>
            <p:nvPr/>
          </p:nvSpPr>
          <p:spPr bwMode="auto">
            <a:xfrm>
              <a:off x="4028" y="1722"/>
              <a:ext cx="567" cy="291"/>
            </a:xfrm>
            <a:custGeom>
              <a:avLst/>
              <a:gdLst>
                <a:gd name="T0" fmla="*/ 17 w 558"/>
                <a:gd name="T1" fmla="*/ 344 h 275"/>
                <a:gd name="T2" fmla="*/ 8 w 558"/>
                <a:gd name="T3" fmla="*/ 293 h 275"/>
                <a:gd name="T4" fmla="*/ 58 w 558"/>
                <a:gd name="T5" fmla="*/ 287 h 275"/>
                <a:gd name="T6" fmla="*/ 51 w 558"/>
                <a:gd name="T7" fmla="*/ 273 h 275"/>
                <a:gd name="T8" fmla="*/ 86 w 558"/>
                <a:gd name="T9" fmla="*/ 249 h 275"/>
                <a:gd name="T10" fmla="*/ 86 w 558"/>
                <a:gd name="T11" fmla="*/ 197 h 275"/>
                <a:gd name="T12" fmla="*/ 154 w 558"/>
                <a:gd name="T13" fmla="*/ 179 h 275"/>
                <a:gd name="T14" fmla="*/ 185 w 558"/>
                <a:gd name="T15" fmla="*/ 189 h 275"/>
                <a:gd name="T16" fmla="*/ 234 w 558"/>
                <a:gd name="T17" fmla="*/ 179 h 275"/>
                <a:gd name="T18" fmla="*/ 254 w 558"/>
                <a:gd name="T19" fmla="*/ 139 h 275"/>
                <a:gd name="T20" fmla="*/ 291 w 558"/>
                <a:gd name="T21" fmla="*/ 139 h 275"/>
                <a:gd name="T22" fmla="*/ 321 w 558"/>
                <a:gd name="T23" fmla="*/ 69 h 275"/>
                <a:gd name="T24" fmla="*/ 370 w 558"/>
                <a:gd name="T25" fmla="*/ 50 h 275"/>
                <a:gd name="T26" fmla="*/ 370 w 558"/>
                <a:gd name="T27" fmla="*/ 20 h 275"/>
                <a:gd name="T28" fmla="*/ 399 w 558"/>
                <a:gd name="T29" fmla="*/ 0 h 275"/>
                <a:gd name="T30" fmla="*/ 465 w 558"/>
                <a:gd name="T31" fmla="*/ 41 h 275"/>
                <a:gd name="T32" fmla="*/ 525 w 558"/>
                <a:gd name="T33" fmla="*/ 30 h 275"/>
                <a:gd name="T34" fmla="*/ 545 w 558"/>
                <a:gd name="T35" fmla="*/ 50 h 275"/>
                <a:gd name="T36" fmla="*/ 555 w 558"/>
                <a:gd name="T37" fmla="*/ 98 h 275"/>
                <a:gd name="T38" fmla="*/ 575 w 558"/>
                <a:gd name="T39" fmla="*/ 149 h 275"/>
                <a:gd name="T40" fmla="*/ 614 w 558"/>
                <a:gd name="T41" fmla="*/ 159 h 275"/>
                <a:gd name="T42" fmla="*/ 496 w 558"/>
                <a:gd name="T43" fmla="*/ 293 h 275"/>
                <a:gd name="T44" fmla="*/ 0 w 558"/>
                <a:gd name="T45" fmla="*/ 386 h 275"/>
                <a:gd name="T46" fmla="*/ 17 w 558"/>
                <a:gd name="T47" fmla="*/ 344 h 2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58"/>
                <a:gd name="T73" fmla="*/ 0 h 275"/>
                <a:gd name="T74" fmla="*/ 558 w 558"/>
                <a:gd name="T75" fmla="*/ 275 h 2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58" h="275">
                  <a:moveTo>
                    <a:pt x="17" y="245"/>
                  </a:moveTo>
                  <a:lnTo>
                    <a:pt x="8" y="209"/>
                  </a:lnTo>
                  <a:lnTo>
                    <a:pt x="52" y="204"/>
                  </a:lnTo>
                  <a:lnTo>
                    <a:pt x="45" y="195"/>
                  </a:lnTo>
                  <a:lnTo>
                    <a:pt x="80" y="177"/>
                  </a:lnTo>
                  <a:lnTo>
                    <a:pt x="80" y="140"/>
                  </a:lnTo>
                  <a:lnTo>
                    <a:pt x="142" y="128"/>
                  </a:lnTo>
                  <a:lnTo>
                    <a:pt x="167" y="135"/>
                  </a:lnTo>
                  <a:lnTo>
                    <a:pt x="212" y="128"/>
                  </a:lnTo>
                  <a:lnTo>
                    <a:pt x="230" y="99"/>
                  </a:lnTo>
                  <a:lnTo>
                    <a:pt x="265" y="99"/>
                  </a:lnTo>
                  <a:lnTo>
                    <a:pt x="291" y="49"/>
                  </a:lnTo>
                  <a:lnTo>
                    <a:pt x="336" y="36"/>
                  </a:lnTo>
                  <a:lnTo>
                    <a:pt x="336" y="14"/>
                  </a:lnTo>
                  <a:lnTo>
                    <a:pt x="363" y="0"/>
                  </a:lnTo>
                  <a:lnTo>
                    <a:pt x="423" y="29"/>
                  </a:lnTo>
                  <a:lnTo>
                    <a:pt x="477" y="22"/>
                  </a:lnTo>
                  <a:lnTo>
                    <a:pt x="495" y="36"/>
                  </a:lnTo>
                  <a:lnTo>
                    <a:pt x="504" y="70"/>
                  </a:lnTo>
                  <a:lnTo>
                    <a:pt x="522" y="106"/>
                  </a:lnTo>
                  <a:lnTo>
                    <a:pt x="558" y="113"/>
                  </a:lnTo>
                  <a:lnTo>
                    <a:pt x="451" y="209"/>
                  </a:lnTo>
                  <a:lnTo>
                    <a:pt x="0" y="275"/>
                  </a:lnTo>
                  <a:lnTo>
                    <a:pt x="17" y="245"/>
                  </a:lnTo>
                  <a:close/>
                </a:path>
              </a:pathLst>
            </a:custGeom>
            <a:solidFill>
              <a:srgbClr val="FF6600"/>
            </a:solidFill>
            <a:ln w="1651">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582" name="Freeform 34"/>
            <p:cNvSpPr>
              <a:spLocks/>
            </p:cNvSpPr>
            <p:nvPr/>
          </p:nvSpPr>
          <p:spPr bwMode="auto">
            <a:xfrm>
              <a:off x="3975" y="1916"/>
              <a:ext cx="654" cy="259"/>
            </a:xfrm>
            <a:custGeom>
              <a:avLst/>
              <a:gdLst>
                <a:gd name="T0" fmla="*/ 16 w 644"/>
                <a:gd name="T1" fmla="*/ 193 h 245"/>
                <a:gd name="T2" fmla="*/ 58 w 644"/>
                <a:gd name="T3" fmla="*/ 129 h 245"/>
                <a:gd name="T4" fmla="*/ 551 w 644"/>
                <a:gd name="T5" fmla="*/ 37 h 245"/>
                <a:gd name="T6" fmla="*/ 706 w 644"/>
                <a:gd name="T7" fmla="*/ 0 h 245"/>
                <a:gd name="T8" fmla="*/ 678 w 644"/>
                <a:gd name="T9" fmla="*/ 78 h 245"/>
                <a:gd name="T10" fmla="*/ 649 w 644"/>
                <a:gd name="T11" fmla="*/ 78 h 245"/>
                <a:gd name="T12" fmla="*/ 541 w 644"/>
                <a:gd name="T13" fmla="*/ 187 h 245"/>
                <a:gd name="T14" fmla="*/ 521 w 644"/>
                <a:gd name="T15" fmla="*/ 236 h 245"/>
                <a:gd name="T16" fmla="*/ 424 w 644"/>
                <a:gd name="T17" fmla="*/ 254 h 245"/>
                <a:gd name="T18" fmla="*/ 174 w 644"/>
                <a:gd name="T19" fmla="*/ 304 h 245"/>
                <a:gd name="T20" fmla="*/ 0 w 644"/>
                <a:gd name="T21" fmla="*/ 344 h 245"/>
                <a:gd name="T22" fmla="*/ 0 w 644"/>
                <a:gd name="T23" fmla="*/ 294 h 245"/>
                <a:gd name="T24" fmla="*/ 16 w 644"/>
                <a:gd name="T25" fmla="*/ 193 h 2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4"/>
                <a:gd name="T40" fmla="*/ 0 h 245"/>
                <a:gd name="T41" fmla="*/ 644 w 644"/>
                <a:gd name="T42" fmla="*/ 245 h 2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4" h="245">
                  <a:moveTo>
                    <a:pt x="16" y="139"/>
                  </a:moveTo>
                  <a:lnTo>
                    <a:pt x="52" y="92"/>
                  </a:lnTo>
                  <a:lnTo>
                    <a:pt x="503" y="26"/>
                  </a:lnTo>
                  <a:lnTo>
                    <a:pt x="644" y="0"/>
                  </a:lnTo>
                  <a:lnTo>
                    <a:pt x="618" y="56"/>
                  </a:lnTo>
                  <a:lnTo>
                    <a:pt x="592" y="56"/>
                  </a:lnTo>
                  <a:lnTo>
                    <a:pt x="493" y="133"/>
                  </a:lnTo>
                  <a:lnTo>
                    <a:pt x="475" y="169"/>
                  </a:lnTo>
                  <a:lnTo>
                    <a:pt x="388" y="182"/>
                  </a:lnTo>
                  <a:lnTo>
                    <a:pt x="158" y="218"/>
                  </a:lnTo>
                  <a:lnTo>
                    <a:pt x="0" y="245"/>
                  </a:lnTo>
                  <a:lnTo>
                    <a:pt x="0" y="211"/>
                  </a:lnTo>
                  <a:lnTo>
                    <a:pt x="16" y="139"/>
                  </a:lnTo>
                  <a:close/>
                </a:path>
              </a:pathLst>
            </a:custGeom>
            <a:solidFill>
              <a:srgbClr val="FF6600"/>
            </a:solidFill>
            <a:ln w="1651">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583" name="Freeform 35"/>
            <p:cNvSpPr>
              <a:spLocks/>
            </p:cNvSpPr>
            <p:nvPr/>
          </p:nvSpPr>
          <p:spPr bwMode="auto">
            <a:xfrm>
              <a:off x="4136" y="2110"/>
              <a:ext cx="322" cy="517"/>
            </a:xfrm>
            <a:custGeom>
              <a:avLst/>
              <a:gdLst>
                <a:gd name="T0" fmla="*/ 327 w 316"/>
                <a:gd name="T1" fmla="*/ 313 h 488"/>
                <a:gd name="T2" fmla="*/ 353 w 316"/>
                <a:gd name="T3" fmla="*/ 381 h 488"/>
                <a:gd name="T4" fmla="*/ 327 w 316"/>
                <a:gd name="T5" fmla="*/ 442 h 488"/>
                <a:gd name="T6" fmla="*/ 336 w 316"/>
                <a:gd name="T7" fmla="*/ 549 h 488"/>
                <a:gd name="T8" fmla="*/ 99 w 316"/>
                <a:gd name="T9" fmla="*/ 581 h 488"/>
                <a:gd name="T10" fmla="*/ 117 w 316"/>
                <a:gd name="T11" fmla="*/ 621 h 488"/>
                <a:gd name="T12" fmla="*/ 136 w 316"/>
                <a:gd name="T13" fmla="*/ 642 h 488"/>
                <a:gd name="T14" fmla="*/ 92 w 316"/>
                <a:gd name="T15" fmla="*/ 692 h 488"/>
                <a:gd name="T16" fmla="*/ 77 w 316"/>
                <a:gd name="T17" fmla="*/ 621 h 488"/>
                <a:gd name="T18" fmla="*/ 41 w 316"/>
                <a:gd name="T19" fmla="*/ 673 h 488"/>
                <a:gd name="T20" fmla="*/ 18 w 316"/>
                <a:gd name="T21" fmla="*/ 492 h 488"/>
                <a:gd name="T22" fmla="*/ 18 w 316"/>
                <a:gd name="T23" fmla="*/ 71 h 488"/>
                <a:gd name="T24" fmla="*/ 0 w 316"/>
                <a:gd name="T25" fmla="*/ 49 h 488"/>
                <a:gd name="T26" fmla="*/ 256 w 316"/>
                <a:gd name="T27" fmla="*/ 0 h 488"/>
                <a:gd name="T28" fmla="*/ 327 w 316"/>
                <a:gd name="T29" fmla="*/ 313 h 4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6"/>
                <a:gd name="T46" fmla="*/ 0 h 488"/>
                <a:gd name="T47" fmla="*/ 316 w 316"/>
                <a:gd name="T48" fmla="*/ 488 h 48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6" h="488">
                  <a:moveTo>
                    <a:pt x="291" y="220"/>
                  </a:moveTo>
                  <a:lnTo>
                    <a:pt x="316" y="270"/>
                  </a:lnTo>
                  <a:lnTo>
                    <a:pt x="291" y="312"/>
                  </a:lnTo>
                  <a:lnTo>
                    <a:pt x="300" y="389"/>
                  </a:lnTo>
                  <a:lnTo>
                    <a:pt x="87" y="411"/>
                  </a:lnTo>
                  <a:lnTo>
                    <a:pt x="105" y="439"/>
                  </a:lnTo>
                  <a:lnTo>
                    <a:pt x="123" y="454"/>
                  </a:lnTo>
                  <a:lnTo>
                    <a:pt x="80" y="488"/>
                  </a:lnTo>
                  <a:lnTo>
                    <a:pt x="71" y="439"/>
                  </a:lnTo>
                  <a:lnTo>
                    <a:pt x="35" y="475"/>
                  </a:lnTo>
                  <a:lnTo>
                    <a:pt x="18" y="347"/>
                  </a:lnTo>
                  <a:lnTo>
                    <a:pt x="18" y="50"/>
                  </a:lnTo>
                  <a:lnTo>
                    <a:pt x="0" y="35"/>
                  </a:lnTo>
                  <a:lnTo>
                    <a:pt x="229" y="0"/>
                  </a:lnTo>
                  <a:lnTo>
                    <a:pt x="291" y="220"/>
                  </a:lnTo>
                  <a:close/>
                </a:path>
              </a:pathLst>
            </a:custGeom>
            <a:solidFill>
              <a:srgbClr val="FF6600"/>
            </a:solidFill>
            <a:ln w="1651">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584" name="Freeform 36"/>
            <p:cNvSpPr>
              <a:spLocks/>
            </p:cNvSpPr>
            <p:nvPr/>
          </p:nvSpPr>
          <p:spPr bwMode="auto">
            <a:xfrm>
              <a:off x="4224" y="2502"/>
              <a:ext cx="692" cy="517"/>
            </a:xfrm>
            <a:custGeom>
              <a:avLst/>
              <a:gdLst>
                <a:gd name="T0" fmla="*/ 0 w 681"/>
                <a:gd name="T1" fmla="*/ 58 h 488"/>
                <a:gd name="T2" fmla="*/ 235 w 681"/>
                <a:gd name="T3" fmla="*/ 28 h 488"/>
                <a:gd name="T4" fmla="*/ 254 w 681"/>
                <a:gd name="T5" fmla="*/ 49 h 488"/>
                <a:gd name="T6" fmla="*/ 467 w 681"/>
                <a:gd name="T7" fmla="*/ 39 h 488"/>
                <a:gd name="T8" fmla="*/ 487 w 681"/>
                <a:gd name="T9" fmla="*/ 58 h 488"/>
                <a:gd name="T10" fmla="*/ 497 w 681"/>
                <a:gd name="T11" fmla="*/ 0 h 488"/>
                <a:gd name="T12" fmla="*/ 536 w 681"/>
                <a:gd name="T13" fmla="*/ 0 h 488"/>
                <a:gd name="T14" fmla="*/ 701 w 681"/>
                <a:gd name="T15" fmla="*/ 353 h 488"/>
                <a:gd name="T16" fmla="*/ 740 w 681"/>
                <a:gd name="T17" fmla="*/ 428 h 488"/>
                <a:gd name="T18" fmla="*/ 750 w 681"/>
                <a:gd name="T19" fmla="*/ 563 h 488"/>
                <a:gd name="T20" fmla="*/ 720 w 681"/>
                <a:gd name="T21" fmla="*/ 674 h 488"/>
                <a:gd name="T22" fmla="*/ 670 w 681"/>
                <a:gd name="T23" fmla="*/ 692 h 488"/>
                <a:gd name="T24" fmla="*/ 642 w 681"/>
                <a:gd name="T25" fmla="*/ 620 h 488"/>
                <a:gd name="T26" fmla="*/ 594 w 681"/>
                <a:gd name="T27" fmla="*/ 611 h 488"/>
                <a:gd name="T28" fmla="*/ 565 w 681"/>
                <a:gd name="T29" fmla="*/ 461 h 488"/>
                <a:gd name="T30" fmla="*/ 536 w 681"/>
                <a:gd name="T31" fmla="*/ 461 h 488"/>
                <a:gd name="T32" fmla="*/ 507 w 681"/>
                <a:gd name="T33" fmla="*/ 420 h 488"/>
                <a:gd name="T34" fmla="*/ 507 w 681"/>
                <a:gd name="T35" fmla="*/ 359 h 488"/>
                <a:gd name="T36" fmla="*/ 477 w 681"/>
                <a:gd name="T37" fmla="*/ 353 h 488"/>
                <a:gd name="T38" fmla="*/ 487 w 681"/>
                <a:gd name="T39" fmla="*/ 279 h 488"/>
                <a:gd name="T40" fmla="*/ 467 w 681"/>
                <a:gd name="T41" fmla="*/ 209 h 488"/>
                <a:gd name="T42" fmla="*/ 410 w 681"/>
                <a:gd name="T43" fmla="*/ 148 h 488"/>
                <a:gd name="T44" fmla="*/ 341 w 681"/>
                <a:gd name="T45" fmla="*/ 100 h 488"/>
                <a:gd name="T46" fmla="*/ 246 w 681"/>
                <a:gd name="T47" fmla="*/ 189 h 488"/>
                <a:gd name="T48" fmla="*/ 195 w 681"/>
                <a:gd name="T49" fmla="*/ 121 h 488"/>
                <a:gd name="T50" fmla="*/ 147 w 681"/>
                <a:gd name="T51" fmla="*/ 109 h 488"/>
                <a:gd name="T52" fmla="*/ 99 w 681"/>
                <a:gd name="T53" fmla="*/ 139 h 488"/>
                <a:gd name="T54" fmla="*/ 43 w 681"/>
                <a:gd name="T55" fmla="*/ 119 h 488"/>
                <a:gd name="T56" fmla="*/ 19 w 681"/>
                <a:gd name="T57" fmla="*/ 100 h 488"/>
                <a:gd name="T58" fmla="*/ 0 w 681"/>
                <a:gd name="T59" fmla="*/ 58 h 4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81"/>
                <a:gd name="T91" fmla="*/ 0 h 488"/>
                <a:gd name="T92" fmla="*/ 681 w 681"/>
                <a:gd name="T93" fmla="*/ 488 h 4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81" h="488">
                  <a:moveTo>
                    <a:pt x="0" y="41"/>
                  </a:moveTo>
                  <a:lnTo>
                    <a:pt x="213" y="21"/>
                  </a:lnTo>
                  <a:lnTo>
                    <a:pt x="230" y="35"/>
                  </a:lnTo>
                  <a:lnTo>
                    <a:pt x="425" y="27"/>
                  </a:lnTo>
                  <a:lnTo>
                    <a:pt x="443" y="41"/>
                  </a:lnTo>
                  <a:lnTo>
                    <a:pt x="451" y="0"/>
                  </a:lnTo>
                  <a:lnTo>
                    <a:pt x="487" y="0"/>
                  </a:lnTo>
                  <a:lnTo>
                    <a:pt x="637" y="248"/>
                  </a:lnTo>
                  <a:lnTo>
                    <a:pt x="672" y="303"/>
                  </a:lnTo>
                  <a:lnTo>
                    <a:pt x="681" y="397"/>
                  </a:lnTo>
                  <a:lnTo>
                    <a:pt x="654" y="476"/>
                  </a:lnTo>
                  <a:lnTo>
                    <a:pt x="609" y="488"/>
                  </a:lnTo>
                  <a:lnTo>
                    <a:pt x="583" y="438"/>
                  </a:lnTo>
                  <a:lnTo>
                    <a:pt x="540" y="432"/>
                  </a:lnTo>
                  <a:lnTo>
                    <a:pt x="513" y="326"/>
                  </a:lnTo>
                  <a:lnTo>
                    <a:pt x="487" y="326"/>
                  </a:lnTo>
                  <a:lnTo>
                    <a:pt x="460" y="296"/>
                  </a:lnTo>
                  <a:lnTo>
                    <a:pt x="460" y="254"/>
                  </a:lnTo>
                  <a:lnTo>
                    <a:pt x="434" y="248"/>
                  </a:lnTo>
                  <a:lnTo>
                    <a:pt x="443" y="197"/>
                  </a:lnTo>
                  <a:lnTo>
                    <a:pt x="425" y="148"/>
                  </a:lnTo>
                  <a:lnTo>
                    <a:pt x="373" y="105"/>
                  </a:lnTo>
                  <a:lnTo>
                    <a:pt x="311" y="71"/>
                  </a:lnTo>
                  <a:lnTo>
                    <a:pt x="222" y="134"/>
                  </a:lnTo>
                  <a:lnTo>
                    <a:pt x="177" y="86"/>
                  </a:lnTo>
                  <a:lnTo>
                    <a:pt x="135" y="77"/>
                  </a:lnTo>
                  <a:lnTo>
                    <a:pt x="90" y="98"/>
                  </a:lnTo>
                  <a:lnTo>
                    <a:pt x="37" y="84"/>
                  </a:lnTo>
                  <a:lnTo>
                    <a:pt x="19" y="71"/>
                  </a:lnTo>
                  <a:lnTo>
                    <a:pt x="0" y="41"/>
                  </a:lnTo>
                  <a:close/>
                </a:path>
              </a:pathLst>
            </a:custGeom>
            <a:solidFill>
              <a:srgbClr val="FF6600"/>
            </a:solidFill>
            <a:ln w="1651">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585" name="Freeform 37"/>
            <p:cNvSpPr>
              <a:spLocks/>
            </p:cNvSpPr>
            <p:nvPr/>
          </p:nvSpPr>
          <p:spPr bwMode="auto">
            <a:xfrm>
              <a:off x="4333" y="1384"/>
              <a:ext cx="305" cy="376"/>
            </a:xfrm>
            <a:custGeom>
              <a:avLst/>
              <a:gdLst>
                <a:gd name="T0" fmla="*/ 99 w 300"/>
                <a:gd name="T1" fmla="*/ 82 h 355"/>
                <a:gd name="T2" fmla="*/ 145 w 300"/>
                <a:gd name="T3" fmla="*/ 100 h 355"/>
                <a:gd name="T4" fmla="*/ 154 w 300"/>
                <a:gd name="T5" fmla="*/ 120 h 355"/>
                <a:gd name="T6" fmla="*/ 254 w 300"/>
                <a:gd name="T7" fmla="*/ 59 h 355"/>
                <a:gd name="T8" fmla="*/ 263 w 300"/>
                <a:gd name="T9" fmla="*/ 20 h 355"/>
                <a:gd name="T10" fmla="*/ 312 w 300"/>
                <a:gd name="T11" fmla="*/ 0 h 355"/>
                <a:gd name="T12" fmla="*/ 330 w 300"/>
                <a:gd name="T13" fmla="*/ 166 h 355"/>
                <a:gd name="T14" fmla="*/ 330 w 300"/>
                <a:gd name="T15" fmla="*/ 333 h 355"/>
                <a:gd name="T16" fmla="*/ 292 w 300"/>
                <a:gd name="T17" fmla="*/ 381 h 355"/>
                <a:gd name="T18" fmla="*/ 246 w 300"/>
                <a:gd name="T19" fmla="*/ 470 h 355"/>
                <a:gd name="T20" fmla="*/ 213 w 300"/>
                <a:gd name="T21" fmla="*/ 501 h 355"/>
                <a:gd name="T22" fmla="*/ 195 w 300"/>
                <a:gd name="T23" fmla="*/ 481 h 355"/>
                <a:gd name="T24" fmla="*/ 135 w 300"/>
                <a:gd name="T25" fmla="*/ 491 h 355"/>
                <a:gd name="T26" fmla="*/ 70 w 300"/>
                <a:gd name="T27" fmla="*/ 450 h 355"/>
                <a:gd name="T28" fmla="*/ 42 w 300"/>
                <a:gd name="T29" fmla="*/ 470 h 355"/>
                <a:gd name="T30" fmla="*/ 0 w 300"/>
                <a:gd name="T31" fmla="*/ 111 h 355"/>
                <a:gd name="T32" fmla="*/ 99 w 300"/>
                <a:gd name="T33" fmla="*/ 82 h 3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0"/>
                <a:gd name="T52" fmla="*/ 0 h 355"/>
                <a:gd name="T53" fmla="*/ 300 w 300"/>
                <a:gd name="T54" fmla="*/ 355 h 3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0" h="355">
                  <a:moveTo>
                    <a:pt x="89" y="58"/>
                  </a:moveTo>
                  <a:lnTo>
                    <a:pt x="133" y="71"/>
                  </a:lnTo>
                  <a:lnTo>
                    <a:pt x="141" y="85"/>
                  </a:lnTo>
                  <a:lnTo>
                    <a:pt x="230" y="42"/>
                  </a:lnTo>
                  <a:lnTo>
                    <a:pt x="239" y="14"/>
                  </a:lnTo>
                  <a:lnTo>
                    <a:pt x="282" y="0"/>
                  </a:lnTo>
                  <a:lnTo>
                    <a:pt x="300" y="118"/>
                  </a:lnTo>
                  <a:lnTo>
                    <a:pt x="300" y="234"/>
                  </a:lnTo>
                  <a:lnTo>
                    <a:pt x="264" y="270"/>
                  </a:lnTo>
                  <a:lnTo>
                    <a:pt x="222" y="333"/>
                  </a:lnTo>
                  <a:lnTo>
                    <a:pt x="195" y="355"/>
                  </a:lnTo>
                  <a:lnTo>
                    <a:pt x="177" y="341"/>
                  </a:lnTo>
                  <a:lnTo>
                    <a:pt x="123" y="348"/>
                  </a:lnTo>
                  <a:lnTo>
                    <a:pt x="64" y="319"/>
                  </a:lnTo>
                  <a:lnTo>
                    <a:pt x="36" y="333"/>
                  </a:lnTo>
                  <a:lnTo>
                    <a:pt x="0" y="78"/>
                  </a:lnTo>
                  <a:lnTo>
                    <a:pt x="89" y="58"/>
                  </a:lnTo>
                  <a:close/>
                </a:path>
              </a:pathLst>
            </a:custGeom>
            <a:solidFill>
              <a:srgbClr val="FF6600"/>
            </a:solidFill>
            <a:ln w="1651">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586" name="Freeform 38"/>
            <p:cNvSpPr>
              <a:spLocks/>
            </p:cNvSpPr>
            <p:nvPr/>
          </p:nvSpPr>
          <p:spPr bwMode="auto">
            <a:xfrm>
              <a:off x="4369" y="2087"/>
              <a:ext cx="386" cy="458"/>
            </a:xfrm>
            <a:custGeom>
              <a:avLst/>
              <a:gdLst>
                <a:gd name="T0" fmla="*/ 0 w 379"/>
                <a:gd name="T1" fmla="*/ 29 h 432"/>
                <a:gd name="T2" fmla="*/ 99 w 379"/>
                <a:gd name="T3" fmla="*/ 8 h 432"/>
                <a:gd name="T4" fmla="*/ 198 w 379"/>
                <a:gd name="T5" fmla="*/ 0 h 432"/>
                <a:gd name="T6" fmla="*/ 186 w 379"/>
                <a:gd name="T7" fmla="*/ 61 h 432"/>
                <a:gd name="T8" fmla="*/ 236 w 379"/>
                <a:gd name="T9" fmla="*/ 69 h 432"/>
                <a:gd name="T10" fmla="*/ 246 w 379"/>
                <a:gd name="T11" fmla="*/ 118 h 432"/>
                <a:gd name="T12" fmla="*/ 286 w 379"/>
                <a:gd name="T13" fmla="*/ 171 h 432"/>
                <a:gd name="T14" fmla="*/ 325 w 379"/>
                <a:gd name="T15" fmla="*/ 230 h 432"/>
                <a:gd name="T16" fmla="*/ 362 w 379"/>
                <a:gd name="T17" fmla="*/ 271 h 432"/>
                <a:gd name="T18" fmla="*/ 362 w 379"/>
                <a:gd name="T19" fmla="*/ 301 h 432"/>
                <a:gd name="T20" fmla="*/ 395 w 379"/>
                <a:gd name="T21" fmla="*/ 322 h 432"/>
                <a:gd name="T22" fmla="*/ 395 w 379"/>
                <a:gd name="T23" fmla="*/ 352 h 432"/>
                <a:gd name="T24" fmla="*/ 412 w 379"/>
                <a:gd name="T25" fmla="*/ 360 h 432"/>
                <a:gd name="T26" fmla="*/ 423 w 379"/>
                <a:gd name="T27" fmla="*/ 352 h 432"/>
                <a:gd name="T28" fmla="*/ 384 w 379"/>
                <a:gd name="T29" fmla="*/ 556 h 432"/>
                <a:gd name="T30" fmla="*/ 344 w 379"/>
                <a:gd name="T31" fmla="*/ 556 h 432"/>
                <a:gd name="T32" fmla="*/ 337 w 379"/>
                <a:gd name="T33" fmla="*/ 614 h 432"/>
                <a:gd name="T34" fmla="*/ 314 w 379"/>
                <a:gd name="T35" fmla="*/ 593 h 432"/>
                <a:gd name="T36" fmla="*/ 99 w 379"/>
                <a:gd name="T37" fmla="*/ 605 h 432"/>
                <a:gd name="T38" fmla="*/ 76 w 379"/>
                <a:gd name="T39" fmla="*/ 585 h 432"/>
                <a:gd name="T40" fmla="*/ 68 w 379"/>
                <a:gd name="T41" fmla="*/ 475 h 432"/>
                <a:gd name="T42" fmla="*/ 99 w 379"/>
                <a:gd name="T43" fmla="*/ 415 h 432"/>
                <a:gd name="T44" fmla="*/ 68 w 379"/>
                <a:gd name="T45" fmla="*/ 341 h 432"/>
                <a:gd name="T46" fmla="*/ 0 w 379"/>
                <a:gd name="T47" fmla="*/ 29 h 4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79"/>
                <a:gd name="T73" fmla="*/ 0 h 432"/>
                <a:gd name="T74" fmla="*/ 379 w 379"/>
                <a:gd name="T75" fmla="*/ 432 h 4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79" h="432">
                  <a:moveTo>
                    <a:pt x="0" y="21"/>
                  </a:moveTo>
                  <a:lnTo>
                    <a:pt x="87" y="8"/>
                  </a:lnTo>
                  <a:lnTo>
                    <a:pt x="178" y="0"/>
                  </a:lnTo>
                  <a:lnTo>
                    <a:pt x="168" y="43"/>
                  </a:lnTo>
                  <a:lnTo>
                    <a:pt x="212" y="49"/>
                  </a:lnTo>
                  <a:lnTo>
                    <a:pt x="222" y="83"/>
                  </a:lnTo>
                  <a:lnTo>
                    <a:pt x="256" y="120"/>
                  </a:lnTo>
                  <a:lnTo>
                    <a:pt x="291" y="162"/>
                  </a:lnTo>
                  <a:lnTo>
                    <a:pt x="325" y="191"/>
                  </a:lnTo>
                  <a:lnTo>
                    <a:pt x="325" y="212"/>
                  </a:lnTo>
                  <a:lnTo>
                    <a:pt x="353" y="227"/>
                  </a:lnTo>
                  <a:lnTo>
                    <a:pt x="353" y="247"/>
                  </a:lnTo>
                  <a:lnTo>
                    <a:pt x="370" y="255"/>
                  </a:lnTo>
                  <a:lnTo>
                    <a:pt x="379" y="247"/>
                  </a:lnTo>
                  <a:lnTo>
                    <a:pt x="344" y="391"/>
                  </a:lnTo>
                  <a:lnTo>
                    <a:pt x="308" y="391"/>
                  </a:lnTo>
                  <a:lnTo>
                    <a:pt x="301" y="432"/>
                  </a:lnTo>
                  <a:lnTo>
                    <a:pt x="282" y="417"/>
                  </a:lnTo>
                  <a:lnTo>
                    <a:pt x="87" y="426"/>
                  </a:lnTo>
                  <a:lnTo>
                    <a:pt x="70" y="412"/>
                  </a:lnTo>
                  <a:lnTo>
                    <a:pt x="62" y="335"/>
                  </a:lnTo>
                  <a:lnTo>
                    <a:pt x="87" y="291"/>
                  </a:lnTo>
                  <a:lnTo>
                    <a:pt x="62" y="241"/>
                  </a:lnTo>
                  <a:lnTo>
                    <a:pt x="0" y="21"/>
                  </a:lnTo>
                  <a:close/>
                </a:path>
              </a:pathLst>
            </a:custGeom>
            <a:solidFill>
              <a:srgbClr val="FF6600"/>
            </a:solidFill>
            <a:ln w="1651">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587" name="Freeform 39"/>
            <p:cNvSpPr>
              <a:spLocks/>
            </p:cNvSpPr>
            <p:nvPr/>
          </p:nvSpPr>
          <p:spPr bwMode="auto">
            <a:xfrm>
              <a:off x="4540" y="2043"/>
              <a:ext cx="367" cy="315"/>
            </a:xfrm>
            <a:custGeom>
              <a:avLst/>
              <a:gdLst>
                <a:gd name="T0" fmla="*/ 235 w 361"/>
                <a:gd name="T1" fmla="*/ 414 h 297"/>
                <a:gd name="T2" fmla="*/ 223 w 361"/>
                <a:gd name="T3" fmla="*/ 422 h 297"/>
                <a:gd name="T4" fmla="*/ 203 w 361"/>
                <a:gd name="T5" fmla="*/ 414 h 297"/>
                <a:gd name="T6" fmla="*/ 203 w 361"/>
                <a:gd name="T7" fmla="*/ 382 h 297"/>
                <a:gd name="T8" fmla="*/ 176 w 361"/>
                <a:gd name="T9" fmla="*/ 364 h 297"/>
                <a:gd name="T10" fmla="*/ 176 w 361"/>
                <a:gd name="T11" fmla="*/ 332 h 297"/>
                <a:gd name="T12" fmla="*/ 135 w 361"/>
                <a:gd name="T13" fmla="*/ 291 h 297"/>
                <a:gd name="T14" fmla="*/ 97 w 361"/>
                <a:gd name="T15" fmla="*/ 230 h 297"/>
                <a:gd name="T16" fmla="*/ 60 w 361"/>
                <a:gd name="T17" fmla="*/ 180 h 297"/>
                <a:gd name="T18" fmla="*/ 50 w 361"/>
                <a:gd name="T19" fmla="*/ 130 h 297"/>
                <a:gd name="T20" fmla="*/ 10 w 361"/>
                <a:gd name="T21" fmla="*/ 120 h 297"/>
                <a:gd name="T22" fmla="*/ 0 w 361"/>
                <a:gd name="T23" fmla="*/ 120 h 297"/>
                <a:gd name="T24" fmla="*/ 10 w 361"/>
                <a:gd name="T25" fmla="*/ 60 h 297"/>
                <a:gd name="T26" fmla="*/ 42 w 361"/>
                <a:gd name="T27" fmla="*/ 46 h 297"/>
                <a:gd name="T28" fmla="*/ 50 w 361"/>
                <a:gd name="T29" fmla="*/ 29 h 297"/>
                <a:gd name="T30" fmla="*/ 176 w 361"/>
                <a:gd name="T31" fmla="*/ 0 h 297"/>
                <a:gd name="T32" fmla="*/ 176 w 361"/>
                <a:gd name="T33" fmla="*/ 19 h 297"/>
                <a:gd name="T34" fmla="*/ 203 w 361"/>
                <a:gd name="T35" fmla="*/ 39 h 297"/>
                <a:gd name="T36" fmla="*/ 302 w 361"/>
                <a:gd name="T37" fmla="*/ 19 h 297"/>
                <a:gd name="T38" fmla="*/ 397 w 361"/>
                <a:gd name="T39" fmla="*/ 111 h 297"/>
                <a:gd name="T40" fmla="*/ 292 w 361"/>
                <a:gd name="T41" fmla="*/ 338 h 297"/>
                <a:gd name="T42" fmla="*/ 244 w 361"/>
                <a:gd name="T43" fmla="*/ 364 h 297"/>
                <a:gd name="T44" fmla="*/ 235 w 361"/>
                <a:gd name="T45" fmla="*/ 414 h 29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1"/>
                <a:gd name="T70" fmla="*/ 0 h 297"/>
                <a:gd name="T71" fmla="*/ 361 w 361"/>
                <a:gd name="T72" fmla="*/ 297 h 29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1" h="297">
                  <a:moveTo>
                    <a:pt x="211" y="290"/>
                  </a:moveTo>
                  <a:lnTo>
                    <a:pt x="202" y="297"/>
                  </a:lnTo>
                  <a:lnTo>
                    <a:pt x="185" y="290"/>
                  </a:lnTo>
                  <a:lnTo>
                    <a:pt x="185" y="269"/>
                  </a:lnTo>
                  <a:lnTo>
                    <a:pt x="158" y="256"/>
                  </a:lnTo>
                  <a:lnTo>
                    <a:pt x="158" y="233"/>
                  </a:lnTo>
                  <a:lnTo>
                    <a:pt x="123" y="204"/>
                  </a:lnTo>
                  <a:lnTo>
                    <a:pt x="88" y="162"/>
                  </a:lnTo>
                  <a:lnTo>
                    <a:pt x="54" y="126"/>
                  </a:lnTo>
                  <a:lnTo>
                    <a:pt x="44" y="91"/>
                  </a:lnTo>
                  <a:lnTo>
                    <a:pt x="10" y="85"/>
                  </a:lnTo>
                  <a:lnTo>
                    <a:pt x="0" y="85"/>
                  </a:lnTo>
                  <a:lnTo>
                    <a:pt x="10" y="42"/>
                  </a:lnTo>
                  <a:lnTo>
                    <a:pt x="36" y="33"/>
                  </a:lnTo>
                  <a:lnTo>
                    <a:pt x="44" y="21"/>
                  </a:lnTo>
                  <a:lnTo>
                    <a:pt x="158" y="0"/>
                  </a:lnTo>
                  <a:lnTo>
                    <a:pt x="158" y="13"/>
                  </a:lnTo>
                  <a:lnTo>
                    <a:pt x="185" y="27"/>
                  </a:lnTo>
                  <a:lnTo>
                    <a:pt x="272" y="13"/>
                  </a:lnTo>
                  <a:lnTo>
                    <a:pt x="361" y="78"/>
                  </a:lnTo>
                  <a:lnTo>
                    <a:pt x="264" y="239"/>
                  </a:lnTo>
                  <a:lnTo>
                    <a:pt x="220" y="256"/>
                  </a:lnTo>
                  <a:lnTo>
                    <a:pt x="211" y="290"/>
                  </a:lnTo>
                  <a:close/>
                </a:path>
              </a:pathLst>
            </a:custGeom>
            <a:solidFill>
              <a:srgbClr val="FF6600"/>
            </a:solidFill>
            <a:ln w="1651">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588" name="Freeform 40"/>
            <p:cNvSpPr>
              <a:spLocks/>
            </p:cNvSpPr>
            <p:nvPr/>
          </p:nvSpPr>
          <p:spPr bwMode="auto">
            <a:xfrm>
              <a:off x="4458" y="1819"/>
              <a:ext cx="665" cy="307"/>
            </a:xfrm>
            <a:custGeom>
              <a:avLst/>
              <a:gdLst>
                <a:gd name="T0" fmla="*/ 664 w 654"/>
                <a:gd name="T1" fmla="*/ 0 h 289"/>
                <a:gd name="T2" fmla="*/ 693 w 654"/>
                <a:gd name="T3" fmla="*/ 70 h 289"/>
                <a:gd name="T4" fmla="*/ 654 w 654"/>
                <a:gd name="T5" fmla="*/ 110 h 289"/>
                <a:gd name="T6" fmla="*/ 723 w 654"/>
                <a:gd name="T7" fmla="*/ 110 h 289"/>
                <a:gd name="T8" fmla="*/ 693 w 654"/>
                <a:gd name="T9" fmla="*/ 168 h 289"/>
                <a:gd name="T10" fmla="*/ 616 w 654"/>
                <a:gd name="T11" fmla="*/ 168 h 289"/>
                <a:gd name="T12" fmla="*/ 636 w 654"/>
                <a:gd name="T13" fmla="*/ 211 h 289"/>
                <a:gd name="T14" fmla="*/ 664 w 654"/>
                <a:gd name="T15" fmla="*/ 222 h 289"/>
                <a:gd name="T16" fmla="*/ 605 w 654"/>
                <a:gd name="T17" fmla="*/ 283 h 289"/>
                <a:gd name="T18" fmla="*/ 568 w 654"/>
                <a:gd name="T19" fmla="*/ 374 h 289"/>
                <a:gd name="T20" fmla="*/ 489 w 654"/>
                <a:gd name="T21" fmla="*/ 415 h 289"/>
                <a:gd name="T22" fmla="*/ 389 w 654"/>
                <a:gd name="T23" fmla="*/ 323 h 289"/>
                <a:gd name="T24" fmla="*/ 295 w 654"/>
                <a:gd name="T25" fmla="*/ 343 h 289"/>
                <a:gd name="T26" fmla="*/ 263 w 654"/>
                <a:gd name="T27" fmla="*/ 323 h 289"/>
                <a:gd name="T28" fmla="*/ 263 w 654"/>
                <a:gd name="T29" fmla="*/ 304 h 289"/>
                <a:gd name="T30" fmla="*/ 137 w 654"/>
                <a:gd name="T31" fmla="*/ 331 h 289"/>
                <a:gd name="T32" fmla="*/ 129 w 654"/>
                <a:gd name="T33" fmla="*/ 349 h 289"/>
                <a:gd name="T34" fmla="*/ 103 w 654"/>
                <a:gd name="T35" fmla="*/ 364 h 289"/>
                <a:gd name="T36" fmla="*/ 0 w 654"/>
                <a:gd name="T37" fmla="*/ 374 h 289"/>
                <a:gd name="T38" fmla="*/ 18 w 654"/>
                <a:gd name="T39" fmla="*/ 323 h 289"/>
                <a:gd name="T40" fmla="*/ 129 w 654"/>
                <a:gd name="T41" fmla="*/ 211 h 289"/>
                <a:gd name="T42" fmla="*/ 158 w 654"/>
                <a:gd name="T43" fmla="*/ 211 h 289"/>
                <a:gd name="T44" fmla="*/ 187 w 654"/>
                <a:gd name="T45" fmla="*/ 131 h 289"/>
                <a:gd name="T46" fmla="*/ 664 w 654"/>
                <a:gd name="T47" fmla="*/ 0 h 2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54"/>
                <a:gd name="T73" fmla="*/ 0 h 289"/>
                <a:gd name="T74" fmla="*/ 654 w 654"/>
                <a:gd name="T75" fmla="*/ 289 h 28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54" h="289">
                  <a:moveTo>
                    <a:pt x="601" y="0"/>
                  </a:moveTo>
                  <a:lnTo>
                    <a:pt x="627" y="49"/>
                  </a:lnTo>
                  <a:lnTo>
                    <a:pt x="592" y="77"/>
                  </a:lnTo>
                  <a:lnTo>
                    <a:pt x="654" y="77"/>
                  </a:lnTo>
                  <a:lnTo>
                    <a:pt x="627" y="117"/>
                  </a:lnTo>
                  <a:lnTo>
                    <a:pt x="557" y="117"/>
                  </a:lnTo>
                  <a:lnTo>
                    <a:pt x="575" y="147"/>
                  </a:lnTo>
                  <a:lnTo>
                    <a:pt x="601" y="154"/>
                  </a:lnTo>
                  <a:lnTo>
                    <a:pt x="547" y="196"/>
                  </a:lnTo>
                  <a:lnTo>
                    <a:pt x="514" y="261"/>
                  </a:lnTo>
                  <a:lnTo>
                    <a:pt x="442" y="289"/>
                  </a:lnTo>
                  <a:lnTo>
                    <a:pt x="353" y="224"/>
                  </a:lnTo>
                  <a:lnTo>
                    <a:pt x="266" y="238"/>
                  </a:lnTo>
                  <a:lnTo>
                    <a:pt x="239" y="224"/>
                  </a:lnTo>
                  <a:lnTo>
                    <a:pt x="239" y="211"/>
                  </a:lnTo>
                  <a:lnTo>
                    <a:pt x="125" y="232"/>
                  </a:lnTo>
                  <a:lnTo>
                    <a:pt x="117" y="244"/>
                  </a:lnTo>
                  <a:lnTo>
                    <a:pt x="91" y="253"/>
                  </a:lnTo>
                  <a:lnTo>
                    <a:pt x="0" y="261"/>
                  </a:lnTo>
                  <a:lnTo>
                    <a:pt x="18" y="224"/>
                  </a:lnTo>
                  <a:lnTo>
                    <a:pt x="117" y="147"/>
                  </a:lnTo>
                  <a:lnTo>
                    <a:pt x="143" y="147"/>
                  </a:lnTo>
                  <a:lnTo>
                    <a:pt x="169" y="91"/>
                  </a:lnTo>
                  <a:lnTo>
                    <a:pt x="601" y="0"/>
                  </a:lnTo>
                  <a:close/>
                </a:path>
              </a:pathLst>
            </a:custGeom>
            <a:solidFill>
              <a:srgbClr val="FF6600"/>
            </a:solidFill>
            <a:ln w="1651">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589" name="Freeform 41"/>
            <p:cNvSpPr>
              <a:spLocks/>
            </p:cNvSpPr>
            <p:nvPr/>
          </p:nvSpPr>
          <p:spPr bwMode="auto">
            <a:xfrm>
              <a:off x="4486" y="1609"/>
              <a:ext cx="583" cy="334"/>
            </a:xfrm>
            <a:custGeom>
              <a:avLst/>
              <a:gdLst>
                <a:gd name="T0" fmla="*/ 0 w 573"/>
                <a:gd name="T1" fmla="*/ 447 h 315"/>
                <a:gd name="T2" fmla="*/ 119 w 573"/>
                <a:gd name="T3" fmla="*/ 312 h 315"/>
                <a:gd name="T4" fmla="*/ 157 w 573"/>
                <a:gd name="T5" fmla="*/ 352 h 315"/>
                <a:gd name="T6" fmla="*/ 263 w 573"/>
                <a:gd name="T7" fmla="*/ 281 h 315"/>
                <a:gd name="T8" fmla="*/ 253 w 573"/>
                <a:gd name="T9" fmla="*/ 250 h 315"/>
                <a:gd name="T10" fmla="*/ 284 w 573"/>
                <a:gd name="T11" fmla="*/ 171 h 315"/>
                <a:gd name="T12" fmla="*/ 319 w 573"/>
                <a:gd name="T13" fmla="*/ 101 h 315"/>
                <a:gd name="T14" fmla="*/ 330 w 573"/>
                <a:gd name="T15" fmla="*/ 92 h 315"/>
                <a:gd name="T16" fmla="*/ 380 w 573"/>
                <a:gd name="T17" fmla="*/ 7 h 315"/>
                <a:gd name="T18" fmla="*/ 421 w 573"/>
                <a:gd name="T19" fmla="*/ 29 h 315"/>
                <a:gd name="T20" fmla="*/ 439 w 573"/>
                <a:gd name="T21" fmla="*/ 0 h 315"/>
                <a:gd name="T22" fmla="*/ 498 w 573"/>
                <a:gd name="T23" fmla="*/ 51 h 315"/>
                <a:gd name="T24" fmla="*/ 489 w 573"/>
                <a:gd name="T25" fmla="*/ 101 h 315"/>
                <a:gd name="T26" fmla="*/ 596 w 573"/>
                <a:gd name="T27" fmla="*/ 151 h 315"/>
                <a:gd name="T28" fmla="*/ 607 w 573"/>
                <a:gd name="T29" fmla="*/ 230 h 315"/>
                <a:gd name="T30" fmla="*/ 546 w 573"/>
                <a:gd name="T31" fmla="*/ 219 h 315"/>
                <a:gd name="T32" fmla="*/ 596 w 573"/>
                <a:gd name="T33" fmla="*/ 260 h 315"/>
                <a:gd name="T34" fmla="*/ 626 w 573"/>
                <a:gd name="T35" fmla="*/ 250 h 315"/>
                <a:gd name="T36" fmla="*/ 636 w 573"/>
                <a:gd name="T37" fmla="*/ 281 h 315"/>
                <a:gd name="T38" fmla="*/ 157 w 573"/>
                <a:gd name="T39" fmla="*/ 410 h 315"/>
                <a:gd name="T40" fmla="*/ 0 w 573"/>
                <a:gd name="T41" fmla="*/ 447 h 3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3"/>
                <a:gd name="T64" fmla="*/ 0 h 315"/>
                <a:gd name="T65" fmla="*/ 573 w 573"/>
                <a:gd name="T66" fmla="*/ 315 h 3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3" h="315">
                  <a:moveTo>
                    <a:pt x="0" y="315"/>
                  </a:moveTo>
                  <a:lnTo>
                    <a:pt x="107" y="219"/>
                  </a:lnTo>
                  <a:lnTo>
                    <a:pt x="141" y="247"/>
                  </a:lnTo>
                  <a:lnTo>
                    <a:pt x="238" y="198"/>
                  </a:lnTo>
                  <a:lnTo>
                    <a:pt x="229" y="176"/>
                  </a:lnTo>
                  <a:lnTo>
                    <a:pt x="255" y="120"/>
                  </a:lnTo>
                  <a:lnTo>
                    <a:pt x="289" y="71"/>
                  </a:lnTo>
                  <a:lnTo>
                    <a:pt x="298" y="65"/>
                  </a:lnTo>
                  <a:lnTo>
                    <a:pt x="343" y="7"/>
                  </a:lnTo>
                  <a:lnTo>
                    <a:pt x="379" y="21"/>
                  </a:lnTo>
                  <a:lnTo>
                    <a:pt x="396" y="0"/>
                  </a:lnTo>
                  <a:lnTo>
                    <a:pt x="449" y="36"/>
                  </a:lnTo>
                  <a:lnTo>
                    <a:pt x="441" y="71"/>
                  </a:lnTo>
                  <a:lnTo>
                    <a:pt x="537" y="106"/>
                  </a:lnTo>
                  <a:lnTo>
                    <a:pt x="547" y="162"/>
                  </a:lnTo>
                  <a:lnTo>
                    <a:pt x="492" y="155"/>
                  </a:lnTo>
                  <a:lnTo>
                    <a:pt x="537" y="183"/>
                  </a:lnTo>
                  <a:lnTo>
                    <a:pt x="564" y="176"/>
                  </a:lnTo>
                  <a:lnTo>
                    <a:pt x="573" y="198"/>
                  </a:lnTo>
                  <a:lnTo>
                    <a:pt x="141" y="289"/>
                  </a:lnTo>
                  <a:lnTo>
                    <a:pt x="0" y="315"/>
                  </a:lnTo>
                  <a:close/>
                </a:path>
              </a:pathLst>
            </a:custGeom>
            <a:solidFill>
              <a:srgbClr val="FF6600"/>
            </a:solidFill>
            <a:ln w="1651">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590" name="Freeform 42"/>
            <p:cNvSpPr>
              <a:spLocks/>
            </p:cNvSpPr>
            <p:nvPr/>
          </p:nvSpPr>
          <p:spPr bwMode="auto">
            <a:xfrm>
              <a:off x="4532" y="1511"/>
              <a:ext cx="349" cy="360"/>
            </a:xfrm>
            <a:custGeom>
              <a:avLst/>
              <a:gdLst>
                <a:gd name="T0" fmla="*/ 68 w 343"/>
                <a:gd name="T1" fmla="*/ 439 h 340"/>
                <a:gd name="T2" fmla="*/ 26 w 343"/>
                <a:gd name="T3" fmla="*/ 430 h 340"/>
                <a:gd name="T4" fmla="*/ 18 w 343"/>
                <a:gd name="T5" fmla="*/ 401 h 340"/>
                <a:gd name="T6" fmla="*/ 8 w 343"/>
                <a:gd name="T7" fmla="*/ 382 h 340"/>
                <a:gd name="T8" fmla="*/ 0 w 343"/>
                <a:gd name="T9" fmla="*/ 331 h 340"/>
                <a:gd name="T10" fmla="*/ 26 w 343"/>
                <a:gd name="T11" fmla="*/ 302 h 340"/>
                <a:gd name="T12" fmla="*/ 76 w 343"/>
                <a:gd name="T13" fmla="*/ 211 h 340"/>
                <a:gd name="T14" fmla="*/ 116 w 343"/>
                <a:gd name="T15" fmla="*/ 163 h 340"/>
                <a:gd name="T16" fmla="*/ 116 w 343"/>
                <a:gd name="T17" fmla="*/ 0 h 340"/>
                <a:gd name="T18" fmla="*/ 143 w 343"/>
                <a:gd name="T19" fmla="*/ 141 h 340"/>
                <a:gd name="T20" fmla="*/ 225 w 343"/>
                <a:gd name="T21" fmla="*/ 130 h 340"/>
                <a:gd name="T22" fmla="*/ 234 w 343"/>
                <a:gd name="T23" fmla="*/ 201 h 340"/>
                <a:gd name="T24" fmla="*/ 291 w 343"/>
                <a:gd name="T25" fmla="*/ 130 h 340"/>
                <a:gd name="T26" fmla="*/ 380 w 343"/>
                <a:gd name="T27" fmla="*/ 112 h 340"/>
                <a:gd name="T28" fmla="*/ 369 w 343"/>
                <a:gd name="T29" fmla="*/ 163 h 340"/>
                <a:gd name="T30" fmla="*/ 330 w 343"/>
                <a:gd name="T31" fmla="*/ 141 h 340"/>
                <a:gd name="T32" fmla="*/ 281 w 343"/>
                <a:gd name="T33" fmla="*/ 222 h 340"/>
                <a:gd name="T34" fmla="*/ 270 w 343"/>
                <a:gd name="T35" fmla="*/ 231 h 340"/>
                <a:gd name="T36" fmla="*/ 234 w 343"/>
                <a:gd name="T37" fmla="*/ 302 h 340"/>
                <a:gd name="T38" fmla="*/ 202 w 343"/>
                <a:gd name="T39" fmla="*/ 382 h 340"/>
                <a:gd name="T40" fmla="*/ 214 w 343"/>
                <a:gd name="T41" fmla="*/ 409 h 340"/>
                <a:gd name="T42" fmla="*/ 108 w 343"/>
                <a:gd name="T43" fmla="*/ 479 h 340"/>
                <a:gd name="T44" fmla="*/ 68 w 343"/>
                <a:gd name="T45" fmla="*/ 439 h 3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3"/>
                <a:gd name="T70" fmla="*/ 0 h 340"/>
                <a:gd name="T71" fmla="*/ 343 w 343"/>
                <a:gd name="T72" fmla="*/ 340 h 3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3" h="340">
                  <a:moveTo>
                    <a:pt x="62" y="312"/>
                  </a:moveTo>
                  <a:lnTo>
                    <a:pt x="26" y="305"/>
                  </a:lnTo>
                  <a:lnTo>
                    <a:pt x="18" y="284"/>
                  </a:lnTo>
                  <a:lnTo>
                    <a:pt x="8" y="271"/>
                  </a:lnTo>
                  <a:lnTo>
                    <a:pt x="0" y="235"/>
                  </a:lnTo>
                  <a:lnTo>
                    <a:pt x="26" y="214"/>
                  </a:lnTo>
                  <a:lnTo>
                    <a:pt x="70" y="150"/>
                  </a:lnTo>
                  <a:lnTo>
                    <a:pt x="104" y="115"/>
                  </a:lnTo>
                  <a:lnTo>
                    <a:pt x="104" y="0"/>
                  </a:lnTo>
                  <a:lnTo>
                    <a:pt x="131" y="100"/>
                  </a:lnTo>
                  <a:lnTo>
                    <a:pt x="201" y="93"/>
                  </a:lnTo>
                  <a:lnTo>
                    <a:pt x="210" y="143"/>
                  </a:lnTo>
                  <a:lnTo>
                    <a:pt x="261" y="93"/>
                  </a:lnTo>
                  <a:lnTo>
                    <a:pt x="343" y="79"/>
                  </a:lnTo>
                  <a:lnTo>
                    <a:pt x="333" y="115"/>
                  </a:lnTo>
                  <a:lnTo>
                    <a:pt x="298" y="100"/>
                  </a:lnTo>
                  <a:lnTo>
                    <a:pt x="253" y="158"/>
                  </a:lnTo>
                  <a:lnTo>
                    <a:pt x="244" y="164"/>
                  </a:lnTo>
                  <a:lnTo>
                    <a:pt x="210" y="214"/>
                  </a:lnTo>
                  <a:lnTo>
                    <a:pt x="184" y="271"/>
                  </a:lnTo>
                  <a:lnTo>
                    <a:pt x="193" y="291"/>
                  </a:lnTo>
                  <a:lnTo>
                    <a:pt x="96" y="340"/>
                  </a:lnTo>
                  <a:lnTo>
                    <a:pt x="62" y="312"/>
                  </a:lnTo>
                  <a:close/>
                </a:path>
              </a:pathLst>
            </a:custGeom>
            <a:solidFill>
              <a:srgbClr val="FF6600"/>
            </a:solidFill>
            <a:ln w="1651">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591" name="Freeform 43"/>
            <p:cNvSpPr>
              <a:spLocks/>
            </p:cNvSpPr>
            <p:nvPr/>
          </p:nvSpPr>
          <p:spPr bwMode="auto">
            <a:xfrm>
              <a:off x="4736" y="1527"/>
              <a:ext cx="359" cy="200"/>
            </a:xfrm>
            <a:custGeom>
              <a:avLst/>
              <a:gdLst>
                <a:gd name="T0" fmla="*/ 0 w 353"/>
                <a:gd name="T1" fmla="*/ 110 h 189"/>
                <a:gd name="T2" fmla="*/ 313 w 353"/>
                <a:gd name="T3" fmla="*/ 0 h 189"/>
                <a:gd name="T4" fmla="*/ 332 w 353"/>
                <a:gd name="T5" fmla="*/ 28 h 189"/>
                <a:gd name="T6" fmla="*/ 342 w 353"/>
                <a:gd name="T7" fmla="*/ 55 h 189"/>
                <a:gd name="T8" fmla="*/ 352 w 353"/>
                <a:gd name="T9" fmla="*/ 179 h 189"/>
                <a:gd name="T10" fmla="*/ 390 w 353"/>
                <a:gd name="T11" fmla="*/ 179 h 189"/>
                <a:gd name="T12" fmla="*/ 381 w 353"/>
                <a:gd name="T13" fmla="*/ 266 h 189"/>
                <a:gd name="T14" fmla="*/ 337 w 353"/>
                <a:gd name="T15" fmla="*/ 255 h 189"/>
                <a:gd name="T16" fmla="*/ 313 w 353"/>
                <a:gd name="T17" fmla="*/ 179 h 189"/>
                <a:gd name="T18" fmla="*/ 301 w 353"/>
                <a:gd name="T19" fmla="*/ 150 h 189"/>
                <a:gd name="T20" fmla="*/ 295 w 353"/>
                <a:gd name="T21" fmla="*/ 67 h 189"/>
                <a:gd name="T22" fmla="*/ 303 w 353"/>
                <a:gd name="T23" fmla="*/ 39 h 189"/>
                <a:gd name="T24" fmla="*/ 277 w 353"/>
                <a:gd name="T25" fmla="*/ 95 h 189"/>
                <a:gd name="T26" fmla="*/ 288 w 353"/>
                <a:gd name="T27" fmla="*/ 176 h 189"/>
                <a:gd name="T28" fmla="*/ 317 w 353"/>
                <a:gd name="T29" fmla="*/ 238 h 189"/>
                <a:gd name="T30" fmla="*/ 215 w 353"/>
                <a:gd name="T31" fmla="*/ 210 h 189"/>
                <a:gd name="T32" fmla="*/ 226 w 353"/>
                <a:gd name="T33" fmla="*/ 159 h 189"/>
                <a:gd name="T34" fmla="*/ 168 w 353"/>
                <a:gd name="T35" fmla="*/ 110 h 189"/>
                <a:gd name="T36" fmla="*/ 145 w 353"/>
                <a:gd name="T37" fmla="*/ 139 h 189"/>
                <a:gd name="T38" fmla="*/ 157 w 353"/>
                <a:gd name="T39" fmla="*/ 90 h 189"/>
                <a:gd name="T40" fmla="*/ 66 w 353"/>
                <a:gd name="T41" fmla="*/ 110 h 189"/>
                <a:gd name="T42" fmla="*/ 9 w 353"/>
                <a:gd name="T43" fmla="*/ 178 h 189"/>
                <a:gd name="T44" fmla="*/ 0 w 353"/>
                <a:gd name="T45" fmla="*/ 110 h 18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53"/>
                <a:gd name="T70" fmla="*/ 0 h 189"/>
                <a:gd name="T71" fmla="*/ 353 w 353"/>
                <a:gd name="T72" fmla="*/ 189 h 18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53" h="189">
                  <a:moveTo>
                    <a:pt x="0" y="78"/>
                  </a:moveTo>
                  <a:lnTo>
                    <a:pt x="283" y="0"/>
                  </a:lnTo>
                  <a:lnTo>
                    <a:pt x="301" y="21"/>
                  </a:lnTo>
                  <a:lnTo>
                    <a:pt x="309" y="39"/>
                  </a:lnTo>
                  <a:lnTo>
                    <a:pt x="318" y="128"/>
                  </a:lnTo>
                  <a:lnTo>
                    <a:pt x="353" y="128"/>
                  </a:lnTo>
                  <a:lnTo>
                    <a:pt x="345" y="189"/>
                  </a:lnTo>
                  <a:lnTo>
                    <a:pt x="305" y="181"/>
                  </a:lnTo>
                  <a:lnTo>
                    <a:pt x="283" y="128"/>
                  </a:lnTo>
                  <a:lnTo>
                    <a:pt x="271" y="107"/>
                  </a:lnTo>
                  <a:lnTo>
                    <a:pt x="265" y="48"/>
                  </a:lnTo>
                  <a:lnTo>
                    <a:pt x="273" y="27"/>
                  </a:lnTo>
                  <a:lnTo>
                    <a:pt x="251" y="68"/>
                  </a:lnTo>
                  <a:lnTo>
                    <a:pt x="260" y="125"/>
                  </a:lnTo>
                  <a:lnTo>
                    <a:pt x="287" y="170"/>
                  </a:lnTo>
                  <a:lnTo>
                    <a:pt x="195" y="149"/>
                  </a:lnTo>
                  <a:lnTo>
                    <a:pt x="203" y="113"/>
                  </a:lnTo>
                  <a:lnTo>
                    <a:pt x="150" y="78"/>
                  </a:lnTo>
                  <a:lnTo>
                    <a:pt x="133" y="99"/>
                  </a:lnTo>
                  <a:lnTo>
                    <a:pt x="142" y="64"/>
                  </a:lnTo>
                  <a:lnTo>
                    <a:pt x="60" y="78"/>
                  </a:lnTo>
                  <a:lnTo>
                    <a:pt x="9" y="127"/>
                  </a:lnTo>
                  <a:lnTo>
                    <a:pt x="0" y="78"/>
                  </a:lnTo>
                  <a:close/>
                </a:path>
              </a:pathLst>
            </a:custGeom>
            <a:solidFill>
              <a:srgbClr val="FF6600"/>
            </a:solidFill>
            <a:ln w="1651">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592" name="Freeform 44"/>
            <p:cNvSpPr>
              <a:spLocks/>
            </p:cNvSpPr>
            <p:nvPr/>
          </p:nvSpPr>
          <p:spPr bwMode="auto">
            <a:xfrm>
              <a:off x="5050" y="1565"/>
              <a:ext cx="45" cy="97"/>
            </a:xfrm>
            <a:custGeom>
              <a:avLst/>
              <a:gdLst>
                <a:gd name="T0" fmla="*/ 9 w 44"/>
                <a:gd name="T1" fmla="*/ 0 h 92"/>
                <a:gd name="T2" fmla="*/ 46 w 44"/>
                <a:gd name="T3" fmla="*/ 86 h 92"/>
                <a:gd name="T4" fmla="*/ 50 w 44"/>
                <a:gd name="T5" fmla="*/ 127 h 92"/>
                <a:gd name="T6" fmla="*/ 9 w 44"/>
                <a:gd name="T7" fmla="*/ 127 h 92"/>
                <a:gd name="T8" fmla="*/ 0 w 44"/>
                <a:gd name="T9" fmla="*/ 3 h 92"/>
                <a:gd name="T10" fmla="*/ 9 w 44"/>
                <a:gd name="T11" fmla="*/ 0 h 92"/>
                <a:gd name="T12" fmla="*/ 0 60000 65536"/>
                <a:gd name="T13" fmla="*/ 0 60000 65536"/>
                <a:gd name="T14" fmla="*/ 0 60000 65536"/>
                <a:gd name="T15" fmla="*/ 0 60000 65536"/>
                <a:gd name="T16" fmla="*/ 0 60000 65536"/>
                <a:gd name="T17" fmla="*/ 0 60000 65536"/>
                <a:gd name="T18" fmla="*/ 0 w 44"/>
                <a:gd name="T19" fmla="*/ 0 h 92"/>
                <a:gd name="T20" fmla="*/ 44 w 44"/>
                <a:gd name="T21" fmla="*/ 92 h 92"/>
              </a:gdLst>
              <a:ahLst/>
              <a:cxnLst>
                <a:cxn ang="T12">
                  <a:pos x="T0" y="T1"/>
                </a:cxn>
                <a:cxn ang="T13">
                  <a:pos x="T2" y="T3"/>
                </a:cxn>
                <a:cxn ang="T14">
                  <a:pos x="T4" y="T5"/>
                </a:cxn>
                <a:cxn ang="T15">
                  <a:pos x="T6" y="T7"/>
                </a:cxn>
                <a:cxn ang="T16">
                  <a:pos x="T8" y="T9"/>
                </a:cxn>
                <a:cxn ang="T17">
                  <a:pos x="T10" y="T11"/>
                </a:cxn>
              </a:cxnLst>
              <a:rect l="T18" t="T19" r="T20" b="T21"/>
              <a:pathLst>
                <a:path w="44" h="92">
                  <a:moveTo>
                    <a:pt x="9" y="0"/>
                  </a:moveTo>
                  <a:lnTo>
                    <a:pt x="40" y="63"/>
                  </a:lnTo>
                  <a:lnTo>
                    <a:pt x="44" y="92"/>
                  </a:lnTo>
                  <a:lnTo>
                    <a:pt x="9" y="92"/>
                  </a:lnTo>
                  <a:lnTo>
                    <a:pt x="0" y="3"/>
                  </a:lnTo>
                  <a:lnTo>
                    <a:pt x="9" y="0"/>
                  </a:lnTo>
                  <a:close/>
                </a:path>
              </a:pathLst>
            </a:custGeom>
            <a:solidFill>
              <a:srgbClr val="FF6600"/>
            </a:solidFill>
            <a:ln w="1651">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593" name="Freeform 45"/>
            <p:cNvSpPr>
              <a:spLocks/>
            </p:cNvSpPr>
            <p:nvPr/>
          </p:nvSpPr>
          <p:spPr bwMode="auto">
            <a:xfrm>
              <a:off x="4620" y="1308"/>
              <a:ext cx="457" cy="309"/>
            </a:xfrm>
            <a:custGeom>
              <a:avLst/>
              <a:gdLst>
                <a:gd name="T0" fmla="*/ 0 w 449"/>
                <a:gd name="T1" fmla="*/ 102 h 291"/>
                <a:gd name="T2" fmla="*/ 50 w 449"/>
                <a:gd name="T3" fmla="*/ 41 h 291"/>
                <a:gd name="T4" fmla="*/ 60 w 449"/>
                <a:gd name="T5" fmla="*/ 95 h 291"/>
                <a:gd name="T6" fmla="*/ 403 w 449"/>
                <a:gd name="T7" fmla="*/ 0 h 291"/>
                <a:gd name="T8" fmla="*/ 421 w 449"/>
                <a:gd name="T9" fmla="*/ 0 h 291"/>
                <a:gd name="T10" fmla="*/ 450 w 449"/>
                <a:gd name="T11" fmla="*/ 7 h 291"/>
                <a:gd name="T12" fmla="*/ 450 w 449"/>
                <a:gd name="T13" fmla="*/ 51 h 291"/>
                <a:gd name="T14" fmla="*/ 481 w 449"/>
                <a:gd name="T15" fmla="*/ 51 h 291"/>
                <a:gd name="T16" fmla="*/ 450 w 449"/>
                <a:gd name="T17" fmla="*/ 122 h 291"/>
                <a:gd name="T18" fmla="*/ 471 w 449"/>
                <a:gd name="T19" fmla="*/ 161 h 291"/>
                <a:gd name="T20" fmla="*/ 499 w 449"/>
                <a:gd name="T21" fmla="*/ 196 h 291"/>
                <a:gd name="T22" fmla="*/ 471 w 449"/>
                <a:gd name="T23" fmla="*/ 255 h 291"/>
                <a:gd name="T24" fmla="*/ 441 w 449"/>
                <a:gd name="T25" fmla="*/ 295 h 291"/>
                <a:gd name="T26" fmla="*/ 126 w 449"/>
                <a:gd name="T27" fmla="*/ 408 h 291"/>
                <a:gd name="T28" fmla="*/ 50 w 449"/>
                <a:gd name="T29" fmla="*/ 417 h 291"/>
                <a:gd name="T30" fmla="*/ 17 w 449"/>
                <a:gd name="T31" fmla="*/ 274 h 291"/>
                <a:gd name="T32" fmla="*/ 0 w 449"/>
                <a:gd name="T33" fmla="*/ 102 h 2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9"/>
                <a:gd name="T52" fmla="*/ 0 h 291"/>
                <a:gd name="T53" fmla="*/ 449 w 449"/>
                <a:gd name="T54" fmla="*/ 291 h 2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9" h="291">
                  <a:moveTo>
                    <a:pt x="0" y="71"/>
                  </a:moveTo>
                  <a:lnTo>
                    <a:pt x="44" y="29"/>
                  </a:lnTo>
                  <a:lnTo>
                    <a:pt x="54" y="66"/>
                  </a:lnTo>
                  <a:lnTo>
                    <a:pt x="362" y="0"/>
                  </a:lnTo>
                  <a:lnTo>
                    <a:pt x="379" y="0"/>
                  </a:lnTo>
                  <a:lnTo>
                    <a:pt x="405" y="7"/>
                  </a:lnTo>
                  <a:lnTo>
                    <a:pt x="405" y="36"/>
                  </a:lnTo>
                  <a:lnTo>
                    <a:pt x="433" y="36"/>
                  </a:lnTo>
                  <a:lnTo>
                    <a:pt x="405" y="85"/>
                  </a:lnTo>
                  <a:lnTo>
                    <a:pt x="423" y="113"/>
                  </a:lnTo>
                  <a:lnTo>
                    <a:pt x="449" y="137"/>
                  </a:lnTo>
                  <a:lnTo>
                    <a:pt x="423" y="178"/>
                  </a:lnTo>
                  <a:lnTo>
                    <a:pt x="397" y="206"/>
                  </a:lnTo>
                  <a:lnTo>
                    <a:pt x="114" y="284"/>
                  </a:lnTo>
                  <a:lnTo>
                    <a:pt x="44" y="291"/>
                  </a:lnTo>
                  <a:lnTo>
                    <a:pt x="17" y="191"/>
                  </a:lnTo>
                  <a:lnTo>
                    <a:pt x="0" y="71"/>
                  </a:lnTo>
                  <a:close/>
                </a:path>
              </a:pathLst>
            </a:custGeom>
            <a:solidFill>
              <a:srgbClr val="FF6600"/>
            </a:solidFill>
            <a:ln w="1651">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594" name="Freeform 46"/>
            <p:cNvSpPr>
              <a:spLocks/>
            </p:cNvSpPr>
            <p:nvPr/>
          </p:nvSpPr>
          <p:spPr bwMode="auto">
            <a:xfrm>
              <a:off x="4665" y="986"/>
              <a:ext cx="564" cy="421"/>
            </a:xfrm>
            <a:custGeom>
              <a:avLst/>
              <a:gdLst>
                <a:gd name="T0" fmla="*/ 49 w 555"/>
                <a:gd name="T1" fmla="*/ 393 h 397"/>
                <a:gd name="T2" fmla="*/ 49 w 555"/>
                <a:gd name="T3" fmla="*/ 340 h 397"/>
                <a:gd name="T4" fmla="*/ 95 w 555"/>
                <a:gd name="T5" fmla="*/ 301 h 397"/>
                <a:gd name="T6" fmla="*/ 164 w 555"/>
                <a:gd name="T7" fmla="*/ 322 h 397"/>
                <a:gd name="T8" fmla="*/ 202 w 555"/>
                <a:gd name="T9" fmla="*/ 292 h 397"/>
                <a:gd name="T10" fmla="*/ 262 w 555"/>
                <a:gd name="T11" fmla="*/ 234 h 397"/>
                <a:gd name="T12" fmla="*/ 234 w 555"/>
                <a:gd name="T13" fmla="*/ 161 h 397"/>
                <a:gd name="T14" fmla="*/ 253 w 555"/>
                <a:gd name="T15" fmla="*/ 150 h 397"/>
                <a:gd name="T16" fmla="*/ 301 w 555"/>
                <a:gd name="T17" fmla="*/ 60 h 397"/>
                <a:gd name="T18" fmla="*/ 457 w 555"/>
                <a:gd name="T19" fmla="*/ 0 h 397"/>
                <a:gd name="T20" fmla="*/ 476 w 555"/>
                <a:gd name="T21" fmla="*/ 172 h 397"/>
                <a:gd name="T22" fmla="*/ 505 w 555"/>
                <a:gd name="T23" fmla="*/ 201 h 397"/>
                <a:gd name="T24" fmla="*/ 516 w 555"/>
                <a:gd name="T25" fmla="*/ 273 h 397"/>
                <a:gd name="T26" fmla="*/ 524 w 555"/>
                <a:gd name="T27" fmla="*/ 362 h 397"/>
                <a:gd name="T28" fmla="*/ 534 w 555"/>
                <a:gd name="T29" fmla="*/ 461 h 397"/>
                <a:gd name="T30" fmla="*/ 516 w 555"/>
                <a:gd name="T31" fmla="*/ 515 h 397"/>
                <a:gd name="T32" fmla="*/ 572 w 555"/>
                <a:gd name="T33" fmla="*/ 485 h 397"/>
                <a:gd name="T34" fmla="*/ 592 w 555"/>
                <a:gd name="T35" fmla="*/ 452 h 397"/>
                <a:gd name="T36" fmla="*/ 611 w 555"/>
                <a:gd name="T37" fmla="*/ 464 h 397"/>
                <a:gd name="T38" fmla="*/ 516 w 555"/>
                <a:gd name="T39" fmla="*/ 564 h 397"/>
                <a:gd name="T40" fmla="*/ 516 w 555"/>
                <a:gd name="T41" fmla="*/ 515 h 397"/>
                <a:gd name="T42" fmla="*/ 438 w 555"/>
                <a:gd name="T43" fmla="*/ 485 h 397"/>
                <a:gd name="T44" fmla="*/ 397 w 555"/>
                <a:gd name="T45" fmla="*/ 485 h 397"/>
                <a:gd name="T46" fmla="*/ 397 w 555"/>
                <a:gd name="T47" fmla="*/ 442 h 397"/>
                <a:gd name="T48" fmla="*/ 370 w 555"/>
                <a:gd name="T49" fmla="*/ 435 h 397"/>
                <a:gd name="T50" fmla="*/ 347 w 555"/>
                <a:gd name="T51" fmla="*/ 432 h 397"/>
                <a:gd name="T52" fmla="*/ 10 w 555"/>
                <a:gd name="T53" fmla="*/ 526 h 397"/>
                <a:gd name="T54" fmla="*/ 0 w 555"/>
                <a:gd name="T55" fmla="*/ 473 h 397"/>
                <a:gd name="T56" fmla="*/ 49 w 555"/>
                <a:gd name="T57" fmla="*/ 393 h 3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55"/>
                <a:gd name="T88" fmla="*/ 0 h 397"/>
                <a:gd name="T89" fmla="*/ 555 w 555"/>
                <a:gd name="T90" fmla="*/ 397 h 3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55" h="397">
                  <a:moveTo>
                    <a:pt x="43" y="276"/>
                  </a:moveTo>
                  <a:lnTo>
                    <a:pt x="43" y="240"/>
                  </a:lnTo>
                  <a:lnTo>
                    <a:pt x="88" y="212"/>
                  </a:lnTo>
                  <a:lnTo>
                    <a:pt x="149" y="227"/>
                  </a:lnTo>
                  <a:lnTo>
                    <a:pt x="184" y="205"/>
                  </a:lnTo>
                  <a:lnTo>
                    <a:pt x="238" y="164"/>
                  </a:lnTo>
                  <a:lnTo>
                    <a:pt x="212" y="113"/>
                  </a:lnTo>
                  <a:lnTo>
                    <a:pt x="229" y="105"/>
                  </a:lnTo>
                  <a:lnTo>
                    <a:pt x="273" y="42"/>
                  </a:lnTo>
                  <a:lnTo>
                    <a:pt x="415" y="0"/>
                  </a:lnTo>
                  <a:lnTo>
                    <a:pt x="433" y="121"/>
                  </a:lnTo>
                  <a:lnTo>
                    <a:pt x="458" y="141"/>
                  </a:lnTo>
                  <a:lnTo>
                    <a:pt x="468" y="191"/>
                  </a:lnTo>
                  <a:lnTo>
                    <a:pt x="476" y="256"/>
                  </a:lnTo>
                  <a:lnTo>
                    <a:pt x="485" y="324"/>
                  </a:lnTo>
                  <a:lnTo>
                    <a:pt x="468" y="362"/>
                  </a:lnTo>
                  <a:lnTo>
                    <a:pt x="519" y="340"/>
                  </a:lnTo>
                  <a:lnTo>
                    <a:pt x="538" y="318"/>
                  </a:lnTo>
                  <a:lnTo>
                    <a:pt x="555" y="326"/>
                  </a:lnTo>
                  <a:lnTo>
                    <a:pt x="468" y="397"/>
                  </a:lnTo>
                  <a:lnTo>
                    <a:pt x="468" y="362"/>
                  </a:lnTo>
                  <a:lnTo>
                    <a:pt x="397" y="340"/>
                  </a:lnTo>
                  <a:lnTo>
                    <a:pt x="361" y="340"/>
                  </a:lnTo>
                  <a:lnTo>
                    <a:pt x="361" y="311"/>
                  </a:lnTo>
                  <a:lnTo>
                    <a:pt x="335" y="306"/>
                  </a:lnTo>
                  <a:lnTo>
                    <a:pt x="316" y="304"/>
                  </a:lnTo>
                  <a:lnTo>
                    <a:pt x="10" y="370"/>
                  </a:lnTo>
                  <a:lnTo>
                    <a:pt x="0" y="333"/>
                  </a:lnTo>
                  <a:lnTo>
                    <a:pt x="43" y="276"/>
                  </a:lnTo>
                  <a:close/>
                </a:path>
              </a:pathLst>
            </a:custGeom>
            <a:solidFill>
              <a:srgbClr val="FF6600"/>
            </a:solidFill>
            <a:ln w="1651">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595" name="Freeform 47"/>
            <p:cNvSpPr>
              <a:spLocks/>
            </p:cNvSpPr>
            <p:nvPr/>
          </p:nvSpPr>
          <p:spPr bwMode="auto">
            <a:xfrm>
              <a:off x="5024" y="1347"/>
              <a:ext cx="117" cy="233"/>
            </a:xfrm>
            <a:custGeom>
              <a:avLst/>
              <a:gdLst>
                <a:gd name="T0" fmla="*/ 18 w 115"/>
                <a:gd name="T1" fmla="*/ 269 h 220"/>
                <a:gd name="T2" fmla="*/ 0 w 115"/>
                <a:gd name="T3" fmla="*/ 240 h 220"/>
                <a:gd name="T4" fmla="*/ 26 w 115"/>
                <a:gd name="T5" fmla="*/ 200 h 220"/>
                <a:gd name="T6" fmla="*/ 58 w 115"/>
                <a:gd name="T7" fmla="*/ 143 h 220"/>
                <a:gd name="T8" fmla="*/ 26 w 115"/>
                <a:gd name="T9" fmla="*/ 109 h 220"/>
                <a:gd name="T10" fmla="*/ 8 w 115"/>
                <a:gd name="T11" fmla="*/ 69 h 220"/>
                <a:gd name="T12" fmla="*/ 42 w 115"/>
                <a:gd name="T13" fmla="*/ 0 h 220"/>
                <a:gd name="T14" fmla="*/ 50 w 115"/>
                <a:gd name="T15" fmla="*/ 0 h 220"/>
                <a:gd name="T16" fmla="*/ 127 w 115"/>
                <a:gd name="T17" fmla="*/ 30 h 220"/>
                <a:gd name="T18" fmla="*/ 127 w 115"/>
                <a:gd name="T19" fmla="*/ 42 h 220"/>
                <a:gd name="T20" fmla="*/ 127 w 115"/>
                <a:gd name="T21" fmla="*/ 30 h 220"/>
                <a:gd name="T22" fmla="*/ 113 w 115"/>
                <a:gd name="T23" fmla="*/ 94 h 220"/>
                <a:gd name="T24" fmla="*/ 127 w 115"/>
                <a:gd name="T25" fmla="*/ 160 h 220"/>
                <a:gd name="T26" fmla="*/ 101 w 115"/>
                <a:gd name="T27" fmla="*/ 310 h 220"/>
                <a:gd name="T28" fmla="*/ 42 w 115"/>
                <a:gd name="T29" fmla="*/ 290 h 220"/>
                <a:gd name="T30" fmla="*/ 18 w 115"/>
                <a:gd name="T31" fmla="*/ 269 h 2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5"/>
                <a:gd name="T49" fmla="*/ 0 h 220"/>
                <a:gd name="T50" fmla="*/ 115 w 115"/>
                <a:gd name="T51" fmla="*/ 220 h 2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5" h="220">
                  <a:moveTo>
                    <a:pt x="18" y="191"/>
                  </a:moveTo>
                  <a:lnTo>
                    <a:pt x="0" y="170"/>
                  </a:lnTo>
                  <a:lnTo>
                    <a:pt x="26" y="142"/>
                  </a:lnTo>
                  <a:lnTo>
                    <a:pt x="52" y="101"/>
                  </a:lnTo>
                  <a:lnTo>
                    <a:pt x="26" y="77"/>
                  </a:lnTo>
                  <a:lnTo>
                    <a:pt x="8" y="49"/>
                  </a:lnTo>
                  <a:lnTo>
                    <a:pt x="36" y="0"/>
                  </a:lnTo>
                  <a:lnTo>
                    <a:pt x="44" y="0"/>
                  </a:lnTo>
                  <a:lnTo>
                    <a:pt x="115" y="22"/>
                  </a:lnTo>
                  <a:lnTo>
                    <a:pt x="115" y="30"/>
                  </a:lnTo>
                  <a:lnTo>
                    <a:pt x="115" y="22"/>
                  </a:lnTo>
                  <a:lnTo>
                    <a:pt x="101" y="67"/>
                  </a:lnTo>
                  <a:lnTo>
                    <a:pt x="115" y="113"/>
                  </a:lnTo>
                  <a:lnTo>
                    <a:pt x="89" y="220"/>
                  </a:lnTo>
                  <a:lnTo>
                    <a:pt x="36" y="206"/>
                  </a:lnTo>
                  <a:lnTo>
                    <a:pt x="18" y="191"/>
                  </a:lnTo>
                  <a:close/>
                </a:path>
              </a:pathLst>
            </a:custGeom>
            <a:solidFill>
              <a:srgbClr val="FF6600"/>
            </a:solidFill>
            <a:ln w="1651">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596" name="Freeform 48"/>
            <p:cNvSpPr>
              <a:spLocks/>
            </p:cNvSpPr>
            <p:nvPr/>
          </p:nvSpPr>
          <p:spPr bwMode="auto">
            <a:xfrm>
              <a:off x="5087" y="957"/>
              <a:ext cx="99" cy="231"/>
            </a:xfrm>
            <a:custGeom>
              <a:avLst/>
              <a:gdLst>
                <a:gd name="T0" fmla="*/ 0 w 97"/>
                <a:gd name="T1" fmla="*/ 40 h 218"/>
                <a:gd name="T2" fmla="*/ 98 w 97"/>
                <a:gd name="T3" fmla="*/ 0 h 218"/>
                <a:gd name="T4" fmla="*/ 109 w 97"/>
                <a:gd name="T5" fmla="*/ 40 h 218"/>
                <a:gd name="T6" fmla="*/ 98 w 97"/>
                <a:gd name="T7" fmla="*/ 97 h 218"/>
                <a:gd name="T8" fmla="*/ 98 w 97"/>
                <a:gd name="T9" fmla="*/ 259 h 218"/>
                <a:gd name="T10" fmla="*/ 109 w 97"/>
                <a:gd name="T11" fmla="*/ 300 h 218"/>
                <a:gd name="T12" fmla="*/ 59 w 97"/>
                <a:gd name="T13" fmla="*/ 309 h 218"/>
                <a:gd name="T14" fmla="*/ 49 w 97"/>
                <a:gd name="T15" fmla="*/ 238 h 218"/>
                <a:gd name="T16" fmla="*/ 18 w 97"/>
                <a:gd name="T17" fmla="*/ 208 h 218"/>
                <a:gd name="T18" fmla="*/ 0 w 97"/>
                <a:gd name="T19" fmla="*/ 40 h 2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218"/>
                <a:gd name="T32" fmla="*/ 97 w 97"/>
                <a:gd name="T33" fmla="*/ 218 h 2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218">
                  <a:moveTo>
                    <a:pt x="0" y="28"/>
                  </a:moveTo>
                  <a:lnTo>
                    <a:pt x="86" y="0"/>
                  </a:lnTo>
                  <a:lnTo>
                    <a:pt x="97" y="28"/>
                  </a:lnTo>
                  <a:lnTo>
                    <a:pt x="86" y="69"/>
                  </a:lnTo>
                  <a:lnTo>
                    <a:pt x="86" y="182"/>
                  </a:lnTo>
                  <a:lnTo>
                    <a:pt x="97" y="212"/>
                  </a:lnTo>
                  <a:lnTo>
                    <a:pt x="53" y="218"/>
                  </a:lnTo>
                  <a:lnTo>
                    <a:pt x="43" y="168"/>
                  </a:lnTo>
                  <a:lnTo>
                    <a:pt x="18" y="147"/>
                  </a:lnTo>
                  <a:lnTo>
                    <a:pt x="0" y="28"/>
                  </a:lnTo>
                  <a:close/>
                </a:path>
              </a:pathLst>
            </a:custGeom>
            <a:solidFill>
              <a:srgbClr val="FF6600"/>
            </a:solidFill>
            <a:ln w="1651">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597" name="Freeform 49"/>
            <p:cNvSpPr>
              <a:spLocks/>
            </p:cNvSpPr>
            <p:nvPr/>
          </p:nvSpPr>
          <p:spPr bwMode="auto">
            <a:xfrm>
              <a:off x="5149" y="1241"/>
              <a:ext cx="108" cy="86"/>
            </a:xfrm>
            <a:custGeom>
              <a:avLst/>
              <a:gdLst>
                <a:gd name="T0" fmla="*/ 0 w 106"/>
                <a:gd name="T1" fmla="*/ 22 h 82"/>
                <a:gd name="T2" fmla="*/ 109 w 106"/>
                <a:gd name="T3" fmla="*/ 0 h 82"/>
                <a:gd name="T4" fmla="*/ 118 w 106"/>
                <a:gd name="T5" fmla="*/ 67 h 82"/>
                <a:gd name="T6" fmla="*/ 9 w 106"/>
                <a:gd name="T7" fmla="*/ 109 h 82"/>
                <a:gd name="T8" fmla="*/ 0 w 106"/>
                <a:gd name="T9" fmla="*/ 22 h 82"/>
                <a:gd name="T10" fmla="*/ 0 60000 65536"/>
                <a:gd name="T11" fmla="*/ 0 60000 65536"/>
                <a:gd name="T12" fmla="*/ 0 60000 65536"/>
                <a:gd name="T13" fmla="*/ 0 60000 65536"/>
                <a:gd name="T14" fmla="*/ 0 60000 65536"/>
                <a:gd name="T15" fmla="*/ 0 w 106"/>
                <a:gd name="T16" fmla="*/ 0 h 82"/>
                <a:gd name="T17" fmla="*/ 106 w 106"/>
                <a:gd name="T18" fmla="*/ 82 h 82"/>
              </a:gdLst>
              <a:ahLst/>
              <a:cxnLst>
                <a:cxn ang="T10">
                  <a:pos x="T0" y="T1"/>
                </a:cxn>
                <a:cxn ang="T11">
                  <a:pos x="T2" y="T3"/>
                </a:cxn>
                <a:cxn ang="T12">
                  <a:pos x="T4" y="T5"/>
                </a:cxn>
                <a:cxn ang="T13">
                  <a:pos x="T6" y="T7"/>
                </a:cxn>
                <a:cxn ang="T14">
                  <a:pos x="T8" y="T9"/>
                </a:cxn>
              </a:cxnLst>
              <a:rect l="T15" t="T16" r="T17" b="T18"/>
              <a:pathLst>
                <a:path w="106" h="82">
                  <a:moveTo>
                    <a:pt x="0" y="16"/>
                  </a:moveTo>
                  <a:lnTo>
                    <a:pt x="97" y="0"/>
                  </a:lnTo>
                  <a:lnTo>
                    <a:pt x="106" y="50"/>
                  </a:lnTo>
                  <a:lnTo>
                    <a:pt x="9" y="82"/>
                  </a:lnTo>
                  <a:lnTo>
                    <a:pt x="0" y="16"/>
                  </a:lnTo>
                  <a:close/>
                </a:path>
              </a:pathLst>
            </a:custGeom>
            <a:solidFill>
              <a:srgbClr val="FF6600"/>
            </a:solidFill>
            <a:ln w="1651">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598" name="Freeform 50"/>
            <p:cNvSpPr>
              <a:spLocks/>
            </p:cNvSpPr>
            <p:nvPr/>
          </p:nvSpPr>
          <p:spPr bwMode="auto">
            <a:xfrm>
              <a:off x="5141" y="1165"/>
              <a:ext cx="214" cy="93"/>
            </a:xfrm>
            <a:custGeom>
              <a:avLst/>
              <a:gdLst>
                <a:gd name="T0" fmla="*/ 50 w 211"/>
                <a:gd name="T1" fmla="*/ 21 h 87"/>
                <a:gd name="T2" fmla="*/ 152 w 211"/>
                <a:gd name="T3" fmla="*/ 0 h 87"/>
                <a:gd name="T4" fmla="*/ 194 w 211"/>
                <a:gd name="T5" fmla="*/ 63 h 87"/>
                <a:gd name="T6" fmla="*/ 212 w 211"/>
                <a:gd name="T7" fmla="*/ 52 h 87"/>
                <a:gd name="T8" fmla="*/ 229 w 211"/>
                <a:gd name="T9" fmla="*/ 21 h 87"/>
                <a:gd name="T10" fmla="*/ 229 w 211"/>
                <a:gd name="T11" fmla="*/ 77 h 87"/>
                <a:gd name="T12" fmla="*/ 212 w 211"/>
                <a:gd name="T13" fmla="*/ 105 h 87"/>
                <a:gd name="T14" fmla="*/ 170 w 211"/>
                <a:gd name="T15" fmla="*/ 105 h 87"/>
                <a:gd name="T16" fmla="*/ 143 w 211"/>
                <a:gd name="T17" fmla="*/ 77 h 87"/>
                <a:gd name="T18" fmla="*/ 116 w 211"/>
                <a:gd name="T19" fmla="*/ 105 h 87"/>
                <a:gd name="T20" fmla="*/ 8 w 211"/>
                <a:gd name="T21" fmla="*/ 129 h 87"/>
                <a:gd name="T22" fmla="*/ 0 w 211"/>
                <a:gd name="T23" fmla="*/ 32 h 87"/>
                <a:gd name="T24" fmla="*/ 50 w 211"/>
                <a:gd name="T25" fmla="*/ 21 h 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1"/>
                <a:gd name="T40" fmla="*/ 0 h 87"/>
                <a:gd name="T41" fmla="*/ 211 w 211"/>
                <a:gd name="T42" fmla="*/ 87 h 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1" h="87">
                  <a:moveTo>
                    <a:pt x="44" y="15"/>
                  </a:moveTo>
                  <a:lnTo>
                    <a:pt x="140" y="0"/>
                  </a:lnTo>
                  <a:lnTo>
                    <a:pt x="176" y="42"/>
                  </a:lnTo>
                  <a:lnTo>
                    <a:pt x="194" y="35"/>
                  </a:lnTo>
                  <a:lnTo>
                    <a:pt x="211" y="15"/>
                  </a:lnTo>
                  <a:lnTo>
                    <a:pt x="211" y="51"/>
                  </a:lnTo>
                  <a:lnTo>
                    <a:pt x="194" y="70"/>
                  </a:lnTo>
                  <a:lnTo>
                    <a:pt x="158" y="70"/>
                  </a:lnTo>
                  <a:lnTo>
                    <a:pt x="131" y="51"/>
                  </a:lnTo>
                  <a:lnTo>
                    <a:pt x="105" y="70"/>
                  </a:lnTo>
                  <a:lnTo>
                    <a:pt x="8" y="87"/>
                  </a:lnTo>
                  <a:lnTo>
                    <a:pt x="0" y="21"/>
                  </a:lnTo>
                  <a:lnTo>
                    <a:pt x="44" y="15"/>
                  </a:lnTo>
                  <a:close/>
                </a:path>
              </a:pathLst>
            </a:custGeom>
            <a:solidFill>
              <a:srgbClr val="FF6600"/>
            </a:solidFill>
            <a:ln w="1651">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599" name="Freeform 51"/>
            <p:cNvSpPr>
              <a:spLocks/>
            </p:cNvSpPr>
            <p:nvPr/>
          </p:nvSpPr>
          <p:spPr bwMode="auto">
            <a:xfrm>
              <a:off x="5249" y="1220"/>
              <a:ext cx="53" cy="74"/>
            </a:xfrm>
            <a:custGeom>
              <a:avLst/>
              <a:gdLst>
                <a:gd name="T0" fmla="*/ 58 w 52"/>
                <a:gd name="T1" fmla="*/ 29 h 69"/>
                <a:gd name="T2" fmla="*/ 8 w 52"/>
                <a:gd name="T3" fmla="*/ 105 h 69"/>
                <a:gd name="T4" fmla="*/ 0 w 52"/>
                <a:gd name="T5" fmla="*/ 29 h 69"/>
                <a:gd name="T6" fmla="*/ 32 w 52"/>
                <a:gd name="T7" fmla="*/ 0 h 69"/>
                <a:gd name="T8" fmla="*/ 58 w 52"/>
                <a:gd name="T9" fmla="*/ 29 h 69"/>
                <a:gd name="T10" fmla="*/ 0 60000 65536"/>
                <a:gd name="T11" fmla="*/ 0 60000 65536"/>
                <a:gd name="T12" fmla="*/ 0 60000 65536"/>
                <a:gd name="T13" fmla="*/ 0 60000 65536"/>
                <a:gd name="T14" fmla="*/ 0 60000 65536"/>
                <a:gd name="T15" fmla="*/ 0 w 52"/>
                <a:gd name="T16" fmla="*/ 0 h 69"/>
                <a:gd name="T17" fmla="*/ 52 w 52"/>
                <a:gd name="T18" fmla="*/ 69 h 69"/>
              </a:gdLst>
              <a:ahLst/>
              <a:cxnLst>
                <a:cxn ang="T10">
                  <a:pos x="T0" y="T1"/>
                </a:cxn>
                <a:cxn ang="T11">
                  <a:pos x="T2" y="T3"/>
                </a:cxn>
                <a:cxn ang="T12">
                  <a:pos x="T4" y="T5"/>
                </a:cxn>
                <a:cxn ang="T13">
                  <a:pos x="T6" y="T7"/>
                </a:cxn>
                <a:cxn ang="T14">
                  <a:pos x="T8" y="T9"/>
                </a:cxn>
              </a:cxnLst>
              <a:rect l="T15" t="T16" r="T17" b="T18"/>
              <a:pathLst>
                <a:path w="52" h="69">
                  <a:moveTo>
                    <a:pt x="52" y="19"/>
                  </a:moveTo>
                  <a:lnTo>
                    <a:pt x="8" y="69"/>
                  </a:lnTo>
                  <a:lnTo>
                    <a:pt x="0" y="19"/>
                  </a:lnTo>
                  <a:lnTo>
                    <a:pt x="26" y="0"/>
                  </a:lnTo>
                  <a:lnTo>
                    <a:pt x="52" y="19"/>
                  </a:lnTo>
                  <a:close/>
                </a:path>
              </a:pathLst>
            </a:custGeom>
            <a:solidFill>
              <a:srgbClr val="FF6600"/>
            </a:solidFill>
            <a:ln w="1651">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600" name="Freeform 52"/>
            <p:cNvSpPr>
              <a:spLocks/>
            </p:cNvSpPr>
            <p:nvPr/>
          </p:nvSpPr>
          <p:spPr bwMode="auto">
            <a:xfrm>
              <a:off x="5173" y="911"/>
              <a:ext cx="107" cy="271"/>
            </a:xfrm>
            <a:custGeom>
              <a:avLst/>
              <a:gdLst>
                <a:gd name="T0" fmla="*/ 0 w 105"/>
                <a:gd name="T1" fmla="*/ 5 h 256"/>
                <a:gd name="T2" fmla="*/ 44 w 105"/>
                <a:gd name="T3" fmla="*/ 0 h 256"/>
                <a:gd name="T4" fmla="*/ 111 w 105"/>
                <a:gd name="T5" fmla="*/ 240 h 256"/>
                <a:gd name="T6" fmla="*/ 117 w 105"/>
                <a:gd name="T7" fmla="*/ 337 h 256"/>
                <a:gd name="T8" fmla="*/ 12 w 105"/>
                <a:gd name="T9" fmla="*/ 361 h 256"/>
                <a:gd name="T10" fmla="*/ 1 w 105"/>
                <a:gd name="T11" fmla="*/ 319 h 256"/>
                <a:gd name="T12" fmla="*/ 1 w 105"/>
                <a:gd name="T13" fmla="*/ 159 h 256"/>
                <a:gd name="T14" fmla="*/ 12 w 105"/>
                <a:gd name="T15" fmla="*/ 100 h 256"/>
                <a:gd name="T16" fmla="*/ 1 w 105"/>
                <a:gd name="T17" fmla="*/ 61 h 256"/>
                <a:gd name="T18" fmla="*/ 0 w 105"/>
                <a:gd name="T19" fmla="*/ 5 h 2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
                <a:gd name="T31" fmla="*/ 0 h 256"/>
                <a:gd name="T32" fmla="*/ 105 w 105"/>
                <a:gd name="T33" fmla="*/ 256 h 2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 h="256">
                  <a:moveTo>
                    <a:pt x="0" y="5"/>
                  </a:moveTo>
                  <a:lnTo>
                    <a:pt x="38" y="0"/>
                  </a:lnTo>
                  <a:lnTo>
                    <a:pt x="99" y="170"/>
                  </a:lnTo>
                  <a:lnTo>
                    <a:pt x="105" y="238"/>
                  </a:lnTo>
                  <a:lnTo>
                    <a:pt x="12" y="256"/>
                  </a:lnTo>
                  <a:lnTo>
                    <a:pt x="1" y="226"/>
                  </a:lnTo>
                  <a:lnTo>
                    <a:pt x="1" y="113"/>
                  </a:lnTo>
                  <a:lnTo>
                    <a:pt x="12" y="71"/>
                  </a:lnTo>
                  <a:lnTo>
                    <a:pt x="1" y="43"/>
                  </a:lnTo>
                  <a:lnTo>
                    <a:pt x="0" y="5"/>
                  </a:lnTo>
                  <a:close/>
                </a:path>
              </a:pathLst>
            </a:custGeom>
            <a:solidFill>
              <a:srgbClr val="FF6600"/>
            </a:solidFill>
            <a:ln w="1651">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601" name="Freeform 53"/>
            <p:cNvSpPr>
              <a:spLocks/>
            </p:cNvSpPr>
            <p:nvPr/>
          </p:nvSpPr>
          <p:spPr bwMode="auto">
            <a:xfrm>
              <a:off x="5212" y="655"/>
              <a:ext cx="220" cy="434"/>
            </a:xfrm>
            <a:custGeom>
              <a:avLst/>
              <a:gdLst>
                <a:gd name="T0" fmla="*/ 73 w 216"/>
                <a:gd name="T1" fmla="*/ 20 h 409"/>
                <a:gd name="T2" fmla="*/ 114 w 216"/>
                <a:gd name="T3" fmla="*/ 0 h 409"/>
                <a:gd name="T4" fmla="*/ 144 w 216"/>
                <a:gd name="T5" fmla="*/ 5 h 409"/>
                <a:gd name="T6" fmla="*/ 182 w 216"/>
                <a:gd name="T7" fmla="*/ 210 h 409"/>
                <a:gd name="T8" fmla="*/ 240 w 216"/>
                <a:gd name="T9" fmla="*/ 261 h 409"/>
                <a:gd name="T10" fmla="*/ 240 w 216"/>
                <a:gd name="T11" fmla="*/ 281 h 409"/>
                <a:gd name="T12" fmla="*/ 240 w 216"/>
                <a:gd name="T13" fmla="*/ 332 h 409"/>
                <a:gd name="T14" fmla="*/ 174 w 216"/>
                <a:gd name="T15" fmla="*/ 383 h 409"/>
                <a:gd name="T16" fmla="*/ 156 w 216"/>
                <a:gd name="T17" fmla="*/ 424 h 409"/>
                <a:gd name="T18" fmla="*/ 73 w 216"/>
                <a:gd name="T19" fmla="*/ 493 h 409"/>
                <a:gd name="T20" fmla="*/ 67 w 216"/>
                <a:gd name="T21" fmla="*/ 585 h 409"/>
                <a:gd name="T22" fmla="*/ 0 w 216"/>
                <a:gd name="T23" fmla="*/ 345 h 409"/>
                <a:gd name="T24" fmla="*/ 24 w 216"/>
                <a:gd name="T25" fmla="*/ 190 h 409"/>
                <a:gd name="T26" fmla="*/ 13 w 216"/>
                <a:gd name="T27" fmla="*/ 68 h 409"/>
                <a:gd name="T28" fmla="*/ 46 w 216"/>
                <a:gd name="T29" fmla="*/ 5 h 409"/>
                <a:gd name="T30" fmla="*/ 73 w 216"/>
                <a:gd name="T31" fmla="*/ 20 h 4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6"/>
                <a:gd name="T49" fmla="*/ 0 h 409"/>
                <a:gd name="T50" fmla="*/ 216 w 216"/>
                <a:gd name="T51" fmla="*/ 409 h 4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6" h="409">
                  <a:moveTo>
                    <a:pt x="67" y="14"/>
                  </a:moveTo>
                  <a:lnTo>
                    <a:pt x="102" y="0"/>
                  </a:lnTo>
                  <a:lnTo>
                    <a:pt x="129" y="5"/>
                  </a:lnTo>
                  <a:lnTo>
                    <a:pt x="164" y="147"/>
                  </a:lnTo>
                  <a:lnTo>
                    <a:pt x="216" y="183"/>
                  </a:lnTo>
                  <a:lnTo>
                    <a:pt x="216" y="197"/>
                  </a:lnTo>
                  <a:lnTo>
                    <a:pt x="216" y="233"/>
                  </a:lnTo>
                  <a:lnTo>
                    <a:pt x="156" y="269"/>
                  </a:lnTo>
                  <a:lnTo>
                    <a:pt x="138" y="298"/>
                  </a:lnTo>
                  <a:lnTo>
                    <a:pt x="67" y="346"/>
                  </a:lnTo>
                  <a:lnTo>
                    <a:pt x="61" y="409"/>
                  </a:lnTo>
                  <a:lnTo>
                    <a:pt x="0" y="240"/>
                  </a:lnTo>
                  <a:lnTo>
                    <a:pt x="24" y="133"/>
                  </a:lnTo>
                  <a:lnTo>
                    <a:pt x="13" y="48"/>
                  </a:lnTo>
                  <a:lnTo>
                    <a:pt x="40" y="5"/>
                  </a:lnTo>
                  <a:lnTo>
                    <a:pt x="67" y="14"/>
                  </a:lnTo>
                  <a:close/>
                </a:path>
              </a:pathLst>
            </a:custGeom>
            <a:solidFill>
              <a:srgbClr val="FF6600"/>
            </a:solidFill>
            <a:ln w="1651">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602" name="Freeform 54"/>
            <p:cNvSpPr>
              <a:spLocks/>
            </p:cNvSpPr>
            <p:nvPr/>
          </p:nvSpPr>
          <p:spPr bwMode="auto">
            <a:xfrm>
              <a:off x="4449" y="2578"/>
              <a:ext cx="90" cy="68"/>
            </a:xfrm>
            <a:custGeom>
              <a:avLst/>
              <a:gdLst>
                <a:gd name="T0" fmla="*/ 0 w 89"/>
                <a:gd name="T1" fmla="*/ 91 h 64"/>
                <a:gd name="T2" fmla="*/ 95 w 89"/>
                <a:gd name="T3" fmla="*/ 0 h 64"/>
                <a:gd name="T4" fmla="*/ 0 w 89"/>
                <a:gd name="T5" fmla="*/ 91 h 64"/>
                <a:gd name="T6" fmla="*/ 0 60000 65536"/>
                <a:gd name="T7" fmla="*/ 0 60000 65536"/>
                <a:gd name="T8" fmla="*/ 0 60000 65536"/>
                <a:gd name="T9" fmla="*/ 0 w 89"/>
                <a:gd name="T10" fmla="*/ 0 h 64"/>
                <a:gd name="T11" fmla="*/ 89 w 89"/>
                <a:gd name="T12" fmla="*/ 64 h 64"/>
              </a:gdLst>
              <a:ahLst/>
              <a:cxnLst>
                <a:cxn ang="T6">
                  <a:pos x="T0" y="T1"/>
                </a:cxn>
                <a:cxn ang="T7">
                  <a:pos x="T2" y="T3"/>
                </a:cxn>
                <a:cxn ang="T8">
                  <a:pos x="T4" y="T5"/>
                </a:cxn>
              </a:cxnLst>
              <a:rect l="T9" t="T10" r="T11" b="T12"/>
              <a:pathLst>
                <a:path w="89" h="64">
                  <a:moveTo>
                    <a:pt x="0" y="64"/>
                  </a:moveTo>
                  <a:lnTo>
                    <a:pt x="89" y="0"/>
                  </a:lnTo>
                  <a:lnTo>
                    <a:pt x="0" y="64"/>
                  </a:lnTo>
                  <a:close/>
                </a:path>
              </a:pathLst>
            </a:custGeom>
            <a:solidFill>
              <a:srgbClr val="FF6600"/>
            </a:solidFill>
            <a:ln w="1651">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grpSp>
          <p:nvGrpSpPr>
            <p:cNvPr id="108603" name="Group 55"/>
            <p:cNvGrpSpPr>
              <a:grpSpLocks/>
            </p:cNvGrpSpPr>
            <p:nvPr/>
          </p:nvGrpSpPr>
          <p:grpSpPr bwMode="auto">
            <a:xfrm>
              <a:off x="240" y="576"/>
              <a:ext cx="1025" cy="865"/>
              <a:chOff x="-3581" y="2593"/>
              <a:chExt cx="787" cy="591"/>
            </a:xfrm>
          </p:grpSpPr>
          <p:sp>
            <p:nvSpPr>
              <p:cNvPr id="108674" name="Freeform 56"/>
              <p:cNvSpPr>
                <a:spLocks/>
              </p:cNvSpPr>
              <p:nvPr/>
            </p:nvSpPr>
            <p:spPr bwMode="auto">
              <a:xfrm>
                <a:off x="-3435" y="3031"/>
                <a:ext cx="5" cy="2"/>
              </a:xfrm>
              <a:custGeom>
                <a:avLst/>
                <a:gdLst>
                  <a:gd name="T0" fmla="*/ 5 w 5"/>
                  <a:gd name="T1" fmla="*/ 0 h 2"/>
                  <a:gd name="T2" fmla="*/ 2 w 5"/>
                  <a:gd name="T3" fmla="*/ 2 h 2"/>
                  <a:gd name="T4" fmla="*/ 0 w 5"/>
                  <a:gd name="T5" fmla="*/ 0 h 2"/>
                  <a:gd name="T6" fmla="*/ 5 w 5"/>
                  <a:gd name="T7" fmla="*/ 0 h 2"/>
                  <a:gd name="T8" fmla="*/ 0 60000 65536"/>
                  <a:gd name="T9" fmla="*/ 0 60000 65536"/>
                  <a:gd name="T10" fmla="*/ 0 60000 65536"/>
                  <a:gd name="T11" fmla="*/ 0 60000 65536"/>
                  <a:gd name="T12" fmla="*/ 0 w 5"/>
                  <a:gd name="T13" fmla="*/ 0 h 2"/>
                  <a:gd name="T14" fmla="*/ 5 w 5"/>
                  <a:gd name="T15" fmla="*/ 2 h 2"/>
                </a:gdLst>
                <a:ahLst/>
                <a:cxnLst>
                  <a:cxn ang="T8">
                    <a:pos x="T0" y="T1"/>
                  </a:cxn>
                  <a:cxn ang="T9">
                    <a:pos x="T2" y="T3"/>
                  </a:cxn>
                  <a:cxn ang="T10">
                    <a:pos x="T4" y="T5"/>
                  </a:cxn>
                  <a:cxn ang="T11">
                    <a:pos x="T6" y="T7"/>
                  </a:cxn>
                </a:cxnLst>
                <a:rect l="T12" t="T13" r="T14" b="T15"/>
                <a:pathLst>
                  <a:path w="5" h="2">
                    <a:moveTo>
                      <a:pt x="5" y="0"/>
                    </a:moveTo>
                    <a:lnTo>
                      <a:pt x="2" y="2"/>
                    </a:lnTo>
                    <a:lnTo>
                      <a:pt x="0" y="0"/>
                    </a:lnTo>
                    <a:lnTo>
                      <a:pt x="5" y="0"/>
                    </a:lnTo>
                    <a:close/>
                  </a:path>
                </a:pathLst>
              </a:custGeom>
              <a:solidFill>
                <a:srgbClr val="FF6600"/>
              </a:solidFill>
              <a:ln w="1588">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675" name="Freeform 57"/>
              <p:cNvSpPr>
                <a:spLocks/>
              </p:cNvSpPr>
              <p:nvPr/>
            </p:nvSpPr>
            <p:spPr bwMode="auto">
              <a:xfrm>
                <a:off x="-3460" y="3154"/>
                <a:ext cx="3" cy="1"/>
              </a:xfrm>
              <a:custGeom>
                <a:avLst/>
                <a:gdLst>
                  <a:gd name="T0" fmla="*/ 2 w 3"/>
                  <a:gd name="T1" fmla="*/ 0 h 1"/>
                  <a:gd name="T2" fmla="*/ 3 w 3"/>
                  <a:gd name="T3" fmla="*/ 0 h 1"/>
                  <a:gd name="T4" fmla="*/ 2 w 3"/>
                  <a:gd name="T5" fmla="*/ 1 h 1"/>
                  <a:gd name="T6" fmla="*/ 0 w 3"/>
                  <a:gd name="T7" fmla="*/ 1 h 1"/>
                  <a:gd name="T8" fmla="*/ 2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2" y="0"/>
                    </a:moveTo>
                    <a:lnTo>
                      <a:pt x="3" y="0"/>
                    </a:lnTo>
                    <a:lnTo>
                      <a:pt x="2" y="1"/>
                    </a:lnTo>
                    <a:lnTo>
                      <a:pt x="0" y="1"/>
                    </a:lnTo>
                    <a:lnTo>
                      <a:pt x="2" y="0"/>
                    </a:lnTo>
                    <a:close/>
                  </a:path>
                </a:pathLst>
              </a:custGeom>
              <a:solidFill>
                <a:srgbClr val="FF6600"/>
              </a:solidFill>
              <a:ln w="1588">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676" name="Freeform 58"/>
              <p:cNvSpPr>
                <a:spLocks/>
              </p:cNvSpPr>
              <p:nvPr/>
            </p:nvSpPr>
            <p:spPr bwMode="auto">
              <a:xfrm>
                <a:off x="-3570" y="3173"/>
                <a:ext cx="9" cy="11"/>
              </a:xfrm>
              <a:custGeom>
                <a:avLst/>
                <a:gdLst>
                  <a:gd name="T0" fmla="*/ 4 w 9"/>
                  <a:gd name="T1" fmla="*/ 11 h 11"/>
                  <a:gd name="T2" fmla="*/ 0 w 9"/>
                  <a:gd name="T3" fmla="*/ 9 h 11"/>
                  <a:gd name="T4" fmla="*/ 4 w 9"/>
                  <a:gd name="T5" fmla="*/ 6 h 11"/>
                  <a:gd name="T6" fmla="*/ 4 w 9"/>
                  <a:gd name="T7" fmla="*/ 6 h 11"/>
                  <a:gd name="T8" fmla="*/ 0 w 9"/>
                  <a:gd name="T9" fmla="*/ 2 h 11"/>
                  <a:gd name="T10" fmla="*/ 0 w 9"/>
                  <a:gd name="T11" fmla="*/ 0 h 11"/>
                  <a:gd name="T12" fmla="*/ 4 w 9"/>
                  <a:gd name="T13" fmla="*/ 0 h 11"/>
                  <a:gd name="T14" fmla="*/ 5 w 9"/>
                  <a:gd name="T15" fmla="*/ 2 h 11"/>
                  <a:gd name="T16" fmla="*/ 9 w 9"/>
                  <a:gd name="T17" fmla="*/ 2 h 11"/>
                  <a:gd name="T18" fmla="*/ 7 w 9"/>
                  <a:gd name="T19" fmla="*/ 6 h 11"/>
                  <a:gd name="T20" fmla="*/ 4 w 9"/>
                  <a:gd name="T21" fmla="*/ 11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11"/>
                  <a:gd name="T35" fmla="*/ 9 w 9"/>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11">
                    <a:moveTo>
                      <a:pt x="4" y="11"/>
                    </a:moveTo>
                    <a:lnTo>
                      <a:pt x="0" y="9"/>
                    </a:lnTo>
                    <a:lnTo>
                      <a:pt x="4" y="6"/>
                    </a:lnTo>
                    <a:lnTo>
                      <a:pt x="0" y="2"/>
                    </a:lnTo>
                    <a:lnTo>
                      <a:pt x="0" y="0"/>
                    </a:lnTo>
                    <a:lnTo>
                      <a:pt x="4" y="0"/>
                    </a:lnTo>
                    <a:lnTo>
                      <a:pt x="5" y="2"/>
                    </a:lnTo>
                    <a:lnTo>
                      <a:pt x="9" y="2"/>
                    </a:lnTo>
                    <a:lnTo>
                      <a:pt x="7" y="6"/>
                    </a:lnTo>
                    <a:lnTo>
                      <a:pt x="4" y="11"/>
                    </a:lnTo>
                    <a:close/>
                  </a:path>
                </a:pathLst>
              </a:custGeom>
              <a:solidFill>
                <a:srgbClr val="FF6600"/>
              </a:solidFill>
              <a:ln w="1588">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677" name="Freeform 59"/>
              <p:cNvSpPr>
                <a:spLocks/>
              </p:cNvSpPr>
              <p:nvPr/>
            </p:nvSpPr>
            <p:spPr bwMode="auto">
              <a:xfrm>
                <a:off x="-3424" y="3124"/>
                <a:ext cx="23" cy="21"/>
              </a:xfrm>
              <a:custGeom>
                <a:avLst/>
                <a:gdLst>
                  <a:gd name="T0" fmla="*/ 23 w 23"/>
                  <a:gd name="T1" fmla="*/ 0 h 21"/>
                  <a:gd name="T2" fmla="*/ 22 w 23"/>
                  <a:gd name="T3" fmla="*/ 6 h 21"/>
                  <a:gd name="T4" fmla="*/ 13 w 23"/>
                  <a:gd name="T5" fmla="*/ 9 h 21"/>
                  <a:gd name="T6" fmla="*/ 12 w 23"/>
                  <a:gd name="T7" fmla="*/ 14 h 21"/>
                  <a:gd name="T8" fmla="*/ 7 w 23"/>
                  <a:gd name="T9" fmla="*/ 19 h 21"/>
                  <a:gd name="T10" fmla="*/ 0 w 23"/>
                  <a:gd name="T11" fmla="*/ 21 h 21"/>
                  <a:gd name="T12" fmla="*/ 5 w 23"/>
                  <a:gd name="T13" fmla="*/ 17 h 21"/>
                  <a:gd name="T14" fmla="*/ 5 w 23"/>
                  <a:gd name="T15" fmla="*/ 10 h 21"/>
                  <a:gd name="T16" fmla="*/ 9 w 23"/>
                  <a:gd name="T17" fmla="*/ 9 h 21"/>
                  <a:gd name="T18" fmla="*/ 12 w 23"/>
                  <a:gd name="T19" fmla="*/ 9 h 21"/>
                  <a:gd name="T20" fmla="*/ 12 w 23"/>
                  <a:gd name="T21" fmla="*/ 4 h 21"/>
                  <a:gd name="T22" fmla="*/ 14 w 23"/>
                  <a:gd name="T23" fmla="*/ 0 h 21"/>
                  <a:gd name="T24" fmla="*/ 18 w 23"/>
                  <a:gd name="T25" fmla="*/ 0 h 21"/>
                  <a:gd name="T26" fmla="*/ 23 w 23"/>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
                  <a:gd name="T43" fmla="*/ 0 h 21"/>
                  <a:gd name="T44" fmla="*/ 23 w 23"/>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 h="21">
                    <a:moveTo>
                      <a:pt x="23" y="0"/>
                    </a:moveTo>
                    <a:lnTo>
                      <a:pt x="22" y="6"/>
                    </a:lnTo>
                    <a:lnTo>
                      <a:pt x="13" y="9"/>
                    </a:lnTo>
                    <a:lnTo>
                      <a:pt x="12" y="14"/>
                    </a:lnTo>
                    <a:lnTo>
                      <a:pt x="7" y="19"/>
                    </a:lnTo>
                    <a:lnTo>
                      <a:pt x="0" y="21"/>
                    </a:lnTo>
                    <a:lnTo>
                      <a:pt x="5" y="17"/>
                    </a:lnTo>
                    <a:lnTo>
                      <a:pt x="5" y="10"/>
                    </a:lnTo>
                    <a:lnTo>
                      <a:pt x="9" y="9"/>
                    </a:lnTo>
                    <a:lnTo>
                      <a:pt x="12" y="9"/>
                    </a:lnTo>
                    <a:lnTo>
                      <a:pt x="12" y="4"/>
                    </a:lnTo>
                    <a:lnTo>
                      <a:pt x="14" y="0"/>
                    </a:lnTo>
                    <a:lnTo>
                      <a:pt x="18" y="0"/>
                    </a:lnTo>
                    <a:lnTo>
                      <a:pt x="23" y="0"/>
                    </a:lnTo>
                    <a:close/>
                  </a:path>
                </a:pathLst>
              </a:custGeom>
              <a:solidFill>
                <a:srgbClr val="FF6600"/>
              </a:solidFill>
              <a:ln w="1588">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678" name="Freeform 60"/>
              <p:cNvSpPr>
                <a:spLocks/>
              </p:cNvSpPr>
              <p:nvPr/>
            </p:nvSpPr>
            <p:spPr bwMode="auto">
              <a:xfrm>
                <a:off x="-3479" y="3155"/>
                <a:ext cx="5" cy="6"/>
              </a:xfrm>
              <a:custGeom>
                <a:avLst/>
                <a:gdLst>
                  <a:gd name="T0" fmla="*/ 1 w 5"/>
                  <a:gd name="T1" fmla="*/ 6 h 6"/>
                  <a:gd name="T2" fmla="*/ 0 w 5"/>
                  <a:gd name="T3" fmla="*/ 6 h 6"/>
                  <a:gd name="T4" fmla="*/ 1 w 5"/>
                  <a:gd name="T5" fmla="*/ 2 h 6"/>
                  <a:gd name="T6" fmla="*/ 5 w 5"/>
                  <a:gd name="T7" fmla="*/ 0 h 6"/>
                  <a:gd name="T8" fmla="*/ 5 w 5"/>
                  <a:gd name="T9" fmla="*/ 2 h 6"/>
                  <a:gd name="T10" fmla="*/ 1 w 5"/>
                  <a:gd name="T11" fmla="*/ 6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1" y="6"/>
                    </a:moveTo>
                    <a:lnTo>
                      <a:pt x="0" y="6"/>
                    </a:lnTo>
                    <a:lnTo>
                      <a:pt x="1" y="2"/>
                    </a:lnTo>
                    <a:lnTo>
                      <a:pt x="5" y="0"/>
                    </a:lnTo>
                    <a:lnTo>
                      <a:pt x="5" y="2"/>
                    </a:lnTo>
                    <a:lnTo>
                      <a:pt x="1" y="6"/>
                    </a:lnTo>
                    <a:close/>
                  </a:path>
                </a:pathLst>
              </a:custGeom>
              <a:solidFill>
                <a:srgbClr val="FF6600"/>
              </a:solidFill>
              <a:ln w="1588">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679" name="Freeform 61"/>
              <p:cNvSpPr>
                <a:spLocks/>
              </p:cNvSpPr>
              <p:nvPr/>
            </p:nvSpPr>
            <p:spPr bwMode="auto">
              <a:xfrm>
                <a:off x="-3562" y="3173"/>
                <a:ext cx="11" cy="9"/>
              </a:xfrm>
              <a:custGeom>
                <a:avLst/>
                <a:gdLst>
                  <a:gd name="T0" fmla="*/ 6 w 11"/>
                  <a:gd name="T1" fmla="*/ 9 h 9"/>
                  <a:gd name="T2" fmla="*/ 5 w 11"/>
                  <a:gd name="T3" fmla="*/ 6 h 9"/>
                  <a:gd name="T4" fmla="*/ 1 w 11"/>
                  <a:gd name="T5" fmla="*/ 9 h 9"/>
                  <a:gd name="T6" fmla="*/ 1 w 11"/>
                  <a:gd name="T7" fmla="*/ 9 h 9"/>
                  <a:gd name="T8" fmla="*/ 0 w 11"/>
                  <a:gd name="T9" fmla="*/ 9 h 9"/>
                  <a:gd name="T10" fmla="*/ 8 w 11"/>
                  <a:gd name="T11" fmla="*/ 2 h 9"/>
                  <a:gd name="T12" fmla="*/ 8 w 11"/>
                  <a:gd name="T13" fmla="*/ 0 h 9"/>
                  <a:gd name="T14" fmla="*/ 11 w 11"/>
                  <a:gd name="T15" fmla="*/ 0 h 9"/>
                  <a:gd name="T16" fmla="*/ 9 w 11"/>
                  <a:gd name="T17" fmla="*/ 6 h 9"/>
                  <a:gd name="T18" fmla="*/ 9 w 11"/>
                  <a:gd name="T19" fmla="*/ 9 h 9"/>
                  <a:gd name="T20" fmla="*/ 6 w 11"/>
                  <a:gd name="T21" fmla="*/ 9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9"/>
                  <a:gd name="T35" fmla="*/ 11 w 11"/>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9">
                    <a:moveTo>
                      <a:pt x="6" y="9"/>
                    </a:moveTo>
                    <a:lnTo>
                      <a:pt x="5" y="6"/>
                    </a:lnTo>
                    <a:lnTo>
                      <a:pt x="1" y="9"/>
                    </a:lnTo>
                    <a:lnTo>
                      <a:pt x="0" y="9"/>
                    </a:lnTo>
                    <a:lnTo>
                      <a:pt x="8" y="2"/>
                    </a:lnTo>
                    <a:lnTo>
                      <a:pt x="8" y="0"/>
                    </a:lnTo>
                    <a:lnTo>
                      <a:pt x="11" y="0"/>
                    </a:lnTo>
                    <a:lnTo>
                      <a:pt x="9" y="6"/>
                    </a:lnTo>
                    <a:lnTo>
                      <a:pt x="9" y="9"/>
                    </a:lnTo>
                    <a:lnTo>
                      <a:pt x="6" y="9"/>
                    </a:lnTo>
                    <a:close/>
                  </a:path>
                </a:pathLst>
              </a:custGeom>
              <a:solidFill>
                <a:srgbClr val="FF6600"/>
              </a:solidFill>
              <a:ln w="1588">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680" name="Freeform 62"/>
              <p:cNvSpPr>
                <a:spLocks/>
              </p:cNvSpPr>
              <p:nvPr/>
            </p:nvSpPr>
            <p:spPr bwMode="auto">
              <a:xfrm>
                <a:off x="-3581" y="3175"/>
                <a:ext cx="2" cy="4"/>
              </a:xfrm>
              <a:custGeom>
                <a:avLst/>
                <a:gdLst>
                  <a:gd name="T0" fmla="*/ 1 w 2"/>
                  <a:gd name="T1" fmla="*/ 4 h 4"/>
                  <a:gd name="T2" fmla="*/ 0 w 2"/>
                  <a:gd name="T3" fmla="*/ 0 h 4"/>
                  <a:gd name="T4" fmla="*/ 2 w 2"/>
                  <a:gd name="T5" fmla="*/ 0 h 4"/>
                  <a:gd name="T6" fmla="*/ 1 w 2"/>
                  <a:gd name="T7" fmla="*/ 4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1" y="4"/>
                    </a:moveTo>
                    <a:lnTo>
                      <a:pt x="0" y="0"/>
                    </a:lnTo>
                    <a:lnTo>
                      <a:pt x="2" y="0"/>
                    </a:lnTo>
                    <a:lnTo>
                      <a:pt x="1" y="4"/>
                    </a:lnTo>
                    <a:close/>
                  </a:path>
                </a:pathLst>
              </a:custGeom>
              <a:solidFill>
                <a:srgbClr val="FF6600"/>
              </a:solidFill>
              <a:ln w="1588">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681" name="Freeform 63"/>
              <p:cNvSpPr>
                <a:spLocks/>
              </p:cNvSpPr>
              <p:nvPr/>
            </p:nvSpPr>
            <p:spPr bwMode="auto">
              <a:xfrm>
                <a:off x="-3549" y="3171"/>
                <a:ext cx="16" cy="13"/>
              </a:xfrm>
              <a:custGeom>
                <a:avLst/>
                <a:gdLst>
                  <a:gd name="T0" fmla="*/ 0 w 16"/>
                  <a:gd name="T1" fmla="*/ 4 h 13"/>
                  <a:gd name="T2" fmla="*/ 2 w 16"/>
                  <a:gd name="T3" fmla="*/ 4 h 13"/>
                  <a:gd name="T4" fmla="*/ 2 w 16"/>
                  <a:gd name="T5" fmla="*/ 0 h 13"/>
                  <a:gd name="T6" fmla="*/ 6 w 16"/>
                  <a:gd name="T7" fmla="*/ 0 h 13"/>
                  <a:gd name="T8" fmla="*/ 6 w 16"/>
                  <a:gd name="T9" fmla="*/ 4 h 13"/>
                  <a:gd name="T10" fmla="*/ 16 w 16"/>
                  <a:gd name="T11" fmla="*/ 2 h 13"/>
                  <a:gd name="T12" fmla="*/ 16 w 16"/>
                  <a:gd name="T13" fmla="*/ 4 h 13"/>
                  <a:gd name="T14" fmla="*/ 3 w 16"/>
                  <a:gd name="T15" fmla="*/ 11 h 13"/>
                  <a:gd name="T16" fmla="*/ 0 w 16"/>
                  <a:gd name="T17" fmla="*/ 13 h 13"/>
                  <a:gd name="T18" fmla="*/ 0 w 16"/>
                  <a:gd name="T19" fmla="*/ 4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3"/>
                  <a:gd name="T32" fmla="*/ 16 w 16"/>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3">
                    <a:moveTo>
                      <a:pt x="0" y="4"/>
                    </a:moveTo>
                    <a:lnTo>
                      <a:pt x="2" y="4"/>
                    </a:lnTo>
                    <a:lnTo>
                      <a:pt x="2" y="0"/>
                    </a:lnTo>
                    <a:lnTo>
                      <a:pt x="6" y="0"/>
                    </a:lnTo>
                    <a:lnTo>
                      <a:pt x="6" y="4"/>
                    </a:lnTo>
                    <a:lnTo>
                      <a:pt x="16" y="2"/>
                    </a:lnTo>
                    <a:lnTo>
                      <a:pt x="16" y="4"/>
                    </a:lnTo>
                    <a:lnTo>
                      <a:pt x="3" y="11"/>
                    </a:lnTo>
                    <a:lnTo>
                      <a:pt x="0" y="13"/>
                    </a:lnTo>
                    <a:lnTo>
                      <a:pt x="0" y="4"/>
                    </a:lnTo>
                    <a:close/>
                  </a:path>
                </a:pathLst>
              </a:custGeom>
              <a:solidFill>
                <a:srgbClr val="FF6600"/>
              </a:solidFill>
              <a:ln w="1588">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682" name="Freeform 64"/>
              <p:cNvSpPr>
                <a:spLocks/>
              </p:cNvSpPr>
              <p:nvPr/>
            </p:nvSpPr>
            <p:spPr bwMode="auto">
              <a:xfrm>
                <a:off x="-3446" y="3013"/>
                <a:ext cx="7" cy="2"/>
              </a:xfrm>
              <a:custGeom>
                <a:avLst/>
                <a:gdLst>
                  <a:gd name="T0" fmla="*/ 4 w 7"/>
                  <a:gd name="T1" fmla="*/ 2 h 2"/>
                  <a:gd name="T2" fmla="*/ 0 w 7"/>
                  <a:gd name="T3" fmla="*/ 2 h 2"/>
                  <a:gd name="T4" fmla="*/ 3 w 7"/>
                  <a:gd name="T5" fmla="*/ 0 h 2"/>
                  <a:gd name="T6" fmla="*/ 7 w 7"/>
                  <a:gd name="T7" fmla="*/ 0 h 2"/>
                  <a:gd name="T8" fmla="*/ 4 w 7"/>
                  <a:gd name="T9" fmla="*/ 2 h 2"/>
                  <a:gd name="T10" fmla="*/ 0 60000 65536"/>
                  <a:gd name="T11" fmla="*/ 0 60000 65536"/>
                  <a:gd name="T12" fmla="*/ 0 60000 65536"/>
                  <a:gd name="T13" fmla="*/ 0 60000 65536"/>
                  <a:gd name="T14" fmla="*/ 0 60000 65536"/>
                  <a:gd name="T15" fmla="*/ 0 w 7"/>
                  <a:gd name="T16" fmla="*/ 0 h 2"/>
                  <a:gd name="T17" fmla="*/ 7 w 7"/>
                  <a:gd name="T18" fmla="*/ 2 h 2"/>
                </a:gdLst>
                <a:ahLst/>
                <a:cxnLst>
                  <a:cxn ang="T10">
                    <a:pos x="T0" y="T1"/>
                  </a:cxn>
                  <a:cxn ang="T11">
                    <a:pos x="T2" y="T3"/>
                  </a:cxn>
                  <a:cxn ang="T12">
                    <a:pos x="T4" y="T5"/>
                  </a:cxn>
                  <a:cxn ang="T13">
                    <a:pos x="T6" y="T7"/>
                  </a:cxn>
                  <a:cxn ang="T14">
                    <a:pos x="T8" y="T9"/>
                  </a:cxn>
                </a:cxnLst>
                <a:rect l="T15" t="T16" r="T17" b="T18"/>
                <a:pathLst>
                  <a:path w="7" h="2">
                    <a:moveTo>
                      <a:pt x="4" y="2"/>
                    </a:moveTo>
                    <a:lnTo>
                      <a:pt x="0" y="2"/>
                    </a:lnTo>
                    <a:lnTo>
                      <a:pt x="3" y="0"/>
                    </a:lnTo>
                    <a:lnTo>
                      <a:pt x="7" y="0"/>
                    </a:lnTo>
                    <a:lnTo>
                      <a:pt x="4" y="2"/>
                    </a:lnTo>
                    <a:close/>
                  </a:path>
                </a:pathLst>
              </a:custGeom>
              <a:solidFill>
                <a:srgbClr val="FF6600"/>
              </a:solidFill>
              <a:ln w="1588">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683" name="Freeform 65"/>
              <p:cNvSpPr>
                <a:spLocks/>
              </p:cNvSpPr>
              <p:nvPr/>
            </p:nvSpPr>
            <p:spPr bwMode="auto">
              <a:xfrm>
                <a:off x="-3438" y="3143"/>
                <a:ext cx="5" cy="5"/>
              </a:xfrm>
              <a:custGeom>
                <a:avLst/>
                <a:gdLst>
                  <a:gd name="T0" fmla="*/ 5 w 5"/>
                  <a:gd name="T1" fmla="*/ 0 h 5"/>
                  <a:gd name="T2" fmla="*/ 4 w 5"/>
                  <a:gd name="T3" fmla="*/ 5 h 5"/>
                  <a:gd name="T4" fmla="*/ 3 w 5"/>
                  <a:gd name="T5" fmla="*/ 2 h 5"/>
                  <a:gd name="T6" fmla="*/ 0 w 5"/>
                  <a:gd name="T7" fmla="*/ 2 h 5"/>
                  <a:gd name="T8" fmla="*/ 0 w 5"/>
                  <a:gd name="T9" fmla="*/ 2 h 5"/>
                  <a:gd name="T10" fmla="*/ 3 w 5"/>
                  <a:gd name="T11" fmla="*/ 0 h 5"/>
                  <a:gd name="T12" fmla="*/ 5 w 5"/>
                  <a:gd name="T13" fmla="*/ 0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5" y="0"/>
                    </a:moveTo>
                    <a:lnTo>
                      <a:pt x="4" y="5"/>
                    </a:lnTo>
                    <a:lnTo>
                      <a:pt x="3" y="2"/>
                    </a:lnTo>
                    <a:lnTo>
                      <a:pt x="0" y="2"/>
                    </a:lnTo>
                    <a:lnTo>
                      <a:pt x="3" y="0"/>
                    </a:lnTo>
                    <a:lnTo>
                      <a:pt x="5" y="0"/>
                    </a:lnTo>
                    <a:close/>
                  </a:path>
                </a:pathLst>
              </a:custGeom>
              <a:solidFill>
                <a:srgbClr val="FF6600"/>
              </a:solidFill>
              <a:ln w="1588">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684" name="Freeform 66"/>
              <p:cNvSpPr>
                <a:spLocks/>
              </p:cNvSpPr>
              <p:nvPr/>
            </p:nvSpPr>
            <p:spPr bwMode="auto">
              <a:xfrm>
                <a:off x="-3402" y="3110"/>
                <a:ext cx="27" cy="23"/>
              </a:xfrm>
              <a:custGeom>
                <a:avLst/>
                <a:gdLst>
                  <a:gd name="T0" fmla="*/ 5 w 27"/>
                  <a:gd name="T1" fmla="*/ 23 h 23"/>
                  <a:gd name="T2" fmla="*/ 2 w 27"/>
                  <a:gd name="T3" fmla="*/ 23 h 23"/>
                  <a:gd name="T4" fmla="*/ 0 w 27"/>
                  <a:gd name="T5" fmla="*/ 23 h 23"/>
                  <a:gd name="T6" fmla="*/ 9 w 27"/>
                  <a:gd name="T7" fmla="*/ 14 h 23"/>
                  <a:gd name="T8" fmla="*/ 11 w 27"/>
                  <a:gd name="T9" fmla="*/ 10 h 23"/>
                  <a:gd name="T10" fmla="*/ 15 w 27"/>
                  <a:gd name="T11" fmla="*/ 10 h 23"/>
                  <a:gd name="T12" fmla="*/ 10 w 27"/>
                  <a:gd name="T13" fmla="*/ 4 h 23"/>
                  <a:gd name="T14" fmla="*/ 15 w 27"/>
                  <a:gd name="T15" fmla="*/ 0 h 23"/>
                  <a:gd name="T16" fmla="*/ 18 w 27"/>
                  <a:gd name="T17" fmla="*/ 0 h 23"/>
                  <a:gd name="T18" fmla="*/ 20 w 27"/>
                  <a:gd name="T19" fmla="*/ 3 h 23"/>
                  <a:gd name="T20" fmla="*/ 23 w 27"/>
                  <a:gd name="T21" fmla="*/ 0 h 23"/>
                  <a:gd name="T22" fmla="*/ 24 w 27"/>
                  <a:gd name="T23" fmla="*/ 0 h 23"/>
                  <a:gd name="T24" fmla="*/ 24 w 27"/>
                  <a:gd name="T25" fmla="*/ 4 h 23"/>
                  <a:gd name="T26" fmla="*/ 20 w 27"/>
                  <a:gd name="T27" fmla="*/ 8 h 23"/>
                  <a:gd name="T28" fmla="*/ 27 w 27"/>
                  <a:gd name="T29" fmla="*/ 4 h 23"/>
                  <a:gd name="T30" fmla="*/ 26 w 27"/>
                  <a:gd name="T31" fmla="*/ 10 h 23"/>
                  <a:gd name="T32" fmla="*/ 18 w 27"/>
                  <a:gd name="T33" fmla="*/ 14 h 23"/>
                  <a:gd name="T34" fmla="*/ 11 w 27"/>
                  <a:gd name="T35" fmla="*/ 18 h 23"/>
                  <a:gd name="T36" fmla="*/ 5 w 27"/>
                  <a:gd name="T37" fmla="*/ 23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
                  <a:gd name="T58" fmla="*/ 0 h 23"/>
                  <a:gd name="T59" fmla="*/ 27 w 27"/>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 h="23">
                    <a:moveTo>
                      <a:pt x="5" y="23"/>
                    </a:moveTo>
                    <a:lnTo>
                      <a:pt x="2" y="23"/>
                    </a:lnTo>
                    <a:lnTo>
                      <a:pt x="0" y="23"/>
                    </a:lnTo>
                    <a:lnTo>
                      <a:pt x="9" y="14"/>
                    </a:lnTo>
                    <a:lnTo>
                      <a:pt x="11" y="10"/>
                    </a:lnTo>
                    <a:lnTo>
                      <a:pt x="15" y="10"/>
                    </a:lnTo>
                    <a:lnTo>
                      <a:pt x="10" y="4"/>
                    </a:lnTo>
                    <a:lnTo>
                      <a:pt x="15" y="0"/>
                    </a:lnTo>
                    <a:lnTo>
                      <a:pt x="18" y="0"/>
                    </a:lnTo>
                    <a:lnTo>
                      <a:pt x="20" y="3"/>
                    </a:lnTo>
                    <a:lnTo>
                      <a:pt x="23" y="0"/>
                    </a:lnTo>
                    <a:lnTo>
                      <a:pt x="24" y="0"/>
                    </a:lnTo>
                    <a:lnTo>
                      <a:pt x="24" y="4"/>
                    </a:lnTo>
                    <a:lnTo>
                      <a:pt x="20" y="8"/>
                    </a:lnTo>
                    <a:lnTo>
                      <a:pt x="27" y="4"/>
                    </a:lnTo>
                    <a:lnTo>
                      <a:pt x="26" y="10"/>
                    </a:lnTo>
                    <a:lnTo>
                      <a:pt x="18" y="14"/>
                    </a:lnTo>
                    <a:lnTo>
                      <a:pt x="11" y="18"/>
                    </a:lnTo>
                    <a:lnTo>
                      <a:pt x="5" y="23"/>
                    </a:lnTo>
                    <a:close/>
                  </a:path>
                </a:pathLst>
              </a:custGeom>
              <a:solidFill>
                <a:srgbClr val="FF6600"/>
              </a:solidFill>
              <a:ln w="1588">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685" name="Freeform 67"/>
              <p:cNvSpPr>
                <a:spLocks/>
              </p:cNvSpPr>
              <p:nvPr/>
            </p:nvSpPr>
            <p:spPr bwMode="auto">
              <a:xfrm>
                <a:off x="-3452" y="3148"/>
                <a:ext cx="4" cy="6"/>
              </a:xfrm>
              <a:custGeom>
                <a:avLst/>
                <a:gdLst>
                  <a:gd name="T0" fmla="*/ 4 w 4"/>
                  <a:gd name="T1" fmla="*/ 2 h 6"/>
                  <a:gd name="T2" fmla="*/ 0 w 4"/>
                  <a:gd name="T3" fmla="*/ 6 h 6"/>
                  <a:gd name="T4" fmla="*/ 0 w 4"/>
                  <a:gd name="T5" fmla="*/ 6 h 6"/>
                  <a:gd name="T6" fmla="*/ 4 w 4"/>
                  <a:gd name="T7" fmla="*/ 0 h 6"/>
                  <a:gd name="T8" fmla="*/ 4 w 4"/>
                  <a:gd name="T9" fmla="*/ 2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2"/>
                    </a:moveTo>
                    <a:lnTo>
                      <a:pt x="0" y="6"/>
                    </a:lnTo>
                    <a:lnTo>
                      <a:pt x="4" y="0"/>
                    </a:lnTo>
                    <a:lnTo>
                      <a:pt x="4" y="2"/>
                    </a:lnTo>
                    <a:close/>
                  </a:path>
                </a:pathLst>
              </a:custGeom>
              <a:solidFill>
                <a:srgbClr val="FF6600"/>
              </a:solidFill>
              <a:ln w="1588">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686" name="Freeform 68"/>
              <p:cNvSpPr>
                <a:spLocks/>
              </p:cNvSpPr>
              <p:nvPr/>
            </p:nvSpPr>
            <p:spPr bwMode="auto">
              <a:xfrm>
                <a:off x="-3533" y="3171"/>
                <a:ext cx="4" cy="2"/>
              </a:xfrm>
              <a:custGeom>
                <a:avLst/>
                <a:gdLst>
                  <a:gd name="T0" fmla="*/ 4 w 4"/>
                  <a:gd name="T1" fmla="*/ 0 h 2"/>
                  <a:gd name="T2" fmla="*/ 3 w 4"/>
                  <a:gd name="T3" fmla="*/ 2 h 2"/>
                  <a:gd name="T4" fmla="*/ 0 w 4"/>
                  <a:gd name="T5" fmla="*/ 0 h 2"/>
                  <a:gd name="T6" fmla="*/ 4 w 4"/>
                  <a:gd name="T7" fmla="*/ 0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4" y="0"/>
                    </a:moveTo>
                    <a:lnTo>
                      <a:pt x="3" y="2"/>
                    </a:lnTo>
                    <a:lnTo>
                      <a:pt x="0" y="0"/>
                    </a:lnTo>
                    <a:lnTo>
                      <a:pt x="4" y="0"/>
                    </a:lnTo>
                    <a:close/>
                  </a:path>
                </a:pathLst>
              </a:custGeom>
              <a:solidFill>
                <a:srgbClr val="FF6600"/>
              </a:solidFill>
              <a:ln w="1588">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687" name="Freeform 69"/>
              <p:cNvSpPr>
                <a:spLocks/>
              </p:cNvSpPr>
              <p:nvPr/>
            </p:nvSpPr>
            <p:spPr bwMode="auto">
              <a:xfrm>
                <a:off x="-3522" y="3155"/>
                <a:ext cx="37" cy="16"/>
              </a:xfrm>
              <a:custGeom>
                <a:avLst/>
                <a:gdLst>
                  <a:gd name="T0" fmla="*/ 15 w 37"/>
                  <a:gd name="T1" fmla="*/ 6 h 16"/>
                  <a:gd name="T2" fmla="*/ 14 w 37"/>
                  <a:gd name="T3" fmla="*/ 6 h 16"/>
                  <a:gd name="T4" fmla="*/ 19 w 37"/>
                  <a:gd name="T5" fmla="*/ 0 h 16"/>
                  <a:gd name="T6" fmla="*/ 20 w 37"/>
                  <a:gd name="T7" fmla="*/ 2 h 16"/>
                  <a:gd name="T8" fmla="*/ 21 w 37"/>
                  <a:gd name="T9" fmla="*/ 6 h 16"/>
                  <a:gd name="T10" fmla="*/ 17 w 37"/>
                  <a:gd name="T11" fmla="*/ 9 h 16"/>
                  <a:gd name="T12" fmla="*/ 19 w 37"/>
                  <a:gd name="T13" fmla="*/ 10 h 16"/>
                  <a:gd name="T14" fmla="*/ 37 w 37"/>
                  <a:gd name="T15" fmla="*/ 10 h 16"/>
                  <a:gd name="T16" fmla="*/ 30 w 37"/>
                  <a:gd name="T17" fmla="*/ 14 h 16"/>
                  <a:gd name="T18" fmla="*/ 20 w 37"/>
                  <a:gd name="T19" fmla="*/ 10 h 16"/>
                  <a:gd name="T20" fmla="*/ 15 w 37"/>
                  <a:gd name="T21" fmla="*/ 14 h 16"/>
                  <a:gd name="T22" fmla="*/ 3 w 37"/>
                  <a:gd name="T23" fmla="*/ 16 h 16"/>
                  <a:gd name="T24" fmla="*/ 0 w 37"/>
                  <a:gd name="T25" fmla="*/ 16 h 16"/>
                  <a:gd name="T26" fmla="*/ 10 w 37"/>
                  <a:gd name="T27" fmla="*/ 10 h 16"/>
                  <a:gd name="T28" fmla="*/ 14 w 37"/>
                  <a:gd name="T29" fmla="*/ 9 h 16"/>
                  <a:gd name="T30" fmla="*/ 15 w 37"/>
                  <a:gd name="T31" fmla="*/ 9 h 16"/>
                  <a:gd name="T32" fmla="*/ 15 w 37"/>
                  <a:gd name="T33" fmla="*/ 6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6"/>
                  <a:gd name="T53" fmla="*/ 37 w 37"/>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6">
                    <a:moveTo>
                      <a:pt x="15" y="6"/>
                    </a:moveTo>
                    <a:lnTo>
                      <a:pt x="14" y="6"/>
                    </a:lnTo>
                    <a:lnTo>
                      <a:pt x="19" y="0"/>
                    </a:lnTo>
                    <a:lnTo>
                      <a:pt x="20" y="2"/>
                    </a:lnTo>
                    <a:lnTo>
                      <a:pt x="21" y="6"/>
                    </a:lnTo>
                    <a:lnTo>
                      <a:pt x="17" y="9"/>
                    </a:lnTo>
                    <a:lnTo>
                      <a:pt x="19" y="10"/>
                    </a:lnTo>
                    <a:lnTo>
                      <a:pt x="37" y="10"/>
                    </a:lnTo>
                    <a:lnTo>
                      <a:pt x="30" y="14"/>
                    </a:lnTo>
                    <a:lnTo>
                      <a:pt x="20" y="10"/>
                    </a:lnTo>
                    <a:lnTo>
                      <a:pt x="15" y="14"/>
                    </a:lnTo>
                    <a:lnTo>
                      <a:pt x="3" y="16"/>
                    </a:lnTo>
                    <a:lnTo>
                      <a:pt x="0" y="16"/>
                    </a:lnTo>
                    <a:lnTo>
                      <a:pt x="10" y="10"/>
                    </a:lnTo>
                    <a:lnTo>
                      <a:pt x="14" y="9"/>
                    </a:lnTo>
                    <a:lnTo>
                      <a:pt x="15" y="9"/>
                    </a:lnTo>
                    <a:lnTo>
                      <a:pt x="15" y="6"/>
                    </a:lnTo>
                    <a:close/>
                  </a:path>
                </a:pathLst>
              </a:custGeom>
              <a:solidFill>
                <a:srgbClr val="FF6600"/>
              </a:solidFill>
              <a:ln w="1588">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688" name="Freeform 70"/>
              <p:cNvSpPr>
                <a:spLocks/>
              </p:cNvSpPr>
              <p:nvPr/>
            </p:nvSpPr>
            <p:spPr bwMode="auto">
              <a:xfrm>
                <a:off x="-3365" y="3104"/>
                <a:ext cx="8" cy="3"/>
              </a:xfrm>
              <a:custGeom>
                <a:avLst/>
                <a:gdLst>
                  <a:gd name="T0" fmla="*/ 8 w 8"/>
                  <a:gd name="T1" fmla="*/ 0 h 3"/>
                  <a:gd name="T2" fmla="*/ 8 w 8"/>
                  <a:gd name="T3" fmla="*/ 3 h 3"/>
                  <a:gd name="T4" fmla="*/ 6 w 8"/>
                  <a:gd name="T5" fmla="*/ 3 h 3"/>
                  <a:gd name="T6" fmla="*/ 0 w 8"/>
                  <a:gd name="T7" fmla="*/ 3 h 3"/>
                  <a:gd name="T8" fmla="*/ 8 w 8"/>
                  <a:gd name="T9" fmla="*/ 0 h 3"/>
                  <a:gd name="T10" fmla="*/ 0 60000 65536"/>
                  <a:gd name="T11" fmla="*/ 0 60000 65536"/>
                  <a:gd name="T12" fmla="*/ 0 60000 65536"/>
                  <a:gd name="T13" fmla="*/ 0 60000 65536"/>
                  <a:gd name="T14" fmla="*/ 0 60000 65536"/>
                  <a:gd name="T15" fmla="*/ 0 w 8"/>
                  <a:gd name="T16" fmla="*/ 0 h 3"/>
                  <a:gd name="T17" fmla="*/ 8 w 8"/>
                  <a:gd name="T18" fmla="*/ 3 h 3"/>
                </a:gdLst>
                <a:ahLst/>
                <a:cxnLst>
                  <a:cxn ang="T10">
                    <a:pos x="T0" y="T1"/>
                  </a:cxn>
                  <a:cxn ang="T11">
                    <a:pos x="T2" y="T3"/>
                  </a:cxn>
                  <a:cxn ang="T12">
                    <a:pos x="T4" y="T5"/>
                  </a:cxn>
                  <a:cxn ang="T13">
                    <a:pos x="T6" y="T7"/>
                  </a:cxn>
                  <a:cxn ang="T14">
                    <a:pos x="T8" y="T9"/>
                  </a:cxn>
                </a:cxnLst>
                <a:rect l="T15" t="T16" r="T17" b="T18"/>
                <a:pathLst>
                  <a:path w="8" h="3">
                    <a:moveTo>
                      <a:pt x="8" y="0"/>
                    </a:moveTo>
                    <a:lnTo>
                      <a:pt x="8" y="3"/>
                    </a:lnTo>
                    <a:lnTo>
                      <a:pt x="6" y="3"/>
                    </a:lnTo>
                    <a:lnTo>
                      <a:pt x="0" y="3"/>
                    </a:lnTo>
                    <a:lnTo>
                      <a:pt x="8" y="0"/>
                    </a:lnTo>
                    <a:close/>
                  </a:path>
                </a:pathLst>
              </a:custGeom>
              <a:solidFill>
                <a:srgbClr val="FF6600"/>
              </a:solidFill>
              <a:ln w="1588">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689" name="Freeform 71"/>
              <p:cNvSpPr>
                <a:spLocks/>
              </p:cNvSpPr>
              <p:nvPr/>
            </p:nvSpPr>
            <p:spPr bwMode="auto">
              <a:xfrm>
                <a:off x="-3323" y="3095"/>
                <a:ext cx="8" cy="5"/>
              </a:xfrm>
              <a:custGeom>
                <a:avLst/>
                <a:gdLst>
                  <a:gd name="T0" fmla="*/ 4 w 8"/>
                  <a:gd name="T1" fmla="*/ 5 h 5"/>
                  <a:gd name="T2" fmla="*/ 0 w 8"/>
                  <a:gd name="T3" fmla="*/ 2 h 5"/>
                  <a:gd name="T4" fmla="*/ 0 w 8"/>
                  <a:gd name="T5" fmla="*/ 0 h 5"/>
                  <a:gd name="T6" fmla="*/ 7 w 8"/>
                  <a:gd name="T7" fmla="*/ 2 h 5"/>
                  <a:gd name="T8" fmla="*/ 8 w 8"/>
                  <a:gd name="T9" fmla="*/ 5 h 5"/>
                  <a:gd name="T10" fmla="*/ 4 w 8"/>
                  <a:gd name="T11" fmla="*/ 5 h 5"/>
                  <a:gd name="T12" fmla="*/ 0 60000 65536"/>
                  <a:gd name="T13" fmla="*/ 0 60000 65536"/>
                  <a:gd name="T14" fmla="*/ 0 60000 65536"/>
                  <a:gd name="T15" fmla="*/ 0 60000 65536"/>
                  <a:gd name="T16" fmla="*/ 0 60000 65536"/>
                  <a:gd name="T17" fmla="*/ 0 60000 65536"/>
                  <a:gd name="T18" fmla="*/ 0 w 8"/>
                  <a:gd name="T19" fmla="*/ 0 h 5"/>
                  <a:gd name="T20" fmla="*/ 8 w 8"/>
                  <a:gd name="T21" fmla="*/ 5 h 5"/>
                </a:gdLst>
                <a:ahLst/>
                <a:cxnLst>
                  <a:cxn ang="T12">
                    <a:pos x="T0" y="T1"/>
                  </a:cxn>
                  <a:cxn ang="T13">
                    <a:pos x="T2" y="T3"/>
                  </a:cxn>
                  <a:cxn ang="T14">
                    <a:pos x="T4" y="T5"/>
                  </a:cxn>
                  <a:cxn ang="T15">
                    <a:pos x="T6" y="T7"/>
                  </a:cxn>
                  <a:cxn ang="T16">
                    <a:pos x="T8" y="T9"/>
                  </a:cxn>
                  <a:cxn ang="T17">
                    <a:pos x="T10" y="T11"/>
                  </a:cxn>
                </a:cxnLst>
                <a:rect l="T18" t="T19" r="T20" b="T21"/>
                <a:pathLst>
                  <a:path w="8" h="5">
                    <a:moveTo>
                      <a:pt x="4" y="5"/>
                    </a:moveTo>
                    <a:lnTo>
                      <a:pt x="0" y="2"/>
                    </a:lnTo>
                    <a:lnTo>
                      <a:pt x="0" y="0"/>
                    </a:lnTo>
                    <a:lnTo>
                      <a:pt x="7" y="2"/>
                    </a:lnTo>
                    <a:lnTo>
                      <a:pt x="8" y="5"/>
                    </a:lnTo>
                    <a:lnTo>
                      <a:pt x="4" y="5"/>
                    </a:lnTo>
                    <a:close/>
                  </a:path>
                </a:pathLst>
              </a:custGeom>
              <a:solidFill>
                <a:srgbClr val="FF6600"/>
              </a:solidFill>
              <a:ln w="1588">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690" name="Freeform 72"/>
              <p:cNvSpPr>
                <a:spLocks/>
              </p:cNvSpPr>
              <p:nvPr/>
            </p:nvSpPr>
            <p:spPr bwMode="auto">
              <a:xfrm>
                <a:off x="-3271" y="3072"/>
                <a:ext cx="6" cy="11"/>
              </a:xfrm>
              <a:custGeom>
                <a:avLst/>
                <a:gdLst>
                  <a:gd name="T0" fmla="*/ 2 w 6"/>
                  <a:gd name="T1" fmla="*/ 0 h 11"/>
                  <a:gd name="T2" fmla="*/ 2 w 6"/>
                  <a:gd name="T3" fmla="*/ 5 h 11"/>
                  <a:gd name="T4" fmla="*/ 3 w 6"/>
                  <a:gd name="T5" fmla="*/ 5 h 11"/>
                  <a:gd name="T6" fmla="*/ 6 w 6"/>
                  <a:gd name="T7" fmla="*/ 10 h 11"/>
                  <a:gd name="T8" fmla="*/ 5 w 6"/>
                  <a:gd name="T9" fmla="*/ 11 h 11"/>
                  <a:gd name="T10" fmla="*/ 3 w 6"/>
                  <a:gd name="T11" fmla="*/ 10 h 11"/>
                  <a:gd name="T12" fmla="*/ 2 w 6"/>
                  <a:gd name="T13" fmla="*/ 10 h 11"/>
                  <a:gd name="T14" fmla="*/ 1 w 6"/>
                  <a:gd name="T15" fmla="*/ 5 h 11"/>
                  <a:gd name="T16" fmla="*/ 0 w 6"/>
                  <a:gd name="T17" fmla="*/ 7 h 11"/>
                  <a:gd name="T18" fmla="*/ 2 w 6"/>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1"/>
                  <a:gd name="T32" fmla="*/ 6 w 6"/>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1">
                    <a:moveTo>
                      <a:pt x="2" y="0"/>
                    </a:moveTo>
                    <a:lnTo>
                      <a:pt x="2" y="5"/>
                    </a:lnTo>
                    <a:lnTo>
                      <a:pt x="3" y="5"/>
                    </a:lnTo>
                    <a:lnTo>
                      <a:pt x="6" y="10"/>
                    </a:lnTo>
                    <a:lnTo>
                      <a:pt x="5" y="11"/>
                    </a:lnTo>
                    <a:lnTo>
                      <a:pt x="3" y="10"/>
                    </a:lnTo>
                    <a:lnTo>
                      <a:pt x="2" y="10"/>
                    </a:lnTo>
                    <a:lnTo>
                      <a:pt x="1" y="5"/>
                    </a:lnTo>
                    <a:lnTo>
                      <a:pt x="0" y="7"/>
                    </a:lnTo>
                    <a:lnTo>
                      <a:pt x="2" y="0"/>
                    </a:lnTo>
                    <a:close/>
                  </a:path>
                </a:pathLst>
              </a:custGeom>
              <a:solidFill>
                <a:srgbClr val="FF6600"/>
              </a:solidFill>
              <a:ln w="1588">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691" name="Freeform 73"/>
              <p:cNvSpPr>
                <a:spLocks/>
              </p:cNvSpPr>
              <p:nvPr/>
            </p:nvSpPr>
            <p:spPr bwMode="auto">
              <a:xfrm>
                <a:off x="-3375" y="3102"/>
                <a:ext cx="10" cy="8"/>
              </a:xfrm>
              <a:custGeom>
                <a:avLst/>
                <a:gdLst>
                  <a:gd name="T0" fmla="*/ 8 w 10"/>
                  <a:gd name="T1" fmla="*/ 2 h 8"/>
                  <a:gd name="T2" fmla="*/ 6 w 10"/>
                  <a:gd name="T3" fmla="*/ 0 h 8"/>
                  <a:gd name="T4" fmla="*/ 6 w 10"/>
                  <a:gd name="T5" fmla="*/ 0 h 8"/>
                  <a:gd name="T6" fmla="*/ 10 w 10"/>
                  <a:gd name="T7" fmla="*/ 0 h 8"/>
                  <a:gd name="T8" fmla="*/ 8 w 10"/>
                  <a:gd name="T9" fmla="*/ 2 h 8"/>
                  <a:gd name="T10" fmla="*/ 10 w 10"/>
                  <a:gd name="T11" fmla="*/ 2 h 8"/>
                  <a:gd name="T12" fmla="*/ 2 w 10"/>
                  <a:gd name="T13" fmla="*/ 8 h 8"/>
                  <a:gd name="T14" fmla="*/ 1 w 10"/>
                  <a:gd name="T15" fmla="*/ 8 h 8"/>
                  <a:gd name="T16" fmla="*/ 0 w 10"/>
                  <a:gd name="T17" fmla="*/ 2 h 8"/>
                  <a:gd name="T18" fmla="*/ 2 w 10"/>
                  <a:gd name="T19" fmla="*/ 2 h 8"/>
                  <a:gd name="T20" fmla="*/ 4 w 10"/>
                  <a:gd name="T21" fmla="*/ 2 h 8"/>
                  <a:gd name="T22" fmla="*/ 5 w 10"/>
                  <a:gd name="T23" fmla="*/ 5 h 8"/>
                  <a:gd name="T24" fmla="*/ 8 w 10"/>
                  <a:gd name="T25" fmla="*/ 2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8"/>
                  <a:gd name="T41" fmla="*/ 10 w 10"/>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8">
                    <a:moveTo>
                      <a:pt x="8" y="2"/>
                    </a:moveTo>
                    <a:lnTo>
                      <a:pt x="6" y="0"/>
                    </a:lnTo>
                    <a:lnTo>
                      <a:pt x="10" y="0"/>
                    </a:lnTo>
                    <a:lnTo>
                      <a:pt x="8" y="2"/>
                    </a:lnTo>
                    <a:lnTo>
                      <a:pt x="10" y="2"/>
                    </a:lnTo>
                    <a:lnTo>
                      <a:pt x="2" y="8"/>
                    </a:lnTo>
                    <a:lnTo>
                      <a:pt x="1" y="8"/>
                    </a:lnTo>
                    <a:lnTo>
                      <a:pt x="0" y="2"/>
                    </a:lnTo>
                    <a:lnTo>
                      <a:pt x="2" y="2"/>
                    </a:lnTo>
                    <a:lnTo>
                      <a:pt x="4" y="2"/>
                    </a:lnTo>
                    <a:lnTo>
                      <a:pt x="5" y="5"/>
                    </a:lnTo>
                    <a:lnTo>
                      <a:pt x="8" y="2"/>
                    </a:lnTo>
                    <a:close/>
                  </a:path>
                </a:pathLst>
              </a:custGeom>
              <a:solidFill>
                <a:srgbClr val="FF6600"/>
              </a:solidFill>
              <a:ln w="1588">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692" name="Freeform 74"/>
              <p:cNvSpPr>
                <a:spLocks/>
              </p:cNvSpPr>
              <p:nvPr/>
            </p:nvSpPr>
            <p:spPr bwMode="auto">
              <a:xfrm>
                <a:off x="-3406" y="2593"/>
                <a:ext cx="612" cy="504"/>
              </a:xfrm>
              <a:custGeom>
                <a:avLst/>
                <a:gdLst>
                  <a:gd name="T0" fmla="*/ 108 w 612"/>
                  <a:gd name="T1" fmla="*/ 468 h 504"/>
                  <a:gd name="T2" fmla="*/ 87 w 612"/>
                  <a:gd name="T3" fmla="*/ 484 h 504"/>
                  <a:gd name="T4" fmla="*/ 76 w 612"/>
                  <a:gd name="T5" fmla="*/ 486 h 504"/>
                  <a:gd name="T6" fmla="*/ 119 w 612"/>
                  <a:gd name="T7" fmla="*/ 458 h 504"/>
                  <a:gd name="T8" fmla="*/ 169 w 612"/>
                  <a:gd name="T9" fmla="*/ 391 h 504"/>
                  <a:gd name="T10" fmla="*/ 153 w 612"/>
                  <a:gd name="T11" fmla="*/ 374 h 504"/>
                  <a:gd name="T12" fmla="*/ 145 w 612"/>
                  <a:gd name="T13" fmla="*/ 384 h 504"/>
                  <a:gd name="T14" fmla="*/ 94 w 612"/>
                  <a:gd name="T15" fmla="*/ 379 h 504"/>
                  <a:gd name="T16" fmla="*/ 100 w 612"/>
                  <a:gd name="T17" fmla="*/ 350 h 504"/>
                  <a:gd name="T18" fmla="*/ 59 w 612"/>
                  <a:gd name="T19" fmla="*/ 335 h 504"/>
                  <a:gd name="T20" fmla="*/ 39 w 612"/>
                  <a:gd name="T21" fmla="*/ 297 h 504"/>
                  <a:gd name="T22" fmla="*/ 36 w 612"/>
                  <a:gd name="T23" fmla="*/ 286 h 504"/>
                  <a:gd name="T24" fmla="*/ 37 w 612"/>
                  <a:gd name="T25" fmla="*/ 271 h 504"/>
                  <a:gd name="T26" fmla="*/ 55 w 612"/>
                  <a:gd name="T27" fmla="*/ 243 h 504"/>
                  <a:gd name="T28" fmla="*/ 117 w 612"/>
                  <a:gd name="T29" fmla="*/ 197 h 504"/>
                  <a:gd name="T30" fmla="*/ 80 w 612"/>
                  <a:gd name="T31" fmla="*/ 202 h 504"/>
                  <a:gd name="T32" fmla="*/ 0 w 612"/>
                  <a:gd name="T33" fmla="*/ 169 h 504"/>
                  <a:gd name="T34" fmla="*/ 67 w 612"/>
                  <a:gd name="T35" fmla="*/ 153 h 504"/>
                  <a:gd name="T36" fmla="*/ 88 w 612"/>
                  <a:gd name="T37" fmla="*/ 133 h 504"/>
                  <a:gd name="T38" fmla="*/ 15 w 612"/>
                  <a:gd name="T39" fmla="*/ 84 h 504"/>
                  <a:gd name="T40" fmla="*/ 97 w 612"/>
                  <a:gd name="T41" fmla="*/ 25 h 504"/>
                  <a:gd name="T42" fmla="*/ 218 w 612"/>
                  <a:gd name="T43" fmla="*/ 10 h 504"/>
                  <a:gd name="T44" fmla="*/ 436 w 612"/>
                  <a:gd name="T45" fmla="*/ 327 h 504"/>
                  <a:gd name="T46" fmla="*/ 491 w 612"/>
                  <a:gd name="T47" fmla="*/ 371 h 504"/>
                  <a:gd name="T48" fmla="*/ 582 w 612"/>
                  <a:gd name="T49" fmla="*/ 432 h 504"/>
                  <a:gd name="T50" fmla="*/ 597 w 612"/>
                  <a:gd name="T51" fmla="*/ 494 h 504"/>
                  <a:gd name="T52" fmla="*/ 583 w 612"/>
                  <a:gd name="T53" fmla="*/ 461 h 504"/>
                  <a:gd name="T54" fmla="*/ 580 w 612"/>
                  <a:gd name="T55" fmla="*/ 450 h 504"/>
                  <a:gd name="T56" fmla="*/ 569 w 612"/>
                  <a:gd name="T57" fmla="*/ 443 h 504"/>
                  <a:gd name="T58" fmla="*/ 546 w 612"/>
                  <a:gd name="T59" fmla="*/ 458 h 504"/>
                  <a:gd name="T60" fmla="*/ 551 w 612"/>
                  <a:gd name="T61" fmla="*/ 432 h 504"/>
                  <a:gd name="T62" fmla="*/ 559 w 612"/>
                  <a:gd name="T63" fmla="*/ 420 h 504"/>
                  <a:gd name="T64" fmla="*/ 521 w 612"/>
                  <a:gd name="T65" fmla="*/ 361 h 504"/>
                  <a:gd name="T66" fmla="*/ 525 w 612"/>
                  <a:gd name="T67" fmla="*/ 381 h 504"/>
                  <a:gd name="T68" fmla="*/ 514 w 612"/>
                  <a:gd name="T69" fmla="*/ 381 h 504"/>
                  <a:gd name="T70" fmla="*/ 454 w 612"/>
                  <a:gd name="T71" fmla="*/ 350 h 504"/>
                  <a:gd name="T72" fmla="*/ 432 w 612"/>
                  <a:gd name="T73" fmla="*/ 338 h 504"/>
                  <a:gd name="T74" fmla="*/ 373 w 612"/>
                  <a:gd name="T75" fmla="*/ 317 h 504"/>
                  <a:gd name="T76" fmla="*/ 347 w 612"/>
                  <a:gd name="T77" fmla="*/ 312 h 504"/>
                  <a:gd name="T78" fmla="*/ 322 w 612"/>
                  <a:gd name="T79" fmla="*/ 307 h 504"/>
                  <a:gd name="T80" fmla="*/ 316 w 612"/>
                  <a:gd name="T81" fmla="*/ 320 h 504"/>
                  <a:gd name="T82" fmla="*/ 325 w 612"/>
                  <a:gd name="T83" fmla="*/ 335 h 504"/>
                  <a:gd name="T84" fmla="*/ 299 w 612"/>
                  <a:gd name="T85" fmla="*/ 338 h 504"/>
                  <a:gd name="T86" fmla="*/ 259 w 612"/>
                  <a:gd name="T87" fmla="*/ 343 h 504"/>
                  <a:gd name="T88" fmla="*/ 243 w 612"/>
                  <a:gd name="T89" fmla="*/ 330 h 504"/>
                  <a:gd name="T90" fmla="*/ 240 w 612"/>
                  <a:gd name="T91" fmla="*/ 345 h 504"/>
                  <a:gd name="T92" fmla="*/ 237 w 612"/>
                  <a:gd name="T93" fmla="*/ 368 h 504"/>
                  <a:gd name="T94" fmla="*/ 187 w 612"/>
                  <a:gd name="T95" fmla="*/ 417 h 504"/>
                  <a:gd name="T96" fmla="*/ 153 w 612"/>
                  <a:gd name="T97" fmla="*/ 448 h 504"/>
                  <a:gd name="T98" fmla="*/ 133 w 612"/>
                  <a:gd name="T99" fmla="*/ 471 h 5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12"/>
                  <a:gd name="T151" fmla="*/ 0 h 504"/>
                  <a:gd name="T152" fmla="*/ 612 w 612"/>
                  <a:gd name="T153" fmla="*/ 504 h 50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12" h="504">
                    <a:moveTo>
                      <a:pt x="133" y="471"/>
                    </a:moveTo>
                    <a:lnTo>
                      <a:pt x="135" y="463"/>
                    </a:lnTo>
                    <a:lnTo>
                      <a:pt x="104" y="476"/>
                    </a:lnTo>
                    <a:lnTo>
                      <a:pt x="108" y="468"/>
                    </a:lnTo>
                    <a:lnTo>
                      <a:pt x="104" y="468"/>
                    </a:lnTo>
                    <a:lnTo>
                      <a:pt x="99" y="481"/>
                    </a:lnTo>
                    <a:lnTo>
                      <a:pt x="104" y="484"/>
                    </a:lnTo>
                    <a:lnTo>
                      <a:pt x="87" y="484"/>
                    </a:lnTo>
                    <a:lnTo>
                      <a:pt x="76" y="494"/>
                    </a:lnTo>
                    <a:lnTo>
                      <a:pt x="50" y="504"/>
                    </a:lnTo>
                    <a:lnTo>
                      <a:pt x="55" y="490"/>
                    </a:lnTo>
                    <a:lnTo>
                      <a:pt x="76" y="486"/>
                    </a:lnTo>
                    <a:lnTo>
                      <a:pt x="114" y="458"/>
                    </a:lnTo>
                    <a:lnTo>
                      <a:pt x="117" y="463"/>
                    </a:lnTo>
                    <a:lnTo>
                      <a:pt x="123" y="461"/>
                    </a:lnTo>
                    <a:lnTo>
                      <a:pt x="119" y="458"/>
                    </a:lnTo>
                    <a:lnTo>
                      <a:pt x="151" y="435"/>
                    </a:lnTo>
                    <a:lnTo>
                      <a:pt x="150" y="427"/>
                    </a:lnTo>
                    <a:lnTo>
                      <a:pt x="165" y="409"/>
                    </a:lnTo>
                    <a:lnTo>
                      <a:pt x="169" y="391"/>
                    </a:lnTo>
                    <a:lnTo>
                      <a:pt x="172" y="391"/>
                    </a:lnTo>
                    <a:lnTo>
                      <a:pt x="169" y="389"/>
                    </a:lnTo>
                    <a:lnTo>
                      <a:pt x="178" y="366"/>
                    </a:lnTo>
                    <a:lnTo>
                      <a:pt x="153" y="374"/>
                    </a:lnTo>
                    <a:lnTo>
                      <a:pt x="154" y="366"/>
                    </a:lnTo>
                    <a:lnTo>
                      <a:pt x="150" y="371"/>
                    </a:lnTo>
                    <a:lnTo>
                      <a:pt x="150" y="381"/>
                    </a:lnTo>
                    <a:lnTo>
                      <a:pt x="145" y="384"/>
                    </a:lnTo>
                    <a:lnTo>
                      <a:pt x="137" y="374"/>
                    </a:lnTo>
                    <a:lnTo>
                      <a:pt x="131" y="374"/>
                    </a:lnTo>
                    <a:lnTo>
                      <a:pt x="123" y="368"/>
                    </a:lnTo>
                    <a:lnTo>
                      <a:pt x="94" y="379"/>
                    </a:lnTo>
                    <a:lnTo>
                      <a:pt x="99" y="376"/>
                    </a:lnTo>
                    <a:lnTo>
                      <a:pt x="99" y="366"/>
                    </a:lnTo>
                    <a:lnTo>
                      <a:pt x="96" y="361"/>
                    </a:lnTo>
                    <a:lnTo>
                      <a:pt x="100" y="350"/>
                    </a:lnTo>
                    <a:lnTo>
                      <a:pt x="90" y="327"/>
                    </a:lnTo>
                    <a:lnTo>
                      <a:pt x="88" y="338"/>
                    </a:lnTo>
                    <a:lnTo>
                      <a:pt x="62" y="343"/>
                    </a:lnTo>
                    <a:lnTo>
                      <a:pt x="59" y="335"/>
                    </a:lnTo>
                    <a:lnTo>
                      <a:pt x="41" y="320"/>
                    </a:lnTo>
                    <a:lnTo>
                      <a:pt x="50" y="312"/>
                    </a:lnTo>
                    <a:lnTo>
                      <a:pt x="39" y="304"/>
                    </a:lnTo>
                    <a:lnTo>
                      <a:pt x="39" y="297"/>
                    </a:lnTo>
                    <a:lnTo>
                      <a:pt x="35" y="297"/>
                    </a:lnTo>
                    <a:lnTo>
                      <a:pt x="36" y="289"/>
                    </a:lnTo>
                    <a:lnTo>
                      <a:pt x="31" y="292"/>
                    </a:lnTo>
                    <a:lnTo>
                      <a:pt x="36" y="286"/>
                    </a:lnTo>
                    <a:lnTo>
                      <a:pt x="33" y="284"/>
                    </a:lnTo>
                    <a:lnTo>
                      <a:pt x="41" y="281"/>
                    </a:lnTo>
                    <a:lnTo>
                      <a:pt x="37" y="276"/>
                    </a:lnTo>
                    <a:lnTo>
                      <a:pt x="37" y="271"/>
                    </a:lnTo>
                    <a:lnTo>
                      <a:pt x="51" y="258"/>
                    </a:lnTo>
                    <a:lnTo>
                      <a:pt x="53" y="245"/>
                    </a:lnTo>
                    <a:lnTo>
                      <a:pt x="59" y="245"/>
                    </a:lnTo>
                    <a:lnTo>
                      <a:pt x="55" y="243"/>
                    </a:lnTo>
                    <a:lnTo>
                      <a:pt x="115" y="222"/>
                    </a:lnTo>
                    <a:lnTo>
                      <a:pt x="114" y="210"/>
                    </a:lnTo>
                    <a:lnTo>
                      <a:pt x="104" y="207"/>
                    </a:lnTo>
                    <a:lnTo>
                      <a:pt x="117" y="197"/>
                    </a:lnTo>
                    <a:lnTo>
                      <a:pt x="114" y="192"/>
                    </a:lnTo>
                    <a:lnTo>
                      <a:pt x="88" y="202"/>
                    </a:lnTo>
                    <a:lnTo>
                      <a:pt x="83" y="207"/>
                    </a:lnTo>
                    <a:lnTo>
                      <a:pt x="80" y="202"/>
                    </a:lnTo>
                    <a:lnTo>
                      <a:pt x="24" y="197"/>
                    </a:lnTo>
                    <a:lnTo>
                      <a:pt x="15" y="184"/>
                    </a:lnTo>
                    <a:lnTo>
                      <a:pt x="19" y="176"/>
                    </a:lnTo>
                    <a:lnTo>
                      <a:pt x="0" y="169"/>
                    </a:lnTo>
                    <a:lnTo>
                      <a:pt x="39" y="153"/>
                    </a:lnTo>
                    <a:lnTo>
                      <a:pt x="35" y="151"/>
                    </a:lnTo>
                    <a:lnTo>
                      <a:pt x="67" y="138"/>
                    </a:lnTo>
                    <a:lnTo>
                      <a:pt x="67" y="153"/>
                    </a:lnTo>
                    <a:lnTo>
                      <a:pt x="113" y="148"/>
                    </a:lnTo>
                    <a:lnTo>
                      <a:pt x="97" y="146"/>
                    </a:lnTo>
                    <a:lnTo>
                      <a:pt x="97" y="140"/>
                    </a:lnTo>
                    <a:lnTo>
                      <a:pt x="88" y="133"/>
                    </a:lnTo>
                    <a:lnTo>
                      <a:pt x="91" y="128"/>
                    </a:lnTo>
                    <a:lnTo>
                      <a:pt x="67" y="122"/>
                    </a:lnTo>
                    <a:lnTo>
                      <a:pt x="62" y="107"/>
                    </a:lnTo>
                    <a:lnTo>
                      <a:pt x="15" y="84"/>
                    </a:lnTo>
                    <a:lnTo>
                      <a:pt x="24" y="81"/>
                    </a:lnTo>
                    <a:lnTo>
                      <a:pt x="27" y="69"/>
                    </a:lnTo>
                    <a:lnTo>
                      <a:pt x="76" y="53"/>
                    </a:lnTo>
                    <a:lnTo>
                      <a:pt x="97" y="25"/>
                    </a:lnTo>
                    <a:lnTo>
                      <a:pt x="197" y="0"/>
                    </a:lnTo>
                    <a:lnTo>
                      <a:pt x="191" y="7"/>
                    </a:lnTo>
                    <a:lnTo>
                      <a:pt x="217" y="5"/>
                    </a:lnTo>
                    <a:lnTo>
                      <a:pt x="218" y="10"/>
                    </a:lnTo>
                    <a:lnTo>
                      <a:pt x="251" y="12"/>
                    </a:lnTo>
                    <a:lnTo>
                      <a:pt x="249" y="15"/>
                    </a:lnTo>
                    <a:lnTo>
                      <a:pt x="434" y="46"/>
                    </a:lnTo>
                    <a:lnTo>
                      <a:pt x="436" y="327"/>
                    </a:lnTo>
                    <a:lnTo>
                      <a:pt x="468" y="327"/>
                    </a:lnTo>
                    <a:lnTo>
                      <a:pt x="464" y="335"/>
                    </a:lnTo>
                    <a:lnTo>
                      <a:pt x="489" y="361"/>
                    </a:lnTo>
                    <a:lnTo>
                      <a:pt x="491" y="371"/>
                    </a:lnTo>
                    <a:lnTo>
                      <a:pt x="506" y="358"/>
                    </a:lnTo>
                    <a:lnTo>
                      <a:pt x="506" y="353"/>
                    </a:lnTo>
                    <a:lnTo>
                      <a:pt x="530" y="350"/>
                    </a:lnTo>
                    <a:lnTo>
                      <a:pt x="582" y="432"/>
                    </a:lnTo>
                    <a:lnTo>
                      <a:pt x="582" y="440"/>
                    </a:lnTo>
                    <a:lnTo>
                      <a:pt x="610" y="458"/>
                    </a:lnTo>
                    <a:lnTo>
                      <a:pt x="612" y="479"/>
                    </a:lnTo>
                    <a:lnTo>
                      <a:pt x="597" y="494"/>
                    </a:lnTo>
                    <a:lnTo>
                      <a:pt x="594" y="481"/>
                    </a:lnTo>
                    <a:lnTo>
                      <a:pt x="598" y="479"/>
                    </a:lnTo>
                    <a:lnTo>
                      <a:pt x="598" y="466"/>
                    </a:lnTo>
                    <a:lnTo>
                      <a:pt x="583" y="461"/>
                    </a:lnTo>
                    <a:lnTo>
                      <a:pt x="580" y="473"/>
                    </a:lnTo>
                    <a:lnTo>
                      <a:pt x="576" y="471"/>
                    </a:lnTo>
                    <a:lnTo>
                      <a:pt x="580" y="458"/>
                    </a:lnTo>
                    <a:lnTo>
                      <a:pt x="580" y="450"/>
                    </a:lnTo>
                    <a:lnTo>
                      <a:pt x="576" y="461"/>
                    </a:lnTo>
                    <a:lnTo>
                      <a:pt x="569" y="456"/>
                    </a:lnTo>
                    <a:lnTo>
                      <a:pt x="562" y="448"/>
                    </a:lnTo>
                    <a:lnTo>
                      <a:pt x="569" y="443"/>
                    </a:lnTo>
                    <a:lnTo>
                      <a:pt x="578" y="435"/>
                    </a:lnTo>
                    <a:lnTo>
                      <a:pt x="548" y="440"/>
                    </a:lnTo>
                    <a:lnTo>
                      <a:pt x="547" y="456"/>
                    </a:lnTo>
                    <a:lnTo>
                      <a:pt x="546" y="458"/>
                    </a:lnTo>
                    <a:lnTo>
                      <a:pt x="543" y="445"/>
                    </a:lnTo>
                    <a:lnTo>
                      <a:pt x="546" y="443"/>
                    </a:lnTo>
                    <a:lnTo>
                      <a:pt x="541" y="432"/>
                    </a:lnTo>
                    <a:lnTo>
                      <a:pt x="551" y="432"/>
                    </a:lnTo>
                    <a:lnTo>
                      <a:pt x="547" y="427"/>
                    </a:lnTo>
                    <a:lnTo>
                      <a:pt x="571" y="438"/>
                    </a:lnTo>
                    <a:lnTo>
                      <a:pt x="556" y="422"/>
                    </a:lnTo>
                    <a:lnTo>
                      <a:pt x="559" y="420"/>
                    </a:lnTo>
                    <a:lnTo>
                      <a:pt x="556" y="417"/>
                    </a:lnTo>
                    <a:lnTo>
                      <a:pt x="556" y="409"/>
                    </a:lnTo>
                    <a:lnTo>
                      <a:pt x="527" y="361"/>
                    </a:lnTo>
                    <a:lnTo>
                      <a:pt x="521" y="361"/>
                    </a:lnTo>
                    <a:lnTo>
                      <a:pt x="525" y="363"/>
                    </a:lnTo>
                    <a:lnTo>
                      <a:pt x="532" y="389"/>
                    </a:lnTo>
                    <a:lnTo>
                      <a:pt x="527" y="389"/>
                    </a:lnTo>
                    <a:lnTo>
                      <a:pt x="525" y="381"/>
                    </a:lnTo>
                    <a:lnTo>
                      <a:pt x="518" y="386"/>
                    </a:lnTo>
                    <a:lnTo>
                      <a:pt x="515" y="374"/>
                    </a:lnTo>
                    <a:lnTo>
                      <a:pt x="505" y="371"/>
                    </a:lnTo>
                    <a:lnTo>
                      <a:pt x="514" y="381"/>
                    </a:lnTo>
                    <a:lnTo>
                      <a:pt x="515" y="386"/>
                    </a:lnTo>
                    <a:lnTo>
                      <a:pt x="489" y="379"/>
                    </a:lnTo>
                    <a:lnTo>
                      <a:pt x="484" y="374"/>
                    </a:lnTo>
                    <a:lnTo>
                      <a:pt x="454" y="350"/>
                    </a:lnTo>
                    <a:lnTo>
                      <a:pt x="460" y="345"/>
                    </a:lnTo>
                    <a:lnTo>
                      <a:pt x="457" y="340"/>
                    </a:lnTo>
                    <a:lnTo>
                      <a:pt x="428" y="340"/>
                    </a:lnTo>
                    <a:lnTo>
                      <a:pt x="432" y="338"/>
                    </a:lnTo>
                    <a:lnTo>
                      <a:pt x="375" y="343"/>
                    </a:lnTo>
                    <a:lnTo>
                      <a:pt x="384" y="335"/>
                    </a:lnTo>
                    <a:lnTo>
                      <a:pt x="370" y="327"/>
                    </a:lnTo>
                    <a:lnTo>
                      <a:pt x="373" y="317"/>
                    </a:lnTo>
                    <a:lnTo>
                      <a:pt x="345" y="330"/>
                    </a:lnTo>
                    <a:lnTo>
                      <a:pt x="356" y="320"/>
                    </a:lnTo>
                    <a:lnTo>
                      <a:pt x="342" y="315"/>
                    </a:lnTo>
                    <a:lnTo>
                      <a:pt x="347" y="312"/>
                    </a:lnTo>
                    <a:lnTo>
                      <a:pt x="342" y="312"/>
                    </a:lnTo>
                    <a:lnTo>
                      <a:pt x="342" y="307"/>
                    </a:lnTo>
                    <a:lnTo>
                      <a:pt x="320" y="312"/>
                    </a:lnTo>
                    <a:lnTo>
                      <a:pt x="322" y="307"/>
                    </a:lnTo>
                    <a:lnTo>
                      <a:pt x="318" y="304"/>
                    </a:lnTo>
                    <a:lnTo>
                      <a:pt x="315" y="315"/>
                    </a:lnTo>
                    <a:lnTo>
                      <a:pt x="320" y="315"/>
                    </a:lnTo>
                    <a:lnTo>
                      <a:pt x="316" y="320"/>
                    </a:lnTo>
                    <a:lnTo>
                      <a:pt x="322" y="325"/>
                    </a:lnTo>
                    <a:lnTo>
                      <a:pt x="320" y="327"/>
                    </a:lnTo>
                    <a:lnTo>
                      <a:pt x="318" y="327"/>
                    </a:lnTo>
                    <a:lnTo>
                      <a:pt x="325" y="335"/>
                    </a:lnTo>
                    <a:lnTo>
                      <a:pt x="316" y="340"/>
                    </a:lnTo>
                    <a:lnTo>
                      <a:pt x="316" y="333"/>
                    </a:lnTo>
                    <a:lnTo>
                      <a:pt x="314" y="338"/>
                    </a:lnTo>
                    <a:lnTo>
                      <a:pt x="299" y="338"/>
                    </a:lnTo>
                    <a:lnTo>
                      <a:pt x="295" y="345"/>
                    </a:lnTo>
                    <a:lnTo>
                      <a:pt x="258" y="358"/>
                    </a:lnTo>
                    <a:lnTo>
                      <a:pt x="273" y="343"/>
                    </a:lnTo>
                    <a:lnTo>
                      <a:pt x="259" y="343"/>
                    </a:lnTo>
                    <a:lnTo>
                      <a:pt x="268" y="330"/>
                    </a:lnTo>
                    <a:lnTo>
                      <a:pt x="267" y="315"/>
                    </a:lnTo>
                    <a:lnTo>
                      <a:pt x="293" y="307"/>
                    </a:lnTo>
                    <a:lnTo>
                      <a:pt x="243" y="330"/>
                    </a:lnTo>
                    <a:lnTo>
                      <a:pt x="247" y="335"/>
                    </a:lnTo>
                    <a:lnTo>
                      <a:pt x="245" y="340"/>
                    </a:lnTo>
                    <a:lnTo>
                      <a:pt x="240" y="340"/>
                    </a:lnTo>
                    <a:lnTo>
                      <a:pt x="240" y="345"/>
                    </a:lnTo>
                    <a:lnTo>
                      <a:pt x="229" y="350"/>
                    </a:lnTo>
                    <a:lnTo>
                      <a:pt x="223" y="358"/>
                    </a:lnTo>
                    <a:lnTo>
                      <a:pt x="222" y="363"/>
                    </a:lnTo>
                    <a:lnTo>
                      <a:pt x="237" y="368"/>
                    </a:lnTo>
                    <a:lnTo>
                      <a:pt x="234" y="374"/>
                    </a:lnTo>
                    <a:lnTo>
                      <a:pt x="199" y="402"/>
                    </a:lnTo>
                    <a:lnTo>
                      <a:pt x="186" y="417"/>
                    </a:lnTo>
                    <a:lnTo>
                      <a:pt x="187" y="417"/>
                    </a:lnTo>
                    <a:lnTo>
                      <a:pt x="186" y="427"/>
                    </a:lnTo>
                    <a:lnTo>
                      <a:pt x="165" y="438"/>
                    </a:lnTo>
                    <a:lnTo>
                      <a:pt x="163" y="443"/>
                    </a:lnTo>
                    <a:lnTo>
                      <a:pt x="153" y="448"/>
                    </a:lnTo>
                    <a:lnTo>
                      <a:pt x="159" y="450"/>
                    </a:lnTo>
                    <a:lnTo>
                      <a:pt x="137" y="463"/>
                    </a:lnTo>
                    <a:lnTo>
                      <a:pt x="136" y="471"/>
                    </a:lnTo>
                    <a:lnTo>
                      <a:pt x="133" y="471"/>
                    </a:lnTo>
                    <a:close/>
                  </a:path>
                </a:pathLst>
              </a:custGeom>
              <a:solidFill>
                <a:srgbClr val="FF6600"/>
              </a:solidFill>
              <a:ln w="1588">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693" name="Freeform 75"/>
              <p:cNvSpPr>
                <a:spLocks/>
              </p:cNvSpPr>
              <p:nvPr/>
            </p:nvSpPr>
            <p:spPr bwMode="auto">
              <a:xfrm>
                <a:off x="-3291" y="3069"/>
                <a:ext cx="8" cy="8"/>
              </a:xfrm>
              <a:custGeom>
                <a:avLst/>
                <a:gdLst>
                  <a:gd name="T0" fmla="*/ 5 w 8"/>
                  <a:gd name="T1" fmla="*/ 8 h 8"/>
                  <a:gd name="T2" fmla="*/ 3 w 8"/>
                  <a:gd name="T3" fmla="*/ 5 h 8"/>
                  <a:gd name="T4" fmla="*/ 0 w 8"/>
                  <a:gd name="T5" fmla="*/ 8 h 8"/>
                  <a:gd name="T6" fmla="*/ 2 w 8"/>
                  <a:gd name="T7" fmla="*/ 0 h 8"/>
                  <a:gd name="T8" fmla="*/ 8 w 8"/>
                  <a:gd name="T9" fmla="*/ 0 h 8"/>
                  <a:gd name="T10" fmla="*/ 8 w 8"/>
                  <a:gd name="T11" fmla="*/ 5 h 8"/>
                  <a:gd name="T12" fmla="*/ 5 w 8"/>
                  <a:gd name="T13" fmla="*/ 3 h 8"/>
                  <a:gd name="T14" fmla="*/ 5 w 8"/>
                  <a:gd name="T15" fmla="*/ 3 h 8"/>
                  <a:gd name="T16" fmla="*/ 5 w 8"/>
                  <a:gd name="T17" fmla="*/ 5 h 8"/>
                  <a:gd name="T18" fmla="*/ 5 w 8"/>
                  <a:gd name="T19" fmla="*/ 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8"/>
                  <a:gd name="T32" fmla="*/ 8 w 8"/>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8">
                    <a:moveTo>
                      <a:pt x="5" y="8"/>
                    </a:moveTo>
                    <a:lnTo>
                      <a:pt x="3" y="5"/>
                    </a:lnTo>
                    <a:lnTo>
                      <a:pt x="0" y="8"/>
                    </a:lnTo>
                    <a:lnTo>
                      <a:pt x="2" y="0"/>
                    </a:lnTo>
                    <a:lnTo>
                      <a:pt x="8" y="0"/>
                    </a:lnTo>
                    <a:lnTo>
                      <a:pt x="8" y="5"/>
                    </a:lnTo>
                    <a:lnTo>
                      <a:pt x="5" y="3"/>
                    </a:lnTo>
                    <a:lnTo>
                      <a:pt x="5" y="5"/>
                    </a:lnTo>
                    <a:lnTo>
                      <a:pt x="5" y="8"/>
                    </a:lnTo>
                    <a:close/>
                  </a:path>
                </a:pathLst>
              </a:custGeom>
              <a:solidFill>
                <a:srgbClr val="FF6600"/>
              </a:solidFill>
              <a:ln w="1588">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694" name="Freeform 76"/>
              <p:cNvSpPr>
                <a:spLocks/>
              </p:cNvSpPr>
              <p:nvPr/>
            </p:nvSpPr>
            <p:spPr bwMode="auto">
              <a:xfrm>
                <a:off x="-3315" y="3082"/>
                <a:ext cx="3" cy="5"/>
              </a:xfrm>
              <a:custGeom>
                <a:avLst/>
                <a:gdLst>
                  <a:gd name="T0" fmla="*/ 0 w 3"/>
                  <a:gd name="T1" fmla="*/ 0 h 5"/>
                  <a:gd name="T2" fmla="*/ 3 w 3"/>
                  <a:gd name="T3" fmla="*/ 0 h 5"/>
                  <a:gd name="T4" fmla="*/ 3 w 3"/>
                  <a:gd name="T5" fmla="*/ 1 h 5"/>
                  <a:gd name="T6" fmla="*/ 1 w 3"/>
                  <a:gd name="T7" fmla="*/ 5 h 5"/>
                  <a:gd name="T8" fmla="*/ 0 w 3"/>
                  <a:gd name="T9" fmla="*/ 1 h 5"/>
                  <a:gd name="T10" fmla="*/ 0 w 3"/>
                  <a:gd name="T11" fmla="*/ 0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0"/>
                    </a:moveTo>
                    <a:lnTo>
                      <a:pt x="3" y="0"/>
                    </a:lnTo>
                    <a:lnTo>
                      <a:pt x="3" y="1"/>
                    </a:lnTo>
                    <a:lnTo>
                      <a:pt x="1" y="5"/>
                    </a:lnTo>
                    <a:lnTo>
                      <a:pt x="0" y="1"/>
                    </a:lnTo>
                    <a:lnTo>
                      <a:pt x="0" y="0"/>
                    </a:lnTo>
                    <a:close/>
                  </a:path>
                </a:pathLst>
              </a:custGeom>
              <a:solidFill>
                <a:srgbClr val="FF6600"/>
              </a:solidFill>
              <a:ln w="1588">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695" name="Freeform 77"/>
              <p:cNvSpPr>
                <a:spLocks/>
              </p:cNvSpPr>
              <p:nvPr/>
            </p:nvSpPr>
            <p:spPr bwMode="auto">
              <a:xfrm>
                <a:off x="-3282" y="3072"/>
                <a:ext cx="8" cy="11"/>
              </a:xfrm>
              <a:custGeom>
                <a:avLst/>
                <a:gdLst>
                  <a:gd name="T0" fmla="*/ 2 w 8"/>
                  <a:gd name="T1" fmla="*/ 5 h 11"/>
                  <a:gd name="T2" fmla="*/ 7 w 8"/>
                  <a:gd name="T3" fmla="*/ 0 h 11"/>
                  <a:gd name="T4" fmla="*/ 8 w 8"/>
                  <a:gd name="T5" fmla="*/ 5 h 11"/>
                  <a:gd name="T6" fmla="*/ 0 w 8"/>
                  <a:gd name="T7" fmla="*/ 11 h 11"/>
                  <a:gd name="T8" fmla="*/ 0 w 8"/>
                  <a:gd name="T9" fmla="*/ 10 h 11"/>
                  <a:gd name="T10" fmla="*/ 4 w 8"/>
                  <a:gd name="T11" fmla="*/ 7 h 11"/>
                  <a:gd name="T12" fmla="*/ 2 w 8"/>
                  <a:gd name="T13" fmla="*/ 7 h 11"/>
                  <a:gd name="T14" fmla="*/ 2 w 8"/>
                  <a:gd name="T15" fmla="*/ 5 h 11"/>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1"/>
                  <a:gd name="T26" fmla="*/ 8 w 8"/>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1">
                    <a:moveTo>
                      <a:pt x="2" y="5"/>
                    </a:moveTo>
                    <a:lnTo>
                      <a:pt x="7" y="0"/>
                    </a:lnTo>
                    <a:lnTo>
                      <a:pt x="8" y="5"/>
                    </a:lnTo>
                    <a:lnTo>
                      <a:pt x="0" y="11"/>
                    </a:lnTo>
                    <a:lnTo>
                      <a:pt x="0" y="10"/>
                    </a:lnTo>
                    <a:lnTo>
                      <a:pt x="4" y="7"/>
                    </a:lnTo>
                    <a:lnTo>
                      <a:pt x="2" y="7"/>
                    </a:lnTo>
                    <a:lnTo>
                      <a:pt x="2" y="5"/>
                    </a:lnTo>
                    <a:close/>
                  </a:path>
                </a:pathLst>
              </a:custGeom>
              <a:solidFill>
                <a:srgbClr val="FF6600"/>
              </a:solidFill>
              <a:ln w="1588">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696" name="Freeform 78"/>
              <p:cNvSpPr>
                <a:spLocks/>
              </p:cNvSpPr>
              <p:nvPr/>
            </p:nvSpPr>
            <p:spPr bwMode="auto">
              <a:xfrm>
                <a:off x="-3398" y="2915"/>
                <a:ext cx="29" cy="21"/>
              </a:xfrm>
              <a:custGeom>
                <a:avLst/>
                <a:gdLst>
                  <a:gd name="T0" fmla="*/ 16 w 29"/>
                  <a:gd name="T1" fmla="*/ 18 h 21"/>
                  <a:gd name="T2" fmla="*/ 11 w 29"/>
                  <a:gd name="T3" fmla="*/ 18 h 21"/>
                  <a:gd name="T4" fmla="*/ 1 w 29"/>
                  <a:gd name="T5" fmla="*/ 11 h 21"/>
                  <a:gd name="T6" fmla="*/ 0 w 29"/>
                  <a:gd name="T7" fmla="*/ 5 h 21"/>
                  <a:gd name="T8" fmla="*/ 7 w 29"/>
                  <a:gd name="T9" fmla="*/ 5 h 21"/>
                  <a:gd name="T10" fmla="*/ 9 w 29"/>
                  <a:gd name="T11" fmla="*/ 5 h 21"/>
                  <a:gd name="T12" fmla="*/ 22 w 29"/>
                  <a:gd name="T13" fmla="*/ 0 h 21"/>
                  <a:gd name="T14" fmla="*/ 23 w 29"/>
                  <a:gd name="T15" fmla="*/ 3 h 21"/>
                  <a:gd name="T16" fmla="*/ 25 w 29"/>
                  <a:gd name="T17" fmla="*/ 3 h 21"/>
                  <a:gd name="T18" fmla="*/ 28 w 29"/>
                  <a:gd name="T19" fmla="*/ 5 h 21"/>
                  <a:gd name="T20" fmla="*/ 29 w 29"/>
                  <a:gd name="T21" fmla="*/ 16 h 21"/>
                  <a:gd name="T22" fmla="*/ 20 w 29"/>
                  <a:gd name="T23" fmla="*/ 18 h 21"/>
                  <a:gd name="T24" fmla="*/ 22 w 29"/>
                  <a:gd name="T25" fmla="*/ 21 h 21"/>
                  <a:gd name="T26" fmla="*/ 19 w 29"/>
                  <a:gd name="T27" fmla="*/ 21 h 21"/>
                  <a:gd name="T28" fmla="*/ 16 w 29"/>
                  <a:gd name="T29" fmla="*/ 18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21"/>
                  <a:gd name="T47" fmla="*/ 29 w 29"/>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21">
                    <a:moveTo>
                      <a:pt x="16" y="18"/>
                    </a:moveTo>
                    <a:lnTo>
                      <a:pt x="11" y="18"/>
                    </a:lnTo>
                    <a:lnTo>
                      <a:pt x="1" y="11"/>
                    </a:lnTo>
                    <a:lnTo>
                      <a:pt x="0" y="5"/>
                    </a:lnTo>
                    <a:lnTo>
                      <a:pt x="7" y="5"/>
                    </a:lnTo>
                    <a:lnTo>
                      <a:pt x="9" y="5"/>
                    </a:lnTo>
                    <a:lnTo>
                      <a:pt x="22" y="0"/>
                    </a:lnTo>
                    <a:lnTo>
                      <a:pt x="23" y="3"/>
                    </a:lnTo>
                    <a:lnTo>
                      <a:pt x="25" y="3"/>
                    </a:lnTo>
                    <a:lnTo>
                      <a:pt x="28" y="5"/>
                    </a:lnTo>
                    <a:lnTo>
                      <a:pt x="29" y="16"/>
                    </a:lnTo>
                    <a:lnTo>
                      <a:pt x="20" y="18"/>
                    </a:lnTo>
                    <a:lnTo>
                      <a:pt x="22" y="21"/>
                    </a:lnTo>
                    <a:lnTo>
                      <a:pt x="19" y="21"/>
                    </a:lnTo>
                    <a:lnTo>
                      <a:pt x="16" y="18"/>
                    </a:lnTo>
                    <a:close/>
                  </a:path>
                </a:pathLst>
              </a:custGeom>
              <a:solidFill>
                <a:srgbClr val="FF6600"/>
              </a:solidFill>
              <a:ln w="1588">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697" name="Freeform 79"/>
              <p:cNvSpPr>
                <a:spLocks/>
              </p:cNvSpPr>
              <p:nvPr/>
            </p:nvSpPr>
            <p:spPr bwMode="auto">
              <a:xfrm>
                <a:off x="-3294" y="2964"/>
                <a:ext cx="6" cy="10"/>
              </a:xfrm>
              <a:custGeom>
                <a:avLst/>
                <a:gdLst>
                  <a:gd name="T0" fmla="*/ 0 w 6"/>
                  <a:gd name="T1" fmla="*/ 10 h 10"/>
                  <a:gd name="T2" fmla="*/ 0 w 6"/>
                  <a:gd name="T3" fmla="*/ 5 h 10"/>
                  <a:gd name="T4" fmla="*/ 6 w 6"/>
                  <a:gd name="T5" fmla="*/ 0 h 10"/>
                  <a:gd name="T6" fmla="*/ 3 w 6"/>
                  <a:gd name="T7" fmla="*/ 8 h 10"/>
                  <a:gd name="T8" fmla="*/ 2 w 6"/>
                  <a:gd name="T9" fmla="*/ 10 h 10"/>
                  <a:gd name="T10" fmla="*/ 0 w 6"/>
                  <a:gd name="T11" fmla="*/ 10 h 10"/>
                  <a:gd name="T12" fmla="*/ 0 60000 65536"/>
                  <a:gd name="T13" fmla="*/ 0 60000 65536"/>
                  <a:gd name="T14" fmla="*/ 0 60000 65536"/>
                  <a:gd name="T15" fmla="*/ 0 60000 65536"/>
                  <a:gd name="T16" fmla="*/ 0 60000 65536"/>
                  <a:gd name="T17" fmla="*/ 0 60000 65536"/>
                  <a:gd name="T18" fmla="*/ 0 w 6"/>
                  <a:gd name="T19" fmla="*/ 0 h 10"/>
                  <a:gd name="T20" fmla="*/ 6 w 6"/>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6" h="10">
                    <a:moveTo>
                      <a:pt x="0" y="10"/>
                    </a:moveTo>
                    <a:lnTo>
                      <a:pt x="0" y="5"/>
                    </a:lnTo>
                    <a:lnTo>
                      <a:pt x="6" y="0"/>
                    </a:lnTo>
                    <a:lnTo>
                      <a:pt x="3" y="8"/>
                    </a:lnTo>
                    <a:lnTo>
                      <a:pt x="2" y="10"/>
                    </a:lnTo>
                    <a:lnTo>
                      <a:pt x="0" y="10"/>
                    </a:lnTo>
                    <a:close/>
                  </a:path>
                </a:pathLst>
              </a:custGeom>
              <a:solidFill>
                <a:srgbClr val="FF6600"/>
              </a:solidFill>
              <a:ln w="1588">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698" name="Freeform 80"/>
              <p:cNvSpPr>
                <a:spLocks/>
              </p:cNvSpPr>
              <p:nvPr/>
            </p:nvSpPr>
            <p:spPr bwMode="auto">
              <a:xfrm>
                <a:off x="-3174" y="2946"/>
                <a:ext cx="2" cy="5"/>
              </a:xfrm>
              <a:custGeom>
                <a:avLst/>
                <a:gdLst>
                  <a:gd name="T0" fmla="*/ 2 w 2"/>
                  <a:gd name="T1" fmla="*/ 3 h 5"/>
                  <a:gd name="T2" fmla="*/ 0 w 2"/>
                  <a:gd name="T3" fmla="*/ 5 h 5"/>
                  <a:gd name="T4" fmla="*/ 2 w 2"/>
                  <a:gd name="T5" fmla="*/ 0 h 5"/>
                  <a:gd name="T6" fmla="*/ 2 w 2"/>
                  <a:gd name="T7" fmla="*/ 3 h 5"/>
                  <a:gd name="T8" fmla="*/ 0 60000 65536"/>
                  <a:gd name="T9" fmla="*/ 0 60000 65536"/>
                  <a:gd name="T10" fmla="*/ 0 60000 65536"/>
                  <a:gd name="T11" fmla="*/ 0 60000 65536"/>
                  <a:gd name="T12" fmla="*/ 0 w 2"/>
                  <a:gd name="T13" fmla="*/ 0 h 5"/>
                  <a:gd name="T14" fmla="*/ 2 w 2"/>
                  <a:gd name="T15" fmla="*/ 5 h 5"/>
                </a:gdLst>
                <a:ahLst/>
                <a:cxnLst>
                  <a:cxn ang="T8">
                    <a:pos x="T0" y="T1"/>
                  </a:cxn>
                  <a:cxn ang="T9">
                    <a:pos x="T2" y="T3"/>
                  </a:cxn>
                  <a:cxn ang="T10">
                    <a:pos x="T4" y="T5"/>
                  </a:cxn>
                  <a:cxn ang="T11">
                    <a:pos x="T6" y="T7"/>
                  </a:cxn>
                </a:cxnLst>
                <a:rect l="T12" t="T13" r="T14" b="T15"/>
                <a:pathLst>
                  <a:path w="2" h="5">
                    <a:moveTo>
                      <a:pt x="2" y="3"/>
                    </a:moveTo>
                    <a:lnTo>
                      <a:pt x="0" y="5"/>
                    </a:lnTo>
                    <a:lnTo>
                      <a:pt x="2" y="0"/>
                    </a:lnTo>
                    <a:lnTo>
                      <a:pt x="2" y="3"/>
                    </a:lnTo>
                    <a:close/>
                  </a:path>
                </a:pathLst>
              </a:custGeom>
              <a:solidFill>
                <a:srgbClr val="FF6600"/>
              </a:solidFill>
              <a:ln w="1588">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699" name="Freeform 81"/>
              <p:cNvSpPr>
                <a:spLocks/>
              </p:cNvSpPr>
              <p:nvPr/>
            </p:nvSpPr>
            <p:spPr bwMode="auto">
              <a:xfrm>
                <a:off x="-2824" y="3051"/>
                <a:ext cx="15" cy="26"/>
              </a:xfrm>
              <a:custGeom>
                <a:avLst/>
                <a:gdLst>
                  <a:gd name="T0" fmla="*/ 2 w 15"/>
                  <a:gd name="T1" fmla="*/ 26 h 26"/>
                  <a:gd name="T2" fmla="*/ 0 w 15"/>
                  <a:gd name="T3" fmla="*/ 18 h 26"/>
                  <a:gd name="T4" fmla="*/ 3 w 15"/>
                  <a:gd name="T5" fmla="*/ 13 h 26"/>
                  <a:gd name="T6" fmla="*/ 2 w 15"/>
                  <a:gd name="T7" fmla="*/ 10 h 26"/>
                  <a:gd name="T8" fmla="*/ 2 w 15"/>
                  <a:gd name="T9" fmla="*/ 5 h 26"/>
                  <a:gd name="T10" fmla="*/ 10 w 15"/>
                  <a:gd name="T11" fmla="*/ 0 h 26"/>
                  <a:gd name="T12" fmla="*/ 15 w 15"/>
                  <a:gd name="T13" fmla="*/ 10 h 26"/>
                  <a:gd name="T14" fmla="*/ 14 w 15"/>
                  <a:gd name="T15" fmla="*/ 18 h 26"/>
                  <a:gd name="T16" fmla="*/ 12 w 15"/>
                  <a:gd name="T17" fmla="*/ 23 h 26"/>
                  <a:gd name="T18" fmla="*/ 5 w 15"/>
                  <a:gd name="T19" fmla="*/ 21 h 26"/>
                  <a:gd name="T20" fmla="*/ 2 w 15"/>
                  <a:gd name="T21" fmla="*/ 26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26"/>
                  <a:gd name="T35" fmla="*/ 15 w 15"/>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26">
                    <a:moveTo>
                      <a:pt x="2" y="26"/>
                    </a:moveTo>
                    <a:lnTo>
                      <a:pt x="0" y="18"/>
                    </a:lnTo>
                    <a:lnTo>
                      <a:pt x="3" y="13"/>
                    </a:lnTo>
                    <a:lnTo>
                      <a:pt x="2" y="10"/>
                    </a:lnTo>
                    <a:lnTo>
                      <a:pt x="2" y="5"/>
                    </a:lnTo>
                    <a:lnTo>
                      <a:pt x="10" y="0"/>
                    </a:lnTo>
                    <a:lnTo>
                      <a:pt x="15" y="10"/>
                    </a:lnTo>
                    <a:lnTo>
                      <a:pt x="14" y="18"/>
                    </a:lnTo>
                    <a:lnTo>
                      <a:pt x="12" y="23"/>
                    </a:lnTo>
                    <a:lnTo>
                      <a:pt x="5" y="21"/>
                    </a:lnTo>
                    <a:lnTo>
                      <a:pt x="2" y="26"/>
                    </a:lnTo>
                    <a:close/>
                  </a:path>
                </a:pathLst>
              </a:custGeom>
              <a:solidFill>
                <a:srgbClr val="FF6600"/>
              </a:solidFill>
              <a:ln w="1588">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700" name="Freeform 82"/>
              <p:cNvSpPr>
                <a:spLocks/>
              </p:cNvSpPr>
              <p:nvPr/>
            </p:nvSpPr>
            <p:spPr bwMode="auto">
              <a:xfrm>
                <a:off x="-3193" y="2972"/>
                <a:ext cx="45" cy="56"/>
              </a:xfrm>
              <a:custGeom>
                <a:avLst/>
                <a:gdLst>
                  <a:gd name="T0" fmla="*/ 34 w 45"/>
                  <a:gd name="T1" fmla="*/ 38 h 56"/>
                  <a:gd name="T2" fmla="*/ 29 w 45"/>
                  <a:gd name="T3" fmla="*/ 38 h 56"/>
                  <a:gd name="T4" fmla="*/ 29 w 45"/>
                  <a:gd name="T5" fmla="*/ 41 h 56"/>
                  <a:gd name="T6" fmla="*/ 30 w 45"/>
                  <a:gd name="T7" fmla="*/ 43 h 56"/>
                  <a:gd name="T8" fmla="*/ 21 w 45"/>
                  <a:gd name="T9" fmla="*/ 46 h 56"/>
                  <a:gd name="T10" fmla="*/ 19 w 45"/>
                  <a:gd name="T11" fmla="*/ 46 h 56"/>
                  <a:gd name="T12" fmla="*/ 11 w 45"/>
                  <a:gd name="T13" fmla="*/ 56 h 56"/>
                  <a:gd name="T14" fmla="*/ 13 w 45"/>
                  <a:gd name="T15" fmla="*/ 51 h 56"/>
                  <a:gd name="T16" fmla="*/ 11 w 45"/>
                  <a:gd name="T17" fmla="*/ 48 h 56"/>
                  <a:gd name="T18" fmla="*/ 5 w 45"/>
                  <a:gd name="T19" fmla="*/ 48 h 56"/>
                  <a:gd name="T20" fmla="*/ 2 w 45"/>
                  <a:gd name="T21" fmla="*/ 41 h 56"/>
                  <a:gd name="T22" fmla="*/ 1 w 45"/>
                  <a:gd name="T23" fmla="*/ 33 h 56"/>
                  <a:gd name="T24" fmla="*/ 13 w 45"/>
                  <a:gd name="T25" fmla="*/ 28 h 56"/>
                  <a:gd name="T26" fmla="*/ 15 w 45"/>
                  <a:gd name="T27" fmla="*/ 28 h 56"/>
                  <a:gd name="T28" fmla="*/ 15 w 45"/>
                  <a:gd name="T29" fmla="*/ 23 h 56"/>
                  <a:gd name="T30" fmla="*/ 24 w 45"/>
                  <a:gd name="T31" fmla="*/ 18 h 56"/>
                  <a:gd name="T32" fmla="*/ 27 w 45"/>
                  <a:gd name="T33" fmla="*/ 10 h 56"/>
                  <a:gd name="T34" fmla="*/ 30 w 45"/>
                  <a:gd name="T35" fmla="*/ 7 h 56"/>
                  <a:gd name="T36" fmla="*/ 33 w 45"/>
                  <a:gd name="T37" fmla="*/ 0 h 56"/>
                  <a:gd name="T38" fmla="*/ 38 w 45"/>
                  <a:gd name="T39" fmla="*/ 0 h 56"/>
                  <a:gd name="T40" fmla="*/ 36 w 45"/>
                  <a:gd name="T41" fmla="*/ 5 h 56"/>
                  <a:gd name="T42" fmla="*/ 38 w 45"/>
                  <a:gd name="T43" fmla="*/ 7 h 56"/>
                  <a:gd name="T44" fmla="*/ 41 w 45"/>
                  <a:gd name="T45" fmla="*/ 7 h 56"/>
                  <a:gd name="T46" fmla="*/ 42 w 45"/>
                  <a:gd name="T47" fmla="*/ 10 h 56"/>
                  <a:gd name="T48" fmla="*/ 45 w 45"/>
                  <a:gd name="T49" fmla="*/ 12 h 56"/>
                  <a:gd name="T50" fmla="*/ 39 w 45"/>
                  <a:gd name="T51" fmla="*/ 10 h 56"/>
                  <a:gd name="T52" fmla="*/ 33 w 45"/>
                  <a:gd name="T53" fmla="*/ 18 h 56"/>
                  <a:gd name="T54" fmla="*/ 32 w 45"/>
                  <a:gd name="T55" fmla="*/ 23 h 56"/>
                  <a:gd name="T56" fmla="*/ 38 w 45"/>
                  <a:gd name="T57" fmla="*/ 20 h 56"/>
                  <a:gd name="T58" fmla="*/ 38 w 45"/>
                  <a:gd name="T59" fmla="*/ 23 h 56"/>
                  <a:gd name="T60" fmla="*/ 37 w 45"/>
                  <a:gd name="T61" fmla="*/ 30 h 56"/>
                  <a:gd name="T62" fmla="*/ 38 w 45"/>
                  <a:gd name="T63" fmla="*/ 33 h 56"/>
                  <a:gd name="T64" fmla="*/ 32 w 45"/>
                  <a:gd name="T65" fmla="*/ 33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56"/>
                  <a:gd name="T101" fmla="*/ 45 w 45"/>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56">
                    <a:moveTo>
                      <a:pt x="32" y="33"/>
                    </a:moveTo>
                    <a:lnTo>
                      <a:pt x="34" y="38"/>
                    </a:lnTo>
                    <a:lnTo>
                      <a:pt x="32" y="41"/>
                    </a:lnTo>
                    <a:lnTo>
                      <a:pt x="29" y="38"/>
                    </a:lnTo>
                    <a:lnTo>
                      <a:pt x="25" y="38"/>
                    </a:lnTo>
                    <a:lnTo>
                      <a:pt x="29" y="41"/>
                    </a:lnTo>
                    <a:lnTo>
                      <a:pt x="25" y="43"/>
                    </a:lnTo>
                    <a:lnTo>
                      <a:pt x="30" y="43"/>
                    </a:lnTo>
                    <a:lnTo>
                      <a:pt x="24" y="48"/>
                    </a:lnTo>
                    <a:lnTo>
                      <a:pt x="21" y="46"/>
                    </a:lnTo>
                    <a:lnTo>
                      <a:pt x="19" y="46"/>
                    </a:lnTo>
                    <a:lnTo>
                      <a:pt x="19" y="48"/>
                    </a:lnTo>
                    <a:lnTo>
                      <a:pt x="11" y="56"/>
                    </a:lnTo>
                    <a:lnTo>
                      <a:pt x="10" y="56"/>
                    </a:lnTo>
                    <a:lnTo>
                      <a:pt x="13" y="51"/>
                    </a:lnTo>
                    <a:lnTo>
                      <a:pt x="13" y="48"/>
                    </a:lnTo>
                    <a:lnTo>
                      <a:pt x="11" y="48"/>
                    </a:lnTo>
                    <a:lnTo>
                      <a:pt x="7" y="51"/>
                    </a:lnTo>
                    <a:lnTo>
                      <a:pt x="5" y="48"/>
                    </a:lnTo>
                    <a:lnTo>
                      <a:pt x="4" y="43"/>
                    </a:lnTo>
                    <a:lnTo>
                      <a:pt x="2" y="41"/>
                    </a:lnTo>
                    <a:lnTo>
                      <a:pt x="0" y="38"/>
                    </a:lnTo>
                    <a:lnTo>
                      <a:pt x="1" y="33"/>
                    </a:lnTo>
                    <a:lnTo>
                      <a:pt x="9" y="28"/>
                    </a:lnTo>
                    <a:lnTo>
                      <a:pt x="13" y="28"/>
                    </a:lnTo>
                    <a:lnTo>
                      <a:pt x="14" y="33"/>
                    </a:lnTo>
                    <a:lnTo>
                      <a:pt x="15" y="28"/>
                    </a:lnTo>
                    <a:lnTo>
                      <a:pt x="14" y="25"/>
                    </a:lnTo>
                    <a:lnTo>
                      <a:pt x="15" y="23"/>
                    </a:lnTo>
                    <a:lnTo>
                      <a:pt x="24" y="25"/>
                    </a:lnTo>
                    <a:lnTo>
                      <a:pt x="24" y="18"/>
                    </a:lnTo>
                    <a:lnTo>
                      <a:pt x="21" y="15"/>
                    </a:lnTo>
                    <a:lnTo>
                      <a:pt x="27" y="10"/>
                    </a:lnTo>
                    <a:lnTo>
                      <a:pt x="32" y="10"/>
                    </a:lnTo>
                    <a:lnTo>
                      <a:pt x="30" y="7"/>
                    </a:lnTo>
                    <a:lnTo>
                      <a:pt x="34" y="5"/>
                    </a:lnTo>
                    <a:lnTo>
                      <a:pt x="33" y="0"/>
                    </a:lnTo>
                    <a:lnTo>
                      <a:pt x="34" y="0"/>
                    </a:lnTo>
                    <a:lnTo>
                      <a:pt x="38" y="0"/>
                    </a:lnTo>
                    <a:lnTo>
                      <a:pt x="38" y="2"/>
                    </a:lnTo>
                    <a:lnTo>
                      <a:pt x="36" y="5"/>
                    </a:lnTo>
                    <a:lnTo>
                      <a:pt x="37" y="7"/>
                    </a:lnTo>
                    <a:lnTo>
                      <a:pt x="38" y="7"/>
                    </a:lnTo>
                    <a:lnTo>
                      <a:pt x="39" y="5"/>
                    </a:lnTo>
                    <a:lnTo>
                      <a:pt x="41" y="7"/>
                    </a:lnTo>
                    <a:lnTo>
                      <a:pt x="42" y="7"/>
                    </a:lnTo>
                    <a:lnTo>
                      <a:pt x="42" y="10"/>
                    </a:lnTo>
                    <a:lnTo>
                      <a:pt x="45" y="7"/>
                    </a:lnTo>
                    <a:lnTo>
                      <a:pt x="45" y="12"/>
                    </a:lnTo>
                    <a:lnTo>
                      <a:pt x="42" y="15"/>
                    </a:lnTo>
                    <a:lnTo>
                      <a:pt x="39" y="10"/>
                    </a:lnTo>
                    <a:lnTo>
                      <a:pt x="39" y="15"/>
                    </a:lnTo>
                    <a:lnTo>
                      <a:pt x="33" y="18"/>
                    </a:lnTo>
                    <a:lnTo>
                      <a:pt x="30" y="23"/>
                    </a:lnTo>
                    <a:lnTo>
                      <a:pt x="32" y="23"/>
                    </a:lnTo>
                    <a:lnTo>
                      <a:pt x="37" y="20"/>
                    </a:lnTo>
                    <a:lnTo>
                      <a:pt x="38" y="20"/>
                    </a:lnTo>
                    <a:lnTo>
                      <a:pt x="37" y="23"/>
                    </a:lnTo>
                    <a:lnTo>
                      <a:pt x="38" y="23"/>
                    </a:lnTo>
                    <a:lnTo>
                      <a:pt x="36" y="25"/>
                    </a:lnTo>
                    <a:lnTo>
                      <a:pt x="37" y="30"/>
                    </a:lnTo>
                    <a:lnTo>
                      <a:pt x="41" y="30"/>
                    </a:lnTo>
                    <a:lnTo>
                      <a:pt x="38" y="33"/>
                    </a:lnTo>
                    <a:lnTo>
                      <a:pt x="38" y="36"/>
                    </a:lnTo>
                    <a:lnTo>
                      <a:pt x="32" y="33"/>
                    </a:lnTo>
                    <a:close/>
                  </a:path>
                </a:pathLst>
              </a:custGeom>
              <a:solidFill>
                <a:srgbClr val="FF6600"/>
              </a:solidFill>
              <a:ln w="1588">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701" name="Freeform 83"/>
              <p:cNvSpPr>
                <a:spLocks/>
              </p:cNvSpPr>
              <p:nvPr/>
            </p:nvSpPr>
            <p:spPr bwMode="auto">
              <a:xfrm>
                <a:off x="-3193" y="3031"/>
                <a:ext cx="6" cy="7"/>
              </a:xfrm>
              <a:custGeom>
                <a:avLst/>
                <a:gdLst>
                  <a:gd name="T0" fmla="*/ 0 w 6"/>
                  <a:gd name="T1" fmla="*/ 5 h 7"/>
                  <a:gd name="T2" fmla="*/ 1 w 6"/>
                  <a:gd name="T3" fmla="*/ 2 h 7"/>
                  <a:gd name="T4" fmla="*/ 4 w 6"/>
                  <a:gd name="T5" fmla="*/ 0 h 7"/>
                  <a:gd name="T6" fmla="*/ 6 w 6"/>
                  <a:gd name="T7" fmla="*/ 2 h 7"/>
                  <a:gd name="T8" fmla="*/ 2 w 6"/>
                  <a:gd name="T9" fmla="*/ 5 h 7"/>
                  <a:gd name="T10" fmla="*/ 0 w 6"/>
                  <a:gd name="T11" fmla="*/ 7 h 7"/>
                  <a:gd name="T12" fmla="*/ 0 w 6"/>
                  <a:gd name="T13" fmla="*/ 5 h 7"/>
                  <a:gd name="T14" fmla="*/ 0 60000 65536"/>
                  <a:gd name="T15" fmla="*/ 0 60000 65536"/>
                  <a:gd name="T16" fmla="*/ 0 60000 65536"/>
                  <a:gd name="T17" fmla="*/ 0 60000 65536"/>
                  <a:gd name="T18" fmla="*/ 0 60000 65536"/>
                  <a:gd name="T19" fmla="*/ 0 60000 65536"/>
                  <a:gd name="T20" fmla="*/ 0 60000 65536"/>
                  <a:gd name="T21" fmla="*/ 0 w 6"/>
                  <a:gd name="T22" fmla="*/ 0 h 7"/>
                  <a:gd name="T23" fmla="*/ 6 w 6"/>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7">
                    <a:moveTo>
                      <a:pt x="0" y="5"/>
                    </a:moveTo>
                    <a:lnTo>
                      <a:pt x="1" y="2"/>
                    </a:lnTo>
                    <a:lnTo>
                      <a:pt x="4" y="0"/>
                    </a:lnTo>
                    <a:lnTo>
                      <a:pt x="6" y="2"/>
                    </a:lnTo>
                    <a:lnTo>
                      <a:pt x="2" y="5"/>
                    </a:lnTo>
                    <a:lnTo>
                      <a:pt x="0" y="7"/>
                    </a:lnTo>
                    <a:lnTo>
                      <a:pt x="0" y="5"/>
                    </a:lnTo>
                    <a:close/>
                  </a:path>
                </a:pathLst>
              </a:custGeom>
              <a:solidFill>
                <a:srgbClr val="FF6600"/>
              </a:solidFill>
              <a:ln w="1588">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702" name="Freeform 84"/>
              <p:cNvSpPr>
                <a:spLocks/>
              </p:cNvSpPr>
              <p:nvPr/>
            </p:nvSpPr>
            <p:spPr bwMode="auto">
              <a:xfrm>
                <a:off x="-3187" y="3031"/>
                <a:ext cx="8" cy="5"/>
              </a:xfrm>
              <a:custGeom>
                <a:avLst/>
                <a:gdLst>
                  <a:gd name="T0" fmla="*/ 1 w 8"/>
                  <a:gd name="T1" fmla="*/ 0 h 5"/>
                  <a:gd name="T2" fmla="*/ 4 w 8"/>
                  <a:gd name="T3" fmla="*/ 0 h 5"/>
                  <a:gd name="T4" fmla="*/ 5 w 8"/>
                  <a:gd name="T5" fmla="*/ 2 h 5"/>
                  <a:gd name="T6" fmla="*/ 8 w 8"/>
                  <a:gd name="T7" fmla="*/ 2 h 5"/>
                  <a:gd name="T8" fmla="*/ 7 w 8"/>
                  <a:gd name="T9" fmla="*/ 5 h 5"/>
                  <a:gd name="T10" fmla="*/ 0 w 8"/>
                  <a:gd name="T11" fmla="*/ 2 h 5"/>
                  <a:gd name="T12" fmla="*/ 1 w 8"/>
                  <a:gd name="T13" fmla="*/ 0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1" y="0"/>
                    </a:moveTo>
                    <a:lnTo>
                      <a:pt x="4" y="0"/>
                    </a:lnTo>
                    <a:lnTo>
                      <a:pt x="5" y="2"/>
                    </a:lnTo>
                    <a:lnTo>
                      <a:pt x="8" y="2"/>
                    </a:lnTo>
                    <a:lnTo>
                      <a:pt x="7" y="5"/>
                    </a:lnTo>
                    <a:lnTo>
                      <a:pt x="0" y="2"/>
                    </a:lnTo>
                    <a:lnTo>
                      <a:pt x="1" y="0"/>
                    </a:lnTo>
                    <a:close/>
                  </a:path>
                </a:pathLst>
              </a:custGeom>
              <a:solidFill>
                <a:srgbClr val="FF6600"/>
              </a:solidFill>
              <a:ln w="1588">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703" name="Freeform 85"/>
              <p:cNvSpPr>
                <a:spLocks/>
              </p:cNvSpPr>
              <p:nvPr/>
            </p:nvSpPr>
            <p:spPr bwMode="auto">
              <a:xfrm>
                <a:off x="-3466" y="2815"/>
                <a:ext cx="49" cy="26"/>
              </a:xfrm>
              <a:custGeom>
                <a:avLst/>
                <a:gdLst>
                  <a:gd name="T0" fmla="*/ 49 w 49"/>
                  <a:gd name="T1" fmla="*/ 16 h 26"/>
                  <a:gd name="T2" fmla="*/ 47 w 49"/>
                  <a:gd name="T3" fmla="*/ 21 h 26"/>
                  <a:gd name="T4" fmla="*/ 42 w 49"/>
                  <a:gd name="T5" fmla="*/ 21 h 26"/>
                  <a:gd name="T6" fmla="*/ 34 w 49"/>
                  <a:gd name="T7" fmla="*/ 23 h 26"/>
                  <a:gd name="T8" fmla="*/ 34 w 49"/>
                  <a:gd name="T9" fmla="*/ 26 h 26"/>
                  <a:gd name="T10" fmla="*/ 33 w 49"/>
                  <a:gd name="T11" fmla="*/ 26 h 26"/>
                  <a:gd name="T12" fmla="*/ 28 w 49"/>
                  <a:gd name="T13" fmla="*/ 21 h 26"/>
                  <a:gd name="T14" fmla="*/ 24 w 49"/>
                  <a:gd name="T15" fmla="*/ 18 h 26"/>
                  <a:gd name="T16" fmla="*/ 24 w 49"/>
                  <a:gd name="T17" fmla="*/ 16 h 26"/>
                  <a:gd name="T18" fmla="*/ 18 w 49"/>
                  <a:gd name="T19" fmla="*/ 13 h 26"/>
                  <a:gd name="T20" fmla="*/ 14 w 49"/>
                  <a:gd name="T21" fmla="*/ 11 h 26"/>
                  <a:gd name="T22" fmla="*/ 5 w 49"/>
                  <a:gd name="T23" fmla="*/ 16 h 26"/>
                  <a:gd name="T24" fmla="*/ 0 w 49"/>
                  <a:gd name="T25" fmla="*/ 11 h 26"/>
                  <a:gd name="T26" fmla="*/ 1 w 49"/>
                  <a:gd name="T27" fmla="*/ 0 h 26"/>
                  <a:gd name="T28" fmla="*/ 4 w 49"/>
                  <a:gd name="T29" fmla="*/ 0 h 26"/>
                  <a:gd name="T30" fmla="*/ 4 w 49"/>
                  <a:gd name="T31" fmla="*/ 3 h 26"/>
                  <a:gd name="T32" fmla="*/ 13 w 49"/>
                  <a:gd name="T33" fmla="*/ 6 h 26"/>
                  <a:gd name="T34" fmla="*/ 24 w 49"/>
                  <a:gd name="T35" fmla="*/ 3 h 26"/>
                  <a:gd name="T36" fmla="*/ 27 w 49"/>
                  <a:gd name="T37" fmla="*/ 6 h 26"/>
                  <a:gd name="T38" fmla="*/ 28 w 49"/>
                  <a:gd name="T39" fmla="*/ 11 h 26"/>
                  <a:gd name="T40" fmla="*/ 40 w 49"/>
                  <a:gd name="T41" fmla="*/ 16 h 26"/>
                  <a:gd name="T42" fmla="*/ 49 w 49"/>
                  <a:gd name="T43" fmla="*/ 16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
                  <a:gd name="T67" fmla="*/ 0 h 26"/>
                  <a:gd name="T68" fmla="*/ 49 w 49"/>
                  <a:gd name="T69" fmla="*/ 26 h 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 h="26">
                    <a:moveTo>
                      <a:pt x="49" y="16"/>
                    </a:moveTo>
                    <a:lnTo>
                      <a:pt x="47" y="21"/>
                    </a:lnTo>
                    <a:lnTo>
                      <a:pt x="42" y="21"/>
                    </a:lnTo>
                    <a:lnTo>
                      <a:pt x="34" y="23"/>
                    </a:lnTo>
                    <a:lnTo>
                      <a:pt x="34" y="26"/>
                    </a:lnTo>
                    <a:lnTo>
                      <a:pt x="33" y="26"/>
                    </a:lnTo>
                    <a:lnTo>
                      <a:pt x="28" y="21"/>
                    </a:lnTo>
                    <a:lnTo>
                      <a:pt x="24" y="18"/>
                    </a:lnTo>
                    <a:lnTo>
                      <a:pt x="24" y="16"/>
                    </a:lnTo>
                    <a:lnTo>
                      <a:pt x="18" y="13"/>
                    </a:lnTo>
                    <a:lnTo>
                      <a:pt x="14" y="11"/>
                    </a:lnTo>
                    <a:lnTo>
                      <a:pt x="5" y="16"/>
                    </a:lnTo>
                    <a:lnTo>
                      <a:pt x="0" y="11"/>
                    </a:lnTo>
                    <a:lnTo>
                      <a:pt x="1" y="0"/>
                    </a:lnTo>
                    <a:lnTo>
                      <a:pt x="4" y="0"/>
                    </a:lnTo>
                    <a:lnTo>
                      <a:pt x="4" y="3"/>
                    </a:lnTo>
                    <a:lnTo>
                      <a:pt x="13" y="6"/>
                    </a:lnTo>
                    <a:lnTo>
                      <a:pt x="24" y="3"/>
                    </a:lnTo>
                    <a:lnTo>
                      <a:pt x="27" y="6"/>
                    </a:lnTo>
                    <a:lnTo>
                      <a:pt x="28" y="11"/>
                    </a:lnTo>
                    <a:lnTo>
                      <a:pt x="40" y="16"/>
                    </a:lnTo>
                    <a:lnTo>
                      <a:pt x="49" y="16"/>
                    </a:lnTo>
                    <a:close/>
                  </a:path>
                </a:pathLst>
              </a:custGeom>
              <a:solidFill>
                <a:srgbClr val="FF6600"/>
              </a:solidFill>
              <a:ln w="1588">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704" name="Freeform 86"/>
              <p:cNvSpPr>
                <a:spLocks/>
              </p:cNvSpPr>
              <p:nvPr/>
            </p:nvSpPr>
            <p:spPr bwMode="auto">
              <a:xfrm>
                <a:off x="-2821" y="3072"/>
                <a:ext cx="4" cy="7"/>
              </a:xfrm>
              <a:custGeom>
                <a:avLst/>
                <a:gdLst>
                  <a:gd name="T0" fmla="*/ 0 w 4"/>
                  <a:gd name="T1" fmla="*/ 0 h 7"/>
                  <a:gd name="T2" fmla="*/ 4 w 4"/>
                  <a:gd name="T3" fmla="*/ 2 h 7"/>
                  <a:gd name="T4" fmla="*/ 4 w 4"/>
                  <a:gd name="T5" fmla="*/ 7 h 7"/>
                  <a:gd name="T6" fmla="*/ 0 w 4"/>
                  <a:gd name="T7" fmla="*/ 7 h 7"/>
                  <a:gd name="T8" fmla="*/ 0 w 4"/>
                  <a:gd name="T9" fmla="*/ 5 h 7"/>
                  <a:gd name="T10" fmla="*/ 2 w 4"/>
                  <a:gd name="T11" fmla="*/ 5 h 7"/>
                  <a:gd name="T12" fmla="*/ 0 w 4"/>
                  <a:gd name="T13" fmla="*/ 0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0" y="0"/>
                    </a:moveTo>
                    <a:lnTo>
                      <a:pt x="4" y="2"/>
                    </a:lnTo>
                    <a:lnTo>
                      <a:pt x="4" y="7"/>
                    </a:lnTo>
                    <a:lnTo>
                      <a:pt x="0" y="7"/>
                    </a:lnTo>
                    <a:lnTo>
                      <a:pt x="0" y="5"/>
                    </a:lnTo>
                    <a:lnTo>
                      <a:pt x="2" y="5"/>
                    </a:lnTo>
                    <a:lnTo>
                      <a:pt x="0" y="0"/>
                    </a:lnTo>
                    <a:close/>
                  </a:path>
                </a:pathLst>
              </a:custGeom>
              <a:solidFill>
                <a:srgbClr val="FF6600"/>
              </a:solidFill>
              <a:ln w="1588">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705" name="Freeform 87"/>
              <p:cNvSpPr>
                <a:spLocks/>
              </p:cNvSpPr>
              <p:nvPr/>
            </p:nvSpPr>
            <p:spPr bwMode="auto">
              <a:xfrm>
                <a:off x="-2818" y="3079"/>
                <a:ext cx="5" cy="4"/>
              </a:xfrm>
              <a:custGeom>
                <a:avLst/>
                <a:gdLst>
                  <a:gd name="T0" fmla="*/ 1 w 5"/>
                  <a:gd name="T1" fmla="*/ 4 h 4"/>
                  <a:gd name="T2" fmla="*/ 0 w 5"/>
                  <a:gd name="T3" fmla="*/ 3 h 4"/>
                  <a:gd name="T4" fmla="*/ 4 w 5"/>
                  <a:gd name="T5" fmla="*/ 0 h 4"/>
                  <a:gd name="T6" fmla="*/ 5 w 5"/>
                  <a:gd name="T7" fmla="*/ 4 h 4"/>
                  <a:gd name="T8" fmla="*/ 1 w 5"/>
                  <a:gd name="T9" fmla="*/ 4 h 4"/>
                  <a:gd name="T10" fmla="*/ 1 w 5"/>
                  <a:gd name="T11" fmla="*/ 3 h 4"/>
                  <a:gd name="T12" fmla="*/ 1 w 5"/>
                  <a:gd name="T13" fmla="*/ 4 h 4"/>
                  <a:gd name="T14" fmla="*/ 0 60000 65536"/>
                  <a:gd name="T15" fmla="*/ 0 60000 65536"/>
                  <a:gd name="T16" fmla="*/ 0 60000 65536"/>
                  <a:gd name="T17" fmla="*/ 0 60000 65536"/>
                  <a:gd name="T18" fmla="*/ 0 60000 65536"/>
                  <a:gd name="T19" fmla="*/ 0 60000 65536"/>
                  <a:gd name="T20" fmla="*/ 0 60000 65536"/>
                  <a:gd name="T21" fmla="*/ 0 w 5"/>
                  <a:gd name="T22" fmla="*/ 0 h 4"/>
                  <a:gd name="T23" fmla="*/ 5 w 5"/>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4">
                    <a:moveTo>
                      <a:pt x="1" y="4"/>
                    </a:moveTo>
                    <a:lnTo>
                      <a:pt x="0" y="3"/>
                    </a:lnTo>
                    <a:lnTo>
                      <a:pt x="4" y="0"/>
                    </a:lnTo>
                    <a:lnTo>
                      <a:pt x="5" y="4"/>
                    </a:lnTo>
                    <a:lnTo>
                      <a:pt x="1" y="4"/>
                    </a:lnTo>
                    <a:lnTo>
                      <a:pt x="1" y="3"/>
                    </a:lnTo>
                    <a:lnTo>
                      <a:pt x="1" y="4"/>
                    </a:lnTo>
                    <a:close/>
                  </a:path>
                </a:pathLst>
              </a:custGeom>
              <a:solidFill>
                <a:srgbClr val="FF6600"/>
              </a:solidFill>
              <a:ln w="1588">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706" name="Freeform 88"/>
              <p:cNvSpPr>
                <a:spLocks/>
              </p:cNvSpPr>
              <p:nvPr/>
            </p:nvSpPr>
            <p:spPr bwMode="auto">
              <a:xfrm>
                <a:off x="-2854" y="3064"/>
                <a:ext cx="5" cy="10"/>
              </a:xfrm>
              <a:custGeom>
                <a:avLst/>
                <a:gdLst>
                  <a:gd name="T0" fmla="*/ 5 w 5"/>
                  <a:gd name="T1" fmla="*/ 2 h 10"/>
                  <a:gd name="T2" fmla="*/ 3 w 5"/>
                  <a:gd name="T3" fmla="*/ 10 h 10"/>
                  <a:gd name="T4" fmla="*/ 1 w 5"/>
                  <a:gd name="T5" fmla="*/ 8 h 10"/>
                  <a:gd name="T6" fmla="*/ 3 w 5"/>
                  <a:gd name="T7" fmla="*/ 2 h 10"/>
                  <a:gd name="T8" fmla="*/ 0 w 5"/>
                  <a:gd name="T9" fmla="*/ 2 h 10"/>
                  <a:gd name="T10" fmla="*/ 1 w 5"/>
                  <a:gd name="T11" fmla="*/ 0 h 10"/>
                  <a:gd name="T12" fmla="*/ 4 w 5"/>
                  <a:gd name="T13" fmla="*/ 0 h 10"/>
                  <a:gd name="T14" fmla="*/ 5 w 5"/>
                  <a:gd name="T15" fmla="*/ 2 h 10"/>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10"/>
                  <a:gd name="T26" fmla="*/ 5 w 5"/>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10">
                    <a:moveTo>
                      <a:pt x="5" y="2"/>
                    </a:moveTo>
                    <a:lnTo>
                      <a:pt x="3" y="10"/>
                    </a:lnTo>
                    <a:lnTo>
                      <a:pt x="1" y="8"/>
                    </a:lnTo>
                    <a:lnTo>
                      <a:pt x="3" y="2"/>
                    </a:lnTo>
                    <a:lnTo>
                      <a:pt x="0" y="2"/>
                    </a:lnTo>
                    <a:lnTo>
                      <a:pt x="1" y="0"/>
                    </a:lnTo>
                    <a:lnTo>
                      <a:pt x="4" y="0"/>
                    </a:lnTo>
                    <a:lnTo>
                      <a:pt x="5" y="2"/>
                    </a:lnTo>
                    <a:close/>
                  </a:path>
                </a:pathLst>
              </a:custGeom>
              <a:solidFill>
                <a:srgbClr val="FF6600"/>
              </a:solidFill>
              <a:ln w="1588">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707" name="Freeform 89"/>
              <p:cNvSpPr>
                <a:spLocks/>
              </p:cNvSpPr>
              <p:nvPr/>
            </p:nvSpPr>
            <p:spPr bwMode="auto">
              <a:xfrm>
                <a:off x="-2855" y="3041"/>
                <a:ext cx="29" cy="51"/>
              </a:xfrm>
              <a:custGeom>
                <a:avLst/>
                <a:gdLst>
                  <a:gd name="T0" fmla="*/ 6 w 29"/>
                  <a:gd name="T1" fmla="*/ 31 h 51"/>
                  <a:gd name="T2" fmla="*/ 10 w 29"/>
                  <a:gd name="T3" fmla="*/ 28 h 51"/>
                  <a:gd name="T4" fmla="*/ 13 w 29"/>
                  <a:gd name="T5" fmla="*/ 28 h 51"/>
                  <a:gd name="T6" fmla="*/ 10 w 29"/>
                  <a:gd name="T7" fmla="*/ 25 h 51"/>
                  <a:gd name="T8" fmla="*/ 11 w 29"/>
                  <a:gd name="T9" fmla="*/ 20 h 51"/>
                  <a:gd name="T10" fmla="*/ 9 w 29"/>
                  <a:gd name="T11" fmla="*/ 23 h 51"/>
                  <a:gd name="T12" fmla="*/ 6 w 29"/>
                  <a:gd name="T13" fmla="*/ 20 h 51"/>
                  <a:gd name="T14" fmla="*/ 6 w 29"/>
                  <a:gd name="T15" fmla="*/ 18 h 51"/>
                  <a:gd name="T16" fmla="*/ 5 w 29"/>
                  <a:gd name="T17" fmla="*/ 18 h 51"/>
                  <a:gd name="T18" fmla="*/ 2 w 29"/>
                  <a:gd name="T19" fmla="*/ 15 h 51"/>
                  <a:gd name="T20" fmla="*/ 4 w 29"/>
                  <a:gd name="T21" fmla="*/ 15 h 51"/>
                  <a:gd name="T22" fmla="*/ 8 w 29"/>
                  <a:gd name="T23" fmla="*/ 15 h 51"/>
                  <a:gd name="T24" fmla="*/ 9 w 29"/>
                  <a:gd name="T25" fmla="*/ 8 h 51"/>
                  <a:gd name="T26" fmla="*/ 5 w 29"/>
                  <a:gd name="T27" fmla="*/ 10 h 51"/>
                  <a:gd name="T28" fmla="*/ 2 w 29"/>
                  <a:gd name="T29" fmla="*/ 13 h 51"/>
                  <a:gd name="T30" fmla="*/ 0 w 29"/>
                  <a:gd name="T31" fmla="*/ 10 h 51"/>
                  <a:gd name="T32" fmla="*/ 4 w 29"/>
                  <a:gd name="T33" fmla="*/ 5 h 51"/>
                  <a:gd name="T34" fmla="*/ 4 w 29"/>
                  <a:gd name="T35" fmla="*/ 2 h 51"/>
                  <a:gd name="T36" fmla="*/ 4 w 29"/>
                  <a:gd name="T37" fmla="*/ 0 h 51"/>
                  <a:gd name="T38" fmla="*/ 10 w 29"/>
                  <a:gd name="T39" fmla="*/ 0 h 51"/>
                  <a:gd name="T40" fmla="*/ 13 w 29"/>
                  <a:gd name="T41" fmla="*/ 5 h 51"/>
                  <a:gd name="T42" fmla="*/ 11 w 29"/>
                  <a:gd name="T43" fmla="*/ 8 h 51"/>
                  <a:gd name="T44" fmla="*/ 17 w 29"/>
                  <a:gd name="T45" fmla="*/ 10 h 51"/>
                  <a:gd name="T46" fmla="*/ 22 w 29"/>
                  <a:gd name="T47" fmla="*/ 15 h 51"/>
                  <a:gd name="T48" fmla="*/ 27 w 29"/>
                  <a:gd name="T49" fmla="*/ 25 h 51"/>
                  <a:gd name="T50" fmla="*/ 24 w 29"/>
                  <a:gd name="T51" fmla="*/ 25 h 51"/>
                  <a:gd name="T52" fmla="*/ 27 w 29"/>
                  <a:gd name="T53" fmla="*/ 31 h 51"/>
                  <a:gd name="T54" fmla="*/ 28 w 29"/>
                  <a:gd name="T55" fmla="*/ 31 h 51"/>
                  <a:gd name="T56" fmla="*/ 29 w 29"/>
                  <a:gd name="T57" fmla="*/ 33 h 51"/>
                  <a:gd name="T58" fmla="*/ 28 w 29"/>
                  <a:gd name="T59" fmla="*/ 38 h 51"/>
                  <a:gd name="T60" fmla="*/ 29 w 29"/>
                  <a:gd name="T61" fmla="*/ 38 h 51"/>
                  <a:gd name="T62" fmla="*/ 29 w 29"/>
                  <a:gd name="T63" fmla="*/ 48 h 51"/>
                  <a:gd name="T64" fmla="*/ 24 w 29"/>
                  <a:gd name="T65" fmla="*/ 48 h 51"/>
                  <a:gd name="T66" fmla="*/ 23 w 29"/>
                  <a:gd name="T67" fmla="*/ 41 h 51"/>
                  <a:gd name="T68" fmla="*/ 22 w 29"/>
                  <a:gd name="T69" fmla="*/ 42 h 51"/>
                  <a:gd name="T70" fmla="*/ 18 w 29"/>
                  <a:gd name="T71" fmla="*/ 38 h 51"/>
                  <a:gd name="T72" fmla="*/ 17 w 29"/>
                  <a:gd name="T73" fmla="*/ 41 h 51"/>
                  <a:gd name="T74" fmla="*/ 13 w 29"/>
                  <a:gd name="T75" fmla="*/ 38 h 51"/>
                  <a:gd name="T76" fmla="*/ 14 w 29"/>
                  <a:gd name="T77" fmla="*/ 41 h 51"/>
                  <a:gd name="T78" fmla="*/ 18 w 29"/>
                  <a:gd name="T79" fmla="*/ 42 h 51"/>
                  <a:gd name="T80" fmla="*/ 18 w 29"/>
                  <a:gd name="T81" fmla="*/ 51 h 51"/>
                  <a:gd name="T82" fmla="*/ 17 w 29"/>
                  <a:gd name="T83" fmla="*/ 48 h 51"/>
                  <a:gd name="T84" fmla="*/ 10 w 29"/>
                  <a:gd name="T85" fmla="*/ 41 h 51"/>
                  <a:gd name="T86" fmla="*/ 10 w 29"/>
                  <a:gd name="T87" fmla="*/ 33 h 51"/>
                  <a:gd name="T88" fmla="*/ 6 w 29"/>
                  <a:gd name="T89" fmla="*/ 33 h 51"/>
                  <a:gd name="T90" fmla="*/ 6 w 29"/>
                  <a:gd name="T91" fmla="*/ 31 h 5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9"/>
                  <a:gd name="T139" fmla="*/ 0 h 51"/>
                  <a:gd name="T140" fmla="*/ 29 w 29"/>
                  <a:gd name="T141" fmla="*/ 51 h 5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9" h="51">
                    <a:moveTo>
                      <a:pt x="6" y="31"/>
                    </a:moveTo>
                    <a:lnTo>
                      <a:pt x="10" y="28"/>
                    </a:lnTo>
                    <a:lnTo>
                      <a:pt x="13" y="28"/>
                    </a:lnTo>
                    <a:lnTo>
                      <a:pt x="10" y="25"/>
                    </a:lnTo>
                    <a:lnTo>
                      <a:pt x="11" y="20"/>
                    </a:lnTo>
                    <a:lnTo>
                      <a:pt x="9" y="23"/>
                    </a:lnTo>
                    <a:lnTo>
                      <a:pt x="6" y="20"/>
                    </a:lnTo>
                    <a:lnTo>
                      <a:pt x="6" y="18"/>
                    </a:lnTo>
                    <a:lnTo>
                      <a:pt x="5" y="18"/>
                    </a:lnTo>
                    <a:lnTo>
                      <a:pt x="2" y="15"/>
                    </a:lnTo>
                    <a:lnTo>
                      <a:pt x="4" y="15"/>
                    </a:lnTo>
                    <a:lnTo>
                      <a:pt x="8" y="15"/>
                    </a:lnTo>
                    <a:lnTo>
                      <a:pt x="9" y="8"/>
                    </a:lnTo>
                    <a:lnTo>
                      <a:pt x="5" y="10"/>
                    </a:lnTo>
                    <a:lnTo>
                      <a:pt x="2" y="13"/>
                    </a:lnTo>
                    <a:lnTo>
                      <a:pt x="0" y="10"/>
                    </a:lnTo>
                    <a:lnTo>
                      <a:pt x="4" y="5"/>
                    </a:lnTo>
                    <a:lnTo>
                      <a:pt x="4" y="2"/>
                    </a:lnTo>
                    <a:lnTo>
                      <a:pt x="4" y="0"/>
                    </a:lnTo>
                    <a:lnTo>
                      <a:pt x="10" y="0"/>
                    </a:lnTo>
                    <a:lnTo>
                      <a:pt x="13" y="5"/>
                    </a:lnTo>
                    <a:lnTo>
                      <a:pt x="11" y="8"/>
                    </a:lnTo>
                    <a:lnTo>
                      <a:pt x="17" y="10"/>
                    </a:lnTo>
                    <a:lnTo>
                      <a:pt x="22" y="15"/>
                    </a:lnTo>
                    <a:lnTo>
                      <a:pt x="27" y="25"/>
                    </a:lnTo>
                    <a:lnTo>
                      <a:pt x="24" y="25"/>
                    </a:lnTo>
                    <a:lnTo>
                      <a:pt x="27" y="31"/>
                    </a:lnTo>
                    <a:lnTo>
                      <a:pt x="28" y="31"/>
                    </a:lnTo>
                    <a:lnTo>
                      <a:pt x="29" y="33"/>
                    </a:lnTo>
                    <a:lnTo>
                      <a:pt x="28" y="38"/>
                    </a:lnTo>
                    <a:lnTo>
                      <a:pt x="29" y="38"/>
                    </a:lnTo>
                    <a:lnTo>
                      <a:pt x="29" y="48"/>
                    </a:lnTo>
                    <a:lnTo>
                      <a:pt x="24" y="48"/>
                    </a:lnTo>
                    <a:lnTo>
                      <a:pt x="23" y="41"/>
                    </a:lnTo>
                    <a:lnTo>
                      <a:pt x="22" y="42"/>
                    </a:lnTo>
                    <a:lnTo>
                      <a:pt x="18" y="38"/>
                    </a:lnTo>
                    <a:lnTo>
                      <a:pt x="17" y="41"/>
                    </a:lnTo>
                    <a:lnTo>
                      <a:pt x="13" y="38"/>
                    </a:lnTo>
                    <a:lnTo>
                      <a:pt x="14" y="41"/>
                    </a:lnTo>
                    <a:lnTo>
                      <a:pt x="18" y="42"/>
                    </a:lnTo>
                    <a:lnTo>
                      <a:pt x="18" y="51"/>
                    </a:lnTo>
                    <a:lnTo>
                      <a:pt x="17" y="48"/>
                    </a:lnTo>
                    <a:lnTo>
                      <a:pt x="10" y="41"/>
                    </a:lnTo>
                    <a:lnTo>
                      <a:pt x="10" y="33"/>
                    </a:lnTo>
                    <a:lnTo>
                      <a:pt x="6" y="33"/>
                    </a:lnTo>
                    <a:lnTo>
                      <a:pt x="6" y="31"/>
                    </a:lnTo>
                    <a:close/>
                  </a:path>
                </a:pathLst>
              </a:custGeom>
              <a:solidFill>
                <a:srgbClr val="FF6600"/>
              </a:solidFill>
              <a:ln w="1588">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708" name="Freeform 90"/>
              <p:cNvSpPr>
                <a:spLocks/>
              </p:cNvSpPr>
              <p:nvPr/>
            </p:nvSpPr>
            <p:spPr bwMode="auto">
              <a:xfrm>
                <a:off x="-2901" y="2982"/>
                <a:ext cx="34" cy="61"/>
              </a:xfrm>
              <a:custGeom>
                <a:avLst/>
                <a:gdLst>
                  <a:gd name="T0" fmla="*/ 28 w 34"/>
                  <a:gd name="T1" fmla="*/ 26 h 61"/>
                  <a:gd name="T2" fmla="*/ 29 w 34"/>
                  <a:gd name="T3" fmla="*/ 26 h 61"/>
                  <a:gd name="T4" fmla="*/ 29 w 34"/>
                  <a:gd name="T5" fmla="*/ 31 h 61"/>
                  <a:gd name="T6" fmla="*/ 33 w 34"/>
                  <a:gd name="T7" fmla="*/ 43 h 61"/>
                  <a:gd name="T8" fmla="*/ 34 w 34"/>
                  <a:gd name="T9" fmla="*/ 59 h 61"/>
                  <a:gd name="T10" fmla="*/ 33 w 34"/>
                  <a:gd name="T11" fmla="*/ 61 h 61"/>
                  <a:gd name="T12" fmla="*/ 23 w 34"/>
                  <a:gd name="T13" fmla="*/ 46 h 61"/>
                  <a:gd name="T14" fmla="*/ 23 w 34"/>
                  <a:gd name="T15" fmla="*/ 43 h 61"/>
                  <a:gd name="T16" fmla="*/ 22 w 34"/>
                  <a:gd name="T17" fmla="*/ 43 h 61"/>
                  <a:gd name="T18" fmla="*/ 20 w 34"/>
                  <a:gd name="T19" fmla="*/ 43 h 61"/>
                  <a:gd name="T20" fmla="*/ 22 w 34"/>
                  <a:gd name="T21" fmla="*/ 36 h 61"/>
                  <a:gd name="T22" fmla="*/ 20 w 34"/>
                  <a:gd name="T23" fmla="*/ 36 h 61"/>
                  <a:gd name="T24" fmla="*/ 20 w 34"/>
                  <a:gd name="T25" fmla="*/ 33 h 61"/>
                  <a:gd name="T26" fmla="*/ 15 w 34"/>
                  <a:gd name="T27" fmla="*/ 28 h 61"/>
                  <a:gd name="T28" fmla="*/ 15 w 34"/>
                  <a:gd name="T29" fmla="*/ 31 h 61"/>
                  <a:gd name="T30" fmla="*/ 18 w 34"/>
                  <a:gd name="T31" fmla="*/ 33 h 61"/>
                  <a:gd name="T32" fmla="*/ 16 w 34"/>
                  <a:gd name="T33" fmla="*/ 38 h 61"/>
                  <a:gd name="T34" fmla="*/ 13 w 34"/>
                  <a:gd name="T35" fmla="*/ 38 h 61"/>
                  <a:gd name="T36" fmla="*/ 14 w 34"/>
                  <a:gd name="T37" fmla="*/ 33 h 61"/>
                  <a:gd name="T38" fmla="*/ 13 w 34"/>
                  <a:gd name="T39" fmla="*/ 31 h 61"/>
                  <a:gd name="T40" fmla="*/ 13 w 34"/>
                  <a:gd name="T41" fmla="*/ 28 h 61"/>
                  <a:gd name="T42" fmla="*/ 14 w 34"/>
                  <a:gd name="T43" fmla="*/ 28 h 61"/>
                  <a:gd name="T44" fmla="*/ 10 w 34"/>
                  <a:gd name="T45" fmla="*/ 23 h 61"/>
                  <a:gd name="T46" fmla="*/ 5 w 34"/>
                  <a:gd name="T47" fmla="*/ 13 h 61"/>
                  <a:gd name="T48" fmla="*/ 0 w 34"/>
                  <a:gd name="T49" fmla="*/ 10 h 61"/>
                  <a:gd name="T50" fmla="*/ 1 w 34"/>
                  <a:gd name="T51" fmla="*/ 5 h 61"/>
                  <a:gd name="T52" fmla="*/ 5 w 34"/>
                  <a:gd name="T53" fmla="*/ 5 h 61"/>
                  <a:gd name="T54" fmla="*/ 5 w 34"/>
                  <a:gd name="T55" fmla="*/ 2 h 61"/>
                  <a:gd name="T56" fmla="*/ 10 w 34"/>
                  <a:gd name="T57" fmla="*/ 2 h 61"/>
                  <a:gd name="T58" fmla="*/ 13 w 34"/>
                  <a:gd name="T59" fmla="*/ 0 h 61"/>
                  <a:gd name="T60" fmla="*/ 27 w 34"/>
                  <a:gd name="T61" fmla="*/ 8 h 61"/>
                  <a:gd name="T62" fmla="*/ 27 w 34"/>
                  <a:gd name="T63" fmla="*/ 13 h 61"/>
                  <a:gd name="T64" fmla="*/ 27 w 34"/>
                  <a:gd name="T65" fmla="*/ 15 h 61"/>
                  <a:gd name="T66" fmla="*/ 27 w 34"/>
                  <a:gd name="T67" fmla="*/ 15 h 61"/>
                  <a:gd name="T68" fmla="*/ 29 w 34"/>
                  <a:gd name="T69" fmla="*/ 23 h 61"/>
                  <a:gd name="T70" fmla="*/ 28 w 34"/>
                  <a:gd name="T71" fmla="*/ 26 h 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
                  <a:gd name="T109" fmla="*/ 0 h 61"/>
                  <a:gd name="T110" fmla="*/ 34 w 34"/>
                  <a:gd name="T111" fmla="*/ 61 h 6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 h="61">
                    <a:moveTo>
                      <a:pt x="28" y="26"/>
                    </a:moveTo>
                    <a:lnTo>
                      <a:pt x="29" y="26"/>
                    </a:lnTo>
                    <a:lnTo>
                      <a:pt x="29" y="31"/>
                    </a:lnTo>
                    <a:lnTo>
                      <a:pt x="33" y="43"/>
                    </a:lnTo>
                    <a:lnTo>
                      <a:pt x="34" y="59"/>
                    </a:lnTo>
                    <a:lnTo>
                      <a:pt x="33" y="61"/>
                    </a:lnTo>
                    <a:lnTo>
                      <a:pt x="23" y="46"/>
                    </a:lnTo>
                    <a:lnTo>
                      <a:pt x="23" y="43"/>
                    </a:lnTo>
                    <a:lnTo>
                      <a:pt x="22" y="43"/>
                    </a:lnTo>
                    <a:lnTo>
                      <a:pt x="20" y="43"/>
                    </a:lnTo>
                    <a:lnTo>
                      <a:pt x="22" y="36"/>
                    </a:lnTo>
                    <a:lnTo>
                      <a:pt x="20" y="36"/>
                    </a:lnTo>
                    <a:lnTo>
                      <a:pt x="20" y="33"/>
                    </a:lnTo>
                    <a:lnTo>
                      <a:pt x="15" y="28"/>
                    </a:lnTo>
                    <a:lnTo>
                      <a:pt x="15" y="31"/>
                    </a:lnTo>
                    <a:lnTo>
                      <a:pt x="18" y="33"/>
                    </a:lnTo>
                    <a:lnTo>
                      <a:pt x="16" y="38"/>
                    </a:lnTo>
                    <a:lnTo>
                      <a:pt x="13" y="38"/>
                    </a:lnTo>
                    <a:lnTo>
                      <a:pt x="14" y="33"/>
                    </a:lnTo>
                    <a:lnTo>
                      <a:pt x="13" y="31"/>
                    </a:lnTo>
                    <a:lnTo>
                      <a:pt x="13" y="28"/>
                    </a:lnTo>
                    <a:lnTo>
                      <a:pt x="14" y="28"/>
                    </a:lnTo>
                    <a:lnTo>
                      <a:pt x="10" y="23"/>
                    </a:lnTo>
                    <a:lnTo>
                      <a:pt x="5" y="13"/>
                    </a:lnTo>
                    <a:lnTo>
                      <a:pt x="0" y="10"/>
                    </a:lnTo>
                    <a:lnTo>
                      <a:pt x="1" y="5"/>
                    </a:lnTo>
                    <a:lnTo>
                      <a:pt x="5" y="5"/>
                    </a:lnTo>
                    <a:lnTo>
                      <a:pt x="5" y="2"/>
                    </a:lnTo>
                    <a:lnTo>
                      <a:pt x="10" y="2"/>
                    </a:lnTo>
                    <a:lnTo>
                      <a:pt x="13" y="0"/>
                    </a:lnTo>
                    <a:lnTo>
                      <a:pt x="27" y="8"/>
                    </a:lnTo>
                    <a:lnTo>
                      <a:pt x="27" y="13"/>
                    </a:lnTo>
                    <a:lnTo>
                      <a:pt x="27" y="15"/>
                    </a:lnTo>
                    <a:lnTo>
                      <a:pt x="29" y="23"/>
                    </a:lnTo>
                    <a:lnTo>
                      <a:pt x="28" y="26"/>
                    </a:lnTo>
                    <a:close/>
                  </a:path>
                </a:pathLst>
              </a:custGeom>
              <a:solidFill>
                <a:srgbClr val="FF6600"/>
              </a:solidFill>
              <a:ln w="1588">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709" name="Freeform 91"/>
              <p:cNvSpPr>
                <a:spLocks/>
              </p:cNvSpPr>
              <p:nvPr/>
            </p:nvSpPr>
            <p:spPr bwMode="auto">
              <a:xfrm>
                <a:off x="-2872" y="2977"/>
                <a:ext cx="17" cy="43"/>
              </a:xfrm>
              <a:custGeom>
                <a:avLst/>
                <a:gdLst>
                  <a:gd name="T0" fmla="*/ 17 w 17"/>
                  <a:gd name="T1" fmla="*/ 25 h 43"/>
                  <a:gd name="T2" fmla="*/ 17 w 17"/>
                  <a:gd name="T3" fmla="*/ 33 h 43"/>
                  <a:gd name="T4" fmla="*/ 7 w 17"/>
                  <a:gd name="T5" fmla="*/ 41 h 43"/>
                  <a:gd name="T6" fmla="*/ 4 w 17"/>
                  <a:gd name="T7" fmla="*/ 43 h 43"/>
                  <a:gd name="T8" fmla="*/ 5 w 17"/>
                  <a:gd name="T9" fmla="*/ 28 h 43"/>
                  <a:gd name="T10" fmla="*/ 3 w 17"/>
                  <a:gd name="T11" fmla="*/ 20 h 43"/>
                  <a:gd name="T12" fmla="*/ 0 w 17"/>
                  <a:gd name="T13" fmla="*/ 0 h 43"/>
                  <a:gd name="T14" fmla="*/ 4 w 17"/>
                  <a:gd name="T15" fmla="*/ 7 h 43"/>
                  <a:gd name="T16" fmla="*/ 5 w 17"/>
                  <a:gd name="T17" fmla="*/ 7 h 43"/>
                  <a:gd name="T18" fmla="*/ 12 w 17"/>
                  <a:gd name="T19" fmla="*/ 7 h 43"/>
                  <a:gd name="T20" fmla="*/ 17 w 17"/>
                  <a:gd name="T21" fmla="*/ 25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43"/>
                  <a:gd name="T35" fmla="*/ 17 w 17"/>
                  <a:gd name="T36" fmla="*/ 43 h 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43">
                    <a:moveTo>
                      <a:pt x="17" y="25"/>
                    </a:moveTo>
                    <a:lnTo>
                      <a:pt x="17" y="33"/>
                    </a:lnTo>
                    <a:lnTo>
                      <a:pt x="7" y="41"/>
                    </a:lnTo>
                    <a:lnTo>
                      <a:pt x="4" y="43"/>
                    </a:lnTo>
                    <a:lnTo>
                      <a:pt x="5" y="28"/>
                    </a:lnTo>
                    <a:lnTo>
                      <a:pt x="3" y="20"/>
                    </a:lnTo>
                    <a:lnTo>
                      <a:pt x="0" y="0"/>
                    </a:lnTo>
                    <a:lnTo>
                      <a:pt x="4" y="7"/>
                    </a:lnTo>
                    <a:lnTo>
                      <a:pt x="5" y="7"/>
                    </a:lnTo>
                    <a:lnTo>
                      <a:pt x="12" y="7"/>
                    </a:lnTo>
                    <a:lnTo>
                      <a:pt x="17" y="25"/>
                    </a:lnTo>
                    <a:close/>
                  </a:path>
                </a:pathLst>
              </a:custGeom>
              <a:solidFill>
                <a:srgbClr val="FF6600"/>
              </a:solidFill>
              <a:ln w="1588">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710" name="Freeform 92"/>
              <p:cNvSpPr>
                <a:spLocks/>
              </p:cNvSpPr>
              <p:nvPr/>
            </p:nvSpPr>
            <p:spPr bwMode="auto">
              <a:xfrm>
                <a:off x="-3084" y="2913"/>
                <a:ext cx="7" cy="13"/>
              </a:xfrm>
              <a:custGeom>
                <a:avLst/>
                <a:gdLst>
                  <a:gd name="T0" fmla="*/ 3 w 7"/>
                  <a:gd name="T1" fmla="*/ 13 h 13"/>
                  <a:gd name="T2" fmla="*/ 0 w 7"/>
                  <a:gd name="T3" fmla="*/ 10 h 13"/>
                  <a:gd name="T4" fmla="*/ 3 w 7"/>
                  <a:gd name="T5" fmla="*/ 2 h 13"/>
                  <a:gd name="T6" fmla="*/ 7 w 7"/>
                  <a:gd name="T7" fmla="*/ 0 h 13"/>
                  <a:gd name="T8" fmla="*/ 3 w 7"/>
                  <a:gd name="T9" fmla="*/ 13 h 13"/>
                  <a:gd name="T10" fmla="*/ 0 60000 65536"/>
                  <a:gd name="T11" fmla="*/ 0 60000 65536"/>
                  <a:gd name="T12" fmla="*/ 0 60000 65536"/>
                  <a:gd name="T13" fmla="*/ 0 60000 65536"/>
                  <a:gd name="T14" fmla="*/ 0 60000 65536"/>
                  <a:gd name="T15" fmla="*/ 0 w 7"/>
                  <a:gd name="T16" fmla="*/ 0 h 13"/>
                  <a:gd name="T17" fmla="*/ 7 w 7"/>
                  <a:gd name="T18" fmla="*/ 13 h 13"/>
                </a:gdLst>
                <a:ahLst/>
                <a:cxnLst>
                  <a:cxn ang="T10">
                    <a:pos x="T0" y="T1"/>
                  </a:cxn>
                  <a:cxn ang="T11">
                    <a:pos x="T2" y="T3"/>
                  </a:cxn>
                  <a:cxn ang="T12">
                    <a:pos x="T4" y="T5"/>
                  </a:cxn>
                  <a:cxn ang="T13">
                    <a:pos x="T6" y="T7"/>
                  </a:cxn>
                  <a:cxn ang="T14">
                    <a:pos x="T8" y="T9"/>
                  </a:cxn>
                </a:cxnLst>
                <a:rect l="T15" t="T16" r="T17" b="T18"/>
                <a:pathLst>
                  <a:path w="7" h="13">
                    <a:moveTo>
                      <a:pt x="3" y="13"/>
                    </a:moveTo>
                    <a:lnTo>
                      <a:pt x="0" y="10"/>
                    </a:lnTo>
                    <a:lnTo>
                      <a:pt x="3" y="2"/>
                    </a:lnTo>
                    <a:lnTo>
                      <a:pt x="7" y="0"/>
                    </a:lnTo>
                    <a:lnTo>
                      <a:pt x="3" y="13"/>
                    </a:lnTo>
                    <a:close/>
                  </a:path>
                </a:pathLst>
              </a:custGeom>
              <a:solidFill>
                <a:srgbClr val="FF6600"/>
              </a:solidFill>
              <a:ln w="1588">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711" name="Freeform 93"/>
              <p:cNvSpPr>
                <a:spLocks/>
              </p:cNvSpPr>
              <p:nvPr/>
            </p:nvSpPr>
            <p:spPr bwMode="auto">
              <a:xfrm>
                <a:off x="-3084" y="2918"/>
                <a:ext cx="16" cy="18"/>
              </a:xfrm>
              <a:custGeom>
                <a:avLst/>
                <a:gdLst>
                  <a:gd name="T0" fmla="*/ 9 w 16"/>
                  <a:gd name="T1" fmla="*/ 18 h 18"/>
                  <a:gd name="T2" fmla="*/ 0 w 16"/>
                  <a:gd name="T3" fmla="*/ 18 h 18"/>
                  <a:gd name="T4" fmla="*/ 11 w 16"/>
                  <a:gd name="T5" fmla="*/ 5 h 18"/>
                  <a:gd name="T6" fmla="*/ 12 w 16"/>
                  <a:gd name="T7" fmla="*/ 2 h 18"/>
                  <a:gd name="T8" fmla="*/ 15 w 16"/>
                  <a:gd name="T9" fmla="*/ 0 h 18"/>
                  <a:gd name="T10" fmla="*/ 16 w 16"/>
                  <a:gd name="T11" fmla="*/ 2 h 18"/>
                  <a:gd name="T12" fmla="*/ 12 w 16"/>
                  <a:gd name="T13" fmla="*/ 8 h 18"/>
                  <a:gd name="T14" fmla="*/ 9 w 16"/>
                  <a:gd name="T15" fmla="*/ 18 h 18"/>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8"/>
                  <a:gd name="T26" fmla="*/ 16 w 16"/>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8">
                    <a:moveTo>
                      <a:pt x="9" y="18"/>
                    </a:moveTo>
                    <a:lnTo>
                      <a:pt x="0" y="18"/>
                    </a:lnTo>
                    <a:lnTo>
                      <a:pt x="11" y="5"/>
                    </a:lnTo>
                    <a:lnTo>
                      <a:pt x="12" y="2"/>
                    </a:lnTo>
                    <a:lnTo>
                      <a:pt x="15" y="0"/>
                    </a:lnTo>
                    <a:lnTo>
                      <a:pt x="16" y="2"/>
                    </a:lnTo>
                    <a:lnTo>
                      <a:pt x="12" y="8"/>
                    </a:lnTo>
                    <a:lnTo>
                      <a:pt x="9" y="18"/>
                    </a:lnTo>
                    <a:close/>
                  </a:path>
                </a:pathLst>
              </a:custGeom>
              <a:solidFill>
                <a:srgbClr val="FF6600"/>
              </a:solidFill>
              <a:ln w="1588">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grpSp>
        <p:grpSp>
          <p:nvGrpSpPr>
            <p:cNvPr id="108604" name="Group 94"/>
            <p:cNvGrpSpPr>
              <a:grpSpLocks/>
            </p:cNvGrpSpPr>
            <p:nvPr/>
          </p:nvGrpSpPr>
          <p:grpSpPr bwMode="auto">
            <a:xfrm>
              <a:off x="582" y="1594"/>
              <a:ext cx="566" cy="363"/>
              <a:chOff x="-2728" y="2821"/>
              <a:chExt cx="557" cy="343"/>
            </a:xfrm>
          </p:grpSpPr>
          <p:sp>
            <p:nvSpPr>
              <p:cNvPr id="108666" name="Freeform 95"/>
              <p:cNvSpPr>
                <a:spLocks/>
              </p:cNvSpPr>
              <p:nvPr/>
            </p:nvSpPr>
            <p:spPr bwMode="auto">
              <a:xfrm>
                <a:off x="-2302" y="3023"/>
                <a:ext cx="131" cy="141"/>
              </a:xfrm>
              <a:custGeom>
                <a:avLst/>
                <a:gdLst>
                  <a:gd name="T0" fmla="*/ 36 w 131"/>
                  <a:gd name="T1" fmla="*/ 136 h 141"/>
                  <a:gd name="T2" fmla="*/ 28 w 131"/>
                  <a:gd name="T3" fmla="*/ 131 h 141"/>
                  <a:gd name="T4" fmla="*/ 19 w 131"/>
                  <a:gd name="T5" fmla="*/ 129 h 141"/>
                  <a:gd name="T6" fmla="*/ 17 w 131"/>
                  <a:gd name="T7" fmla="*/ 123 h 141"/>
                  <a:gd name="T8" fmla="*/ 17 w 131"/>
                  <a:gd name="T9" fmla="*/ 120 h 141"/>
                  <a:gd name="T10" fmla="*/ 19 w 131"/>
                  <a:gd name="T11" fmla="*/ 96 h 141"/>
                  <a:gd name="T12" fmla="*/ 17 w 131"/>
                  <a:gd name="T13" fmla="*/ 83 h 141"/>
                  <a:gd name="T14" fmla="*/ 13 w 131"/>
                  <a:gd name="T15" fmla="*/ 83 h 141"/>
                  <a:gd name="T16" fmla="*/ 12 w 131"/>
                  <a:gd name="T17" fmla="*/ 78 h 141"/>
                  <a:gd name="T18" fmla="*/ 10 w 131"/>
                  <a:gd name="T19" fmla="*/ 68 h 141"/>
                  <a:gd name="T20" fmla="*/ 8 w 131"/>
                  <a:gd name="T21" fmla="*/ 68 h 141"/>
                  <a:gd name="T22" fmla="*/ 4 w 131"/>
                  <a:gd name="T23" fmla="*/ 63 h 141"/>
                  <a:gd name="T24" fmla="*/ 4 w 131"/>
                  <a:gd name="T25" fmla="*/ 63 h 141"/>
                  <a:gd name="T26" fmla="*/ 0 w 131"/>
                  <a:gd name="T27" fmla="*/ 58 h 141"/>
                  <a:gd name="T28" fmla="*/ 4 w 131"/>
                  <a:gd name="T29" fmla="*/ 50 h 141"/>
                  <a:gd name="T30" fmla="*/ 10 w 131"/>
                  <a:gd name="T31" fmla="*/ 45 h 141"/>
                  <a:gd name="T32" fmla="*/ 17 w 131"/>
                  <a:gd name="T33" fmla="*/ 43 h 141"/>
                  <a:gd name="T34" fmla="*/ 19 w 131"/>
                  <a:gd name="T35" fmla="*/ 36 h 141"/>
                  <a:gd name="T36" fmla="*/ 26 w 131"/>
                  <a:gd name="T37" fmla="*/ 29 h 141"/>
                  <a:gd name="T38" fmla="*/ 26 w 131"/>
                  <a:gd name="T39" fmla="*/ 26 h 141"/>
                  <a:gd name="T40" fmla="*/ 19 w 131"/>
                  <a:gd name="T41" fmla="*/ 18 h 141"/>
                  <a:gd name="T42" fmla="*/ 18 w 131"/>
                  <a:gd name="T43" fmla="*/ 8 h 141"/>
                  <a:gd name="T44" fmla="*/ 19 w 131"/>
                  <a:gd name="T45" fmla="*/ 5 h 141"/>
                  <a:gd name="T46" fmla="*/ 22 w 131"/>
                  <a:gd name="T47" fmla="*/ 0 h 141"/>
                  <a:gd name="T48" fmla="*/ 34 w 131"/>
                  <a:gd name="T49" fmla="*/ 5 h 141"/>
                  <a:gd name="T50" fmla="*/ 37 w 131"/>
                  <a:gd name="T51" fmla="*/ 8 h 141"/>
                  <a:gd name="T52" fmla="*/ 50 w 131"/>
                  <a:gd name="T53" fmla="*/ 15 h 141"/>
                  <a:gd name="T54" fmla="*/ 53 w 131"/>
                  <a:gd name="T55" fmla="*/ 14 h 141"/>
                  <a:gd name="T56" fmla="*/ 63 w 131"/>
                  <a:gd name="T57" fmla="*/ 18 h 141"/>
                  <a:gd name="T58" fmla="*/ 86 w 131"/>
                  <a:gd name="T59" fmla="*/ 29 h 141"/>
                  <a:gd name="T60" fmla="*/ 101 w 131"/>
                  <a:gd name="T61" fmla="*/ 42 h 141"/>
                  <a:gd name="T62" fmla="*/ 101 w 131"/>
                  <a:gd name="T63" fmla="*/ 55 h 141"/>
                  <a:gd name="T64" fmla="*/ 110 w 131"/>
                  <a:gd name="T65" fmla="*/ 56 h 141"/>
                  <a:gd name="T66" fmla="*/ 112 w 131"/>
                  <a:gd name="T67" fmla="*/ 60 h 141"/>
                  <a:gd name="T68" fmla="*/ 112 w 131"/>
                  <a:gd name="T69" fmla="*/ 65 h 141"/>
                  <a:gd name="T70" fmla="*/ 117 w 131"/>
                  <a:gd name="T71" fmla="*/ 68 h 141"/>
                  <a:gd name="T72" fmla="*/ 117 w 131"/>
                  <a:gd name="T73" fmla="*/ 70 h 141"/>
                  <a:gd name="T74" fmla="*/ 121 w 131"/>
                  <a:gd name="T75" fmla="*/ 73 h 141"/>
                  <a:gd name="T76" fmla="*/ 131 w 131"/>
                  <a:gd name="T77" fmla="*/ 78 h 141"/>
                  <a:gd name="T78" fmla="*/ 128 w 131"/>
                  <a:gd name="T79" fmla="*/ 83 h 141"/>
                  <a:gd name="T80" fmla="*/ 113 w 131"/>
                  <a:gd name="T81" fmla="*/ 95 h 141"/>
                  <a:gd name="T82" fmla="*/ 91 w 131"/>
                  <a:gd name="T83" fmla="*/ 105 h 141"/>
                  <a:gd name="T84" fmla="*/ 86 w 131"/>
                  <a:gd name="T85" fmla="*/ 105 h 141"/>
                  <a:gd name="T86" fmla="*/ 81 w 131"/>
                  <a:gd name="T87" fmla="*/ 105 h 141"/>
                  <a:gd name="T88" fmla="*/ 73 w 131"/>
                  <a:gd name="T89" fmla="*/ 110 h 141"/>
                  <a:gd name="T90" fmla="*/ 68 w 131"/>
                  <a:gd name="T91" fmla="*/ 113 h 141"/>
                  <a:gd name="T92" fmla="*/ 63 w 131"/>
                  <a:gd name="T93" fmla="*/ 116 h 141"/>
                  <a:gd name="T94" fmla="*/ 59 w 131"/>
                  <a:gd name="T95" fmla="*/ 118 h 141"/>
                  <a:gd name="T96" fmla="*/ 53 w 131"/>
                  <a:gd name="T97" fmla="*/ 123 h 141"/>
                  <a:gd name="T98" fmla="*/ 53 w 131"/>
                  <a:gd name="T99" fmla="*/ 128 h 141"/>
                  <a:gd name="T100" fmla="*/ 49 w 131"/>
                  <a:gd name="T101" fmla="*/ 136 h 141"/>
                  <a:gd name="T102" fmla="*/ 48 w 131"/>
                  <a:gd name="T103" fmla="*/ 136 h 141"/>
                  <a:gd name="T104" fmla="*/ 41 w 131"/>
                  <a:gd name="T105" fmla="*/ 141 h 141"/>
                  <a:gd name="T106" fmla="*/ 41 w 131"/>
                  <a:gd name="T107" fmla="*/ 138 h 141"/>
                  <a:gd name="T108" fmla="*/ 36 w 131"/>
                  <a:gd name="T109" fmla="*/ 136 h 1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1"/>
                  <a:gd name="T166" fmla="*/ 0 h 141"/>
                  <a:gd name="T167" fmla="*/ 131 w 131"/>
                  <a:gd name="T168" fmla="*/ 141 h 1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1" h="141">
                    <a:moveTo>
                      <a:pt x="36" y="136"/>
                    </a:moveTo>
                    <a:lnTo>
                      <a:pt x="28" y="131"/>
                    </a:lnTo>
                    <a:lnTo>
                      <a:pt x="19" y="129"/>
                    </a:lnTo>
                    <a:lnTo>
                      <a:pt x="17" y="123"/>
                    </a:lnTo>
                    <a:lnTo>
                      <a:pt x="17" y="120"/>
                    </a:lnTo>
                    <a:lnTo>
                      <a:pt x="19" y="96"/>
                    </a:lnTo>
                    <a:lnTo>
                      <a:pt x="17" y="83"/>
                    </a:lnTo>
                    <a:lnTo>
                      <a:pt x="13" y="83"/>
                    </a:lnTo>
                    <a:lnTo>
                      <a:pt x="12" y="78"/>
                    </a:lnTo>
                    <a:lnTo>
                      <a:pt x="10" y="68"/>
                    </a:lnTo>
                    <a:lnTo>
                      <a:pt x="8" y="68"/>
                    </a:lnTo>
                    <a:lnTo>
                      <a:pt x="4" y="63"/>
                    </a:lnTo>
                    <a:lnTo>
                      <a:pt x="0" y="58"/>
                    </a:lnTo>
                    <a:lnTo>
                      <a:pt x="4" y="50"/>
                    </a:lnTo>
                    <a:lnTo>
                      <a:pt x="10" y="45"/>
                    </a:lnTo>
                    <a:lnTo>
                      <a:pt x="17" y="43"/>
                    </a:lnTo>
                    <a:lnTo>
                      <a:pt x="19" y="36"/>
                    </a:lnTo>
                    <a:lnTo>
                      <a:pt x="26" y="29"/>
                    </a:lnTo>
                    <a:lnTo>
                      <a:pt x="26" y="26"/>
                    </a:lnTo>
                    <a:lnTo>
                      <a:pt x="19" y="18"/>
                    </a:lnTo>
                    <a:lnTo>
                      <a:pt x="18" y="8"/>
                    </a:lnTo>
                    <a:lnTo>
                      <a:pt x="19" y="5"/>
                    </a:lnTo>
                    <a:lnTo>
                      <a:pt x="22" y="0"/>
                    </a:lnTo>
                    <a:lnTo>
                      <a:pt x="34" y="5"/>
                    </a:lnTo>
                    <a:lnTo>
                      <a:pt x="37" y="8"/>
                    </a:lnTo>
                    <a:lnTo>
                      <a:pt x="50" y="15"/>
                    </a:lnTo>
                    <a:lnTo>
                      <a:pt x="53" y="14"/>
                    </a:lnTo>
                    <a:lnTo>
                      <a:pt x="63" y="18"/>
                    </a:lnTo>
                    <a:lnTo>
                      <a:pt x="86" y="29"/>
                    </a:lnTo>
                    <a:lnTo>
                      <a:pt x="101" y="42"/>
                    </a:lnTo>
                    <a:lnTo>
                      <a:pt x="101" y="55"/>
                    </a:lnTo>
                    <a:lnTo>
                      <a:pt x="110" y="56"/>
                    </a:lnTo>
                    <a:lnTo>
                      <a:pt x="112" y="60"/>
                    </a:lnTo>
                    <a:lnTo>
                      <a:pt x="112" y="65"/>
                    </a:lnTo>
                    <a:lnTo>
                      <a:pt x="117" y="68"/>
                    </a:lnTo>
                    <a:lnTo>
                      <a:pt x="117" y="70"/>
                    </a:lnTo>
                    <a:lnTo>
                      <a:pt x="121" y="73"/>
                    </a:lnTo>
                    <a:lnTo>
                      <a:pt x="131" y="78"/>
                    </a:lnTo>
                    <a:lnTo>
                      <a:pt x="128" y="83"/>
                    </a:lnTo>
                    <a:lnTo>
                      <a:pt x="113" y="95"/>
                    </a:lnTo>
                    <a:lnTo>
                      <a:pt x="91" y="105"/>
                    </a:lnTo>
                    <a:lnTo>
                      <a:pt x="86" y="105"/>
                    </a:lnTo>
                    <a:lnTo>
                      <a:pt x="81" y="105"/>
                    </a:lnTo>
                    <a:lnTo>
                      <a:pt x="73" y="110"/>
                    </a:lnTo>
                    <a:lnTo>
                      <a:pt x="68" y="113"/>
                    </a:lnTo>
                    <a:lnTo>
                      <a:pt x="63" y="116"/>
                    </a:lnTo>
                    <a:lnTo>
                      <a:pt x="59" y="118"/>
                    </a:lnTo>
                    <a:lnTo>
                      <a:pt x="53" y="123"/>
                    </a:lnTo>
                    <a:lnTo>
                      <a:pt x="53" y="128"/>
                    </a:lnTo>
                    <a:lnTo>
                      <a:pt x="49" y="136"/>
                    </a:lnTo>
                    <a:lnTo>
                      <a:pt x="48" y="136"/>
                    </a:lnTo>
                    <a:lnTo>
                      <a:pt x="41" y="141"/>
                    </a:lnTo>
                    <a:lnTo>
                      <a:pt x="41" y="138"/>
                    </a:lnTo>
                    <a:lnTo>
                      <a:pt x="36" y="136"/>
                    </a:lnTo>
                    <a:close/>
                  </a:path>
                </a:pathLst>
              </a:custGeom>
              <a:solidFill>
                <a:srgbClr val="FF6600"/>
              </a:solidFill>
              <a:ln w="1651">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667" name="Freeform 96"/>
              <p:cNvSpPr>
                <a:spLocks/>
              </p:cNvSpPr>
              <p:nvPr/>
            </p:nvSpPr>
            <p:spPr bwMode="auto">
              <a:xfrm>
                <a:off x="-2528" y="2876"/>
                <a:ext cx="65" cy="47"/>
              </a:xfrm>
              <a:custGeom>
                <a:avLst/>
                <a:gdLst>
                  <a:gd name="T0" fmla="*/ 37 w 65"/>
                  <a:gd name="T1" fmla="*/ 41 h 47"/>
                  <a:gd name="T2" fmla="*/ 33 w 65"/>
                  <a:gd name="T3" fmla="*/ 39 h 47"/>
                  <a:gd name="T4" fmla="*/ 17 w 65"/>
                  <a:gd name="T5" fmla="*/ 41 h 47"/>
                  <a:gd name="T6" fmla="*/ 15 w 65"/>
                  <a:gd name="T7" fmla="*/ 34 h 47"/>
                  <a:gd name="T8" fmla="*/ 12 w 65"/>
                  <a:gd name="T9" fmla="*/ 32 h 47"/>
                  <a:gd name="T10" fmla="*/ 8 w 65"/>
                  <a:gd name="T11" fmla="*/ 26 h 47"/>
                  <a:gd name="T12" fmla="*/ 6 w 65"/>
                  <a:gd name="T13" fmla="*/ 23 h 47"/>
                  <a:gd name="T14" fmla="*/ 6 w 65"/>
                  <a:gd name="T15" fmla="*/ 18 h 47"/>
                  <a:gd name="T16" fmla="*/ 0 w 65"/>
                  <a:gd name="T17" fmla="*/ 12 h 47"/>
                  <a:gd name="T18" fmla="*/ 17 w 65"/>
                  <a:gd name="T19" fmla="*/ 12 h 47"/>
                  <a:gd name="T20" fmla="*/ 25 w 65"/>
                  <a:gd name="T21" fmla="*/ 2 h 47"/>
                  <a:gd name="T22" fmla="*/ 29 w 65"/>
                  <a:gd name="T23" fmla="*/ 0 h 47"/>
                  <a:gd name="T24" fmla="*/ 33 w 65"/>
                  <a:gd name="T25" fmla="*/ 0 h 47"/>
                  <a:gd name="T26" fmla="*/ 38 w 65"/>
                  <a:gd name="T27" fmla="*/ 2 h 47"/>
                  <a:gd name="T28" fmla="*/ 37 w 65"/>
                  <a:gd name="T29" fmla="*/ 7 h 47"/>
                  <a:gd name="T30" fmla="*/ 46 w 65"/>
                  <a:gd name="T31" fmla="*/ 18 h 47"/>
                  <a:gd name="T32" fmla="*/ 46 w 65"/>
                  <a:gd name="T33" fmla="*/ 19 h 47"/>
                  <a:gd name="T34" fmla="*/ 44 w 65"/>
                  <a:gd name="T35" fmla="*/ 20 h 47"/>
                  <a:gd name="T36" fmla="*/ 46 w 65"/>
                  <a:gd name="T37" fmla="*/ 25 h 47"/>
                  <a:gd name="T38" fmla="*/ 51 w 65"/>
                  <a:gd name="T39" fmla="*/ 28 h 47"/>
                  <a:gd name="T40" fmla="*/ 52 w 65"/>
                  <a:gd name="T41" fmla="*/ 25 h 47"/>
                  <a:gd name="T42" fmla="*/ 58 w 65"/>
                  <a:gd name="T43" fmla="*/ 25 h 47"/>
                  <a:gd name="T44" fmla="*/ 56 w 65"/>
                  <a:gd name="T45" fmla="*/ 32 h 47"/>
                  <a:gd name="T46" fmla="*/ 58 w 65"/>
                  <a:gd name="T47" fmla="*/ 33 h 47"/>
                  <a:gd name="T48" fmla="*/ 61 w 65"/>
                  <a:gd name="T49" fmla="*/ 37 h 47"/>
                  <a:gd name="T50" fmla="*/ 64 w 65"/>
                  <a:gd name="T51" fmla="*/ 39 h 47"/>
                  <a:gd name="T52" fmla="*/ 65 w 65"/>
                  <a:gd name="T53" fmla="*/ 37 h 47"/>
                  <a:gd name="T54" fmla="*/ 65 w 65"/>
                  <a:gd name="T55" fmla="*/ 41 h 47"/>
                  <a:gd name="T56" fmla="*/ 60 w 65"/>
                  <a:gd name="T57" fmla="*/ 44 h 47"/>
                  <a:gd name="T58" fmla="*/ 58 w 65"/>
                  <a:gd name="T59" fmla="*/ 43 h 47"/>
                  <a:gd name="T60" fmla="*/ 49 w 65"/>
                  <a:gd name="T61" fmla="*/ 47 h 47"/>
                  <a:gd name="T62" fmla="*/ 44 w 65"/>
                  <a:gd name="T63" fmla="*/ 42 h 47"/>
                  <a:gd name="T64" fmla="*/ 37 w 65"/>
                  <a:gd name="T65" fmla="*/ 41 h 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47"/>
                  <a:gd name="T101" fmla="*/ 65 w 65"/>
                  <a:gd name="T102" fmla="*/ 47 h 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47">
                    <a:moveTo>
                      <a:pt x="37" y="41"/>
                    </a:moveTo>
                    <a:lnTo>
                      <a:pt x="33" y="39"/>
                    </a:lnTo>
                    <a:lnTo>
                      <a:pt x="17" y="41"/>
                    </a:lnTo>
                    <a:lnTo>
                      <a:pt x="15" y="34"/>
                    </a:lnTo>
                    <a:lnTo>
                      <a:pt x="12" y="32"/>
                    </a:lnTo>
                    <a:lnTo>
                      <a:pt x="8" y="26"/>
                    </a:lnTo>
                    <a:lnTo>
                      <a:pt x="6" y="23"/>
                    </a:lnTo>
                    <a:lnTo>
                      <a:pt x="6" y="18"/>
                    </a:lnTo>
                    <a:lnTo>
                      <a:pt x="0" y="12"/>
                    </a:lnTo>
                    <a:lnTo>
                      <a:pt x="17" y="12"/>
                    </a:lnTo>
                    <a:lnTo>
                      <a:pt x="25" y="2"/>
                    </a:lnTo>
                    <a:lnTo>
                      <a:pt x="29" y="0"/>
                    </a:lnTo>
                    <a:lnTo>
                      <a:pt x="33" y="0"/>
                    </a:lnTo>
                    <a:lnTo>
                      <a:pt x="38" y="2"/>
                    </a:lnTo>
                    <a:lnTo>
                      <a:pt x="37" y="7"/>
                    </a:lnTo>
                    <a:lnTo>
                      <a:pt x="46" y="18"/>
                    </a:lnTo>
                    <a:lnTo>
                      <a:pt x="46" y="19"/>
                    </a:lnTo>
                    <a:lnTo>
                      <a:pt x="44" y="20"/>
                    </a:lnTo>
                    <a:lnTo>
                      <a:pt x="46" y="25"/>
                    </a:lnTo>
                    <a:lnTo>
                      <a:pt x="51" y="28"/>
                    </a:lnTo>
                    <a:lnTo>
                      <a:pt x="52" y="25"/>
                    </a:lnTo>
                    <a:lnTo>
                      <a:pt x="58" y="25"/>
                    </a:lnTo>
                    <a:lnTo>
                      <a:pt x="56" y="32"/>
                    </a:lnTo>
                    <a:lnTo>
                      <a:pt x="58" y="33"/>
                    </a:lnTo>
                    <a:lnTo>
                      <a:pt x="61" y="37"/>
                    </a:lnTo>
                    <a:lnTo>
                      <a:pt x="64" y="39"/>
                    </a:lnTo>
                    <a:lnTo>
                      <a:pt x="65" y="37"/>
                    </a:lnTo>
                    <a:lnTo>
                      <a:pt x="65" y="41"/>
                    </a:lnTo>
                    <a:lnTo>
                      <a:pt x="60" y="44"/>
                    </a:lnTo>
                    <a:lnTo>
                      <a:pt x="58" y="43"/>
                    </a:lnTo>
                    <a:lnTo>
                      <a:pt x="49" y="47"/>
                    </a:lnTo>
                    <a:lnTo>
                      <a:pt x="44" y="42"/>
                    </a:lnTo>
                    <a:lnTo>
                      <a:pt x="37" y="41"/>
                    </a:lnTo>
                    <a:close/>
                  </a:path>
                </a:pathLst>
              </a:custGeom>
              <a:solidFill>
                <a:srgbClr val="FF6600"/>
              </a:solidFill>
              <a:ln w="1651">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668" name="Freeform 97"/>
              <p:cNvSpPr>
                <a:spLocks/>
              </p:cNvSpPr>
              <p:nvPr/>
            </p:nvSpPr>
            <p:spPr bwMode="auto">
              <a:xfrm>
                <a:off x="-2427" y="2926"/>
                <a:ext cx="60" cy="17"/>
              </a:xfrm>
              <a:custGeom>
                <a:avLst/>
                <a:gdLst>
                  <a:gd name="T0" fmla="*/ 39 w 60"/>
                  <a:gd name="T1" fmla="*/ 5 h 17"/>
                  <a:gd name="T2" fmla="*/ 42 w 60"/>
                  <a:gd name="T3" fmla="*/ 5 h 17"/>
                  <a:gd name="T4" fmla="*/ 47 w 60"/>
                  <a:gd name="T5" fmla="*/ 5 h 17"/>
                  <a:gd name="T6" fmla="*/ 53 w 60"/>
                  <a:gd name="T7" fmla="*/ 5 h 17"/>
                  <a:gd name="T8" fmla="*/ 60 w 60"/>
                  <a:gd name="T9" fmla="*/ 5 h 17"/>
                  <a:gd name="T10" fmla="*/ 55 w 60"/>
                  <a:gd name="T11" fmla="*/ 12 h 17"/>
                  <a:gd name="T12" fmla="*/ 46 w 60"/>
                  <a:gd name="T13" fmla="*/ 17 h 17"/>
                  <a:gd name="T14" fmla="*/ 33 w 60"/>
                  <a:gd name="T15" fmla="*/ 15 h 17"/>
                  <a:gd name="T16" fmla="*/ 23 w 60"/>
                  <a:gd name="T17" fmla="*/ 12 h 17"/>
                  <a:gd name="T18" fmla="*/ 6 w 60"/>
                  <a:gd name="T19" fmla="*/ 14 h 17"/>
                  <a:gd name="T20" fmla="*/ 0 w 60"/>
                  <a:gd name="T21" fmla="*/ 12 h 17"/>
                  <a:gd name="T22" fmla="*/ 0 w 60"/>
                  <a:gd name="T23" fmla="*/ 12 h 17"/>
                  <a:gd name="T24" fmla="*/ 0 w 60"/>
                  <a:gd name="T25" fmla="*/ 10 h 17"/>
                  <a:gd name="T26" fmla="*/ 5 w 60"/>
                  <a:gd name="T27" fmla="*/ 2 h 17"/>
                  <a:gd name="T28" fmla="*/ 5 w 60"/>
                  <a:gd name="T29" fmla="*/ 0 h 17"/>
                  <a:gd name="T30" fmla="*/ 29 w 60"/>
                  <a:gd name="T31" fmla="*/ 2 h 17"/>
                  <a:gd name="T32" fmla="*/ 30 w 60"/>
                  <a:gd name="T33" fmla="*/ 2 h 17"/>
                  <a:gd name="T34" fmla="*/ 33 w 60"/>
                  <a:gd name="T35" fmla="*/ 0 h 17"/>
                  <a:gd name="T36" fmla="*/ 37 w 60"/>
                  <a:gd name="T37" fmla="*/ 5 h 17"/>
                  <a:gd name="T38" fmla="*/ 38 w 60"/>
                  <a:gd name="T39" fmla="*/ 2 h 17"/>
                  <a:gd name="T40" fmla="*/ 39 w 60"/>
                  <a:gd name="T41" fmla="*/ 5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17"/>
                  <a:gd name="T65" fmla="*/ 60 w 60"/>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17">
                    <a:moveTo>
                      <a:pt x="39" y="5"/>
                    </a:moveTo>
                    <a:lnTo>
                      <a:pt x="42" y="5"/>
                    </a:lnTo>
                    <a:lnTo>
                      <a:pt x="47" y="5"/>
                    </a:lnTo>
                    <a:lnTo>
                      <a:pt x="53" y="5"/>
                    </a:lnTo>
                    <a:lnTo>
                      <a:pt x="60" y="5"/>
                    </a:lnTo>
                    <a:lnTo>
                      <a:pt x="55" y="12"/>
                    </a:lnTo>
                    <a:lnTo>
                      <a:pt x="46" y="17"/>
                    </a:lnTo>
                    <a:lnTo>
                      <a:pt x="33" y="15"/>
                    </a:lnTo>
                    <a:lnTo>
                      <a:pt x="23" y="12"/>
                    </a:lnTo>
                    <a:lnTo>
                      <a:pt x="6" y="14"/>
                    </a:lnTo>
                    <a:lnTo>
                      <a:pt x="0" y="12"/>
                    </a:lnTo>
                    <a:lnTo>
                      <a:pt x="0" y="10"/>
                    </a:lnTo>
                    <a:lnTo>
                      <a:pt x="5" y="2"/>
                    </a:lnTo>
                    <a:lnTo>
                      <a:pt x="5" y="0"/>
                    </a:lnTo>
                    <a:lnTo>
                      <a:pt x="29" y="2"/>
                    </a:lnTo>
                    <a:lnTo>
                      <a:pt x="30" y="2"/>
                    </a:lnTo>
                    <a:lnTo>
                      <a:pt x="33" y="0"/>
                    </a:lnTo>
                    <a:lnTo>
                      <a:pt x="37" y="5"/>
                    </a:lnTo>
                    <a:lnTo>
                      <a:pt x="38" y="2"/>
                    </a:lnTo>
                    <a:lnTo>
                      <a:pt x="39" y="5"/>
                    </a:lnTo>
                    <a:close/>
                  </a:path>
                </a:pathLst>
              </a:custGeom>
              <a:solidFill>
                <a:srgbClr val="FF6600"/>
              </a:solidFill>
              <a:ln w="1651">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669" name="Freeform 98"/>
              <p:cNvSpPr>
                <a:spLocks/>
              </p:cNvSpPr>
              <p:nvPr/>
            </p:nvSpPr>
            <p:spPr bwMode="auto">
              <a:xfrm>
                <a:off x="-2728" y="2842"/>
                <a:ext cx="18" cy="26"/>
              </a:xfrm>
              <a:custGeom>
                <a:avLst/>
                <a:gdLst>
                  <a:gd name="T0" fmla="*/ 1 w 18"/>
                  <a:gd name="T1" fmla="*/ 14 h 26"/>
                  <a:gd name="T2" fmla="*/ 12 w 18"/>
                  <a:gd name="T3" fmla="*/ 8 h 26"/>
                  <a:gd name="T4" fmla="*/ 12 w 18"/>
                  <a:gd name="T5" fmla="*/ 3 h 26"/>
                  <a:gd name="T6" fmla="*/ 15 w 18"/>
                  <a:gd name="T7" fmla="*/ 3 h 26"/>
                  <a:gd name="T8" fmla="*/ 12 w 18"/>
                  <a:gd name="T9" fmla="*/ 0 h 26"/>
                  <a:gd name="T10" fmla="*/ 15 w 18"/>
                  <a:gd name="T11" fmla="*/ 0 h 26"/>
                  <a:gd name="T12" fmla="*/ 15 w 18"/>
                  <a:gd name="T13" fmla="*/ 3 h 26"/>
                  <a:gd name="T14" fmla="*/ 18 w 18"/>
                  <a:gd name="T15" fmla="*/ 3 h 26"/>
                  <a:gd name="T16" fmla="*/ 18 w 18"/>
                  <a:gd name="T17" fmla="*/ 4 h 26"/>
                  <a:gd name="T18" fmla="*/ 15 w 18"/>
                  <a:gd name="T19" fmla="*/ 9 h 26"/>
                  <a:gd name="T20" fmla="*/ 16 w 18"/>
                  <a:gd name="T21" fmla="*/ 14 h 26"/>
                  <a:gd name="T22" fmla="*/ 9 w 18"/>
                  <a:gd name="T23" fmla="*/ 17 h 26"/>
                  <a:gd name="T24" fmla="*/ 4 w 18"/>
                  <a:gd name="T25" fmla="*/ 26 h 26"/>
                  <a:gd name="T26" fmla="*/ 0 w 18"/>
                  <a:gd name="T27" fmla="*/ 22 h 26"/>
                  <a:gd name="T28" fmla="*/ 1 w 18"/>
                  <a:gd name="T29" fmla="*/ 14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
                  <a:gd name="T46" fmla="*/ 0 h 26"/>
                  <a:gd name="T47" fmla="*/ 18 w 18"/>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 h="26">
                    <a:moveTo>
                      <a:pt x="1" y="14"/>
                    </a:moveTo>
                    <a:lnTo>
                      <a:pt x="12" y="8"/>
                    </a:lnTo>
                    <a:lnTo>
                      <a:pt x="12" y="3"/>
                    </a:lnTo>
                    <a:lnTo>
                      <a:pt x="15" y="3"/>
                    </a:lnTo>
                    <a:lnTo>
                      <a:pt x="12" y="0"/>
                    </a:lnTo>
                    <a:lnTo>
                      <a:pt x="15" y="0"/>
                    </a:lnTo>
                    <a:lnTo>
                      <a:pt x="15" y="3"/>
                    </a:lnTo>
                    <a:lnTo>
                      <a:pt x="18" y="3"/>
                    </a:lnTo>
                    <a:lnTo>
                      <a:pt x="18" y="4"/>
                    </a:lnTo>
                    <a:lnTo>
                      <a:pt x="15" y="9"/>
                    </a:lnTo>
                    <a:lnTo>
                      <a:pt x="16" y="14"/>
                    </a:lnTo>
                    <a:lnTo>
                      <a:pt x="9" y="17"/>
                    </a:lnTo>
                    <a:lnTo>
                      <a:pt x="4" y="26"/>
                    </a:lnTo>
                    <a:lnTo>
                      <a:pt x="0" y="22"/>
                    </a:lnTo>
                    <a:lnTo>
                      <a:pt x="1" y="14"/>
                    </a:lnTo>
                    <a:close/>
                  </a:path>
                </a:pathLst>
              </a:custGeom>
              <a:solidFill>
                <a:srgbClr val="FF6600"/>
              </a:solidFill>
              <a:ln w="1651">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670" name="Freeform 99"/>
              <p:cNvSpPr>
                <a:spLocks/>
              </p:cNvSpPr>
              <p:nvPr/>
            </p:nvSpPr>
            <p:spPr bwMode="auto">
              <a:xfrm>
                <a:off x="-2682" y="2821"/>
                <a:ext cx="50" cy="37"/>
              </a:xfrm>
              <a:custGeom>
                <a:avLst/>
                <a:gdLst>
                  <a:gd name="T0" fmla="*/ 18 w 50"/>
                  <a:gd name="T1" fmla="*/ 35 h 37"/>
                  <a:gd name="T2" fmla="*/ 13 w 50"/>
                  <a:gd name="T3" fmla="*/ 29 h 37"/>
                  <a:gd name="T4" fmla="*/ 2 w 50"/>
                  <a:gd name="T5" fmla="*/ 25 h 37"/>
                  <a:gd name="T6" fmla="*/ 0 w 50"/>
                  <a:gd name="T7" fmla="*/ 21 h 37"/>
                  <a:gd name="T8" fmla="*/ 0 w 50"/>
                  <a:gd name="T9" fmla="*/ 17 h 37"/>
                  <a:gd name="T10" fmla="*/ 5 w 50"/>
                  <a:gd name="T11" fmla="*/ 15 h 37"/>
                  <a:gd name="T12" fmla="*/ 6 w 50"/>
                  <a:gd name="T13" fmla="*/ 10 h 37"/>
                  <a:gd name="T14" fmla="*/ 23 w 50"/>
                  <a:gd name="T15" fmla="*/ 1 h 37"/>
                  <a:gd name="T16" fmla="*/ 28 w 50"/>
                  <a:gd name="T17" fmla="*/ 2 h 37"/>
                  <a:gd name="T18" fmla="*/ 31 w 50"/>
                  <a:gd name="T19" fmla="*/ 0 h 37"/>
                  <a:gd name="T20" fmla="*/ 40 w 50"/>
                  <a:gd name="T21" fmla="*/ 0 h 37"/>
                  <a:gd name="T22" fmla="*/ 45 w 50"/>
                  <a:gd name="T23" fmla="*/ 2 h 37"/>
                  <a:gd name="T24" fmla="*/ 48 w 50"/>
                  <a:gd name="T25" fmla="*/ 5 h 37"/>
                  <a:gd name="T26" fmla="*/ 50 w 50"/>
                  <a:gd name="T27" fmla="*/ 12 h 37"/>
                  <a:gd name="T28" fmla="*/ 46 w 50"/>
                  <a:gd name="T29" fmla="*/ 17 h 37"/>
                  <a:gd name="T30" fmla="*/ 46 w 50"/>
                  <a:gd name="T31" fmla="*/ 28 h 37"/>
                  <a:gd name="T32" fmla="*/ 34 w 50"/>
                  <a:gd name="T33" fmla="*/ 37 h 37"/>
                  <a:gd name="T34" fmla="*/ 28 w 50"/>
                  <a:gd name="T35" fmla="*/ 35 h 37"/>
                  <a:gd name="T36" fmla="*/ 18 w 50"/>
                  <a:gd name="T37" fmla="*/ 35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0"/>
                  <a:gd name="T58" fmla="*/ 0 h 37"/>
                  <a:gd name="T59" fmla="*/ 50 w 50"/>
                  <a:gd name="T60" fmla="*/ 37 h 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0" h="37">
                    <a:moveTo>
                      <a:pt x="18" y="35"/>
                    </a:moveTo>
                    <a:lnTo>
                      <a:pt x="13" y="29"/>
                    </a:lnTo>
                    <a:lnTo>
                      <a:pt x="2" y="25"/>
                    </a:lnTo>
                    <a:lnTo>
                      <a:pt x="0" y="21"/>
                    </a:lnTo>
                    <a:lnTo>
                      <a:pt x="0" y="17"/>
                    </a:lnTo>
                    <a:lnTo>
                      <a:pt x="5" y="15"/>
                    </a:lnTo>
                    <a:lnTo>
                      <a:pt x="6" y="10"/>
                    </a:lnTo>
                    <a:lnTo>
                      <a:pt x="23" y="1"/>
                    </a:lnTo>
                    <a:lnTo>
                      <a:pt x="28" y="2"/>
                    </a:lnTo>
                    <a:lnTo>
                      <a:pt x="31" y="0"/>
                    </a:lnTo>
                    <a:lnTo>
                      <a:pt x="40" y="0"/>
                    </a:lnTo>
                    <a:lnTo>
                      <a:pt x="45" y="2"/>
                    </a:lnTo>
                    <a:lnTo>
                      <a:pt x="48" y="5"/>
                    </a:lnTo>
                    <a:lnTo>
                      <a:pt x="50" y="12"/>
                    </a:lnTo>
                    <a:lnTo>
                      <a:pt x="46" y="17"/>
                    </a:lnTo>
                    <a:lnTo>
                      <a:pt x="46" y="28"/>
                    </a:lnTo>
                    <a:lnTo>
                      <a:pt x="34" y="37"/>
                    </a:lnTo>
                    <a:lnTo>
                      <a:pt x="28" y="35"/>
                    </a:lnTo>
                    <a:lnTo>
                      <a:pt x="18" y="35"/>
                    </a:lnTo>
                    <a:close/>
                  </a:path>
                </a:pathLst>
              </a:custGeom>
              <a:solidFill>
                <a:srgbClr val="FF6600"/>
              </a:solidFill>
              <a:ln w="1651">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671" name="Freeform 100"/>
              <p:cNvSpPr>
                <a:spLocks/>
              </p:cNvSpPr>
              <p:nvPr/>
            </p:nvSpPr>
            <p:spPr bwMode="auto">
              <a:xfrm>
                <a:off x="-2366" y="2990"/>
                <a:ext cx="17" cy="10"/>
              </a:xfrm>
              <a:custGeom>
                <a:avLst/>
                <a:gdLst>
                  <a:gd name="T0" fmla="*/ 3 w 17"/>
                  <a:gd name="T1" fmla="*/ 3 h 10"/>
                  <a:gd name="T2" fmla="*/ 13 w 17"/>
                  <a:gd name="T3" fmla="*/ 0 h 10"/>
                  <a:gd name="T4" fmla="*/ 16 w 17"/>
                  <a:gd name="T5" fmla="*/ 1 h 10"/>
                  <a:gd name="T6" fmla="*/ 16 w 17"/>
                  <a:gd name="T7" fmla="*/ 6 h 10"/>
                  <a:gd name="T8" fmla="*/ 17 w 17"/>
                  <a:gd name="T9" fmla="*/ 6 h 10"/>
                  <a:gd name="T10" fmla="*/ 16 w 17"/>
                  <a:gd name="T11" fmla="*/ 9 h 10"/>
                  <a:gd name="T12" fmla="*/ 13 w 17"/>
                  <a:gd name="T13" fmla="*/ 9 h 10"/>
                  <a:gd name="T14" fmla="*/ 9 w 17"/>
                  <a:gd name="T15" fmla="*/ 6 h 10"/>
                  <a:gd name="T16" fmla="*/ 3 w 17"/>
                  <a:gd name="T17" fmla="*/ 10 h 10"/>
                  <a:gd name="T18" fmla="*/ 0 w 17"/>
                  <a:gd name="T19" fmla="*/ 6 h 10"/>
                  <a:gd name="T20" fmla="*/ 3 w 17"/>
                  <a:gd name="T21" fmla="*/ 3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0"/>
                  <a:gd name="T35" fmla="*/ 17 w 17"/>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0">
                    <a:moveTo>
                      <a:pt x="3" y="3"/>
                    </a:moveTo>
                    <a:lnTo>
                      <a:pt x="13" y="0"/>
                    </a:lnTo>
                    <a:lnTo>
                      <a:pt x="16" y="1"/>
                    </a:lnTo>
                    <a:lnTo>
                      <a:pt x="16" y="6"/>
                    </a:lnTo>
                    <a:lnTo>
                      <a:pt x="17" y="6"/>
                    </a:lnTo>
                    <a:lnTo>
                      <a:pt x="16" y="9"/>
                    </a:lnTo>
                    <a:lnTo>
                      <a:pt x="13" y="9"/>
                    </a:lnTo>
                    <a:lnTo>
                      <a:pt x="9" y="6"/>
                    </a:lnTo>
                    <a:lnTo>
                      <a:pt x="3" y="10"/>
                    </a:lnTo>
                    <a:lnTo>
                      <a:pt x="0" y="6"/>
                    </a:lnTo>
                    <a:lnTo>
                      <a:pt x="3" y="3"/>
                    </a:lnTo>
                    <a:close/>
                  </a:path>
                </a:pathLst>
              </a:custGeom>
              <a:solidFill>
                <a:srgbClr val="FF6600"/>
              </a:solidFill>
              <a:ln w="1651">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672" name="Freeform 101"/>
              <p:cNvSpPr>
                <a:spLocks/>
              </p:cNvSpPr>
              <p:nvPr/>
            </p:nvSpPr>
            <p:spPr bwMode="auto">
              <a:xfrm>
                <a:off x="-2366" y="2943"/>
                <a:ext cx="74" cy="48"/>
              </a:xfrm>
              <a:custGeom>
                <a:avLst/>
                <a:gdLst>
                  <a:gd name="T0" fmla="*/ 26 w 74"/>
                  <a:gd name="T1" fmla="*/ 47 h 48"/>
                  <a:gd name="T2" fmla="*/ 25 w 74"/>
                  <a:gd name="T3" fmla="*/ 27 h 48"/>
                  <a:gd name="T4" fmla="*/ 21 w 74"/>
                  <a:gd name="T5" fmla="*/ 26 h 48"/>
                  <a:gd name="T6" fmla="*/ 17 w 74"/>
                  <a:gd name="T7" fmla="*/ 29 h 48"/>
                  <a:gd name="T8" fmla="*/ 8 w 74"/>
                  <a:gd name="T9" fmla="*/ 25 h 48"/>
                  <a:gd name="T10" fmla="*/ 0 w 74"/>
                  <a:gd name="T11" fmla="*/ 16 h 48"/>
                  <a:gd name="T12" fmla="*/ 0 w 74"/>
                  <a:gd name="T13" fmla="*/ 11 h 48"/>
                  <a:gd name="T14" fmla="*/ 3 w 74"/>
                  <a:gd name="T15" fmla="*/ 4 h 48"/>
                  <a:gd name="T16" fmla="*/ 7 w 74"/>
                  <a:gd name="T17" fmla="*/ 3 h 48"/>
                  <a:gd name="T18" fmla="*/ 10 w 74"/>
                  <a:gd name="T19" fmla="*/ 0 h 48"/>
                  <a:gd name="T20" fmla="*/ 14 w 74"/>
                  <a:gd name="T21" fmla="*/ 4 h 48"/>
                  <a:gd name="T22" fmla="*/ 18 w 74"/>
                  <a:gd name="T23" fmla="*/ 8 h 48"/>
                  <a:gd name="T24" fmla="*/ 21 w 74"/>
                  <a:gd name="T25" fmla="*/ 15 h 48"/>
                  <a:gd name="T26" fmla="*/ 25 w 74"/>
                  <a:gd name="T27" fmla="*/ 16 h 48"/>
                  <a:gd name="T28" fmla="*/ 32 w 74"/>
                  <a:gd name="T29" fmla="*/ 15 h 48"/>
                  <a:gd name="T30" fmla="*/ 39 w 74"/>
                  <a:gd name="T31" fmla="*/ 11 h 48"/>
                  <a:gd name="T32" fmla="*/ 46 w 74"/>
                  <a:gd name="T33" fmla="*/ 12 h 48"/>
                  <a:gd name="T34" fmla="*/ 55 w 74"/>
                  <a:gd name="T35" fmla="*/ 20 h 48"/>
                  <a:gd name="T36" fmla="*/ 59 w 74"/>
                  <a:gd name="T37" fmla="*/ 20 h 48"/>
                  <a:gd name="T38" fmla="*/ 60 w 74"/>
                  <a:gd name="T39" fmla="*/ 22 h 48"/>
                  <a:gd name="T40" fmla="*/ 63 w 74"/>
                  <a:gd name="T41" fmla="*/ 22 h 48"/>
                  <a:gd name="T42" fmla="*/ 71 w 74"/>
                  <a:gd name="T43" fmla="*/ 26 h 48"/>
                  <a:gd name="T44" fmla="*/ 74 w 74"/>
                  <a:gd name="T45" fmla="*/ 29 h 48"/>
                  <a:gd name="T46" fmla="*/ 72 w 74"/>
                  <a:gd name="T47" fmla="*/ 35 h 48"/>
                  <a:gd name="T48" fmla="*/ 67 w 74"/>
                  <a:gd name="T49" fmla="*/ 41 h 48"/>
                  <a:gd name="T50" fmla="*/ 63 w 74"/>
                  <a:gd name="T51" fmla="*/ 41 h 48"/>
                  <a:gd name="T52" fmla="*/ 57 w 74"/>
                  <a:gd name="T53" fmla="*/ 45 h 48"/>
                  <a:gd name="T54" fmla="*/ 53 w 74"/>
                  <a:gd name="T55" fmla="*/ 43 h 48"/>
                  <a:gd name="T56" fmla="*/ 41 w 74"/>
                  <a:gd name="T57" fmla="*/ 48 h 48"/>
                  <a:gd name="T58" fmla="*/ 33 w 74"/>
                  <a:gd name="T59" fmla="*/ 48 h 48"/>
                  <a:gd name="T60" fmla="*/ 30 w 74"/>
                  <a:gd name="T61" fmla="*/ 48 h 48"/>
                  <a:gd name="T62" fmla="*/ 26 w 74"/>
                  <a:gd name="T63" fmla="*/ 47 h 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48"/>
                  <a:gd name="T98" fmla="*/ 74 w 74"/>
                  <a:gd name="T99" fmla="*/ 48 h 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48">
                    <a:moveTo>
                      <a:pt x="26" y="47"/>
                    </a:moveTo>
                    <a:lnTo>
                      <a:pt x="25" y="27"/>
                    </a:lnTo>
                    <a:lnTo>
                      <a:pt x="21" y="26"/>
                    </a:lnTo>
                    <a:lnTo>
                      <a:pt x="17" y="29"/>
                    </a:lnTo>
                    <a:lnTo>
                      <a:pt x="8" y="25"/>
                    </a:lnTo>
                    <a:lnTo>
                      <a:pt x="0" y="16"/>
                    </a:lnTo>
                    <a:lnTo>
                      <a:pt x="0" y="11"/>
                    </a:lnTo>
                    <a:lnTo>
                      <a:pt x="3" y="4"/>
                    </a:lnTo>
                    <a:lnTo>
                      <a:pt x="7" y="3"/>
                    </a:lnTo>
                    <a:lnTo>
                      <a:pt x="10" y="0"/>
                    </a:lnTo>
                    <a:lnTo>
                      <a:pt x="14" y="4"/>
                    </a:lnTo>
                    <a:lnTo>
                      <a:pt x="18" y="8"/>
                    </a:lnTo>
                    <a:lnTo>
                      <a:pt x="21" y="15"/>
                    </a:lnTo>
                    <a:lnTo>
                      <a:pt x="25" y="16"/>
                    </a:lnTo>
                    <a:lnTo>
                      <a:pt x="32" y="15"/>
                    </a:lnTo>
                    <a:lnTo>
                      <a:pt x="39" y="11"/>
                    </a:lnTo>
                    <a:lnTo>
                      <a:pt x="46" y="12"/>
                    </a:lnTo>
                    <a:lnTo>
                      <a:pt x="55" y="20"/>
                    </a:lnTo>
                    <a:lnTo>
                      <a:pt x="59" y="20"/>
                    </a:lnTo>
                    <a:lnTo>
                      <a:pt x="60" y="22"/>
                    </a:lnTo>
                    <a:lnTo>
                      <a:pt x="63" y="22"/>
                    </a:lnTo>
                    <a:lnTo>
                      <a:pt x="71" y="26"/>
                    </a:lnTo>
                    <a:lnTo>
                      <a:pt x="74" y="29"/>
                    </a:lnTo>
                    <a:lnTo>
                      <a:pt x="72" y="35"/>
                    </a:lnTo>
                    <a:lnTo>
                      <a:pt x="67" y="41"/>
                    </a:lnTo>
                    <a:lnTo>
                      <a:pt x="63" y="41"/>
                    </a:lnTo>
                    <a:lnTo>
                      <a:pt x="57" y="45"/>
                    </a:lnTo>
                    <a:lnTo>
                      <a:pt x="53" y="43"/>
                    </a:lnTo>
                    <a:lnTo>
                      <a:pt x="41" y="48"/>
                    </a:lnTo>
                    <a:lnTo>
                      <a:pt x="33" y="48"/>
                    </a:lnTo>
                    <a:lnTo>
                      <a:pt x="30" y="48"/>
                    </a:lnTo>
                    <a:lnTo>
                      <a:pt x="26" y="47"/>
                    </a:lnTo>
                    <a:close/>
                  </a:path>
                </a:pathLst>
              </a:custGeom>
              <a:solidFill>
                <a:srgbClr val="FF6600"/>
              </a:solidFill>
              <a:ln w="1651">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673" name="Freeform 102"/>
              <p:cNvSpPr>
                <a:spLocks/>
              </p:cNvSpPr>
              <p:nvPr/>
            </p:nvSpPr>
            <p:spPr bwMode="auto">
              <a:xfrm>
                <a:off x="-2403" y="2955"/>
                <a:ext cx="27" cy="20"/>
              </a:xfrm>
              <a:custGeom>
                <a:avLst/>
                <a:gdLst>
                  <a:gd name="T0" fmla="*/ 6 w 27"/>
                  <a:gd name="T1" fmla="*/ 9 h 20"/>
                  <a:gd name="T2" fmla="*/ 0 w 27"/>
                  <a:gd name="T3" fmla="*/ 4 h 20"/>
                  <a:gd name="T4" fmla="*/ 0 w 27"/>
                  <a:gd name="T5" fmla="*/ 3 h 20"/>
                  <a:gd name="T6" fmla="*/ 4 w 27"/>
                  <a:gd name="T7" fmla="*/ 3 h 20"/>
                  <a:gd name="T8" fmla="*/ 6 w 27"/>
                  <a:gd name="T9" fmla="*/ 0 h 20"/>
                  <a:gd name="T10" fmla="*/ 15 w 27"/>
                  <a:gd name="T11" fmla="*/ 3 h 20"/>
                  <a:gd name="T12" fmla="*/ 27 w 27"/>
                  <a:gd name="T13" fmla="*/ 10 h 20"/>
                  <a:gd name="T14" fmla="*/ 23 w 27"/>
                  <a:gd name="T15" fmla="*/ 17 h 20"/>
                  <a:gd name="T16" fmla="*/ 17 w 27"/>
                  <a:gd name="T17" fmla="*/ 20 h 20"/>
                  <a:gd name="T18" fmla="*/ 9 w 27"/>
                  <a:gd name="T19" fmla="*/ 20 h 20"/>
                  <a:gd name="T20" fmla="*/ 8 w 27"/>
                  <a:gd name="T21" fmla="*/ 17 h 20"/>
                  <a:gd name="T22" fmla="*/ 6 w 27"/>
                  <a:gd name="T23" fmla="*/ 9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
                  <a:gd name="T37" fmla="*/ 0 h 20"/>
                  <a:gd name="T38" fmla="*/ 27 w 27"/>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 h="20">
                    <a:moveTo>
                      <a:pt x="6" y="9"/>
                    </a:moveTo>
                    <a:lnTo>
                      <a:pt x="0" y="4"/>
                    </a:lnTo>
                    <a:lnTo>
                      <a:pt x="0" y="3"/>
                    </a:lnTo>
                    <a:lnTo>
                      <a:pt x="4" y="3"/>
                    </a:lnTo>
                    <a:lnTo>
                      <a:pt x="6" y="0"/>
                    </a:lnTo>
                    <a:lnTo>
                      <a:pt x="15" y="3"/>
                    </a:lnTo>
                    <a:lnTo>
                      <a:pt x="27" y="10"/>
                    </a:lnTo>
                    <a:lnTo>
                      <a:pt x="23" y="17"/>
                    </a:lnTo>
                    <a:lnTo>
                      <a:pt x="17" y="20"/>
                    </a:lnTo>
                    <a:lnTo>
                      <a:pt x="9" y="20"/>
                    </a:lnTo>
                    <a:lnTo>
                      <a:pt x="8" y="17"/>
                    </a:lnTo>
                    <a:lnTo>
                      <a:pt x="6" y="9"/>
                    </a:lnTo>
                    <a:close/>
                  </a:path>
                </a:pathLst>
              </a:custGeom>
              <a:solidFill>
                <a:srgbClr val="FF6600"/>
              </a:solidFill>
              <a:ln w="1651">
                <a:solidFill>
                  <a:srgbClr val="000000"/>
                </a:solidFill>
                <a:round/>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grpSp>
        <p:sp>
          <p:nvSpPr>
            <p:cNvPr id="108605" name="Text Box 103"/>
            <p:cNvSpPr txBox="1">
              <a:spLocks noChangeArrowheads="1"/>
            </p:cNvSpPr>
            <p:nvPr/>
          </p:nvSpPr>
          <p:spPr bwMode="auto">
            <a:xfrm>
              <a:off x="972" y="1594"/>
              <a:ext cx="293" cy="152"/>
            </a:xfrm>
            <a:prstGeom prst="rect">
              <a:avLst/>
            </a:prstGeom>
            <a:solidFill>
              <a:srgbClr val="FF6600"/>
            </a:solidFill>
            <a:ln w="9525">
              <a:noFill/>
              <a:miter lim="800000"/>
              <a:headEnd/>
              <a:tailEnd/>
            </a:ln>
          </p:spPr>
          <p:txBody>
            <a:bodyPr wrap="none"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entury Gothic"/>
                  <a:ea typeface="+mn-ea"/>
                  <a:cs typeface="Times New Roman" pitchFamily="18" charset="0"/>
                </a:rPr>
                <a:t> 4</a:t>
              </a:r>
            </a:p>
          </p:txBody>
        </p:sp>
        <p:sp>
          <p:nvSpPr>
            <p:cNvPr id="108606" name="Text Box 104"/>
            <p:cNvSpPr txBox="1">
              <a:spLocks noChangeArrowheads="1"/>
            </p:cNvSpPr>
            <p:nvPr/>
          </p:nvSpPr>
          <p:spPr bwMode="auto">
            <a:xfrm>
              <a:off x="728" y="780"/>
              <a:ext cx="195" cy="101"/>
            </a:xfrm>
            <a:prstGeom prst="rect">
              <a:avLst/>
            </a:prstGeom>
            <a:solidFill>
              <a:srgbClr val="FF6600"/>
            </a:solidFill>
            <a:ln w="9525">
              <a:noFill/>
              <a:miter lim="800000"/>
              <a:headEnd/>
              <a:tailEnd/>
            </a:ln>
          </p:spPr>
          <p:txBody>
            <a:bodyPr wrap="none"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entury Gothic"/>
                  <a:ea typeface="+mn-ea"/>
                  <a:cs typeface="Times New Roman" pitchFamily="18" charset="0"/>
                </a:rPr>
                <a:t>1</a:t>
              </a:r>
            </a:p>
          </p:txBody>
        </p:sp>
        <p:sp>
          <p:nvSpPr>
            <p:cNvPr id="108607" name="Text Box 105"/>
            <p:cNvSpPr txBox="1">
              <a:spLocks noChangeArrowheads="1"/>
            </p:cNvSpPr>
            <p:nvPr/>
          </p:nvSpPr>
          <p:spPr bwMode="auto">
            <a:xfrm>
              <a:off x="2534" y="932"/>
              <a:ext cx="195" cy="102"/>
            </a:xfrm>
            <a:prstGeom prst="rect">
              <a:avLst/>
            </a:prstGeom>
            <a:solidFill>
              <a:srgbClr val="FF6600"/>
            </a:solidFill>
            <a:ln w="9525">
              <a:noFill/>
              <a:miter lim="800000"/>
              <a:headEnd/>
              <a:tailEnd/>
            </a:ln>
          </p:spPr>
          <p:txBody>
            <a:bodyPr wrap="none"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entury Gothic"/>
                  <a:ea typeface="+mn-ea"/>
                  <a:cs typeface="Times New Roman" pitchFamily="18" charset="0"/>
                </a:rPr>
                <a:t>10</a:t>
              </a:r>
            </a:p>
          </p:txBody>
        </p:sp>
        <p:sp>
          <p:nvSpPr>
            <p:cNvPr id="108608" name="Text Box 106"/>
            <p:cNvSpPr txBox="1">
              <a:spLocks noChangeArrowheads="1"/>
            </p:cNvSpPr>
            <p:nvPr/>
          </p:nvSpPr>
          <p:spPr bwMode="auto">
            <a:xfrm>
              <a:off x="2192" y="1237"/>
              <a:ext cx="195" cy="153"/>
            </a:xfrm>
            <a:prstGeom prst="rect">
              <a:avLst/>
            </a:prstGeom>
            <a:solidFill>
              <a:srgbClr val="FF6600"/>
            </a:solidFill>
            <a:ln w="9525">
              <a:noFill/>
              <a:miter lim="800000"/>
              <a:headEnd/>
              <a:tailEnd/>
            </a:ln>
          </p:spPr>
          <p:txBody>
            <a:bodyPr wrap="none"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entury Gothic"/>
                  <a:ea typeface="+mn-ea"/>
                  <a:cs typeface="Times New Roman" pitchFamily="18" charset="0"/>
                </a:rPr>
                <a:t>6</a:t>
              </a:r>
            </a:p>
          </p:txBody>
        </p:sp>
        <p:sp>
          <p:nvSpPr>
            <p:cNvPr id="108609" name="Text Box 107"/>
            <p:cNvSpPr txBox="1">
              <a:spLocks noChangeArrowheads="1"/>
            </p:cNvSpPr>
            <p:nvPr/>
          </p:nvSpPr>
          <p:spPr bwMode="auto">
            <a:xfrm>
              <a:off x="1851" y="780"/>
              <a:ext cx="195" cy="101"/>
            </a:xfrm>
            <a:prstGeom prst="rect">
              <a:avLst/>
            </a:prstGeom>
            <a:solidFill>
              <a:srgbClr val="FF6600"/>
            </a:solidFill>
            <a:ln w="9525">
              <a:noFill/>
              <a:miter lim="800000"/>
              <a:headEnd/>
              <a:tailEnd/>
            </a:ln>
          </p:spPr>
          <p:txBody>
            <a:bodyPr wrap="none"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entury Gothic"/>
                  <a:ea typeface="+mn-ea"/>
                  <a:cs typeface="Times New Roman" pitchFamily="18" charset="0"/>
                </a:rPr>
                <a:t>13</a:t>
              </a:r>
            </a:p>
          </p:txBody>
        </p:sp>
        <p:sp>
          <p:nvSpPr>
            <p:cNvPr id="108610" name="Text Box 108"/>
            <p:cNvSpPr txBox="1">
              <a:spLocks noChangeArrowheads="1"/>
            </p:cNvSpPr>
            <p:nvPr/>
          </p:nvSpPr>
          <p:spPr bwMode="auto">
            <a:xfrm>
              <a:off x="2680" y="1695"/>
              <a:ext cx="196" cy="102"/>
            </a:xfrm>
            <a:prstGeom prst="rect">
              <a:avLst/>
            </a:prstGeom>
            <a:solidFill>
              <a:srgbClr val="FF6600"/>
            </a:solidFill>
            <a:ln w="9525">
              <a:noFill/>
              <a:miter lim="800000"/>
              <a:headEnd/>
              <a:tailEnd/>
            </a:ln>
          </p:spPr>
          <p:txBody>
            <a:bodyPr wrap="none"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entury Gothic"/>
                  <a:ea typeface="+mn-ea"/>
                  <a:cs typeface="Times New Roman" pitchFamily="18" charset="0"/>
                </a:rPr>
                <a:t>16</a:t>
              </a:r>
            </a:p>
          </p:txBody>
        </p:sp>
        <p:sp>
          <p:nvSpPr>
            <p:cNvPr id="108611" name="Text Box 109"/>
            <p:cNvSpPr txBox="1">
              <a:spLocks noChangeArrowheads="1"/>
            </p:cNvSpPr>
            <p:nvPr/>
          </p:nvSpPr>
          <p:spPr bwMode="auto">
            <a:xfrm>
              <a:off x="2583" y="1288"/>
              <a:ext cx="195" cy="102"/>
            </a:xfrm>
            <a:prstGeom prst="rect">
              <a:avLst/>
            </a:prstGeom>
            <a:solidFill>
              <a:srgbClr val="FF6600"/>
            </a:solidFill>
            <a:ln w="9525">
              <a:noFill/>
              <a:miter lim="800000"/>
              <a:headEnd/>
              <a:tailEnd/>
            </a:ln>
          </p:spPr>
          <p:txBody>
            <a:bodyPr wrap="none"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entury Gothic"/>
                  <a:ea typeface="+mn-ea"/>
                  <a:cs typeface="Times New Roman" pitchFamily="18" charset="0"/>
                </a:rPr>
                <a:t>1</a:t>
              </a:r>
            </a:p>
          </p:txBody>
        </p:sp>
        <p:sp>
          <p:nvSpPr>
            <p:cNvPr id="108612" name="Text Box 110"/>
            <p:cNvSpPr txBox="1">
              <a:spLocks noChangeArrowheads="1"/>
            </p:cNvSpPr>
            <p:nvPr/>
          </p:nvSpPr>
          <p:spPr bwMode="auto">
            <a:xfrm>
              <a:off x="1851" y="1543"/>
              <a:ext cx="195" cy="101"/>
            </a:xfrm>
            <a:prstGeom prst="rect">
              <a:avLst/>
            </a:prstGeom>
            <a:solidFill>
              <a:srgbClr val="FF6600"/>
            </a:solidFill>
            <a:ln w="9525">
              <a:noFill/>
              <a:miter lim="800000"/>
              <a:headEnd/>
              <a:tailEnd/>
            </a:ln>
          </p:spPr>
          <p:txBody>
            <a:bodyPr wrap="none"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entury Gothic"/>
                  <a:ea typeface="+mn-ea"/>
                  <a:cs typeface="Times New Roman" pitchFamily="18" charset="0"/>
                </a:rPr>
                <a:t>1</a:t>
              </a:r>
            </a:p>
          </p:txBody>
        </p:sp>
        <p:sp>
          <p:nvSpPr>
            <p:cNvPr id="108613" name="Text Box 111"/>
            <p:cNvSpPr txBox="1">
              <a:spLocks noChangeArrowheads="1"/>
            </p:cNvSpPr>
            <p:nvPr/>
          </p:nvSpPr>
          <p:spPr bwMode="auto">
            <a:xfrm>
              <a:off x="1607" y="1797"/>
              <a:ext cx="195" cy="102"/>
            </a:xfrm>
            <a:prstGeom prst="rect">
              <a:avLst/>
            </a:prstGeom>
            <a:solidFill>
              <a:srgbClr val="FF6600"/>
            </a:solidFill>
            <a:ln w="9525">
              <a:noFill/>
              <a:miter lim="800000"/>
              <a:headEnd/>
              <a:tailEnd/>
            </a:ln>
          </p:spPr>
          <p:txBody>
            <a:bodyPr wrap="none"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entury Gothic"/>
                  <a:ea typeface="+mn-ea"/>
                  <a:cs typeface="Times New Roman" pitchFamily="18" charset="0"/>
                </a:rPr>
                <a:t>33</a:t>
              </a:r>
            </a:p>
          </p:txBody>
        </p:sp>
        <p:sp>
          <p:nvSpPr>
            <p:cNvPr id="108614" name="Text Box 112"/>
            <p:cNvSpPr txBox="1">
              <a:spLocks noChangeArrowheads="1"/>
            </p:cNvSpPr>
            <p:nvPr/>
          </p:nvSpPr>
          <p:spPr bwMode="auto">
            <a:xfrm>
              <a:off x="2631" y="2153"/>
              <a:ext cx="196" cy="102"/>
            </a:xfrm>
            <a:prstGeom prst="rect">
              <a:avLst/>
            </a:prstGeom>
            <a:solidFill>
              <a:srgbClr val="FF6600"/>
            </a:solidFill>
            <a:ln w="9525">
              <a:noFill/>
              <a:miter lim="800000"/>
              <a:headEnd/>
              <a:tailEnd/>
            </a:ln>
          </p:spPr>
          <p:txBody>
            <a:bodyPr wrap="none"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entury Gothic"/>
                  <a:ea typeface="+mn-ea"/>
                  <a:cs typeface="Times New Roman" pitchFamily="18" charset="0"/>
                </a:rPr>
                <a:t>4</a:t>
              </a:r>
            </a:p>
          </p:txBody>
        </p:sp>
        <p:sp>
          <p:nvSpPr>
            <p:cNvPr id="108615" name="Text Box 113"/>
            <p:cNvSpPr txBox="1">
              <a:spLocks noChangeArrowheads="1"/>
            </p:cNvSpPr>
            <p:nvPr/>
          </p:nvSpPr>
          <p:spPr bwMode="auto">
            <a:xfrm>
              <a:off x="2192" y="2153"/>
              <a:ext cx="195" cy="102"/>
            </a:xfrm>
            <a:prstGeom prst="rect">
              <a:avLst/>
            </a:prstGeom>
            <a:solidFill>
              <a:srgbClr val="FF6600"/>
            </a:solidFill>
            <a:ln w="9525">
              <a:noFill/>
              <a:miter lim="800000"/>
              <a:headEnd/>
              <a:tailEnd/>
            </a:ln>
          </p:spPr>
          <p:txBody>
            <a:bodyPr wrap="none"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entury Gothic"/>
                  <a:ea typeface="+mn-ea"/>
                  <a:cs typeface="Times New Roman" pitchFamily="18" charset="0"/>
                </a:rPr>
                <a:t>8</a:t>
              </a:r>
            </a:p>
          </p:txBody>
        </p:sp>
        <p:sp>
          <p:nvSpPr>
            <p:cNvPr id="108616" name="Text Box 114"/>
            <p:cNvSpPr txBox="1">
              <a:spLocks noChangeArrowheads="1"/>
            </p:cNvSpPr>
            <p:nvPr/>
          </p:nvSpPr>
          <p:spPr bwMode="auto">
            <a:xfrm>
              <a:off x="3510" y="983"/>
              <a:ext cx="195" cy="102"/>
            </a:xfrm>
            <a:prstGeom prst="rect">
              <a:avLst/>
            </a:prstGeom>
            <a:solidFill>
              <a:srgbClr val="FF6600"/>
            </a:solidFill>
            <a:ln w="9525">
              <a:noFill/>
              <a:miter lim="800000"/>
              <a:headEnd/>
              <a:tailEnd/>
            </a:ln>
          </p:spPr>
          <p:txBody>
            <a:bodyPr wrap="none"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entury Gothic"/>
                  <a:ea typeface="+mn-ea"/>
                  <a:cs typeface="Times New Roman" pitchFamily="18" charset="0"/>
                </a:rPr>
                <a:t>7</a:t>
              </a:r>
            </a:p>
          </p:txBody>
        </p:sp>
        <p:sp>
          <p:nvSpPr>
            <p:cNvPr id="108617" name="Text Box 115"/>
            <p:cNvSpPr txBox="1">
              <a:spLocks noChangeArrowheads="1"/>
            </p:cNvSpPr>
            <p:nvPr/>
          </p:nvSpPr>
          <p:spPr bwMode="auto">
            <a:xfrm>
              <a:off x="3217" y="1797"/>
              <a:ext cx="195" cy="102"/>
            </a:xfrm>
            <a:prstGeom prst="rect">
              <a:avLst/>
            </a:prstGeom>
            <a:solidFill>
              <a:srgbClr val="FF6600"/>
            </a:solidFill>
            <a:ln w="9525">
              <a:noFill/>
              <a:miter lim="800000"/>
              <a:headEnd/>
              <a:tailEnd/>
            </a:ln>
          </p:spPr>
          <p:txBody>
            <a:bodyPr wrap="none"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entury Gothic"/>
                  <a:ea typeface="+mn-ea"/>
                  <a:cs typeface="Times New Roman" pitchFamily="18" charset="0"/>
                </a:rPr>
                <a:t>11</a:t>
              </a:r>
            </a:p>
          </p:txBody>
        </p:sp>
        <p:sp>
          <p:nvSpPr>
            <p:cNvPr id="108618" name="Text Box 116"/>
            <p:cNvSpPr txBox="1">
              <a:spLocks noChangeArrowheads="1"/>
            </p:cNvSpPr>
            <p:nvPr/>
          </p:nvSpPr>
          <p:spPr bwMode="auto">
            <a:xfrm>
              <a:off x="3168" y="2458"/>
              <a:ext cx="196" cy="102"/>
            </a:xfrm>
            <a:prstGeom prst="rect">
              <a:avLst/>
            </a:prstGeom>
            <a:solidFill>
              <a:srgbClr val="FF6600"/>
            </a:solidFill>
            <a:ln w="9525">
              <a:noFill/>
              <a:miter lim="800000"/>
              <a:headEnd/>
              <a:tailEnd/>
            </a:ln>
          </p:spPr>
          <p:txBody>
            <a:bodyPr wrap="none"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entury Gothic"/>
                  <a:ea typeface="+mn-ea"/>
                  <a:cs typeface="Times New Roman" pitchFamily="18" charset="0"/>
                </a:rPr>
                <a:t>28</a:t>
              </a:r>
            </a:p>
          </p:txBody>
        </p:sp>
        <p:sp>
          <p:nvSpPr>
            <p:cNvPr id="108619" name="Text Box 117"/>
            <p:cNvSpPr txBox="1">
              <a:spLocks noChangeArrowheads="1"/>
            </p:cNvSpPr>
            <p:nvPr/>
          </p:nvSpPr>
          <p:spPr bwMode="auto">
            <a:xfrm>
              <a:off x="3608" y="1441"/>
              <a:ext cx="195" cy="102"/>
            </a:xfrm>
            <a:prstGeom prst="rect">
              <a:avLst/>
            </a:prstGeom>
            <a:solidFill>
              <a:srgbClr val="FF6600"/>
            </a:solidFill>
            <a:ln w="9525">
              <a:noFill/>
              <a:miter lim="800000"/>
              <a:headEnd/>
              <a:tailEnd/>
            </a:ln>
          </p:spPr>
          <p:txBody>
            <a:bodyPr wrap="none"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Century Gothic"/>
                  <a:ea typeface="+mn-ea"/>
                  <a:cs typeface="Times New Roman" pitchFamily="18" charset="0"/>
                </a:rPr>
                <a:t>6</a:t>
              </a:r>
            </a:p>
          </p:txBody>
        </p:sp>
        <p:sp>
          <p:nvSpPr>
            <p:cNvPr id="108620" name="Text Box 118"/>
            <p:cNvSpPr txBox="1">
              <a:spLocks noChangeArrowheads="1"/>
            </p:cNvSpPr>
            <p:nvPr/>
          </p:nvSpPr>
          <p:spPr bwMode="auto">
            <a:xfrm>
              <a:off x="3852" y="1187"/>
              <a:ext cx="195" cy="101"/>
            </a:xfrm>
            <a:prstGeom prst="rect">
              <a:avLst/>
            </a:prstGeom>
            <a:solidFill>
              <a:srgbClr val="FF6600"/>
            </a:solidFill>
            <a:ln w="9525">
              <a:noFill/>
              <a:miter lim="800000"/>
              <a:headEnd/>
              <a:tailEnd/>
            </a:ln>
          </p:spPr>
          <p:txBody>
            <a:bodyPr wrap="none"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entury Gothic"/>
                  <a:ea typeface="+mn-ea"/>
                  <a:cs typeface="Times New Roman" pitchFamily="18" charset="0"/>
                </a:rPr>
                <a:t>3</a:t>
              </a:r>
            </a:p>
          </p:txBody>
        </p:sp>
        <p:sp>
          <p:nvSpPr>
            <p:cNvPr id="108621" name="Text Box 119"/>
            <p:cNvSpPr txBox="1">
              <a:spLocks noChangeArrowheads="1"/>
            </p:cNvSpPr>
            <p:nvPr/>
          </p:nvSpPr>
          <p:spPr bwMode="auto">
            <a:xfrm>
              <a:off x="3949" y="1594"/>
              <a:ext cx="195" cy="101"/>
            </a:xfrm>
            <a:prstGeom prst="rect">
              <a:avLst/>
            </a:prstGeom>
            <a:solidFill>
              <a:srgbClr val="FF6600"/>
            </a:solidFill>
            <a:ln w="9525">
              <a:noFill/>
              <a:miter lim="800000"/>
              <a:headEnd/>
              <a:tailEnd/>
            </a:ln>
          </p:spPr>
          <p:txBody>
            <a:bodyPr wrap="none"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entury Gothic"/>
                  <a:ea typeface="+mn-ea"/>
                  <a:cs typeface="Times New Roman" pitchFamily="18" charset="0"/>
                </a:rPr>
                <a:t>13</a:t>
              </a:r>
            </a:p>
          </p:txBody>
        </p:sp>
        <p:sp>
          <p:nvSpPr>
            <p:cNvPr id="108622" name="Text Box 120"/>
            <p:cNvSpPr txBox="1">
              <a:spLocks noChangeArrowheads="1"/>
            </p:cNvSpPr>
            <p:nvPr/>
          </p:nvSpPr>
          <p:spPr bwMode="auto">
            <a:xfrm>
              <a:off x="4291" y="1822"/>
              <a:ext cx="195" cy="102"/>
            </a:xfrm>
            <a:prstGeom prst="rect">
              <a:avLst/>
            </a:prstGeom>
            <a:solidFill>
              <a:srgbClr val="FF6600"/>
            </a:solidFill>
            <a:ln w="9525">
              <a:noFill/>
              <a:miter lim="800000"/>
              <a:headEnd/>
              <a:tailEnd/>
            </a:ln>
          </p:spPr>
          <p:txBody>
            <a:bodyPr wrap="none"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entury Gothic"/>
                  <a:ea typeface="+mn-ea"/>
                  <a:cs typeface="Times New Roman" pitchFamily="18" charset="0"/>
                </a:rPr>
                <a:t>15</a:t>
              </a:r>
            </a:p>
          </p:txBody>
        </p:sp>
        <p:sp>
          <p:nvSpPr>
            <p:cNvPr id="108623" name="Text Box 121"/>
            <p:cNvSpPr txBox="1">
              <a:spLocks noChangeArrowheads="1"/>
            </p:cNvSpPr>
            <p:nvPr/>
          </p:nvSpPr>
          <p:spPr bwMode="auto">
            <a:xfrm>
              <a:off x="4242" y="2001"/>
              <a:ext cx="195" cy="101"/>
            </a:xfrm>
            <a:prstGeom prst="rect">
              <a:avLst/>
            </a:prstGeom>
            <a:solidFill>
              <a:srgbClr val="FF6600"/>
            </a:solidFill>
            <a:ln w="9525">
              <a:noFill/>
              <a:miter lim="800000"/>
              <a:headEnd/>
              <a:tailEnd/>
            </a:ln>
          </p:spPr>
          <p:txBody>
            <a:bodyPr wrap="none"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entury Gothic"/>
                  <a:ea typeface="+mn-ea"/>
                  <a:cs typeface="Times New Roman" pitchFamily="18" charset="0"/>
                </a:rPr>
                <a:t>9</a:t>
              </a:r>
            </a:p>
          </p:txBody>
        </p:sp>
        <p:sp>
          <p:nvSpPr>
            <p:cNvPr id="108624" name="Text Box 122"/>
            <p:cNvSpPr txBox="1">
              <a:spLocks noChangeArrowheads="1"/>
            </p:cNvSpPr>
            <p:nvPr/>
          </p:nvSpPr>
          <p:spPr bwMode="auto">
            <a:xfrm>
              <a:off x="4193" y="1594"/>
              <a:ext cx="196" cy="101"/>
            </a:xfrm>
            <a:prstGeom prst="rect">
              <a:avLst/>
            </a:prstGeom>
            <a:solidFill>
              <a:srgbClr val="FF6600"/>
            </a:solidFill>
            <a:ln w="9525">
              <a:noFill/>
              <a:miter lim="800000"/>
              <a:headEnd/>
              <a:tailEnd/>
            </a:ln>
          </p:spPr>
          <p:txBody>
            <a:bodyPr wrap="none"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Century Gothic"/>
                  <a:ea typeface="+mn-ea"/>
                  <a:cs typeface="Times New Roman" pitchFamily="18" charset="0"/>
                </a:rPr>
                <a:t>15</a:t>
              </a:r>
            </a:p>
          </p:txBody>
        </p:sp>
        <p:sp>
          <p:nvSpPr>
            <p:cNvPr id="108625" name="Text Box 123"/>
            <p:cNvSpPr txBox="1">
              <a:spLocks noChangeArrowheads="1"/>
            </p:cNvSpPr>
            <p:nvPr/>
          </p:nvSpPr>
          <p:spPr bwMode="auto">
            <a:xfrm>
              <a:off x="4437" y="1543"/>
              <a:ext cx="196" cy="101"/>
            </a:xfrm>
            <a:prstGeom prst="rect">
              <a:avLst/>
            </a:prstGeom>
            <a:solidFill>
              <a:srgbClr val="FF6600"/>
            </a:solidFill>
            <a:ln w="9525">
              <a:noFill/>
              <a:miter lim="800000"/>
              <a:headEnd/>
              <a:tailEnd/>
            </a:ln>
          </p:spPr>
          <p:txBody>
            <a:bodyPr wrap="none"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entury Gothic"/>
                  <a:ea typeface="+mn-ea"/>
                  <a:cs typeface="Times New Roman" pitchFamily="18" charset="0"/>
                </a:rPr>
                <a:t>12</a:t>
              </a:r>
            </a:p>
          </p:txBody>
        </p:sp>
        <p:sp>
          <p:nvSpPr>
            <p:cNvPr id="108626" name="Text Box 124"/>
            <p:cNvSpPr txBox="1">
              <a:spLocks noChangeArrowheads="1"/>
            </p:cNvSpPr>
            <p:nvPr/>
          </p:nvSpPr>
          <p:spPr bwMode="auto">
            <a:xfrm>
              <a:off x="4242" y="1288"/>
              <a:ext cx="195" cy="102"/>
            </a:xfrm>
            <a:prstGeom prst="rect">
              <a:avLst/>
            </a:prstGeom>
            <a:solidFill>
              <a:srgbClr val="FF6600"/>
            </a:solidFill>
            <a:ln w="9525">
              <a:noFill/>
              <a:miter lim="800000"/>
              <a:headEnd/>
              <a:tailEnd/>
            </a:ln>
          </p:spPr>
          <p:txBody>
            <a:bodyPr wrap="none"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entury Gothic"/>
                  <a:ea typeface="+mn-ea"/>
                  <a:cs typeface="Times New Roman" pitchFamily="18" charset="0"/>
                </a:rPr>
                <a:t>16</a:t>
              </a:r>
            </a:p>
          </p:txBody>
        </p:sp>
        <p:sp>
          <p:nvSpPr>
            <p:cNvPr id="108627" name="Text Box 125"/>
            <p:cNvSpPr txBox="1">
              <a:spLocks noChangeArrowheads="1"/>
            </p:cNvSpPr>
            <p:nvPr/>
          </p:nvSpPr>
          <p:spPr bwMode="auto">
            <a:xfrm>
              <a:off x="4242" y="2306"/>
              <a:ext cx="195" cy="102"/>
            </a:xfrm>
            <a:prstGeom prst="rect">
              <a:avLst/>
            </a:prstGeom>
            <a:solidFill>
              <a:srgbClr val="FF6600"/>
            </a:solidFill>
            <a:ln w="9525">
              <a:noFill/>
              <a:miter lim="800000"/>
              <a:headEnd/>
              <a:tailEnd/>
            </a:ln>
          </p:spPr>
          <p:txBody>
            <a:bodyPr wrap="none"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entury Gothic"/>
                  <a:ea typeface="+mn-ea"/>
                  <a:cs typeface="Times New Roman" pitchFamily="18" charset="0"/>
                </a:rPr>
                <a:t>13</a:t>
              </a:r>
            </a:p>
          </p:txBody>
        </p:sp>
        <p:sp>
          <p:nvSpPr>
            <p:cNvPr id="108628" name="Text Box 126"/>
            <p:cNvSpPr txBox="1">
              <a:spLocks noChangeArrowheads="1"/>
            </p:cNvSpPr>
            <p:nvPr/>
          </p:nvSpPr>
          <p:spPr bwMode="auto">
            <a:xfrm>
              <a:off x="3990" y="2306"/>
              <a:ext cx="195" cy="102"/>
            </a:xfrm>
            <a:prstGeom prst="rect">
              <a:avLst/>
            </a:prstGeom>
            <a:solidFill>
              <a:srgbClr val="FF6600"/>
            </a:solidFill>
            <a:ln w="9525">
              <a:noFill/>
              <a:miter lim="800000"/>
              <a:headEnd/>
              <a:tailEnd/>
            </a:ln>
          </p:spPr>
          <p:txBody>
            <a:bodyPr wrap="none"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entury Gothic"/>
                  <a:ea typeface="+mn-ea"/>
                  <a:cs typeface="Times New Roman" pitchFamily="18" charset="0"/>
                </a:rPr>
                <a:t>10</a:t>
              </a:r>
            </a:p>
          </p:txBody>
        </p:sp>
        <p:sp>
          <p:nvSpPr>
            <p:cNvPr id="108629" name="Text Box 127"/>
            <p:cNvSpPr txBox="1">
              <a:spLocks noChangeArrowheads="1"/>
            </p:cNvSpPr>
            <p:nvPr/>
          </p:nvSpPr>
          <p:spPr bwMode="auto">
            <a:xfrm>
              <a:off x="3705" y="2153"/>
              <a:ext cx="195" cy="102"/>
            </a:xfrm>
            <a:prstGeom prst="rect">
              <a:avLst/>
            </a:prstGeom>
            <a:solidFill>
              <a:srgbClr val="FF6600"/>
            </a:solidFill>
            <a:ln w="9525">
              <a:noFill/>
              <a:miter lim="800000"/>
              <a:headEnd/>
              <a:tailEnd/>
            </a:ln>
          </p:spPr>
          <p:txBody>
            <a:bodyPr wrap="none"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entury Gothic"/>
                  <a:ea typeface="+mn-ea"/>
                  <a:cs typeface="Times New Roman" pitchFamily="18" charset="0"/>
                </a:rPr>
                <a:t>8</a:t>
              </a:r>
            </a:p>
          </p:txBody>
        </p:sp>
        <p:sp>
          <p:nvSpPr>
            <p:cNvPr id="108630" name="Text Box 128"/>
            <p:cNvSpPr txBox="1">
              <a:spLocks noChangeArrowheads="1"/>
            </p:cNvSpPr>
            <p:nvPr/>
          </p:nvSpPr>
          <p:spPr bwMode="auto">
            <a:xfrm>
              <a:off x="3754" y="2577"/>
              <a:ext cx="195" cy="102"/>
            </a:xfrm>
            <a:prstGeom prst="rect">
              <a:avLst/>
            </a:prstGeom>
            <a:solidFill>
              <a:srgbClr val="FF6600"/>
            </a:solidFill>
            <a:ln w="9525">
              <a:noFill/>
              <a:miter lim="800000"/>
              <a:headEnd/>
              <a:tailEnd/>
            </a:ln>
          </p:spPr>
          <p:txBody>
            <a:bodyPr wrap="none"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entury Gothic"/>
                  <a:ea typeface="+mn-ea"/>
                  <a:cs typeface="Times New Roman" pitchFamily="18" charset="0"/>
                </a:rPr>
                <a:t>36</a:t>
              </a:r>
            </a:p>
          </p:txBody>
        </p:sp>
        <p:sp>
          <p:nvSpPr>
            <p:cNvPr id="108631" name="Text Box 129"/>
            <p:cNvSpPr txBox="1">
              <a:spLocks noChangeArrowheads="1"/>
            </p:cNvSpPr>
            <p:nvPr/>
          </p:nvSpPr>
          <p:spPr bwMode="auto">
            <a:xfrm>
              <a:off x="4519" y="2306"/>
              <a:ext cx="195" cy="102"/>
            </a:xfrm>
            <a:prstGeom prst="rect">
              <a:avLst/>
            </a:prstGeom>
            <a:solidFill>
              <a:srgbClr val="FF6600"/>
            </a:solidFill>
            <a:ln w="9525">
              <a:noFill/>
              <a:miter lim="800000"/>
              <a:headEnd/>
              <a:tailEnd/>
            </a:ln>
          </p:spPr>
          <p:txBody>
            <a:bodyPr wrap="none"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entury Gothic"/>
                  <a:ea typeface="+mn-ea"/>
                  <a:cs typeface="Times New Roman" pitchFamily="18" charset="0"/>
                </a:rPr>
                <a:t>12</a:t>
              </a:r>
            </a:p>
          </p:txBody>
        </p:sp>
        <p:sp>
          <p:nvSpPr>
            <p:cNvPr id="108632" name="Text Box 130"/>
            <p:cNvSpPr txBox="1">
              <a:spLocks noChangeArrowheads="1"/>
            </p:cNvSpPr>
            <p:nvPr/>
          </p:nvSpPr>
          <p:spPr bwMode="auto">
            <a:xfrm>
              <a:off x="4730" y="2713"/>
              <a:ext cx="195" cy="102"/>
            </a:xfrm>
            <a:prstGeom prst="rect">
              <a:avLst/>
            </a:prstGeom>
            <a:solidFill>
              <a:srgbClr val="FF6600"/>
            </a:solidFill>
            <a:ln w="9525">
              <a:noFill/>
              <a:miter lim="800000"/>
              <a:headEnd/>
              <a:tailEnd/>
            </a:ln>
          </p:spPr>
          <p:txBody>
            <a:bodyPr wrap="none"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entury Gothic"/>
                  <a:ea typeface="+mn-ea"/>
                  <a:cs typeface="Times New Roman" pitchFamily="18" charset="0"/>
                </a:rPr>
                <a:t>11</a:t>
              </a:r>
            </a:p>
          </p:txBody>
        </p:sp>
        <p:sp>
          <p:nvSpPr>
            <p:cNvPr id="108633" name="Text Box 131"/>
            <p:cNvSpPr txBox="1">
              <a:spLocks noChangeArrowheads="1"/>
            </p:cNvSpPr>
            <p:nvPr/>
          </p:nvSpPr>
          <p:spPr bwMode="auto">
            <a:xfrm>
              <a:off x="4681" y="2102"/>
              <a:ext cx="196" cy="102"/>
            </a:xfrm>
            <a:prstGeom prst="rect">
              <a:avLst/>
            </a:prstGeom>
            <a:solidFill>
              <a:srgbClr val="FF6600"/>
            </a:solidFill>
            <a:ln w="9525">
              <a:noFill/>
              <a:miter lim="800000"/>
              <a:headEnd/>
              <a:tailEnd/>
            </a:ln>
          </p:spPr>
          <p:txBody>
            <a:bodyPr wrap="none"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entury Gothic"/>
                  <a:ea typeface="+mn-ea"/>
                  <a:cs typeface="Times New Roman" pitchFamily="18" charset="0"/>
                </a:rPr>
                <a:t>10</a:t>
              </a:r>
            </a:p>
          </p:txBody>
        </p:sp>
        <p:sp>
          <p:nvSpPr>
            <p:cNvPr id="108634" name="Text Box 132"/>
            <p:cNvSpPr txBox="1">
              <a:spLocks noChangeArrowheads="1"/>
            </p:cNvSpPr>
            <p:nvPr/>
          </p:nvSpPr>
          <p:spPr bwMode="auto">
            <a:xfrm>
              <a:off x="4584" y="1695"/>
              <a:ext cx="195" cy="102"/>
            </a:xfrm>
            <a:prstGeom prst="rect">
              <a:avLst/>
            </a:prstGeom>
            <a:solidFill>
              <a:srgbClr val="FF6600"/>
            </a:solidFill>
            <a:ln w="9525">
              <a:noFill/>
              <a:miter lim="800000"/>
              <a:headEnd/>
              <a:tailEnd/>
            </a:ln>
          </p:spPr>
          <p:txBody>
            <a:bodyPr wrap="none"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entury Gothic"/>
                  <a:ea typeface="+mn-ea"/>
                  <a:cs typeface="Times New Roman" pitchFamily="18" charset="0"/>
                </a:rPr>
                <a:t>4</a:t>
              </a:r>
            </a:p>
          </p:txBody>
        </p:sp>
        <p:sp>
          <p:nvSpPr>
            <p:cNvPr id="108635" name="Text Box 133"/>
            <p:cNvSpPr txBox="1">
              <a:spLocks noChangeArrowheads="1"/>
            </p:cNvSpPr>
            <p:nvPr/>
          </p:nvSpPr>
          <p:spPr bwMode="auto">
            <a:xfrm>
              <a:off x="4790" y="1722"/>
              <a:ext cx="195" cy="102"/>
            </a:xfrm>
            <a:prstGeom prst="rect">
              <a:avLst/>
            </a:prstGeom>
            <a:solidFill>
              <a:srgbClr val="FF6600"/>
            </a:solidFill>
            <a:ln w="9525">
              <a:noFill/>
              <a:miter lim="800000"/>
              <a:headEnd/>
              <a:tailEnd/>
            </a:ln>
          </p:spPr>
          <p:txBody>
            <a:bodyPr wrap="none"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entury Gothic"/>
                  <a:ea typeface="+mn-ea"/>
                  <a:cs typeface="Times New Roman" pitchFamily="18" charset="0"/>
                </a:rPr>
                <a:t>25</a:t>
              </a:r>
            </a:p>
          </p:txBody>
        </p:sp>
        <p:sp>
          <p:nvSpPr>
            <p:cNvPr id="108636" name="Text Box 134"/>
            <p:cNvSpPr txBox="1">
              <a:spLocks noChangeArrowheads="1"/>
            </p:cNvSpPr>
            <p:nvPr/>
          </p:nvSpPr>
          <p:spPr bwMode="auto">
            <a:xfrm>
              <a:off x="4798" y="1926"/>
              <a:ext cx="195" cy="102"/>
            </a:xfrm>
            <a:prstGeom prst="rect">
              <a:avLst/>
            </a:prstGeom>
            <a:solidFill>
              <a:srgbClr val="FF6600"/>
            </a:solidFill>
            <a:ln w="9525">
              <a:noFill/>
              <a:miter lim="800000"/>
              <a:headEnd/>
              <a:tailEnd/>
            </a:ln>
          </p:spPr>
          <p:txBody>
            <a:bodyPr wrap="none"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entury Gothic"/>
                  <a:ea typeface="+mn-ea"/>
                  <a:cs typeface="Times New Roman" pitchFamily="18" charset="0"/>
                </a:rPr>
                <a:t>17</a:t>
              </a:r>
            </a:p>
          </p:txBody>
        </p:sp>
        <p:sp>
          <p:nvSpPr>
            <p:cNvPr id="108637" name="Text Box 135"/>
            <p:cNvSpPr txBox="1">
              <a:spLocks noChangeArrowheads="1"/>
            </p:cNvSpPr>
            <p:nvPr/>
          </p:nvSpPr>
          <p:spPr bwMode="auto">
            <a:xfrm>
              <a:off x="5218" y="1653"/>
              <a:ext cx="195" cy="102"/>
            </a:xfrm>
            <a:prstGeom prst="rect">
              <a:avLst/>
            </a:prstGeom>
            <a:solidFill>
              <a:srgbClr val="FF6600"/>
            </a:solidFill>
            <a:ln w="9525">
              <a:noFill/>
              <a:miter lim="800000"/>
              <a:headEnd/>
              <a:tailEnd/>
            </a:ln>
          </p:spPr>
          <p:txBody>
            <a:bodyPr wrap="none"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entury Gothic"/>
                  <a:ea typeface="+mn-ea"/>
                  <a:cs typeface="Times New Roman" pitchFamily="18" charset="0"/>
                </a:rPr>
                <a:t>MD - 19</a:t>
              </a:r>
            </a:p>
          </p:txBody>
        </p:sp>
        <p:sp>
          <p:nvSpPr>
            <p:cNvPr id="108638" name="Text Box 136"/>
            <p:cNvSpPr txBox="1">
              <a:spLocks noChangeArrowheads="1"/>
            </p:cNvSpPr>
            <p:nvPr/>
          </p:nvSpPr>
          <p:spPr bwMode="auto">
            <a:xfrm>
              <a:off x="5218" y="1543"/>
              <a:ext cx="195" cy="101"/>
            </a:xfrm>
            <a:prstGeom prst="rect">
              <a:avLst/>
            </a:prstGeom>
            <a:solidFill>
              <a:srgbClr val="FF6600"/>
            </a:solidFill>
            <a:ln w="9525">
              <a:noFill/>
              <a:miter lim="800000"/>
              <a:headEnd/>
              <a:tailEnd/>
            </a:ln>
          </p:spPr>
          <p:txBody>
            <a:bodyPr wrap="none"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entury Gothic"/>
                  <a:ea typeface="+mn-ea"/>
                  <a:cs typeface="Times New Roman" pitchFamily="18" charset="0"/>
                </a:rPr>
                <a:t>DE - 1</a:t>
              </a:r>
            </a:p>
          </p:txBody>
        </p:sp>
        <p:sp>
          <p:nvSpPr>
            <p:cNvPr id="108639" name="Text Box 137"/>
            <p:cNvSpPr txBox="1">
              <a:spLocks noChangeArrowheads="1"/>
            </p:cNvSpPr>
            <p:nvPr/>
          </p:nvSpPr>
          <p:spPr bwMode="auto">
            <a:xfrm>
              <a:off x="4779" y="1390"/>
              <a:ext cx="195" cy="102"/>
            </a:xfrm>
            <a:prstGeom prst="rect">
              <a:avLst/>
            </a:prstGeom>
            <a:solidFill>
              <a:srgbClr val="FF6600"/>
            </a:solidFill>
            <a:ln w="9525">
              <a:noFill/>
              <a:miter lim="800000"/>
              <a:headEnd/>
              <a:tailEnd/>
            </a:ln>
          </p:spPr>
          <p:txBody>
            <a:bodyPr wrap="none"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entury Gothic"/>
                  <a:ea typeface="+mn-ea"/>
                  <a:cs typeface="Times New Roman" pitchFamily="18" charset="0"/>
                </a:rPr>
                <a:t>52</a:t>
              </a:r>
            </a:p>
          </p:txBody>
        </p:sp>
        <p:sp>
          <p:nvSpPr>
            <p:cNvPr id="108640" name="Line 138"/>
            <p:cNvSpPr>
              <a:spLocks noChangeShapeType="1"/>
            </p:cNvSpPr>
            <p:nvPr/>
          </p:nvSpPr>
          <p:spPr bwMode="auto">
            <a:xfrm>
              <a:off x="4961" y="1594"/>
              <a:ext cx="244" cy="101"/>
            </a:xfrm>
            <a:prstGeom prst="line">
              <a:avLst/>
            </a:prstGeom>
            <a:noFill/>
            <a:ln w="1905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641" name="Text Box 139"/>
            <p:cNvSpPr txBox="1">
              <a:spLocks noChangeArrowheads="1"/>
            </p:cNvSpPr>
            <p:nvPr/>
          </p:nvSpPr>
          <p:spPr bwMode="auto">
            <a:xfrm>
              <a:off x="5218" y="1441"/>
              <a:ext cx="195" cy="102"/>
            </a:xfrm>
            <a:prstGeom prst="rect">
              <a:avLst/>
            </a:prstGeom>
            <a:solidFill>
              <a:srgbClr val="FF6600"/>
            </a:solidFill>
            <a:ln w="9525">
              <a:noFill/>
              <a:miter lim="800000"/>
              <a:headEnd/>
              <a:tailEnd/>
            </a:ln>
          </p:spPr>
          <p:txBody>
            <a:bodyPr wrap="none"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entury Gothic"/>
                  <a:ea typeface="+mn-ea"/>
                  <a:cs typeface="Times New Roman" pitchFamily="18" charset="0"/>
                </a:rPr>
                <a:t>NJ - 21</a:t>
              </a:r>
            </a:p>
          </p:txBody>
        </p:sp>
        <p:sp>
          <p:nvSpPr>
            <p:cNvPr id="108642" name="Line 140"/>
            <p:cNvSpPr>
              <a:spLocks noChangeShapeType="1"/>
            </p:cNvSpPr>
            <p:nvPr/>
          </p:nvSpPr>
          <p:spPr bwMode="auto">
            <a:xfrm>
              <a:off x="5059" y="1594"/>
              <a:ext cx="195" cy="0"/>
            </a:xfrm>
            <a:prstGeom prst="line">
              <a:avLst/>
            </a:prstGeom>
            <a:noFill/>
            <a:ln w="1651">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643" name="Line 141"/>
            <p:cNvSpPr>
              <a:spLocks noChangeShapeType="1"/>
            </p:cNvSpPr>
            <p:nvPr/>
          </p:nvSpPr>
          <p:spPr bwMode="auto">
            <a:xfrm>
              <a:off x="5088" y="1492"/>
              <a:ext cx="146" cy="0"/>
            </a:xfrm>
            <a:prstGeom prst="line">
              <a:avLst/>
            </a:prstGeom>
            <a:noFill/>
            <a:ln w="1905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644" name="Text Box 142"/>
            <p:cNvSpPr txBox="1">
              <a:spLocks noChangeArrowheads="1"/>
            </p:cNvSpPr>
            <p:nvPr/>
          </p:nvSpPr>
          <p:spPr bwMode="auto">
            <a:xfrm>
              <a:off x="4974" y="830"/>
              <a:ext cx="195" cy="102"/>
            </a:xfrm>
            <a:prstGeom prst="rect">
              <a:avLst/>
            </a:prstGeom>
            <a:solidFill>
              <a:srgbClr val="FF6600"/>
            </a:solidFill>
            <a:ln w="9525">
              <a:noFill/>
              <a:miter lim="800000"/>
              <a:headEnd/>
              <a:tailEnd/>
            </a:ln>
          </p:spPr>
          <p:txBody>
            <a:bodyPr wrap="none"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entury Gothic"/>
                  <a:ea typeface="+mn-ea"/>
                  <a:cs typeface="Times New Roman" pitchFamily="18" charset="0"/>
                </a:rPr>
                <a:t>VT - 5</a:t>
              </a:r>
            </a:p>
          </p:txBody>
        </p:sp>
        <p:sp>
          <p:nvSpPr>
            <p:cNvPr id="108645" name="Line 143"/>
            <p:cNvSpPr>
              <a:spLocks noChangeShapeType="1"/>
            </p:cNvSpPr>
            <p:nvPr/>
          </p:nvSpPr>
          <p:spPr bwMode="auto">
            <a:xfrm>
              <a:off x="5080" y="927"/>
              <a:ext cx="59" cy="73"/>
            </a:xfrm>
            <a:prstGeom prst="line">
              <a:avLst/>
            </a:prstGeom>
            <a:noFill/>
            <a:ln w="1905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646" name="Text Box 144"/>
            <p:cNvSpPr txBox="1">
              <a:spLocks noChangeArrowheads="1"/>
            </p:cNvSpPr>
            <p:nvPr/>
          </p:nvSpPr>
          <p:spPr bwMode="auto">
            <a:xfrm>
              <a:off x="5373" y="1288"/>
              <a:ext cx="195" cy="102"/>
            </a:xfrm>
            <a:prstGeom prst="rect">
              <a:avLst/>
            </a:prstGeom>
            <a:solidFill>
              <a:srgbClr val="FF6600"/>
            </a:solidFill>
            <a:ln w="9525">
              <a:noFill/>
              <a:miter lim="800000"/>
              <a:headEnd/>
              <a:tailEnd/>
            </a:ln>
          </p:spPr>
          <p:txBody>
            <a:bodyPr wrap="none"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entury Gothic"/>
                  <a:ea typeface="+mn-ea"/>
                  <a:cs typeface="Times New Roman" pitchFamily="18" charset="0"/>
                </a:rPr>
                <a:t>RI 1</a:t>
              </a:r>
            </a:p>
          </p:txBody>
        </p:sp>
        <p:sp>
          <p:nvSpPr>
            <p:cNvPr id="108647" name="Line 145"/>
            <p:cNvSpPr>
              <a:spLocks noChangeShapeType="1"/>
            </p:cNvSpPr>
            <p:nvPr/>
          </p:nvSpPr>
          <p:spPr bwMode="auto">
            <a:xfrm>
              <a:off x="5295" y="1256"/>
              <a:ext cx="98" cy="51"/>
            </a:xfrm>
            <a:prstGeom prst="line">
              <a:avLst/>
            </a:prstGeom>
            <a:noFill/>
            <a:ln w="1905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648" name="Line 146"/>
            <p:cNvSpPr>
              <a:spLocks noChangeShapeType="1"/>
            </p:cNvSpPr>
            <p:nvPr/>
          </p:nvSpPr>
          <p:spPr bwMode="auto">
            <a:xfrm>
              <a:off x="5316" y="1187"/>
              <a:ext cx="146" cy="0"/>
            </a:xfrm>
            <a:prstGeom prst="line">
              <a:avLst/>
            </a:prstGeom>
            <a:noFill/>
            <a:ln w="1905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649" name="Text Box 147"/>
            <p:cNvSpPr txBox="1">
              <a:spLocks noChangeArrowheads="1"/>
            </p:cNvSpPr>
            <p:nvPr/>
          </p:nvSpPr>
          <p:spPr bwMode="auto">
            <a:xfrm>
              <a:off x="5218" y="830"/>
              <a:ext cx="195" cy="102"/>
            </a:xfrm>
            <a:prstGeom prst="rect">
              <a:avLst/>
            </a:prstGeom>
            <a:solidFill>
              <a:srgbClr val="FF6600"/>
            </a:solidFill>
            <a:ln w="9525">
              <a:noFill/>
              <a:miter lim="800000"/>
              <a:headEnd/>
              <a:tailEnd/>
            </a:ln>
          </p:spPr>
          <p:txBody>
            <a:bodyPr wrap="none"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entury Gothic"/>
                  <a:ea typeface="+mn-ea"/>
                  <a:cs typeface="Times New Roman" pitchFamily="18" charset="0"/>
                </a:rPr>
                <a:t>5</a:t>
              </a:r>
            </a:p>
          </p:txBody>
        </p:sp>
        <p:sp>
          <p:nvSpPr>
            <p:cNvPr id="108650" name="Text Box 148"/>
            <p:cNvSpPr txBox="1">
              <a:spLocks noChangeArrowheads="1"/>
            </p:cNvSpPr>
            <p:nvPr/>
          </p:nvSpPr>
          <p:spPr bwMode="auto">
            <a:xfrm>
              <a:off x="5365" y="1025"/>
              <a:ext cx="195" cy="102"/>
            </a:xfrm>
            <a:prstGeom prst="rect">
              <a:avLst/>
            </a:prstGeom>
            <a:solidFill>
              <a:srgbClr val="FF6600"/>
            </a:solidFill>
            <a:ln w="9525">
              <a:noFill/>
              <a:miter lim="800000"/>
              <a:headEnd/>
              <a:tailEnd/>
            </a:ln>
          </p:spPr>
          <p:txBody>
            <a:bodyPr wrap="none"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entury Gothic"/>
                  <a:ea typeface="+mn-ea"/>
                  <a:cs typeface="Times New Roman" pitchFamily="18" charset="0"/>
                </a:rPr>
                <a:t>NH - 1</a:t>
              </a:r>
            </a:p>
          </p:txBody>
        </p:sp>
        <p:sp>
          <p:nvSpPr>
            <p:cNvPr id="108651" name="Line 149"/>
            <p:cNvSpPr>
              <a:spLocks noChangeShapeType="1"/>
            </p:cNvSpPr>
            <p:nvPr/>
          </p:nvSpPr>
          <p:spPr bwMode="auto">
            <a:xfrm>
              <a:off x="5218" y="1085"/>
              <a:ext cx="146" cy="0"/>
            </a:xfrm>
            <a:prstGeom prst="line">
              <a:avLst/>
            </a:prstGeom>
            <a:noFill/>
            <a:ln w="1905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652" name="Text Box 150"/>
            <p:cNvSpPr txBox="1">
              <a:spLocks noChangeArrowheads="1"/>
            </p:cNvSpPr>
            <p:nvPr/>
          </p:nvSpPr>
          <p:spPr bwMode="auto">
            <a:xfrm>
              <a:off x="1704" y="1085"/>
              <a:ext cx="195" cy="102"/>
            </a:xfrm>
            <a:prstGeom prst="rect">
              <a:avLst/>
            </a:prstGeom>
            <a:solidFill>
              <a:srgbClr val="FF6600"/>
            </a:solidFill>
            <a:ln w="9525">
              <a:noFill/>
              <a:miter lim="800000"/>
              <a:headEnd/>
              <a:tailEnd/>
            </a:ln>
          </p:spPr>
          <p:txBody>
            <a:bodyPr wrap="none"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entury Gothic"/>
                  <a:ea typeface="+mn-ea"/>
                  <a:cs typeface="Times New Roman" pitchFamily="18" charset="0"/>
                </a:rPr>
                <a:t>17</a:t>
              </a:r>
            </a:p>
          </p:txBody>
        </p:sp>
        <p:sp>
          <p:nvSpPr>
            <p:cNvPr id="108653" name="Text Box 151"/>
            <p:cNvSpPr txBox="1">
              <a:spLocks noChangeArrowheads="1"/>
            </p:cNvSpPr>
            <p:nvPr/>
          </p:nvSpPr>
          <p:spPr bwMode="auto">
            <a:xfrm rot="214580">
              <a:off x="2290" y="1661"/>
              <a:ext cx="195" cy="102"/>
            </a:xfrm>
            <a:prstGeom prst="rect">
              <a:avLst/>
            </a:prstGeom>
            <a:solidFill>
              <a:srgbClr val="FF6600"/>
            </a:solidFill>
            <a:ln w="9525">
              <a:noFill/>
              <a:miter lim="800000"/>
              <a:headEnd/>
              <a:tailEnd/>
            </a:ln>
          </p:spPr>
          <p:txBody>
            <a:bodyPr wrap="none"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entury Gothic"/>
                  <a:ea typeface="+mn-ea"/>
                  <a:cs typeface="Times New Roman" pitchFamily="18" charset="0"/>
                </a:rPr>
                <a:t>12</a:t>
              </a:r>
            </a:p>
          </p:txBody>
        </p:sp>
        <p:sp>
          <p:nvSpPr>
            <p:cNvPr id="108654" name="Text Box 152"/>
            <p:cNvSpPr txBox="1">
              <a:spLocks noChangeArrowheads="1"/>
            </p:cNvSpPr>
            <p:nvPr/>
          </p:nvSpPr>
          <p:spPr bwMode="auto">
            <a:xfrm>
              <a:off x="3120" y="1187"/>
              <a:ext cx="195" cy="101"/>
            </a:xfrm>
            <a:prstGeom prst="rect">
              <a:avLst/>
            </a:prstGeom>
            <a:solidFill>
              <a:srgbClr val="FF6600"/>
            </a:solidFill>
            <a:ln w="9525">
              <a:noFill/>
              <a:miter lim="800000"/>
              <a:headEnd/>
              <a:tailEnd/>
            </a:ln>
          </p:spPr>
          <p:txBody>
            <a:bodyPr wrap="none"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entury Gothic"/>
                  <a:ea typeface="+mn-ea"/>
                  <a:cs typeface="Times New Roman" pitchFamily="18" charset="0"/>
                </a:rPr>
                <a:t>1</a:t>
              </a:r>
            </a:p>
          </p:txBody>
        </p:sp>
        <p:sp>
          <p:nvSpPr>
            <p:cNvPr id="108655" name="Text Box 153"/>
            <p:cNvSpPr txBox="1">
              <a:spLocks noChangeArrowheads="1"/>
            </p:cNvSpPr>
            <p:nvPr/>
          </p:nvSpPr>
          <p:spPr bwMode="auto">
            <a:xfrm>
              <a:off x="3120" y="932"/>
              <a:ext cx="195" cy="102"/>
            </a:xfrm>
            <a:prstGeom prst="rect">
              <a:avLst/>
            </a:prstGeom>
            <a:solidFill>
              <a:srgbClr val="FF6600"/>
            </a:solidFill>
            <a:ln w="9525">
              <a:noFill/>
              <a:miter lim="800000"/>
              <a:headEnd/>
              <a:tailEnd/>
            </a:ln>
          </p:spPr>
          <p:txBody>
            <a:bodyPr wrap="none"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entury Gothic"/>
                  <a:ea typeface="+mn-ea"/>
                  <a:cs typeface="Times New Roman" pitchFamily="18" charset="0"/>
                </a:rPr>
                <a:t>1</a:t>
              </a:r>
            </a:p>
          </p:txBody>
        </p:sp>
        <p:sp>
          <p:nvSpPr>
            <p:cNvPr id="108656" name="Text Box 154"/>
            <p:cNvSpPr txBox="1">
              <a:spLocks noChangeArrowheads="1"/>
            </p:cNvSpPr>
            <p:nvPr/>
          </p:nvSpPr>
          <p:spPr bwMode="auto">
            <a:xfrm>
              <a:off x="3713" y="1822"/>
              <a:ext cx="196" cy="102"/>
            </a:xfrm>
            <a:prstGeom prst="rect">
              <a:avLst/>
            </a:prstGeom>
            <a:solidFill>
              <a:srgbClr val="FF6600"/>
            </a:solidFill>
            <a:ln w="9525">
              <a:noFill/>
              <a:miter lim="800000"/>
              <a:headEnd/>
              <a:tailEnd/>
            </a:ln>
          </p:spPr>
          <p:txBody>
            <a:bodyPr wrap="none"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entury Gothic"/>
                  <a:ea typeface="+mn-ea"/>
                  <a:cs typeface="Times New Roman" pitchFamily="18" charset="0"/>
                </a:rPr>
                <a:t>10</a:t>
              </a:r>
            </a:p>
          </p:txBody>
        </p:sp>
        <p:sp>
          <p:nvSpPr>
            <p:cNvPr id="108657" name="Text Box 155"/>
            <p:cNvSpPr txBox="1">
              <a:spLocks noChangeArrowheads="1"/>
            </p:cNvSpPr>
            <p:nvPr/>
          </p:nvSpPr>
          <p:spPr bwMode="auto">
            <a:xfrm>
              <a:off x="3315" y="2102"/>
              <a:ext cx="195" cy="102"/>
            </a:xfrm>
            <a:prstGeom prst="rect">
              <a:avLst/>
            </a:prstGeom>
            <a:solidFill>
              <a:srgbClr val="FF6600"/>
            </a:solidFill>
            <a:ln w="9525">
              <a:noFill/>
              <a:miter lim="800000"/>
              <a:headEnd/>
              <a:tailEnd/>
            </a:ln>
          </p:spPr>
          <p:txBody>
            <a:bodyPr wrap="none"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entury Gothic"/>
                  <a:ea typeface="+mn-ea"/>
                  <a:cs typeface="Times New Roman" pitchFamily="18" charset="0"/>
                </a:rPr>
                <a:t>11</a:t>
              </a:r>
            </a:p>
          </p:txBody>
        </p:sp>
        <p:sp>
          <p:nvSpPr>
            <p:cNvPr id="108658" name="Text Box 156"/>
            <p:cNvSpPr txBox="1">
              <a:spLocks noChangeArrowheads="1"/>
            </p:cNvSpPr>
            <p:nvPr/>
          </p:nvSpPr>
          <p:spPr bwMode="auto">
            <a:xfrm>
              <a:off x="3120" y="1492"/>
              <a:ext cx="195" cy="102"/>
            </a:xfrm>
            <a:prstGeom prst="rect">
              <a:avLst/>
            </a:prstGeom>
            <a:solidFill>
              <a:srgbClr val="FF6600"/>
            </a:solidFill>
            <a:ln w="9525">
              <a:noFill/>
              <a:miter lim="800000"/>
              <a:headEnd/>
              <a:tailEnd/>
            </a:ln>
          </p:spPr>
          <p:txBody>
            <a:bodyPr wrap="none"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entury Gothic"/>
                  <a:ea typeface="+mn-ea"/>
                  <a:cs typeface="Times New Roman" pitchFamily="18" charset="0"/>
                </a:rPr>
                <a:t>8</a:t>
              </a:r>
            </a:p>
          </p:txBody>
        </p:sp>
        <p:sp>
          <p:nvSpPr>
            <p:cNvPr id="108659" name="Text Box 157"/>
            <p:cNvSpPr txBox="1">
              <a:spLocks noChangeArrowheads="1"/>
            </p:cNvSpPr>
            <p:nvPr/>
          </p:nvSpPr>
          <p:spPr bwMode="auto">
            <a:xfrm>
              <a:off x="4925" y="1136"/>
              <a:ext cx="196" cy="101"/>
            </a:xfrm>
            <a:prstGeom prst="rect">
              <a:avLst/>
            </a:prstGeom>
            <a:solidFill>
              <a:srgbClr val="FF6600"/>
            </a:solidFill>
            <a:ln w="9525">
              <a:noFill/>
              <a:miter lim="800000"/>
              <a:headEnd/>
              <a:tailEnd/>
            </a:ln>
          </p:spPr>
          <p:txBody>
            <a:bodyPr wrap="none"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entury Gothic"/>
                  <a:ea typeface="+mn-ea"/>
                  <a:cs typeface="Times New Roman" pitchFamily="18" charset="0"/>
                </a:rPr>
                <a:t>59</a:t>
              </a:r>
            </a:p>
          </p:txBody>
        </p:sp>
        <p:sp>
          <p:nvSpPr>
            <p:cNvPr id="108660" name="Text Box 158"/>
            <p:cNvSpPr txBox="1">
              <a:spLocks noChangeArrowheads="1"/>
            </p:cNvSpPr>
            <p:nvPr/>
          </p:nvSpPr>
          <p:spPr bwMode="auto">
            <a:xfrm>
              <a:off x="5234" y="1322"/>
              <a:ext cx="196" cy="102"/>
            </a:xfrm>
            <a:prstGeom prst="rect">
              <a:avLst/>
            </a:prstGeom>
            <a:solidFill>
              <a:srgbClr val="FF6600"/>
            </a:solidFill>
            <a:ln w="9525">
              <a:noFill/>
              <a:miter lim="800000"/>
              <a:headEnd/>
              <a:tailEnd/>
            </a:ln>
          </p:spPr>
          <p:txBody>
            <a:bodyPr wrap="none"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entury Gothic"/>
                  <a:ea typeface="+mn-ea"/>
                  <a:cs typeface="Times New Roman" pitchFamily="18" charset="0"/>
                </a:rPr>
                <a:t>CT - 5</a:t>
              </a:r>
            </a:p>
          </p:txBody>
        </p:sp>
        <p:sp>
          <p:nvSpPr>
            <p:cNvPr id="108661" name="Line 159"/>
            <p:cNvSpPr>
              <a:spLocks noChangeShapeType="1"/>
            </p:cNvSpPr>
            <p:nvPr/>
          </p:nvSpPr>
          <p:spPr bwMode="auto">
            <a:xfrm flipH="1" flipV="1">
              <a:off x="5219" y="1293"/>
              <a:ext cx="76" cy="68"/>
            </a:xfrm>
            <a:prstGeom prst="line">
              <a:avLst/>
            </a:prstGeom>
            <a:noFill/>
            <a:ln w="1905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662" name="Text Box 160"/>
            <p:cNvSpPr txBox="1">
              <a:spLocks noChangeArrowheads="1"/>
            </p:cNvSpPr>
            <p:nvPr/>
          </p:nvSpPr>
          <p:spPr bwMode="auto">
            <a:xfrm>
              <a:off x="5297" y="1756"/>
              <a:ext cx="196" cy="96"/>
            </a:xfrm>
            <a:prstGeom prst="rect">
              <a:avLst/>
            </a:prstGeom>
            <a:solidFill>
              <a:srgbClr val="FF6600"/>
            </a:solidFill>
            <a:ln w="9525">
              <a:noFill/>
              <a:miter lim="800000"/>
              <a:headEnd/>
              <a:tailEnd/>
            </a:ln>
          </p:spPr>
          <p:txBody>
            <a:bodyPr wrap="none"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entury Gothic"/>
                  <a:ea typeface="+mn-ea"/>
                  <a:cs typeface="Times New Roman" pitchFamily="18" charset="0"/>
                </a:rPr>
                <a:t>DC 1</a:t>
              </a:r>
            </a:p>
          </p:txBody>
        </p:sp>
        <p:sp>
          <p:nvSpPr>
            <p:cNvPr id="108663" name="Line 161"/>
            <p:cNvSpPr>
              <a:spLocks noChangeShapeType="1"/>
            </p:cNvSpPr>
            <p:nvPr/>
          </p:nvSpPr>
          <p:spPr bwMode="auto">
            <a:xfrm>
              <a:off x="5022" y="1706"/>
              <a:ext cx="242" cy="86"/>
            </a:xfrm>
            <a:prstGeom prst="line">
              <a:avLst/>
            </a:prstGeom>
            <a:noFill/>
            <a:ln w="9525">
              <a:solidFill>
                <a:schemeClr val="tx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8664" name="Text Box 162"/>
            <p:cNvSpPr txBox="1">
              <a:spLocks noChangeArrowheads="1"/>
            </p:cNvSpPr>
            <p:nvPr/>
          </p:nvSpPr>
          <p:spPr bwMode="auto">
            <a:xfrm>
              <a:off x="5449" y="1106"/>
              <a:ext cx="383" cy="140"/>
            </a:xfrm>
            <a:prstGeom prst="rect">
              <a:avLst/>
            </a:prstGeom>
            <a:solidFill>
              <a:srgbClr val="FF6600"/>
            </a:solidFill>
            <a:ln w="9525">
              <a:noFill/>
              <a:miter lim="800000"/>
              <a:headEnd/>
              <a:tailEnd/>
            </a:ln>
          </p:spPr>
          <p:txBody>
            <a:bodyPr lIns="91430" tIns="45716" rIns="91430" bIns="45716">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1000" b="1" i="0" u="none" strike="noStrike" kern="1200" cap="none" spc="0" normalizeH="0" baseline="0" noProof="0" dirty="0">
                  <a:ln>
                    <a:noFill/>
                  </a:ln>
                  <a:effectLst/>
                  <a:uLnTx/>
                  <a:uFillTx/>
                  <a:latin typeface="Century Gothic"/>
                  <a:ea typeface="+mn-ea"/>
                  <a:cs typeface="+mn-cs"/>
                </a:rPr>
                <a:t>MA23</a:t>
              </a:r>
            </a:p>
          </p:txBody>
        </p:sp>
        <p:sp>
          <p:nvSpPr>
            <p:cNvPr id="108665" name="AutoShape 163"/>
            <p:cNvSpPr>
              <a:spLocks noChangeArrowheads="1"/>
            </p:cNvSpPr>
            <p:nvPr/>
          </p:nvSpPr>
          <p:spPr bwMode="auto">
            <a:xfrm>
              <a:off x="4993" y="1679"/>
              <a:ext cx="48" cy="48"/>
            </a:xfrm>
            <a:prstGeom prst="triangle">
              <a:avLst>
                <a:gd name="adj" fmla="val 50000"/>
              </a:avLst>
            </a:prstGeom>
            <a:solidFill>
              <a:srgbClr val="FF6600"/>
            </a:solidFill>
            <a:ln w="1651" algn="ctr">
              <a:solidFill>
                <a:srgbClr val="000000"/>
              </a:solidFill>
              <a:miter lim="800000"/>
              <a:headEnd/>
              <a:tailEnd/>
            </a:ln>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grpSp>
      <p:sp>
        <p:nvSpPr>
          <p:cNvPr id="108546" name="Rectangle 6"/>
          <p:cNvSpPr>
            <a:spLocks noGrp="1" noChangeArrowheads="1"/>
          </p:cNvSpPr>
          <p:nvPr>
            <p:ph type="sldNum" sz="quarter" idx="12"/>
          </p:nvPr>
        </p:nvSpPr>
        <p:spPr bwMode="auto">
          <a:xfrm>
            <a:off x="8662988" y="6364288"/>
            <a:ext cx="481012"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8070A0C-20D5-45AF-9112-F28DFF49A0F2}" type="slidenum">
              <a:rPr kumimoji="0" lang="en-US" sz="18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charset="0"/>
            </a:endParaRPr>
          </a:p>
        </p:txBody>
      </p:sp>
      <p:sp>
        <p:nvSpPr>
          <p:cNvPr id="108552" name="Text Box 169"/>
          <p:cNvSpPr txBox="1">
            <a:spLocks noChangeArrowheads="1"/>
          </p:cNvSpPr>
          <p:nvPr/>
        </p:nvSpPr>
        <p:spPr bwMode="auto">
          <a:xfrm>
            <a:off x="1622425" y="5173663"/>
            <a:ext cx="1273175" cy="228600"/>
          </a:xfrm>
          <a:prstGeom prst="rect">
            <a:avLst/>
          </a:prstGeom>
          <a:noFill/>
          <a:ln w="9525">
            <a:noFill/>
            <a:miter lim="800000"/>
            <a:headEnd/>
            <a:tailEnd/>
          </a:ln>
        </p:spPr>
        <p:txBody>
          <a:bodyPr lIns="91430" tIns="45716" rIns="91430" bIns="45716">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entury Gothic"/>
                <a:ea typeface="+mn-ea"/>
                <a:cs typeface="+mn-cs"/>
              </a:rPr>
              <a:t>PR - 2</a:t>
            </a:r>
          </a:p>
        </p:txBody>
      </p:sp>
    </p:spTree>
    <p:extLst>
      <p:ext uri="{BB962C8B-B14F-4D97-AF65-F5344CB8AC3E}">
        <p14:creationId xmlns:p14="http://schemas.microsoft.com/office/powerpoint/2010/main" val="212299108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5" descr="The rules for the Older Americans Act"/>
          <p:cNvSpPr txBox="1">
            <a:spLocks noGrp="1"/>
          </p:cNvSpPr>
          <p:nvPr>
            <p:ph type="body" idx="1"/>
          </p:nvPr>
        </p:nvSpPr>
        <p:spPr>
          <a:xfrm>
            <a:off x="457200" y="762804"/>
            <a:ext cx="8229600" cy="5743874"/>
          </a:xfrm>
          <a:prstGeom prst="rect">
            <a:avLst/>
          </a:prstGeom>
          <a:noFill/>
          <a:ln>
            <a:noFill/>
          </a:ln>
        </p:spPr>
        <p:txBody>
          <a:bodyPr spcFirstLastPara="1" wrap="square" lIns="91425" tIns="45700" rIns="91425" bIns="45700" anchor="t" anchorCtr="0">
            <a:noAutofit/>
          </a:bodyPr>
          <a:lstStyle/>
          <a:p>
            <a:r>
              <a:rPr lang="en-US" sz="2400" dirty="0"/>
              <a:t>If you read the OAA, you won’t find much under Title VI or CFR citations:</a:t>
            </a:r>
          </a:p>
          <a:p>
            <a:pPr lvl="1"/>
            <a:r>
              <a:rPr lang="en-US" sz="2000" dirty="0"/>
              <a:t>Grants for Indian Tribes for Support and Nutrition Services: </a:t>
            </a:r>
            <a:r>
              <a:rPr lang="en-US" sz="2000" u="sng" dirty="0">
                <a:hlinkClick r:id="rId3"/>
              </a:rPr>
              <a:t>Older American Act Regulation (1988), 45 CFR Part 1326 (Title VI)</a:t>
            </a:r>
            <a:endParaRPr lang="en-US" sz="2000" dirty="0"/>
          </a:p>
          <a:p>
            <a:pPr lvl="1"/>
            <a:r>
              <a:rPr lang="en-US" sz="2000" dirty="0"/>
              <a:t>Grants for Supportive and Nutritional Services to Older Hawaiian Natives: </a:t>
            </a:r>
            <a:r>
              <a:rPr lang="en-US" sz="2000" u="sng" dirty="0">
                <a:hlinkClick r:id="rId4"/>
              </a:rPr>
              <a:t>Older American Act Regulations (1988), CFR Part 1328 (Title VI)</a:t>
            </a:r>
            <a:endParaRPr lang="en-US" sz="2000" dirty="0"/>
          </a:p>
          <a:p>
            <a:pPr marL="228600" lvl="0" indent="-228600" algn="l" rtl="0">
              <a:lnSpc>
                <a:spcPct val="70000"/>
              </a:lnSpc>
              <a:spcBef>
                <a:spcPts val="518"/>
              </a:spcBef>
              <a:spcAft>
                <a:spcPts val="0"/>
              </a:spcAft>
              <a:buSzPts val="2590"/>
              <a:buChar char="•"/>
            </a:pPr>
            <a:r>
              <a:rPr lang="en-US" sz="2400" dirty="0"/>
              <a:t>Programs are designed to follow the OAA Title III </a:t>
            </a:r>
          </a:p>
          <a:p>
            <a:pPr marL="228600" lvl="0" indent="-228600" algn="l" rtl="0">
              <a:lnSpc>
                <a:spcPct val="70000"/>
              </a:lnSpc>
              <a:spcBef>
                <a:spcPts val="518"/>
              </a:spcBef>
              <a:spcAft>
                <a:spcPts val="0"/>
              </a:spcAft>
              <a:buSzPts val="2590"/>
              <a:buChar char="•"/>
            </a:pPr>
            <a:r>
              <a:rPr lang="en-US" sz="2400" dirty="0"/>
              <a:t>Programs and tribes will find most of the rules in that section of the OAA</a:t>
            </a:r>
            <a:endParaRPr sz="2400" dirty="0"/>
          </a:p>
          <a:p>
            <a:pPr marL="228600" lvl="0" indent="-228600" algn="l" rtl="0">
              <a:lnSpc>
                <a:spcPct val="70000"/>
              </a:lnSpc>
              <a:spcBef>
                <a:spcPts val="518"/>
              </a:spcBef>
              <a:spcAft>
                <a:spcPts val="0"/>
              </a:spcAft>
              <a:buSzPts val="2590"/>
              <a:buChar char="•"/>
            </a:pPr>
            <a:r>
              <a:rPr lang="en-US" sz="2400" dirty="0"/>
              <a:t>If you can, ask your local AAA for copies of their standards and policy manuals</a:t>
            </a:r>
          </a:p>
          <a:p>
            <a:pPr marL="228600" lvl="0" indent="-228600" algn="l" rtl="0">
              <a:lnSpc>
                <a:spcPct val="70000"/>
              </a:lnSpc>
              <a:spcBef>
                <a:spcPts val="518"/>
              </a:spcBef>
              <a:spcAft>
                <a:spcPts val="0"/>
              </a:spcAft>
              <a:buSzPts val="2590"/>
              <a:buChar char="•"/>
            </a:pPr>
            <a:r>
              <a:rPr lang="en-US" sz="2400" dirty="0"/>
              <a:t>Look at the manual on line at </a:t>
            </a:r>
            <a:r>
              <a:rPr lang="en-US" sz="2400" u="sng" dirty="0">
                <a:solidFill>
                  <a:schemeClr val="hlink"/>
                </a:solidFill>
                <a:hlinkClick r:id="rId5"/>
              </a:rPr>
              <a:t>https://olderindians.acl.gov/</a:t>
            </a:r>
            <a:endParaRPr sz="2400" u="sng" dirty="0">
              <a:solidFill>
                <a:schemeClr val="accent2"/>
              </a:solidFill>
            </a:endParaRPr>
          </a:p>
          <a:p>
            <a:pPr marL="228600" lvl="0" indent="-228600" algn="l" rtl="0">
              <a:lnSpc>
                <a:spcPct val="70000"/>
              </a:lnSpc>
              <a:spcBef>
                <a:spcPts val="518"/>
              </a:spcBef>
              <a:spcAft>
                <a:spcPts val="0"/>
              </a:spcAft>
              <a:buSzPts val="2590"/>
              <a:buChar char="•"/>
            </a:pPr>
            <a:r>
              <a:rPr lang="en-US" sz="2400" dirty="0"/>
              <a:t>Or look to your State’s standards for assistance</a:t>
            </a:r>
            <a:endParaRPr sz="2400" dirty="0"/>
          </a:p>
          <a:p>
            <a:pPr marL="228600" lvl="0" indent="-64135" algn="l" rtl="0">
              <a:lnSpc>
                <a:spcPct val="70000"/>
              </a:lnSpc>
              <a:spcBef>
                <a:spcPts val="518"/>
              </a:spcBef>
              <a:spcAft>
                <a:spcPts val="0"/>
              </a:spcAft>
              <a:buSzPts val="2590"/>
              <a:buNone/>
            </a:pPr>
            <a:endParaRPr sz="2590" dirty="0"/>
          </a:p>
        </p:txBody>
      </p:sp>
      <p:sp>
        <p:nvSpPr>
          <p:cNvPr id="192" name="Google Shape;192;p25"/>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Arial"/>
              <a:buNone/>
            </a:pPr>
            <a:r>
              <a:rPr lang="en-US" dirty="0"/>
              <a:t>Title VI Requirements</a:t>
            </a:r>
            <a:endParaRPr dirty="0"/>
          </a:p>
        </p:txBody>
      </p:sp>
    </p:spTree>
    <p:extLst>
      <p:ext uri="{BB962C8B-B14F-4D97-AF65-F5344CB8AC3E}">
        <p14:creationId xmlns:p14="http://schemas.microsoft.com/office/powerpoint/2010/main" val="345032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7"/>
          <p:cNvSpPr txBox="1">
            <a:spLocks noGrp="1"/>
          </p:cNvSpPr>
          <p:nvPr>
            <p:ph type="title"/>
          </p:nvPr>
        </p:nvSpPr>
        <p:spPr>
          <a:xfrm>
            <a:off x="722313" y="4429125"/>
            <a:ext cx="7772400" cy="10572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Arial"/>
              <a:buNone/>
            </a:pPr>
            <a:r>
              <a:rPr lang="en-US"/>
              <a:t>TITLE III/VI COORDINATION</a:t>
            </a:r>
            <a:endParaRPr/>
          </a:p>
        </p:txBody>
      </p:sp>
      <p:sp>
        <p:nvSpPr>
          <p:cNvPr id="205" name="Google Shape;205;p27"/>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0198" y="202653"/>
            <a:ext cx="8229600" cy="609576"/>
          </a:xfrm>
        </p:spPr>
        <p:txBody>
          <a:bodyPr>
            <a:normAutofit fontScale="90000"/>
          </a:bodyPr>
          <a:lstStyle/>
          <a:p>
            <a:r>
              <a:rPr lang="en-US" b="1" dirty="0">
                <a:solidFill>
                  <a:srgbClr val="0000FF"/>
                </a:solidFill>
              </a:rPr>
              <a:t>It’s the Law…</a:t>
            </a:r>
          </a:p>
        </p:txBody>
      </p:sp>
      <p:sp>
        <p:nvSpPr>
          <p:cNvPr id="6" name="Content Placeholder 5"/>
          <p:cNvSpPr>
            <a:spLocks noGrp="1"/>
          </p:cNvSpPr>
          <p:nvPr>
            <p:ph idx="1"/>
          </p:nvPr>
        </p:nvSpPr>
        <p:spPr>
          <a:xfrm>
            <a:off x="77002" y="812229"/>
            <a:ext cx="8912994" cy="4870157"/>
          </a:xfrm>
        </p:spPr>
        <p:txBody>
          <a:bodyPr>
            <a:noAutofit/>
          </a:bodyPr>
          <a:lstStyle/>
          <a:p>
            <a:r>
              <a:rPr lang="en-US" altLang="en-US" sz="2800" dirty="0"/>
              <a:t>Sec 614(a)(11) – A Tribal Organization receiving Title VI funding must assure it will coordinate Title VI services with services provided under Title III in the same geographical area</a:t>
            </a:r>
          </a:p>
          <a:p>
            <a:r>
              <a:rPr lang="en-US" altLang="en-US" sz="2800" dirty="0"/>
              <a:t>Sec 306(a)(11)(B) – Each Area Agency Plan shall provide information concerning services to older Indians and assure the Area Agency will coordinate services with those provided under Title VI</a:t>
            </a:r>
          </a:p>
          <a:p>
            <a:r>
              <a:rPr lang="en-US" altLang="en-US" sz="2800" dirty="0"/>
              <a:t>Sec 307(a)(21)(A) – The State Plan shall assure that the State Agency will coordinate programs under Title III with programs under Title VI</a:t>
            </a:r>
          </a:p>
        </p:txBody>
      </p:sp>
    </p:spTree>
    <p:extLst>
      <p:ext uri="{BB962C8B-B14F-4D97-AF65-F5344CB8AC3E}">
        <p14:creationId xmlns:p14="http://schemas.microsoft.com/office/powerpoint/2010/main" val="3866343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3" name="Google Shape;213;p28"/>
          <p:cNvSpPr txBox="1">
            <a:spLocks noGrp="1"/>
          </p:cNvSpPr>
          <p:nvPr>
            <p:ph type="title" idx="4294967295"/>
          </p:nvPr>
        </p:nvSpPr>
        <p:spPr>
          <a:xfrm>
            <a:off x="457200" y="381000"/>
            <a:ext cx="8229600" cy="60957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F1622"/>
              </a:buClr>
              <a:buSzPts val="2800"/>
              <a:buFont typeface="Arial"/>
              <a:buNone/>
            </a:pPr>
            <a:r>
              <a:rPr lang="en-US" sz="2800" b="1" dirty="0">
                <a:solidFill>
                  <a:srgbClr val="8F1622"/>
                </a:solidFill>
                <a:latin typeface="Arial"/>
                <a:ea typeface="Arial"/>
                <a:cs typeface="Arial"/>
                <a:sym typeface="Arial"/>
              </a:rPr>
              <a:t>Coordination of Title III and Title VI Services</a:t>
            </a:r>
            <a:endParaRPr dirty="0"/>
          </a:p>
        </p:txBody>
      </p:sp>
      <p:sp>
        <p:nvSpPr>
          <p:cNvPr id="214" name="Google Shape;214;p28"/>
          <p:cNvSpPr txBox="1">
            <a:spLocks noGrp="1"/>
          </p:cNvSpPr>
          <p:nvPr>
            <p:ph type="body" idx="4294967295"/>
          </p:nvPr>
        </p:nvSpPr>
        <p:spPr>
          <a:xfrm>
            <a:off x="457200" y="1141000"/>
            <a:ext cx="8478982" cy="4662631"/>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SzPts val="2800"/>
              <a:buFont typeface="Times New Roman"/>
              <a:buNone/>
            </a:pPr>
            <a:r>
              <a:rPr lang="en-US" sz="2800" b="0" dirty="0"/>
              <a:t>The Older Americans Act requires that the state plans must: </a:t>
            </a:r>
            <a:endParaRPr dirty="0"/>
          </a:p>
          <a:p>
            <a:pPr marL="228600" lvl="0" indent="-228600" algn="l" rtl="0">
              <a:lnSpc>
                <a:spcPct val="80000"/>
              </a:lnSpc>
              <a:spcBef>
                <a:spcPts val="560"/>
              </a:spcBef>
              <a:spcAft>
                <a:spcPts val="0"/>
              </a:spcAft>
              <a:buSzPts val="2800"/>
              <a:buChar char="•"/>
            </a:pPr>
            <a:r>
              <a:rPr lang="en-US" sz="2800" b="0" dirty="0"/>
              <a:t>provide an assurance that the </a:t>
            </a:r>
            <a:r>
              <a:rPr lang="en-US" sz="2800" b="1" dirty="0"/>
              <a:t>State agency will coordinate programs under title III and programs under title VI</a:t>
            </a:r>
            <a:r>
              <a:rPr lang="en-US" sz="2800" b="0" dirty="0"/>
              <a:t>, if applicable; and </a:t>
            </a:r>
            <a:endParaRPr dirty="0"/>
          </a:p>
          <a:p>
            <a:pPr marL="228600" lvl="0" indent="-228600" algn="l" rtl="0">
              <a:lnSpc>
                <a:spcPct val="80000"/>
              </a:lnSpc>
              <a:spcBef>
                <a:spcPts val="560"/>
              </a:spcBef>
              <a:spcAft>
                <a:spcPts val="0"/>
              </a:spcAft>
              <a:buSzPts val="2800"/>
              <a:buChar char="•"/>
            </a:pPr>
            <a:r>
              <a:rPr lang="en-US" sz="2800" b="0" dirty="0"/>
              <a:t>provide an assurance that the </a:t>
            </a:r>
            <a:r>
              <a:rPr lang="en-US" sz="2800" b="1" dirty="0"/>
              <a:t>State agency will pursue activities to increase access by older Native Americans to all aging programs and benefits provided by the agency</a:t>
            </a:r>
            <a:r>
              <a:rPr lang="en-US" sz="2800" b="0" dirty="0"/>
              <a:t>, including programs and benefits provided under title III, if applicable, and specify the ways in which the State agency intends to implement the activities.</a:t>
            </a:r>
            <a:endParaRPr dirty="0"/>
          </a:p>
        </p:txBody>
      </p:sp>
      <p:sp>
        <p:nvSpPr>
          <p:cNvPr id="211" name="Google Shape;211;p28">
            <a:extLst>
              <a:ext uri="{C183D7F6-B498-43B3-948B-1728B52AA6E4}">
                <adec:decorative xmlns:adec="http://schemas.microsoft.com/office/drawing/2017/decorative" val="1"/>
              </a:ext>
            </a:extLst>
          </p:cNvPr>
          <p:cNvSpPr txBox="1"/>
          <p:nvPr/>
        </p:nvSpPr>
        <p:spPr>
          <a:xfrm>
            <a:off x="457200" y="5991225"/>
            <a:ext cx="62865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b="0" dirty="0">
              <a:solidFill>
                <a:srgbClr val="898989"/>
              </a:solidFill>
              <a:latin typeface="Century Gothic"/>
              <a:ea typeface="Century Gothic"/>
              <a:cs typeface="Century Gothic"/>
              <a:sym typeface="Century Gothic"/>
            </a:endParaRPr>
          </a:p>
        </p:txBody>
      </p:sp>
      <p:sp>
        <p:nvSpPr>
          <p:cNvPr id="212" name="Google Shape;212;p28"/>
          <p:cNvSpPr txBox="1"/>
          <p:nvPr/>
        </p:nvSpPr>
        <p:spPr>
          <a:xfrm>
            <a:off x="6218238" y="5991225"/>
            <a:ext cx="5334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b="0">
                <a:solidFill>
                  <a:schemeClr val="bg1"/>
                </a:solidFill>
                <a:latin typeface="Arial"/>
                <a:ea typeface="Arial"/>
                <a:cs typeface="Arial"/>
                <a:sym typeface="Arial"/>
              </a:rPr>
              <a:t>16</a:t>
            </a:fld>
            <a:endParaRPr sz="1000" b="0" dirty="0">
              <a:solidFill>
                <a:schemeClr val="bg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9"/>
          <p:cNvSpPr txBox="1">
            <a:spLocks noGrp="1"/>
          </p:cNvSpPr>
          <p:nvPr>
            <p:ph type="title"/>
          </p:nvPr>
        </p:nvSpPr>
        <p:spPr>
          <a:xfrm>
            <a:off x="457200" y="274638"/>
            <a:ext cx="8229600" cy="102076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Arial"/>
              <a:buNone/>
            </a:pPr>
            <a:r>
              <a:rPr lang="en-US" sz="3600" dirty="0"/>
              <a:t>Reasons to Coordinate</a:t>
            </a:r>
            <a:endParaRPr dirty="0"/>
          </a:p>
        </p:txBody>
      </p:sp>
      <p:sp>
        <p:nvSpPr>
          <p:cNvPr id="220" name="Google Shape;220;p29"/>
          <p:cNvSpPr txBox="1">
            <a:spLocks noGrp="1"/>
          </p:cNvSpPr>
          <p:nvPr>
            <p:ph type="body" idx="1"/>
          </p:nvPr>
        </p:nvSpPr>
        <p:spPr>
          <a:xfrm>
            <a:off x="457200" y="1600201"/>
            <a:ext cx="8229600" cy="3886200"/>
          </a:xfrm>
          <a:prstGeom prst="rect">
            <a:avLst/>
          </a:prstGeom>
          <a:noFill/>
          <a:ln>
            <a:noFill/>
          </a:ln>
        </p:spPr>
        <p:txBody>
          <a:bodyPr spcFirstLastPara="1" wrap="square" lIns="91425" tIns="45700" rIns="91425" bIns="45700" anchor="t" anchorCtr="0">
            <a:noAutofit/>
          </a:bodyPr>
          <a:lstStyle/>
          <a:p>
            <a:pPr marL="228600" lvl="0" indent="-228600" algn="l" rtl="0">
              <a:lnSpc>
                <a:spcPct val="70000"/>
              </a:lnSpc>
              <a:spcBef>
                <a:spcPts val="0"/>
              </a:spcBef>
              <a:spcAft>
                <a:spcPts val="0"/>
              </a:spcAft>
              <a:buSzPts val="2960"/>
              <a:buFont typeface="Noto Sans Symbols"/>
              <a:buNone/>
            </a:pPr>
            <a:r>
              <a:rPr lang="en-US" sz="2960" dirty="0"/>
              <a:t>The reasons for coordination are numerous and will differ from program to program.  </a:t>
            </a:r>
            <a:endParaRPr dirty="0"/>
          </a:p>
          <a:p>
            <a:pPr marL="228600" lvl="0" indent="-228600" algn="l" rtl="0">
              <a:lnSpc>
                <a:spcPct val="70000"/>
              </a:lnSpc>
              <a:spcBef>
                <a:spcPts val="592"/>
              </a:spcBef>
              <a:spcAft>
                <a:spcPts val="0"/>
              </a:spcAft>
              <a:buSzPts val="2960"/>
              <a:buFont typeface="Noto Sans Symbols"/>
              <a:buNone/>
            </a:pPr>
            <a:endParaRPr sz="2960" dirty="0"/>
          </a:p>
          <a:p>
            <a:pPr marL="514350" lvl="0" indent="-514350" algn="l" rtl="0">
              <a:lnSpc>
                <a:spcPct val="70000"/>
              </a:lnSpc>
              <a:spcBef>
                <a:spcPts val="592"/>
              </a:spcBef>
              <a:spcAft>
                <a:spcPts val="0"/>
              </a:spcAft>
              <a:buSzPts val="2960"/>
              <a:buFont typeface="+mj-lt"/>
              <a:buAutoNum type="arabicPeriod"/>
            </a:pPr>
            <a:r>
              <a:rPr lang="en-US" sz="2960" dirty="0"/>
              <a:t>As you coordinate with Title III you will </a:t>
            </a:r>
            <a:r>
              <a:rPr lang="en-US" sz="2960" b="1" dirty="0"/>
              <a:t>increase your knowledge </a:t>
            </a:r>
            <a:r>
              <a:rPr lang="en-US" sz="2960" dirty="0"/>
              <a:t>about the programs they have available which could benefit the Elders. </a:t>
            </a:r>
            <a:endParaRPr dirty="0"/>
          </a:p>
          <a:p>
            <a:pPr marL="514350" lvl="0" indent="-514350" algn="l" rtl="0">
              <a:lnSpc>
                <a:spcPct val="70000"/>
              </a:lnSpc>
              <a:spcBef>
                <a:spcPts val="592"/>
              </a:spcBef>
              <a:spcAft>
                <a:spcPts val="0"/>
              </a:spcAft>
              <a:buSzPts val="2960"/>
              <a:buFont typeface="+mj-lt"/>
              <a:buAutoNum type="arabicPeriod"/>
            </a:pPr>
            <a:r>
              <a:rPr lang="en-US" sz="2960" dirty="0"/>
              <a:t>Many Elders have multiple needs. Through program coordination they can </a:t>
            </a:r>
            <a:r>
              <a:rPr lang="en-US" sz="2960" b="1" dirty="0"/>
              <a:t>access additional services </a:t>
            </a:r>
            <a:r>
              <a:rPr lang="en-US" sz="2960" dirty="0"/>
              <a:t>besides just what Title VI funds can provide.</a:t>
            </a:r>
            <a:endParaRPr dirty="0"/>
          </a:p>
          <a:p>
            <a:pPr marL="228600" lvl="0" indent="-40639" algn="l" rtl="0">
              <a:lnSpc>
                <a:spcPct val="80000"/>
              </a:lnSpc>
              <a:spcBef>
                <a:spcPts val="592"/>
              </a:spcBef>
              <a:spcAft>
                <a:spcPts val="0"/>
              </a:spcAft>
              <a:buSzPts val="2960"/>
              <a:buNone/>
            </a:pPr>
            <a:endParaRPr sz="296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Arial"/>
              <a:buNone/>
            </a:pPr>
            <a:r>
              <a:rPr lang="en-US" dirty="0"/>
              <a:t>Reasons to Coordinate (cont.)</a:t>
            </a:r>
            <a:endParaRPr dirty="0"/>
          </a:p>
        </p:txBody>
      </p:sp>
      <p:sp>
        <p:nvSpPr>
          <p:cNvPr id="226" name="Google Shape;226;p30"/>
          <p:cNvSpPr txBox="1">
            <a:spLocks noGrp="1"/>
          </p:cNvSpPr>
          <p:nvPr>
            <p:ph type="body" idx="1"/>
          </p:nvPr>
        </p:nvSpPr>
        <p:spPr>
          <a:xfrm>
            <a:off x="457200" y="1600201"/>
            <a:ext cx="8229600" cy="38862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SzPts val="2480"/>
              <a:buNone/>
            </a:pPr>
            <a:r>
              <a:rPr lang="en-US" sz="2480" dirty="0"/>
              <a:t>3. </a:t>
            </a:r>
            <a:r>
              <a:rPr lang="en-US" sz="2480" b="1" dirty="0"/>
              <a:t>Greater efficiency</a:t>
            </a:r>
            <a:r>
              <a:rPr lang="en-US" sz="2480" dirty="0"/>
              <a:t>. Coordination can reduce duplication of services (the same services being provided by VI and III).  </a:t>
            </a:r>
            <a:endParaRPr dirty="0"/>
          </a:p>
          <a:p>
            <a:pPr marL="915987" lvl="1" indent="-457200" algn="l" rtl="0">
              <a:lnSpc>
                <a:spcPct val="70000"/>
              </a:lnSpc>
              <a:spcBef>
                <a:spcPts val="434"/>
              </a:spcBef>
              <a:spcAft>
                <a:spcPts val="0"/>
              </a:spcAft>
              <a:buClr>
                <a:schemeClr val="dk1"/>
              </a:buClr>
              <a:buSzPts val="2170"/>
              <a:buFont typeface="+mj-lt"/>
              <a:buAutoNum type="arabicPeriod"/>
            </a:pPr>
            <a:r>
              <a:rPr lang="en-US" sz="2170" dirty="0"/>
              <a:t>This could free funds for additional services. </a:t>
            </a:r>
            <a:endParaRPr dirty="0"/>
          </a:p>
          <a:p>
            <a:pPr marL="915987" lvl="1" indent="-457200" algn="l" rtl="0">
              <a:lnSpc>
                <a:spcPct val="70000"/>
              </a:lnSpc>
              <a:spcBef>
                <a:spcPts val="434"/>
              </a:spcBef>
              <a:spcAft>
                <a:spcPts val="0"/>
              </a:spcAft>
              <a:buClr>
                <a:schemeClr val="dk1"/>
              </a:buClr>
              <a:buSzPts val="2170"/>
              <a:buFont typeface="+mj-lt"/>
              <a:buAutoNum type="arabicPeriod"/>
            </a:pPr>
            <a:r>
              <a:rPr lang="en-US" sz="2170" dirty="0"/>
              <a:t>Improved staff effectiveness.  </a:t>
            </a:r>
            <a:endParaRPr dirty="0"/>
          </a:p>
          <a:p>
            <a:pPr marL="915987" lvl="1" indent="-457200" algn="l" rtl="0">
              <a:lnSpc>
                <a:spcPct val="70000"/>
              </a:lnSpc>
              <a:spcBef>
                <a:spcPts val="434"/>
              </a:spcBef>
              <a:spcAft>
                <a:spcPts val="0"/>
              </a:spcAft>
              <a:buClr>
                <a:schemeClr val="dk1"/>
              </a:buClr>
              <a:buSzPts val="2170"/>
              <a:buFont typeface="+mj-lt"/>
              <a:buAutoNum type="arabicPeriod"/>
            </a:pPr>
            <a:r>
              <a:rPr lang="en-US" sz="2170" dirty="0"/>
              <a:t>In working with other programs it makes available many new resources such as new staff skills, facilities, and equipment.</a:t>
            </a:r>
            <a:endParaRPr dirty="0"/>
          </a:p>
          <a:p>
            <a:pPr marL="0" lvl="0" indent="0" algn="l" rtl="0">
              <a:lnSpc>
                <a:spcPct val="70000"/>
              </a:lnSpc>
              <a:spcBef>
                <a:spcPts val="496"/>
              </a:spcBef>
              <a:spcAft>
                <a:spcPts val="0"/>
              </a:spcAft>
              <a:buSzPts val="2480"/>
              <a:buNone/>
            </a:pPr>
            <a:r>
              <a:rPr lang="en-US" sz="2480" dirty="0"/>
              <a:t>4. </a:t>
            </a:r>
            <a:r>
              <a:rPr lang="en-US" sz="2480" b="1" dirty="0"/>
              <a:t>Increased community support</a:t>
            </a:r>
            <a:r>
              <a:rPr lang="en-US" sz="2480" dirty="0"/>
              <a:t>. Each program has its own base of community support. When programs work together, it will service to expand the base of community support and can assist in bringing the different communities together.</a:t>
            </a:r>
            <a:endParaRPr dirty="0"/>
          </a:p>
          <a:p>
            <a:pPr marL="228600" lvl="0" indent="-71120" algn="l" rtl="0">
              <a:lnSpc>
                <a:spcPct val="80000"/>
              </a:lnSpc>
              <a:spcBef>
                <a:spcPts val="496"/>
              </a:spcBef>
              <a:spcAft>
                <a:spcPts val="0"/>
              </a:spcAft>
              <a:buSzPts val="2480"/>
              <a:buNone/>
            </a:pPr>
            <a:endParaRPr sz="248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1"/>
          <p:cNvSpPr txBox="1">
            <a:spLocks noGrp="1"/>
          </p:cNvSpPr>
          <p:nvPr>
            <p:ph type="title"/>
          </p:nvPr>
        </p:nvSpPr>
        <p:spPr>
          <a:xfrm>
            <a:off x="457200" y="274637"/>
            <a:ext cx="8229600" cy="115972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Arial"/>
              <a:buNone/>
            </a:pPr>
            <a:r>
              <a:rPr lang="en-US" sz="3600" dirty="0"/>
              <a:t>Reasons to Coordinate (cont.)</a:t>
            </a:r>
            <a:endParaRPr dirty="0"/>
          </a:p>
        </p:txBody>
      </p:sp>
      <p:sp>
        <p:nvSpPr>
          <p:cNvPr id="232" name="Google Shape;232;p31"/>
          <p:cNvSpPr txBox="1">
            <a:spLocks noGrp="1"/>
          </p:cNvSpPr>
          <p:nvPr>
            <p:ph type="body" idx="1"/>
          </p:nvPr>
        </p:nvSpPr>
        <p:spPr>
          <a:xfrm>
            <a:off x="425605" y="1434365"/>
            <a:ext cx="8229600" cy="44196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SzPts val="2720"/>
              <a:buNone/>
            </a:pPr>
            <a:r>
              <a:rPr lang="en-US" sz="2720" dirty="0"/>
              <a:t>5. </a:t>
            </a:r>
            <a:r>
              <a:rPr lang="en-US" sz="2720" b="1" dirty="0"/>
              <a:t>More money</a:t>
            </a:r>
            <a:r>
              <a:rPr lang="en-US" sz="2720" dirty="0"/>
              <a:t>.  </a:t>
            </a:r>
            <a:endParaRPr dirty="0"/>
          </a:p>
          <a:p>
            <a:pPr marL="742950" lvl="1" indent="-284163" algn="l" rtl="0">
              <a:lnSpc>
                <a:spcPct val="70000"/>
              </a:lnSpc>
              <a:spcBef>
                <a:spcPts val="476"/>
              </a:spcBef>
              <a:spcAft>
                <a:spcPts val="0"/>
              </a:spcAft>
              <a:buClr>
                <a:schemeClr val="dk1"/>
              </a:buClr>
              <a:buSzPts val="2380"/>
              <a:buChar char="–"/>
            </a:pPr>
            <a:r>
              <a:rPr lang="en-US" sz="2380" dirty="0"/>
              <a:t>As you develop ties to Title III the possibility of receiving funding increases greatly.  </a:t>
            </a:r>
            <a:endParaRPr dirty="0"/>
          </a:p>
          <a:p>
            <a:pPr marL="742950" lvl="1" indent="-284163" algn="l" rtl="0">
              <a:lnSpc>
                <a:spcPct val="70000"/>
              </a:lnSpc>
              <a:spcBef>
                <a:spcPts val="476"/>
              </a:spcBef>
              <a:spcAft>
                <a:spcPts val="0"/>
              </a:spcAft>
              <a:buClr>
                <a:schemeClr val="dk1"/>
              </a:buClr>
              <a:buSzPts val="2380"/>
              <a:buChar char="–"/>
            </a:pPr>
            <a:r>
              <a:rPr lang="en-US" sz="2380" dirty="0"/>
              <a:t>If your Tribe or Organization is in agreement to receiving funds from Title III it can significantly increase the type and quality of services you provide to Elders.</a:t>
            </a:r>
            <a:endParaRPr dirty="0"/>
          </a:p>
          <a:p>
            <a:pPr marL="0" lvl="0" indent="0" algn="l" rtl="0">
              <a:lnSpc>
                <a:spcPct val="70000"/>
              </a:lnSpc>
              <a:spcBef>
                <a:spcPts val="544"/>
              </a:spcBef>
              <a:spcAft>
                <a:spcPts val="0"/>
              </a:spcAft>
              <a:buSzPts val="2720"/>
              <a:buNone/>
            </a:pPr>
            <a:r>
              <a:rPr lang="en-US" sz="2720" dirty="0"/>
              <a:t>6. </a:t>
            </a:r>
            <a:r>
              <a:rPr lang="en-US" sz="2720" b="1" dirty="0"/>
              <a:t>Knowing what is going on</a:t>
            </a:r>
            <a:r>
              <a:rPr lang="en-US" sz="2720" dirty="0"/>
              <a:t>.  </a:t>
            </a:r>
            <a:endParaRPr dirty="0"/>
          </a:p>
          <a:p>
            <a:pPr marL="742950" lvl="1" indent="-284163" algn="l" rtl="0">
              <a:lnSpc>
                <a:spcPct val="70000"/>
              </a:lnSpc>
              <a:spcBef>
                <a:spcPts val="476"/>
              </a:spcBef>
              <a:spcAft>
                <a:spcPts val="0"/>
              </a:spcAft>
              <a:buClr>
                <a:schemeClr val="dk1"/>
              </a:buClr>
              <a:buSzPts val="2380"/>
              <a:buChar char="–"/>
            </a:pPr>
            <a:r>
              <a:rPr lang="en-US" sz="2380" dirty="0"/>
              <a:t>In many cases Title III has access to resources and information that Title VI programs are still struggling to achieve.  </a:t>
            </a:r>
            <a:endParaRPr dirty="0"/>
          </a:p>
          <a:p>
            <a:pPr marL="742950" lvl="1" indent="-284163" algn="l" rtl="0">
              <a:lnSpc>
                <a:spcPct val="70000"/>
              </a:lnSpc>
              <a:spcBef>
                <a:spcPts val="476"/>
              </a:spcBef>
              <a:spcAft>
                <a:spcPts val="0"/>
              </a:spcAft>
              <a:buClr>
                <a:schemeClr val="dk1"/>
              </a:buClr>
              <a:buSzPts val="2380"/>
              <a:buChar char="–"/>
            </a:pPr>
            <a:r>
              <a:rPr lang="en-US" sz="2380" dirty="0"/>
              <a:t>This information can be invaluable to Title VI for keeping them updated to what is available in Elder services, additional sources of program funding, staff training opportunities, etc.</a:t>
            </a:r>
            <a:endParaRPr dirty="0"/>
          </a:p>
          <a:p>
            <a:pPr marL="228600" lvl="0" indent="-55879" algn="l" rtl="0">
              <a:lnSpc>
                <a:spcPct val="80000"/>
              </a:lnSpc>
              <a:spcBef>
                <a:spcPts val="544"/>
              </a:spcBef>
              <a:spcAft>
                <a:spcPts val="0"/>
              </a:spcAft>
              <a:buSzPts val="2720"/>
              <a:buNone/>
            </a:pPr>
            <a:endParaRPr sz="272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this presentation covers</a:t>
            </a:r>
          </a:p>
        </p:txBody>
      </p:sp>
      <p:sp>
        <p:nvSpPr>
          <p:cNvPr id="6" name="Text Placeholder 5"/>
          <p:cNvSpPr>
            <a:spLocks noGrp="1"/>
          </p:cNvSpPr>
          <p:nvPr>
            <p:ph type="body" idx="1"/>
          </p:nvPr>
        </p:nvSpPr>
        <p:spPr>
          <a:xfrm>
            <a:off x="457200" y="1417638"/>
            <a:ext cx="8229600" cy="3886200"/>
          </a:xfrm>
        </p:spPr>
        <p:txBody>
          <a:bodyPr/>
          <a:lstStyle/>
          <a:p>
            <a:r>
              <a:rPr lang="en-US" sz="2400" dirty="0"/>
              <a:t>Overview of the Older Americans Act</a:t>
            </a:r>
          </a:p>
          <a:p>
            <a:r>
              <a:rPr lang="en-US" sz="2400" dirty="0"/>
              <a:t>Title III/VI Coordination</a:t>
            </a:r>
          </a:p>
          <a:p>
            <a:r>
              <a:rPr lang="en-US" sz="2400" dirty="0"/>
              <a:t>Part A/B (Nutrition and Supportive Services)</a:t>
            </a:r>
          </a:p>
          <a:p>
            <a:r>
              <a:rPr lang="en-US" sz="2400" dirty="0"/>
              <a:t>Part C (Caregiver)</a:t>
            </a:r>
          </a:p>
          <a:p>
            <a:r>
              <a:rPr lang="en-US" sz="2400" dirty="0"/>
              <a:t>End of 2017-2020 Funding Cycle</a:t>
            </a:r>
          </a:p>
          <a:p>
            <a:r>
              <a:rPr lang="en-US" sz="2400" dirty="0"/>
              <a:t>Program Performance Report (PPR) </a:t>
            </a:r>
          </a:p>
          <a:p>
            <a:r>
              <a:rPr lang="en-US" sz="2400" dirty="0"/>
              <a:t>Polices and Procedures &amp; Assessments</a:t>
            </a:r>
          </a:p>
          <a:p>
            <a:r>
              <a:rPr lang="en-US" sz="2400" dirty="0"/>
              <a:t>Title VI Director Roles</a:t>
            </a:r>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a:t>
            </a:fld>
            <a:endParaRPr lang="en-US"/>
          </a:p>
        </p:txBody>
      </p:sp>
    </p:spTree>
    <p:extLst>
      <p:ext uri="{BB962C8B-B14F-4D97-AF65-F5344CB8AC3E}">
        <p14:creationId xmlns:p14="http://schemas.microsoft.com/office/powerpoint/2010/main" val="2004632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Arial"/>
              <a:buNone/>
            </a:pPr>
            <a:r>
              <a:rPr lang="en-US" sz="3600" dirty="0"/>
              <a:t>Reasons to Coordinate (cont.)</a:t>
            </a:r>
            <a:endParaRPr dirty="0"/>
          </a:p>
        </p:txBody>
      </p:sp>
      <p:sp>
        <p:nvSpPr>
          <p:cNvPr id="238" name="Google Shape;238;p32"/>
          <p:cNvSpPr txBox="1">
            <a:spLocks noGrp="1"/>
          </p:cNvSpPr>
          <p:nvPr>
            <p:ph type="body" idx="1"/>
          </p:nvPr>
        </p:nvSpPr>
        <p:spPr>
          <a:xfrm>
            <a:off x="457200" y="1600201"/>
            <a:ext cx="8229600" cy="3886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200"/>
              <a:buNone/>
            </a:pPr>
            <a:r>
              <a:rPr lang="en-US" dirty="0"/>
              <a:t>7. Coordination with Title III and all other agencies that can provide services to older persons is the </a:t>
            </a:r>
            <a:r>
              <a:rPr lang="en-US" b="1" dirty="0"/>
              <a:t>best way to meet the needs of Elders </a:t>
            </a:r>
            <a:r>
              <a:rPr lang="en-US" dirty="0"/>
              <a:t>with the limited budgets most Title VI programs face.</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79646"/>
          </a:xfrm>
        </p:spPr>
        <p:txBody>
          <a:bodyPr/>
          <a:lstStyle/>
          <a:p>
            <a:r>
              <a:rPr lang="en-US" sz="3200" dirty="0"/>
              <a:t>Examples of Title VI &amp; Title III Coordination</a:t>
            </a:r>
          </a:p>
        </p:txBody>
      </p:sp>
      <p:sp>
        <p:nvSpPr>
          <p:cNvPr id="3" name="Text Placeholder 2"/>
          <p:cNvSpPr>
            <a:spLocks noGrp="1"/>
          </p:cNvSpPr>
          <p:nvPr>
            <p:ph type="body" idx="1"/>
          </p:nvPr>
        </p:nvSpPr>
        <p:spPr>
          <a:xfrm>
            <a:off x="211756" y="599173"/>
            <a:ext cx="8749364" cy="3886200"/>
          </a:xfrm>
        </p:spPr>
        <p:txBody>
          <a:bodyPr/>
          <a:lstStyle/>
          <a:p>
            <a:pPr marL="539750" indent="-514350">
              <a:buFont typeface="+mj-lt"/>
              <a:buAutoNum type="arabicPeriod"/>
            </a:pPr>
            <a:r>
              <a:rPr lang="en-US" sz="2400" dirty="0"/>
              <a:t>Make referrals to Title III programs</a:t>
            </a:r>
          </a:p>
          <a:p>
            <a:pPr marL="539750" indent="-514350">
              <a:buFont typeface="+mj-lt"/>
              <a:buAutoNum type="arabicPeriod"/>
            </a:pPr>
            <a:r>
              <a:rPr lang="en-US" sz="2400" dirty="0"/>
              <a:t>Participate on State / AAA Advisory Council or Board</a:t>
            </a:r>
          </a:p>
          <a:p>
            <a:pPr marL="539750" indent="-514350">
              <a:buFont typeface="+mj-lt"/>
              <a:buAutoNum type="arabicPeriod"/>
            </a:pPr>
            <a:r>
              <a:rPr lang="en-US" sz="2400" dirty="0"/>
              <a:t>Ask State / AAA to do presentations to elders at Title VI site</a:t>
            </a:r>
          </a:p>
          <a:p>
            <a:pPr marL="539750" indent="-514350">
              <a:buFont typeface="+mj-lt"/>
              <a:buAutoNum type="arabicPeriod"/>
            </a:pPr>
            <a:r>
              <a:rPr lang="en-US" sz="2400" dirty="0"/>
              <a:t>Tell elders about presentations/events by the State / AAA</a:t>
            </a:r>
          </a:p>
          <a:p>
            <a:pPr marL="539750" indent="-514350">
              <a:buFont typeface="+mj-lt"/>
              <a:buAutoNum type="arabicPeriod"/>
            </a:pPr>
            <a:r>
              <a:rPr lang="en-US" sz="2400" dirty="0"/>
              <a:t>Send Title VI newsletter/emails to State / AAA</a:t>
            </a:r>
          </a:p>
          <a:p>
            <a:pPr marL="539750" indent="-514350">
              <a:buFont typeface="+mj-lt"/>
              <a:buAutoNum type="arabicPeriod"/>
            </a:pPr>
            <a:r>
              <a:rPr lang="en-US" sz="2400" dirty="0"/>
              <a:t>Ask to be on distribution list to get State / AAA newsletter/emails</a:t>
            </a:r>
          </a:p>
          <a:p>
            <a:pPr marL="539750" indent="-514350">
              <a:buFont typeface="+mj-lt"/>
              <a:buAutoNum type="arabicPeriod"/>
            </a:pPr>
            <a:r>
              <a:rPr lang="en-US" sz="2400" dirty="0"/>
              <a:t>Give input on State and Area Plans on Aging </a:t>
            </a:r>
          </a:p>
          <a:p>
            <a:pPr marL="539750" indent="-514350">
              <a:buFont typeface="+mj-lt"/>
              <a:buAutoNum type="arabicPeriod"/>
            </a:pPr>
            <a:r>
              <a:rPr lang="en-US" sz="2400" dirty="0"/>
              <a:t>Serve on other workgroups/committees of State / AAA</a:t>
            </a:r>
          </a:p>
          <a:p>
            <a:pPr marL="539750" indent="-514350">
              <a:buFont typeface="+mj-lt"/>
              <a:buAutoNum type="arabicPeriod"/>
            </a:pPr>
            <a:r>
              <a:rPr lang="en-US" sz="2400" dirty="0"/>
              <a:t>Consider collaborating with State / AAA on grant proposals (for example be a host site for falls prevention class)</a:t>
            </a:r>
          </a:p>
          <a:p>
            <a:pPr marL="539750" indent="-514350">
              <a:buFont typeface="+mj-lt"/>
              <a:buAutoNum type="arabicPeriod"/>
            </a:pPr>
            <a:r>
              <a:rPr lang="en-US" sz="2400" dirty="0"/>
              <a:t> Apply for Title III and other funding from State / AAA</a:t>
            </a:r>
          </a:p>
          <a:p>
            <a:pPr marL="25400" indent="0">
              <a:buNone/>
            </a:pPr>
            <a:endParaRPr lang="en-US"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21</a:t>
            </a:fld>
            <a:endParaRPr lang="en-US" dirty="0"/>
          </a:p>
        </p:txBody>
      </p:sp>
    </p:spTree>
    <p:extLst>
      <p:ext uri="{BB962C8B-B14F-4D97-AF65-F5344CB8AC3E}">
        <p14:creationId xmlns:p14="http://schemas.microsoft.com/office/powerpoint/2010/main" val="2379520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3"/>
          <p:cNvSpPr txBox="1">
            <a:spLocks noGrp="1"/>
          </p:cNvSpPr>
          <p:nvPr>
            <p:ph type="title"/>
          </p:nvPr>
        </p:nvSpPr>
        <p:spPr>
          <a:xfrm>
            <a:off x="685800" y="3687980"/>
            <a:ext cx="7772400" cy="10572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Arial"/>
              <a:buNone/>
            </a:pPr>
            <a:r>
              <a:rPr lang="en-US" dirty="0"/>
              <a:t>PROGRAMMATIC GRANT REQUIREMENTS – Part A/B (Nutrition and Supportive Services)</a:t>
            </a:r>
            <a:endParaRPr dirty="0"/>
          </a:p>
        </p:txBody>
      </p:sp>
      <p:sp>
        <p:nvSpPr>
          <p:cNvPr id="244" name="Google Shape;244;p33"/>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Arial"/>
              <a:buNone/>
            </a:pPr>
            <a:r>
              <a:rPr lang="en-US" sz="3959"/>
              <a:t>Part A/B Grants</a:t>
            </a:r>
            <a:br>
              <a:rPr lang="en-US" sz="3959"/>
            </a:br>
            <a:r>
              <a:rPr lang="en-US" sz="3959"/>
              <a:t>Nutrition Services</a:t>
            </a:r>
            <a:endParaRPr/>
          </a:p>
        </p:txBody>
      </p:sp>
      <p:sp>
        <p:nvSpPr>
          <p:cNvPr id="252" name="Google Shape;252;p34"/>
          <p:cNvSpPr txBox="1">
            <a:spLocks noGrp="1"/>
          </p:cNvSpPr>
          <p:nvPr>
            <p:ph type="body" idx="1"/>
          </p:nvPr>
        </p:nvSpPr>
        <p:spPr>
          <a:xfrm>
            <a:off x="457200" y="1600201"/>
            <a:ext cx="8229600" cy="388620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SzPts val="3200"/>
              <a:buChar char="•"/>
            </a:pPr>
            <a:r>
              <a:rPr lang="en-US"/>
              <a:t>Nutrition Services:</a:t>
            </a:r>
            <a:endParaRPr/>
          </a:p>
          <a:p>
            <a:pPr marL="0" lvl="0" indent="0" algn="l" rtl="0">
              <a:spcBef>
                <a:spcPts val="640"/>
              </a:spcBef>
              <a:spcAft>
                <a:spcPts val="0"/>
              </a:spcAft>
              <a:buSzPts val="3200"/>
              <a:buNone/>
            </a:pPr>
            <a:r>
              <a:rPr lang="en-US"/>
              <a:t>      √ congregate meals are required</a:t>
            </a:r>
            <a:endParaRPr/>
          </a:p>
          <a:p>
            <a:pPr marL="0" lvl="0" indent="0" algn="l" rtl="0">
              <a:spcBef>
                <a:spcPts val="640"/>
              </a:spcBef>
              <a:spcAft>
                <a:spcPts val="0"/>
              </a:spcAft>
              <a:buSzPts val="3200"/>
              <a:buNone/>
            </a:pPr>
            <a:r>
              <a:rPr lang="en-US"/>
              <a:t>      √ home delivered meals are required</a:t>
            </a:r>
            <a:endParaRPr/>
          </a:p>
          <a:p>
            <a:pPr marL="0" lvl="0" indent="0" algn="l" rtl="0">
              <a:spcBef>
                <a:spcPts val="640"/>
              </a:spcBef>
              <a:spcAft>
                <a:spcPts val="0"/>
              </a:spcAft>
              <a:buSzPts val="3200"/>
              <a:buNone/>
            </a:pPr>
            <a:r>
              <a:rPr lang="en-US"/>
              <a:t>      √ nutrition education and nutrition counseling to be provided, as appropriate</a:t>
            </a:r>
            <a:endParaRPr/>
          </a:p>
          <a:p>
            <a:pPr marL="0" lvl="0" indent="0" algn="l" rtl="0">
              <a:spcBef>
                <a:spcPts val="640"/>
              </a:spcBef>
              <a:spcAft>
                <a:spcPts val="0"/>
              </a:spcAft>
              <a:buSzPts val="320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Arial"/>
              <a:buNone/>
            </a:pPr>
            <a:r>
              <a:rPr lang="en-US" sz="3600"/>
              <a:t>Part A/B Grants - Other Permitted Nutrition/Heath-Related Services</a:t>
            </a:r>
            <a:endParaRPr/>
          </a:p>
        </p:txBody>
      </p:sp>
      <p:sp>
        <p:nvSpPr>
          <p:cNvPr id="272" name="Google Shape;272;p37"/>
          <p:cNvSpPr txBox="1">
            <a:spLocks noGrp="1"/>
          </p:cNvSpPr>
          <p:nvPr>
            <p:ph type="body" idx="1"/>
          </p:nvPr>
        </p:nvSpPr>
        <p:spPr>
          <a:xfrm>
            <a:off x="457200" y="1600201"/>
            <a:ext cx="4038600" cy="403860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SzPts val="2400"/>
              <a:buChar char="•"/>
            </a:pPr>
            <a:r>
              <a:rPr lang="en-US" sz="2400"/>
              <a:t>diet counseling</a:t>
            </a:r>
            <a:endParaRPr/>
          </a:p>
          <a:p>
            <a:pPr marL="228600" lvl="0" indent="-228600" algn="l" rtl="0">
              <a:spcBef>
                <a:spcPts val="480"/>
              </a:spcBef>
              <a:spcAft>
                <a:spcPts val="0"/>
              </a:spcAft>
              <a:buSzPts val="2400"/>
              <a:buChar char="•"/>
            </a:pPr>
            <a:r>
              <a:rPr lang="en-US" sz="2400"/>
              <a:t>sponsorship of Farmers Market programs</a:t>
            </a:r>
            <a:endParaRPr/>
          </a:p>
          <a:p>
            <a:pPr marL="228600" lvl="0" indent="-228600" algn="l" rtl="0">
              <a:spcBef>
                <a:spcPts val="480"/>
              </a:spcBef>
              <a:spcAft>
                <a:spcPts val="0"/>
              </a:spcAft>
              <a:buSzPts val="2400"/>
              <a:buChar char="•"/>
            </a:pPr>
            <a:r>
              <a:rPr lang="en-US" sz="2400"/>
              <a:t>distribution centers for food banks</a:t>
            </a:r>
            <a:endParaRPr/>
          </a:p>
          <a:p>
            <a:pPr marL="228600" lvl="0" indent="-228600" algn="l" rtl="0">
              <a:spcBef>
                <a:spcPts val="480"/>
              </a:spcBef>
              <a:spcAft>
                <a:spcPts val="0"/>
              </a:spcAft>
              <a:buSzPts val="2400"/>
              <a:buChar char="•"/>
            </a:pPr>
            <a:r>
              <a:rPr lang="en-US" sz="2400"/>
              <a:t>Blood Sugar checks</a:t>
            </a:r>
            <a:endParaRPr/>
          </a:p>
          <a:p>
            <a:pPr marL="228600" lvl="0" indent="-228600" algn="l" rtl="0">
              <a:spcBef>
                <a:spcPts val="480"/>
              </a:spcBef>
              <a:spcAft>
                <a:spcPts val="0"/>
              </a:spcAft>
              <a:buSzPts val="2400"/>
              <a:buChar char="•"/>
            </a:pPr>
            <a:r>
              <a:rPr lang="en-US" sz="2400"/>
              <a:t>Diabetes education</a:t>
            </a:r>
            <a:endParaRPr/>
          </a:p>
          <a:p>
            <a:pPr marL="228600" lvl="0" indent="-228600" algn="l" rtl="0">
              <a:spcBef>
                <a:spcPts val="480"/>
              </a:spcBef>
              <a:spcAft>
                <a:spcPts val="0"/>
              </a:spcAft>
              <a:buSzPts val="2400"/>
              <a:buChar char="•"/>
            </a:pPr>
            <a:r>
              <a:rPr lang="en-US" sz="2400"/>
              <a:t>Foot Care</a:t>
            </a:r>
            <a:endParaRPr/>
          </a:p>
          <a:p>
            <a:pPr marL="228600" lvl="0" indent="-228600" algn="l" rtl="0">
              <a:spcBef>
                <a:spcPts val="480"/>
              </a:spcBef>
              <a:spcAft>
                <a:spcPts val="0"/>
              </a:spcAft>
              <a:buSzPts val="2400"/>
              <a:buChar char="•"/>
            </a:pPr>
            <a:r>
              <a:rPr lang="en-US" sz="2400"/>
              <a:t>Blood Pressure Checks</a:t>
            </a:r>
            <a:endParaRPr/>
          </a:p>
          <a:p>
            <a:pPr marL="228600" lvl="0" indent="-76200" algn="l" rtl="0">
              <a:spcBef>
                <a:spcPts val="480"/>
              </a:spcBef>
              <a:spcAft>
                <a:spcPts val="0"/>
              </a:spcAft>
              <a:buSzPts val="2400"/>
              <a:buNone/>
            </a:pPr>
            <a:endParaRPr sz="2400"/>
          </a:p>
          <a:p>
            <a:pPr marL="228600" lvl="0" indent="-76200" algn="l" rtl="0">
              <a:spcBef>
                <a:spcPts val="480"/>
              </a:spcBef>
              <a:spcAft>
                <a:spcPts val="0"/>
              </a:spcAft>
              <a:buSzPts val="2400"/>
              <a:buNone/>
            </a:pPr>
            <a:endParaRPr sz="2400"/>
          </a:p>
        </p:txBody>
      </p:sp>
      <p:sp>
        <p:nvSpPr>
          <p:cNvPr id="273" name="Google Shape;273;p37"/>
          <p:cNvSpPr txBox="1">
            <a:spLocks noGrp="1"/>
          </p:cNvSpPr>
          <p:nvPr>
            <p:ph type="body" idx="2"/>
          </p:nvPr>
        </p:nvSpPr>
        <p:spPr>
          <a:xfrm>
            <a:off x="4648200" y="1600201"/>
            <a:ext cx="4038600" cy="403860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SzPts val="2400"/>
              <a:buChar char="•"/>
            </a:pPr>
            <a:r>
              <a:rPr lang="en-US" sz="2400"/>
              <a:t>Evidence-based health programs</a:t>
            </a:r>
            <a:endParaRPr/>
          </a:p>
          <a:p>
            <a:pPr marL="228600" lvl="0" indent="-228600" algn="l" rtl="0">
              <a:spcBef>
                <a:spcPts val="480"/>
              </a:spcBef>
              <a:spcAft>
                <a:spcPts val="0"/>
              </a:spcAft>
              <a:buSzPts val="2400"/>
              <a:buChar char="•"/>
            </a:pPr>
            <a:r>
              <a:rPr lang="en-US" sz="2400"/>
              <a:t>Falls avoidance education</a:t>
            </a:r>
            <a:endParaRPr/>
          </a:p>
          <a:p>
            <a:pPr marL="228600" lvl="0" indent="-228600" algn="l" rtl="0">
              <a:spcBef>
                <a:spcPts val="480"/>
              </a:spcBef>
              <a:spcAft>
                <a:spcPts val="0"/>
              </a:spcAft>
              <a:buSzPts val="2400"/>
              <a:buChar char="•"/>
            </a:pPr>
            <a:r>
              <a:rPr lang="en-US" sz="2400"/>
              <a:t>Medication management</a:t>
            </a:r>
            <a:endParaRPr/>
          </a:p>
          <a:p>
            <a:pPr marL="228600" lvl="0" indent="-228600" algn="l" rtl="0">
              <a:spcBef>
                <a:spcPts val="480"/>
              </a:spcBef>
              <a:spcAft>
                <a:spcPts val="0"/>
              </a:spcAft>
              <a:buSzPts val="2400"/>
              <a:buChar char="•"/>
            </a:pPr>
            <a:r>
              <a:rPr lang="en-US" sz="2400"/>
              <a:t>Traditional foods activities</a:t>
            </a:r>
            <a:endParaRPr/>
          </a:p>
          <a:p>
            <a:pPr marL="228600" lvl="0" indent="-228600" algn="l" rtl="0">
              <a:spcBef>
                <a:spcPts val="480"/>
              </a:spcBef>
              <a:spcAft>
                <a:spcPts val="0"/>
              </a:spcAft>
              <a:buSzPts val="2400"/>
              <a:buChar char="•"/>
            </a:pPr>
            <a:r>
              <a:rPr lang="en-US" sz="2400"/>
              <a:t>Other traditional activities</a:t>
            </a:r>
            <a:endParaRPr/>
          </a:p>
          <a:p>
            <a:pPr marL="228600" lvl="0" indent="-228600" algn="l" rtl="0">
              <a:spcBef>
                <a:spcPts val="480"/>
              </a:spcBef>
              <a:spcAft>
                <a:spcPts val="0"/>
              </a:spcAft>
              <a:buSzPts val="2400"/>
              <a:buChar char="•"/>
            </a:pPr>
            <a:r>
              <a:rPr lang="en-US" sz="2400"/>
              <a:t>Support groups</a:t>
            </a:r>
            <a:endParaRPr/>
          </a:p>
          <a:p>
            <a:pPr marL="228600" lvl="0" indent="-228600" algn="l" rtl="0">
              <a:spcBef>
                <a:spcPts val="480"/>
              </a:spcBef>
              <a:spcAft>
                <a:spcPts val="0"/>
              </a:spcAft>
              <a:buSzPts val="2400"/>
              <a:buChar char="•"/>
            </a:pPr>
            <a:r>
              <a:rPr lang="en-US" sz="2400"/>
              <a:t>Socialization activities</a:t>
            </a:r>
            <a:endParaRPr/>
          </a:p>
          <a:p>
            <a:pPr marL="228600" lvl="0" indent="-228600" algn="l" rtl="0">
              <a:spcBef>
                <a:spcPts val="480"/>
              </a:spcBef>
              <a:spcAft>
                <a:spcPts val="0"/>
              </a:spcAft>
              <a:buSzPts val="2400"/>
              <a:buChar char="•"/>
            </a:pPr>
            <a:r>
              <a:rPr lang="en-US" sz="2400"/>
              <a:t>Exercise Classes</a:t>
            </a:r>
            <a:endParaRPr/>
          </a:p>
        </p:txBody>
      </p:sp>
      <p:sp>
        <p:nvSpPr>
          <p:cNvPr id="274" name="Google Shape;274;p37"/>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5" name="Google Shape;495;p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F1622"/>
              </a:buClr>
              <a:buSzPts val="3200"/>
              <a:buFont typeface="Arial"/>
              <a:buNone/>
            </a:pPr>
            <a:r>
              <a:rPr lang="en-US" sz="3200" dirty="0">
                <a:solidFill>
                  <a:srgbClr val="8F1622"/>
                </a:solidFill>
              </a:rPr>
              <a:t>What do you mean there’s no </a:t>
            </a:r>
            <a:br>
              <a:rPr lang="en-US" sz="3200" dirty="0">
                <a:solidFill>
                  <a:srgbClr val="8F1622"/>
                </a:solidFill>
              </a:rPr>
            </a:br>
            <a:r>
              <a:rPr lang="en-US" sz="3200" dirty="0">
                <a:solidFill>
                  <a:srgbClr val="8F1622"/>
                </a:solidFill>
              </a:rPr>
              <a:t>such thing as a free lunch?</a:t>
            </a:r>
            <a:endParaRPr dirty="0"/>
          </a:p>
        </p:txBody>
      </p:sp>
      <p:sp>
        <p:nvSpPr>
          <p:cNvPr id="494" name="Google Shape;494;p67"/>
          <p:cNvSpPr txBox="1">
            <a:spLocks noGrp="1"/>
          </p:cNvSpPr>
          <p:nvPr>
            <p:ph type="body" idx="1"/>
          </p:nvPr>
        </p:nvSpPr>
        <p:spPr>
          <a:xfrm>
            <a:off x="457200" y="1954158"/>
            <a:ext cx="4038600" cy="429424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800"/>
              <a:buChar char="•"/>
            </a:pPr>
            <a:r>
              <a:rPr lang="en-US" dirty="0"/>
              <a:t>Most Title VI Programs do not encourage donations from the elders.</a:t>
            </a:r>
            <a:endParaRPr dirty="0"/>
          </a:p>
          <a:p>
            <a:pPr marL="228600" lvl="0" indent="-228600" algn="l" rtl="0">
              <a:lnSpc>
                <a:spcPct val="90000"/>
              </a:lnSpc>
              <a:spcBef>
                <a:spcPts val="560"/>
              </a:spcBef>
              <a:spcAft>
                <a:spcPts val="0"/>
              </a:spcAft>
              <a:buSzPts val="2800"/>
              <a:buChar char="•"/>
            </a:pPr>
            <a:r>
              <a:rPr lang="en-US" dirty="0"/>
              <a:t>This can be one way to help the program grow.</a:t>
            </a:r>
            <a:endParaRPr dirty="0"/>
          </a:p>
          <a:p>
            <a:pPr marL="228600" lvl="0" indent="-228600" algn="l" rtl="0">
              <a:lnSpc>
                <a:spcPct val="90000"/>
              </a:lnSpc>
              <a:spcBef>
                <a:spcPts val="560"/>
              </a:spcBef>
              <a:spcAft>
                <a:spcPts val="0"/>
              </a:spcAft>
              <a:buSzPts val="2800"/>
              <a:buChar char="•"/>
            </a:pPr>
            <a:r>
              <a:rPr lang="en-US" dirty="0"/>
              <a:t>Elders can donate what they want to pay and still get a lunch.</a:t>
            </a:r>
            <a:endParaRPr dirty="0"/>
          </a:p>
        </p:txBody>
      </p:sp>
      <p:sp>
        <p:nvSpPr>
          <p:cNvPr id="493" name="Google Shape;493;p67"/>
          <p:cNvSpPr txBox="1">
            <a:spLocks noGrp="1"/>
          </p:cNvSpPr>
          <p:nvPr>
            <p:ph type="body" idx="2"/>
          </p:nvPr>
        </p:nvSpPr>
        <p:spPr>
          <a:xfrm>
            <a:off x="4572000" y="1954158"/>
            <a:ext cx="4038600" cy="4294242"/>
          </a:xfrm>
          <a:prstGeom prst="rect">
            <a:avLst/>
          </a:prstGeom>
          <a:noFill/>
          <a:ln>
            <a:noFill/>
          </a:ln>
        </p:spPr>
        <p:txBody>
          <a:bodyPr spcFirstLastPara="1" wrap="square" lIns="91425" tIns="45700" rIns="91425" bIns="45700" anchor="t" anchorCtr="0">
            <a:noAutofit/>
          </a:bodyPr>
          <a:lstStyle/>
          <a:p>
            <a:pPr marL="228600" lvl="0" indent="-228600" algn="l" rtl="0">
              <a:lnSpc>
                <a:spcPct val="70000"/>
              </a:lnSpc>
              <a:spcBef>
                <a:spcPts val="0"/>
              </a:spcBef>
              <a:spcAft>
                <a:spcPts val="0"/>
              </a:spcAft>
              <a:buSzPts val="2590"/>
              <a:buChar char="•"/>
            </a:pPr>
            <a:r>
              <a:rPr lang="en-US" sz="2590" dirty="0"/>
              <a:t>Remember that the program is for the elders.</a:t>
            </a:r>
            <a:endParaRPr dirty="0"/>
          </a:p>
          <a:p>
            <a:pPr marL="228600" lvl="0" indent="-228600" algn="l" rtl="0">
              <a:lnSpc>
                <a:spcPct val="70000"/>
              </a:lnSpc>
              <a:spcBef>
                <a:spcPts val="518"/>
              </a:spcBef>
              <a:spcAft>
                <a:spcPts val="0"/>
              </a:spcAft>
              <a:buSzPts val="2590"/>
              <a:buChar char="•"/>
            </a:pPr>
            <a:r>
              <a:rPr lang="en-US" sz="2590" dirty="0"/>
              <a:t>No one else should eat for a donation.</a:t>
            </a:r>
            <a:endParaRPr dirty="0"/>
          </a:p>
          <a:p>
            <a:pPr marL="228600" lvl="0" indent="-228600" algn="l" rtl="0">
              <a:lnSpc>
                <a:spcPct val="70000"/>
              </a:lnSpc>
              <a:spcBef>
                <a:spcPts val="518"/>
              </a:spcBef>
              <a:spcAft>
                <a:spcPts val="0"/>
              </a:spcAft>
              <a:buSzPts val="2590"/>
              <a:buChar char="•"/>
            </a:pPr>
            <a:r>
              <a:rPr lang="en-US" sz="2590" dirty="0"/>
              <a:t>Any meal served to a guest must be paid </a:t>
            </a:r>
            <a:endParaRPr dirty="0"/>
          </a:p>
          <a:p>
            <a:pPr marL="228600" lvl="0" indent="-228600" algn="l" rtl="0">
              <a:lnSpc>
                <a:spcPct val="70000"/>
              </a:lnSpc>
              <a:spcBef>
                <a:spcPts val="518"/>
              </a:spcBef>
              <a:spcAft>
                <a:spcPts val="0"/>
              </a:spcAft>
              <a:buSzPts val="2590"/>
              <a:buFont typeface="Arial"/>
              <a:buNone/>
            </a:pPr>
            <a:r>
              <a:rPr lang="en-US" sz="2590" dirty="0"/>
              <a:t>	at the full price, </a:t>
            </a:r>
            <a:endParaRPr dirty="0"/>
          </a:p>
          <a:p>
            <a:pPr marL="228600" lvl="0" indent="-228600" algn="l" rtl="0">
              <a:lnSpc>
                <a:spcPct val="70000"/>
              </a:lnSpc>
              <a:spcBef>
                <a:spcPts val="518"/>
              </a:spcBef>
              <a:spcAft>
                <a:spcPts val="0"/>
              </a:spcAft>
              <a:buSzPts val="2590"/>
              <a:buFont typeface="Arial"/>
              <a:buNone/>
            </a:pPr>
            <a:r>
              <a:rPr lang="en-US" sz="2590" dirty="0"/>
              <a:t>	which is </a:t>
            </a:r>
            <a:endParaRPr dirty="0"/>
          </a:p>
          <a:p>
            <a:pPr marL="228600" lvl="0" indent="-228600" algn="l" rtl="0">
              <a:lnSpc>
                <a:spcPct val="70000"/>
              </a:lnSpc>
              <a:spcBef>
                <a:spcPts val="518"/>
              </a:spcBef>
              <a:spcAft>
                <a:spcPts val="0"/>
              </a:spcAft>
              <a:buSzPts val="2590"/>
              <a:buFont typeface="Arial"/>
              <a:buNone/>
            </a:pPr>
            <a:r>
              <a:rPr lang="en-US" sz="2590" dirty="0"/>
              <a:t>	never </a:t>
            </a:r>
            <a:endParaRPr dirty="0"/>
          </a:p>
          <a:p>
            <a:pPr marL="228600" lvl="0" indent="-228600" algn="l" rtl="0">
              <a:lnSpc>
                <a:spcPct val="70000"/>
              </a:lnSpc>
              <a:spcBef>
                <a:spcPts val="518"/>
              </a:spcBef>
              <a:spcAft>
                <a:spcPts val="0"/>
              </a:spcAft>
              <a:buSzPts val="2590"/>
              <a:buFont typeface="Arial"/>
              <a:buNone/>
            </a:pPr>
            <a:r>
              <a:rPr lang="en-US" sz="2590" dirty="0"/>
              <a:t>	less than</a:t>
            </a:r>
            <a:endParaRPr dirty="0"/>
          </a:p>
          <a:p>
            <a:pPr marL="228600" lvl="0" indent="-228600" algn="l" rtl="0">
              <a:lnSpc>
                <a:spcPct val="70000"/>
              </a:lnSpc>
              <a:spcBef>
                <a:spcPts val="518"/>
              </a:spcBef>
              <a:spcAft>
                <a:spcPts val="0"/>
              </a:spcAft>
              <a:buSzPts val="2590"/>
              <a:buFont typeface="Arial"/>
              <a:buNone/>
            </a:pPr>
            <a:r>
              <a:rPr lang="en-US" sz="2590" dirty="0"/>
              <a:t>	$6.00.</a:t>
            </a:r>
            <a:endParaRPr dirty="0"/>
          </a:p>
        </p:txBody>
      </p:sp>
      <p:pic>
        <p:nvPicPr>
          <p:cNvPr id="492" name="Google Shape;492;p67" descr="Clip art of money"/>
          <p:cNvPicPr preferRelativeResize="0"/>
          <p:nvPr/>
        </p:nvPicPr>
        <p:blipFill rotWithShape="1">
          <a:blip r:embed="rId3">
            <a:alphaModFix/>
          </a:blip>
          <a:srcRect/>
          <a:stretch/>
        </p:blipFill>
        <p:spPr>
          <a:xfrm>
            <a:off x="6233160" y="3998260"/>
            <a:ext cx="2910840" cy="2656719"/>
          </a:xfrm>
          <a:prstGeom prst="rect">
            <a:avLst/>
          </a:prstGeom>
          <a:noFill/>
          <a:ln>
            <a:noFill/>
          </a:ln>
        </p:spPr>
      </p:pic>
    </p:spTree>
    <p:extLst>
      <p:ext uri="{BB962C8B-B14F-4D97-AF65-F5344CB8AC3E}">
        <p14:creationId xmlns:p14="http://schemas.microsoft.com/office/powerpoint/2010/main" val="3310850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68"/>
          <p:cNvSpPr txBox="1">
            <a:spLocks noGrp="1"/>
          </p:cNvSpPr>
          <p:nvPr>
            <p:ph type="title"/>
          </p:nvPr>
        </p:nvSpPr>
        <p:spPr>
          <a:xfrm>
            <a:off x="457200" y="762000"/>
            <a:ext cx="7772400" cy="685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Arial"/>
              <a:buNone/>
            </a:pPr>
            <a:r>
              <a:rPr lang="en-US" sz="3959" dirty="0"/>
              <a:t>Meals to “Visitors”</a:t>
            </a:r>
            <a:endParaRPr dirty="0"/>
          </a:p>
        </p:txBody>
      </p:sp>
      <p:pic>
        <p:nvPicPr>
          <p:cNvPr id="502" name="Google Shape;502;p68" descr="A robber breaking into a window"/>
          <p:cNvPicPr preferRelativeResize="0">
            <a:picLocks noGrp="1"/>
          </p:cNvPicPr>
          <p:nvPr>
            <p:ph type="body" idx="1"/>
          </p:nvPr>
        </p:nvPicPr>
        <p:blipFill rotWithShape="1">
          <a:blip r:embed="rId3">
            <a:alphaModFix/>
          </a:blip>
          <a:srcRect/>
          <a:stretch/>
        </p:blipFill>
        <p:spPr>
          <a:xfrm>
            <a:off x="533400" y="1600200"/>
            <a:ext cx="2921000" cy="4379913"/>
          </a:xfrm>
          <a:prstGeom prst="rect">
            <a:avLst/>
          </a:prstGeom>
          <a:noFill/>
          <a:ln>
            <a:noFill/>
          </a:ln>
        </p:spPr>
      </p:pic>
      <p:sp>
        <p:nvSpPr>
          <p:cNvPr id="501" name="Google Shape;501;p68"/>
          <p:cNvSpPr txBox="1">
            <a:spLocks noGrp="1"/>
          </p:cNvSpPr>
          <p:nvPr>
            <p:ph type="body" idx="2"/>
          </p:nvPr>
        </p:nvSpPr>
        <p:spPr>
          <a:xfrm>
            <a:off x="3810000" y="1371600"/>
            <a:ext cx="5029200" cy="50292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800"/>
              <a:buChar char="•"/>
            </a:pPr>
            <a:r>
              <a:rPr lang="en-US" sz="2800"/>
              <a:t>This program is for ELDERS.</a:t>
            </a:r>
            <a:endParaRPr/>
          </a:p>
          <a:p>
            <a:pPr marL="228600" lvl="0" indent="-228600" algn="l" rtl="0">
              <a:lnSpc>
                <a:spcPct val="90000"/>
              </a:lnSpc>
              <a:spcBef>
                <a:spcPts val="560"/>
              </a:spcBef>
              <a:spcAft>
                <a:spcPts val="0"/>
              </a:spcAft>
              <a:buSzPts val="2800"/>
              <a:buChar char="•"/>
            </a:pPr>
            <a:r>
              <a:rPr lang="en-US" sz="2800"/>
              <a:t>Sometimes family members show up at the meal site.</a:t>
            </a:r>
            <a:endParaRPr/>
          </a:p>
          <a:p>
            <a:pPr marL="228600" lvl="0" indent="-228600" algn="l" rtl="0">
              <a:lnSpc>
                <a:spcPct val="90000"/>
              </a:lnSpc>
              <a:spcBef>
                <a:spcPts val="560"/>
              </a:spcBef>
              <a:spcAft>
                <a:spcPts val="0"/>
              </a:spcAft>
              <a:buSzPts val="2800"/>
              <a:buChar char="•"/>
            </a:pPr>
            <a:r>
              <a:rPr lang="en-US" sz="2800"/>
              <a:t>If you feed non-elders, they must pay the full cost of the meal.</a:t>
            </a:r>
            <a:endParaRPr/>
          </a:p>
          <a:p>
            <a:pPr marL="228600" lvl="0" indent="-228600" algn="l" rtl="0">
              <a:lnSpc>
                <a:spcPct val="90000"/>
              </a:lnSpc>
              <a:spcBef>
                <a:spcPts val="560"/>
              </a:spcBef>
              <a:spcAft>
                <a:spcPts val="0"/>
              </a:spcAft>
              <a:buSzPts val="2800"/>
              <a:buChar char="•"/>
            </a:pPr>
            <a:r>
              <a:rPr lang="en-US" sz="2800"/>
              <a:t>Feeding non-elders at the meal sites is STEALING FROM THE ELDERS and violates the terms of the grant.</a:t>
            </a:r>
            <a:endParaRPr/>
          </a:p>
        </p:txBody>
      </p:sp>
    </p:spTree>
    <p:extLst>
      <p:ext uri="{BB962C8B-B14F-4D97-AF65-F5344CB8AC3E}">
        <p14:creationId xmlns:p14="http://schemas.microsoft.com/office/powerpoint/2010/main" val="620822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6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Arial"/>
              <a:buNone/>
            </a:pPr>
            <a:r>
              <a:rPr lang="en-US"/>
              <a:t>Volunteers and Staff</a:t>
            </a:r>
            <a:endParaRPr/>
          </a:p>
        </p:txBody>
      </p:sp>
      <p:sp>
        <p:nvSpPr>
          <p:cNvPr id="508" name="Google Shape;508;p69"/>
          <p:cNvSpPr txBox="1">
            <a:spLocks noGrp="1"/>
          </p:cNvSpPr>
          <p:nvPr>
            <p:ph type="body" idx="1"/>
          </p:nvPr>
        </p:nvSpPr>
        <p:spPr>
          <a:xfrm>
            <a:off x="533400" y="1828800"/>
            <a:ext cx="8153400" cy="42672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590"/>
              <a:buChar char="•"/>
            </a:pPr>
            <a:r>
              <a:rPr lang="en-US" sz="2590" dirty="0"/>
              <a:t>If you have enough food, meal program volunteers of any age can eat meals and you can count them in your meal counts for reimbursement.</a:t>
            </a:r>
            <a:endParaRPr dirty="0"/>
          </a:p>
          <a:p>
            <a:pPr marL="228600" lvl="0" indent="-228600" algn="l" rtl="0">
              <a:lnSpc>
                <a:spcPct val="90000"/>
              </a:lnSpc>
              <a:spcBef>
                <a:spcPts val="518"/>
              </a:spcBef>
              <a:spcAft>
                <a:spcPts val="0"/>
              </a:spcAft>
              <a:buSzPts val="2590"/>
              <a:buChar char="•"/>
            </a:pPr>
            <a:r>
              <a:rPr lang="en-US" sz="2590" dirty="0"/>
              <a:t>All of these meals count for reimbursement along with elders meals.</a:t>
            </a:r>
            <a:endParaRPr dirty="0"/>
          </a:p>
          <a:p>
            <a:pPr marL="228600" lvl="0" indent="-228600" algn="l" rtl="0">
              <a:lnSpc>
                <a:spcPct val="90000"/>
              </a:lnSpc>
              <a:spcBef>
                <a:spcPts val="518"/>
              </a:spcBef>
              <a:spcAft>
                <a:spcPts val="0"/>
              </a:spcAft>
              <a:buSzPts val="2590"/>
              <a:buChar char="•"/>
            </a:pPr>
            <a:r>
              <a:rPr lang="en-US" sz="2590" dirty="0"/>
              <a:t>Under 60 Guest meals DO NOT COUNT for NSIP.</a:t>
            </a:r>
            <a:endParaRPr dirty="0"/>
          </a:p>
          <a:p>
            <a:pPr marL="228600" lvl="0" indent="-228600" algn="l" rtl="0">
              <a:lnSpc>
                <a:spcPct val="90000"/>
              </a:lnSpc>
              <a:spcBef>
                <a:spcPts val="518"/>
              </a:spcBef>
              <a:spcAft>
                <a:spcPts val="0"/>
              </a:spcAft>
              <a:buSzPts val="2590"/>
              <a:buChar char="•"/>
            </a:pPr>
            <a:r>
              <a:rPr lang="en-US" sz="2590"/>
              <a:t>Don’t forget to include special dinners….birthdays, celebrations, Elder Honor Day—just make sure the meal meets the requirements for the reimbursement.</a:t>
            </a:r>
            <a:endParaRPr/>
          </a:p>
          <a:p>
            <a:pPr marL="228600" lvl="0" indent="-64135" algn="l" rtl="0">
              <a:lnSpc>
                <a:spcPct val="90000"/>
              </a:lnSpc>
              <a:spcBef>
                <a:spcPts val="518"/>
              </a:spcBef>
              <a:spcAft>
                <a:spcPts val="0"/>
              </a:spcAft>
              <a:buSzPts val="2590"/>
              <a:buNone/>
            </a:pPr>
            <a:endParaRPr sz="2590" dirty="0"/>
          </a:p>
        </p:txBody>
      </p:sp>
    </p:spTree>
    <p:extLst>
      <p:ext uri="{BB962C8B-B14F-4D97-AF65-F5344CB8AC3E}">
        <p14:creationId xmlns:p14="http://schemas.microsoft.com/office/powerpoint/2010/main" val="337351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Arial"/>
              <a:buNone/>
            </a:pPr>
            <a:r>
              <a:rPr lang="en-US" sz="3959"/>
              <a:t>Part A/B Grants</a:t>
            </a:r>
            <a:br>
              <a:rPr lang="en-US" sz="3959"/>
            </a:br>
            <a:r>
              <a:rPr lang="en-US" sz="3959"/>
              <a:t>Required Supportive Services</a:t>
            </a:r>
            <a:endParaRPr/>
          </a:p>
        </p:txBody>
      </p:sp>
      <p:sp>
        <p:nvSpPr>
          <p:cNvPr id="258" name="Google Shape;258;p35"/>
          <p:cNvSpPr txBox="1">
            <a:spLocks noGrp="1"/>
          </p:cNvSpPr>
          <p:nvPr>
            <p:ph type="body" idx="1"/>
          </p:nvPr>
        </p:nvSpPr>
        <p:spPr>
          <a:xfrm>
            <a:off x="457200" y="1600201"/>
            <a:ext cx="8229600" cy="38862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SzPts val="2960"/>
              <a:buChar char="•"/>
            </a:pPr>
            <a:r>
              <a:rPr lang="en-US" sz="2960"/>
              <a:t>Information is a required service</a:t>
            </a:r>
            <a:endParaRPr/>
          </a:p>
          <a:p>
            <a:pPr marL="0" lvl="0" indent="0" algn="l" rtl="0">
              <a:lnSpc>
                <a:spcPct val="80000"/>
              </a:lnSpc>
              <a:spcBef>
                <a:spcPts val="592"/>
              </a:spcBef>
              <a:spcAft>
                <a:spcPts val="0"/>
              </a:spcAft>
              <a:buSzPts val="2960"/>
              <a:buNone/>
            </a:pPr>
            <a:r>
              <a:rPr lang="en-US" sz="2960"/>
              <a:t>      √ simple provision of information to people; can be in a group session or one-on-one</a:t>
            </a:r>
            <a:endParaRPr/>
          </a:p>
          <a:p>
            <a:pPr marL="0" lvl="0" indent="0" algn="l" rtl="0">
              <a:lnSpc>
                <a:spcPct val="80000"/>
              </a:lnSpc>
              <a:spcBef>
                <a:spcPts val="592"/>
              </a:spcBef>
              <a:spcAft>
                <a:spcPts val="0"/>
              </a:spcAft>
              <a:buSzPts val="2960"/>
              <a:buNone/>
            </a:pPr>
            <a:r>
              <a:rPr lang="en-US" sz="2960"/>
              <a:t>     √  grantees should have a list of all services that are available to older Indians in the service area </a:t>
            </a:r>
            <a:endParaRPr/>
          </a:p>
          <a:p>
            <a:pPr marL="0" lvl="0" indent="0" algn="l" rtl="0">
              <a:lnSpc>
                <a:spcPct val="80000"/>
              </a:lnSpc>
              <a:spcBef>
                <a:spcPts val="592"/>
              </a:spcBef>
              <a:spcAft>
                <a:spcPts val="0"/>
              </a:spcAft>
              <a:buSzPts val="2960"/>
              <a:buNone/>
            </a:pPr>
            <a:r>
              <a:rPr lang="en-US" sz="2960"/>
              <a:t>     √  grantees should maintain a list of services needed or requested by the older Tribal members</a:t>
            </a:r>
            <a:endParaRPr/>
          </a:p>
          <a:p>
            <a:pPr marL="0" lvl="0" indent="0" algn="l" rtl="0">
              <a:lnSpc>
                <a:spcPct val="80000"/>
              </a:lnSpc>
              <a:spcBef>
                <a:spcPts val="592"/>
              </a:spcBef>
              <a:spcAft>
                <a:spcPts val="0"/>
              </a:spcAft>
              <a:buSzPts val="2960"/>
              <a:buNone/>
            </a:pPr>
            <a:endParaRPr sz="2960"/>
          </a:p>
        </p:txBody>
      </p:sp>
      <p:sp>
        <p:nvSpPr>
          <p:cNvPr id="259" name="Google Shape;259;p35"/>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Arial"/>
              <a:buNone/>
            </a:pPr>
            <a:r>
              <a:rPr lang="en-US" sz="3959"/>
              <a:t>Part A/B Grants</a:t>
            </a:r>
            <a:br>
              <a:rPr lang="en-US" sz="3959"/>
            </a:br>
            <a:r>
              <a:rPr lang="en-US" sz="3959"/>
              <a:t>Required Supportive Services</a:t>
            </a:r>
            <a:endParaRPr/>
          </a:p>
        </p:txBody>
      </p:sp>
      <p:sp>
        <p:nvSpPr>
          <p:cNvPr id="265" name="Google Shape;265;p36"/>
          <p:cNvSpPr txBox="1">
            <a:spLocks noGrp="1"/>
          </p:cNvSpPr>
          <p:nvPr>
            <p:ph type="body" idx="1"/>
          </p:nvPr>
        </p:nvSpPr>
        <p:spPr>
          <a:xfrm>
            <a:off x="457200" y="1600201"/>
            <a:ext cx="8229600" cy="38862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960"/>
              <a:buChar char="•"/>
            </a:pPr>
            <a:r>
              <a:rPr lang="en-US" sz="2960"/>
              <a:t>Assistance is a required service</a:t>
            </a:r>
            <a:endParaRPr/>
          </a:p>
          <a:p>
            <a:pPr marL="0" lvl="0" indent="0" algn="l" rtl="0">
              <a:lnSpc>
                <a:spcPct val="90000"/>
              </a:lnSpc>
              <a:spcBef>
                <a:spcPts val="592"/>
              </a:spcBef>
              <a:spcAft>
                <a:spcPts val="0"/>
              </a:spcAft>
              <a:buSzPts val="2960"/>
              <a:buNone/>
            </a:pPr>
            <a:r>
              <a:rPr lang="en-US" sz="2960"/>
              <a:t>      √ involves providing assistance to older Tribal members to help them </a:t>
            </a:r>
            <a:r>
              <a:rPr lang="en-US" sz="2960" b="1" i="1"/>
              <a:t>access</a:t>
            </a:r>
            <a:r>
              <a:rPr lang="en-US" sz="2960"/>
              <a:t> available services; may help fill out forms, etc.</a:t>
            </a:r>
            <a:endParaRPr/>
          </a:p>
          <a:p>
            <a:pPr marL="0" lvl="0" indent="0" algn="l" rtl="0">
              <a:lnSpc>
                <a:spcPct val="90000"/>
              </a:lnSpc>
              <a:spcBef>
                <a:spcPts val="592"/>
              </a:spcBef>
              <a:spcAft>
                <a:spcPts val="0"/>
              </a:spcAft>
              <a:buSzPts val="2960"/>
              <a:buNone/>
            </a:pPr>
            <a:r>
              <a:rPr lang="en-US" sz="2960"/>
              <a:t>      √ usually involves siting down with the older adult/family to discuss options for services</a:t>
            </a:r>
            <a:endParaRPr/>
          </a:p>
          <a:p>
            <a:pPr marL="0" lvl="0" indent="0" algn="l" rtl="0">
              <a:lnSpc>
                <a:spcPct val="90000"/>
              </a:lnSpc>
              <a:spcBef>
                <a:spcPts val="592"/>
              </a:spcBef>
              <a:spcAft>
                <a:spcPts val="0"/>
              </a:spcAft>
              <a:buSzPts val="2960"/>
              <a:buNone/>
            </a:pPr>
            <a:r>
              <a:rPr lang="en-US" sz="2960"/>
              <a:t>      √ should be able to track the number of unduplicated clients who receive this service</a:t>
            </a:r>
            <a:endParaRPr/>
          </a:p>
        </p:txBody>
      </p:sp>
      <p:sp>
        <p:nvSpPr>
          <p:cNvPr id="266" name="Google Shape;266;p36"/>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8"/>
          <p:cNvSpPr txBox="1">
            <a:spLocks noGrp="1"/>
          </p:cNvSpPr>
          <p:nvPr>
            <p:ph type="title"/>
          </p:nvPr>
        </p:nvSpPr>
        <p:spPr>
          <a:xfrm>
            <a:off x="722313" y="4429125"/>
            <a:ext cx="7772400" cy="10572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Arial"/>
              <a:buNone/>
            </a:pPr>
            <a:r>
              <a:rPr lang="en-US" dirty="0"/>
              <a:t>OVERVIEW OF THE OLDER AMERICANS ACT</a:t>
            </a:r>
            <a:endParaRPr dirty="0"/>
          </a:p>
        </p:txBody>
      </p:sp>
      <p:sp>
        <p:nvSpPr>
          <p:cNvPr id="107" name="Google Shape;107;p18"/>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solidFill>
                  <a:schemeClr val="bg1"/>
                </a:solidFill>
              </a:rPr>
              <a:t>3</a:t>
            </a:fld>
            <a:endParaRPr dirty="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1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Arial"/>
              <a:buNone/>
            </a:pPr>
            <a:r>
              <a:rPr lang="en-US" sz="3959"/>
              <a:t>Part A/B Grants</a:t>
            </a:r>
            <a:br>
              <a:rPr lang="en-US" sz="3959"/>
            </a:br>
            <a:r>
              <a:rPr lang="en-US" sz="3959"/>
              <a:t>Optional Supportive Services</a:t>
            </a:r>
            <a:endParaRPr/>
          </a:p>
        </p:txBody>
      </p:sp>
      <p:sp>
        <p:nvSpPr>
          <p:cNvPr id="838" name="Google Shape;838;p116"/>
          <p:cNvSpPr txBox="1">
            <a:spLocks noGrp="1"/>
          </p:cNvSpPr>
          <p:nvPr>
            <p:ph type="body" idx="1"/>
          </p:nvPr>
        </p:nvSpPr>
        <p:spPr>
          <a:xfrm>
            <a:off x="457200" y="1600201"/>
            <a:ext cx="8229600" cy="388620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SzPts val="3200"/>
              <a:buChar char="•"/>
            </a:pPr>
            <a:r>
              <a:rPr lang="en-US"/>
              <a:t>A tribal organization may provide any of the supportive services mentioned under title III of the Older Americans Act, and any other supportive services that are necessary for the general welfare of older Indians</a:t>
            </a:r>
            <a:endParaRPr/>
          </a:p>
          <a:p>
            <a:pPr marL="0" lvl="0" indent="0" algn="l" rtl="0">
              <a:spcBef>
                <a:spcPts val="640"/>
              </a:spcBef>
              <a:spcAft>
                <a:spcPts val="0"/>
              </a:spcAft>
              <a:buSzPts val="3200"/>
              <a:buNone/>
            </a:pPr>
            <a:r>
              <a:rPr lang="en-US"/>
              <a:t>(45 C.F.R. §1322.13 (a))</a:t>
            </a:r>
            <a:endParaRPr/>
          </a:p>
        </p:txBody>
      </p:sp>
      <p:sp>
        <p:nvSpPr>
          <p:cNvPr id="839" name="Google Shape;839;p116"/>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30</a:t>
            </a:fld>
            <a:endParaRPr/>
          </a:p>
        </p:txBody>
      </p:sp>
    </p:spTree>
    <p:extLst>
      <p:ext uri="{BB962C8B-B14F-4D97-AF65-F5344CB8AC3E}">
        <p14:creationId xmlns:p14="http://schemas.microsoft.com/office/powerpoint/2010/main" val="487993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1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Arial"/>
              <a:buNone/>
            </a:pPr>
            <a:r>
              <a:rPr lang="en-US" sz="3600"/>
              <a:t>Part A/B Grants</a:t>
            </a:r>
            <a:br>
              <a:rPr lang="en-US" sz="3959"/>
            </a:br>
            <a:r>
              <a:rPr lang="en-US" sz="3600"/>
              <a:t>Optional Supportive Services - Examples</a:t>
            </a:r>
            <a:endParaRPr/>
          </a:p>
        </p:txBody>
      </p:sp>
      <p:sp>
        <p:nvSpPr>
          <p:cNvPr id="847" name="Google Shape;847;p117"/>
          <p:cNvSpPr txBox="1">
            <a:spLocks noGrp="1"/>
          </p:cNvSpPr>
          <p:nvPr>
            <p:ph type="body" idx="1"/>
          </p:nvPr>
        </p:nvSpPr>
        <p:spPr>
          <a:xfrm>
            <a:off x="457200" y="1600201"/>
            <a:ext cx="4038600" cy="403860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SzPts val="2800"/>
              <a:buChar char="•"/>
            </a:pPr>
            <a:r>
              <a:rPr lang="en-US"/>
              <a:t>Outreach</a:t>
            </a:r>
            <a:endParaRPr/>
          </a:p>
          <a:p>
            <a:pPr marL="228600" lvl="0" indent="-228600" algn="l" rtl="0">
              <a:spcBef>
                <a:spcPts val="560"/>
              </a:spcBef>
              <a:spcAft>
                <a:spcPts val="0"/>
              </a:spcAft>
              <a:buSzPts val="2800"/>
              <a:buChar char="•"/>
            </a:pPr>
            <a:r>
              <a:rPr lang="en-US"/>
              <a:t>Case Management</a:t>
            </a:r>
            <a:endParaRPr/>
          </a:p>
          <a:p>
            <a:pPr marL="228600" lvl="0" indent="-228600" algn="l" rtl="0">
              <a:spcBef>
                <a:spcPts val="560"/>
              </a:spcBef>
              <a:spcAft>
                <a:spcPts val="0"/>
              </a:spcAft>
              <a:buSzPts val="2800"/>
              <a:buChar char="•"/>
            </a:pPr>
            <a:r>
              <a:rPr lang="en-US"/>
              <a:t>Transportation</a:t>
            </a:r>
            <a:endParaRPr/>
          </a:p>
          <a:p>
            <a:pPr marL="228600" lvl="0" indent="-228600" algn="l" rtl="0">
              <a:spcBef>
                <a:spcPts val="560"/>
              </a:spcBef>
              <a:spcAft>
                <a:spcPts val="0"/>
              </a:spcAft>
              <a:buSzPts val="2800"/>
              <a:buChar char="•"/>
            </a:pPr>
            <a:r>
              <a:rPr lang="en-US"/>
              <a:t>Legal Assistance</a:t>
            </a:r>
            <a:endParaRPr/>
          </a:p>
          <a:p>
            <a:pPr marL="228600" lvl="0" indent="-228600" algn="l" rtl="0">
              <a:spcBef>
                <a:spcPts val="560"/>
              </a:spcBef>
              <a:spcAft>
                <a:spcPts val="0"/>
              </a:spcAft>
              <a:buSzPts val="2800"/>
              <a:buChar char="•"/>
            </a:pPr>
            <a:r>
              <a:rPr lang="en-US"/>
              <a:t>Homemaker Services</a:t>
            </a:r>
            <a:endParaRPr/>
          </a:p>
          <a:p>
            <a:pPr marL="228600" lvl="0" indent="-228600" algn="l" rtl="0">
              <a:spcBef>
                <a:spcPts val="560"/>
              </a:spcBef>
              <a:spcAft>
                <a:spcPts val="0"/>
              </a:spcAft>
              <a:buSzPts val="2800"/>
              <a:buChar char="•"/>
            </a:pPr>
            <a:r>
              <a:rPr lang="en-US"/>
              <a:t>Personal Care/Home Health Aide</a:t>
            </a:r>
            <a:endParaRPr/>
          </a:p>
        </p:txBody>
      </p:sp>
      <p:sp>
        <p:nvSpPr>
          <p:cNvPr id="848" name="Google Shape;848;p117"/>
          <p:cNvSpPr txBox="1">
            <a:spLocks noGrp="1"/>
          </p:cNvSpPr>
          <p:nvPr>
            <p:ph type="body" idx="2"/>
          </p:nvPr>
        </p:nvSpPr>
        <p:spPr>
          <a:xfrm>
            <a:off x="4648200" y="1600201"/>
            <a:ext cx="4038600" cy="403860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SzPts val="2800"/>
              <a:buChar char="•"/>
            </a:pPr>
            <a:r>
              <a:rPr lang="en-US"/>
              <a:t>Chore Services</a:t>
            </a:r>
            <a:endParaRPr/>
          </a:p>
          <a:p>
            <a:pPr marL="228600" lvl="0" indent="-228600" algn="l" rtl="0">
              <a:spcBef>
                <a:spcPts val="560"/>
              </a:spcBef>
              <a:spcAft>
                <a:spcPts val="0"/>
              </a:spcAft>
              <a:buSzPts val="2800"/>
              <a:buChar char="•"/>
            </a:pPr>
            <a:r>
              <a:rPr lang="en-US"/>
              <a:t>Visiting</a:t>
            </a:r>
            <a:endParaRPr/>
          </a:p>
          <a:p>
            <a:pPr marL="228600" lvl="0" indent="-228600" algn="l" rtl="0">
              <a:spcBef>
                <a:spcPts val="560"/>
              </a:spcBef>
              <a:spcAft>
                <a:spcPts val="0"/>
              </a:spcAft>
              <a:buSzPts val="2800"/>
              <a:buChar char="•"/>
            </a:pPr>
            <a:r>
              <a:rPr lang="en-US"/>
              <a:t>Telephoning</a:t>
            </a:r>
            <a:endParaRPr/>
          </a:p>
          <a:p>
            <a:pPr marL="228600" lvl="0" indent="-228600" algn="l" rtl="0">
              <a:spcBef>
                <a:spcPts val="560"/>
              </a:spcBef>
              <a:spcAft>
                <a:spcPts val="0"/>
              </a:spcAft>
              <a:buSzPts val="2800"/>
              <a:buChar char="•"/>
            </a:pPr>
            <a:r>
              <a:rPr lang="en-US"/>
              <a:t>Ombudsman Services</a:t>
            </a:r>
            <a:endParaRPr/>
          </a:p>
          <a:p>
            <a:pPr marL="228600" lvl="0" indent="-228600" algn="l" rtl="0">
              <a:spcBef>
                <a:spcPts val="560"/>
              </a:spcBef>
              <a:spcAft>
                <a:spcPts val="0"/>
              </a:spcAft>
              <a:buSzPts val="2800"/>
              <a:buChar char="•"/>
            </a:pPr>
            <a:r>
              <a:rPr lang="en-US"/>
              <a:t>Health Promotion Activities</a:t>
            </a:r>
            <a:endParaRPr/>
          </a:p>
          <a:p>
            <a:pPr marL="228600" lvl="0" indent="-228600" algn="l" rtl="0">
              <a:spcBef>
                <a:spcPts val="560"/>
              </a:spcBef>
              <a:spcAft>
                <a:spcPts val="0"/>
              </a:spcAft>
              <a:buSzPts val="2800"/>
              <a:buChar char="•"/>
            </a:pPr>
            <a:r>
              <a:rPr lang="en-US"/>
              <a:t>Snow Removal</a:t>
            </a:r>
            <a:endParaRPr/>
          </a:p>
          <a:p>
            <a:pPr marL="228600" lvl="0" indent="-228600" algn="l" rtl="0">
              <a:spcBef>
                <a:spcPts val="560"/>
              </a:spcBef>
              <a:spcAft>
                <a:spcPts val="0"/>
              </a:spcAft>
              <a:buSzPts val="2800"/>
              <a:buChar char="•"/>
            </a:pPr>
            <a:r>
              <a:rPr lang="en-US"/>
              <a:t>Wood Chopping</a:t>
            </a:r>
            <a:endParaRPr/>
          </a:p>
        </p:txBody>
      </p:sp>
      <p:sp>
        <p:nvSpPr>
          <p:cNvPr id="849" name="Google Shape;849;p117"/>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31</a:t>
            </a:fld>
            <a:endParaRPr/>
          </a:p>
        </p:txBody>
      </p:sp>
    </p:spTree>
    <p:extLst>
      <p:ext uri="{BB962C8B-B14F-4D97-AF65-F5344CB8AC3E}">
        <p14:creationId xmlns:p14="http://schemas.microsoft.com/office/powerpoint/2010/main" val="3695775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Google Shape;863;p1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Arial"/>
              <a:buNone/>
            </a:pPr>
            <a:r>
              <a:rPr lang="en-US" dirty="0"/>
              <a:t>Supportive Services Records</a:t>
            </a:r>
            <a:endParaRPr dirty="0"/>
          </a:p>
        </p:txBody>
      </p:sp>
      <p:sp>
        <p:nvSpPr>
          <p:cNvPr id="864" name="Google Shape;864;p119"/>
          <p:cNvSpPr txBox="1">
            <a:spLocks noGrp="1"/>
          </p:cNvSpPr>
          <p:nvPr>
            <p:ph type="body" idx="1"/>
          </p:nvPr>
        </p:nvSpPr>
        <p:spPr>
          <a:xfrm>
            <a:off x="457200" y="1423214"/>
            <a:ext cx="8351520" cy="42672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SzPts val="2000"/>
              <a:buChar char="•"/>
            </a:pPr>
            <a:r>
              <a:rPr lang="en-US" sz="2000" dirty="0"/>
              <a:t>Keeping track of the elders who participate in your services is an essential part of the Title VI Director’s job. </a:t>
            </a:r>
            <a:endParaRPr dirty="0"/>
          </a:p>
          <a:p>
            <a:pPr marL="228600" lvl="0" indent="-228600" algn="l" rtl="0">
              <a:lnSpc>
                <a:spcPct val="80000"/>
              </a:lnSpc>
              <a:spcBef>
                <a:spcPts val="400"/>
              </a:spcBef>
              <a:spcAft>
                <a:spcPts val="0"/>
              </a:spcAft>
              <a:buSzPts val="2000"/>
              <a:buChar char="•"/>
            </a:pPr>
            <a:r>
              <a:rPr lang="en-US" sz="2000" dirty="0"/>
              <a:t>The records you keep on a daily basis will become the annual report required by your grant. </a:t>
            </a:r>
            <a:endParaRPr dirty="0"/>
          </a:p>
          <a:p>
            <a:pPr marL="228600" lvl="0" indent="-228600" algn="l" rtl="0">
              <a:lnSpc>
                <a:spcPct val="80000"/>
              </a:lnSpc>
              <a:spcBef>
                <a:spcPts val="400"/>
              </a:spcBef>
              <a:spcAft>
                <a:spcPts val="0"/>
              </a:spcAft>
              <a:buSzPts val="2000"/>
              <a:buChar char="•"/>
            </a:pPr>
            <a:r>
              <a:rPr lang="en-US" sz="2000" dirty="0"/>
              <a:t>Having a good way to keep track of each elder who receives services, including their name, age, date of birth, emergency contact information, and ability to perform activities of daily living, will help you to apply for grants, contact service providers about needs, and keep track of the number of participants your grant is serving.</a:t>
            </a:r>
            <a:endParaRPr dirty="0"/>
          </a:p>
          <a:p>
            <a:pPr marL="228600" lvl="0" indent="-228600" algn="l" rtl="0">
              <a:lnSpc>
                <a:spcPct val="80000"/>
              </a:lnSpc>
              <a:spcBef>
                <a:spcPts val="400"/>
              </a:spcBef>
              <a:spcAft>
                <a:spcPts val="0"/>
              </a:spcAft>
              <a:buSzPts val="2000"/>
              <a:buChar char="•"/>
            </a:pPr>
            <a:r>
              <a:rPr lang="en-US" sz="2000" dirty="0"/>
              <a:t>Knowing which services are being provided by the grant and how many units of service are being provided will help you justify additional support or demonstrate need for services when you approach funding agencies. </a:t>
            </a:r>
            <a:endParaRPr dirty="0"/>
          </a:p>
          <a:p>
            <a:pPr marL="228600" lvl="0" indent="-228600" algn="l" rtl="0">
              <a:lnSpc>
                <a:spcPct val="80000"/>
              </a:lnSpc>
              <a:spcBef>
                <a:spcPts val="400"/>
              </a:spcBef>
              <a:spcAft>
                <a:spcPts val="0"/>
              </a:spcAft>
              <a:buSzPts val="2000"/>
              <a:buChar char="•"/>
            </a:pPr>
            <a:r>
              <a:rPr lang="en-US" sz="2000" dirty="0"/>
              <a:t>Finally, knowing where the money is going and what it is providing will help you to manage the program more effectively and demonstrate all that is done for the elders in your community.</a:t>
            </a:r>
            <a:endParaRPr dirty="0"/>
          </a:p>
        </p:txBody>
      </p:sp>
      <p:sp>
        <p:nvSpPr>
          <p:cNvPr id="865" name="Google Shape;865;p119"/>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32</a:t>
            </a:fld>
            <a:endParaRPr/>
          </a:p>
        </p:txBody>
      </p:sp>
    </p:spTree>
    <p:extLst>
      <p:ext uri="{BB962C8B-B14F-4D97-AF65-F5344CB8AC3E}">
        <p14:creationId xmlns:p14="http://schemas.microsoft.com/office/powerpoint/2010/main" val="21119425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3"/>
          <p:cNvSpPr txBox="1">
            <a:spLocks noGrp="1"/>
          </p:cNvSpPr>
          <p:nvPr>
            <p:ph type="title"/>
          </p:nvPr>
        </p:nvSpPr>
        <p:spPr>
          <a:xfrm>
            <a:off x="722313" y="4429125"/>
            <a:ext cx="7772400" cy="10572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Arial"/>
              <a:buNone/>
            </a:pPr>
            <a:r>
              <a:rPr lang="en-US" dirty="0"/>
              <a:t>PROGRAMMATIC GRANT REQUIREMENTS – Part C (Caregiver)</a:t>
            </a:r>
            <a:endParaRPr dirty="0"/>
          </a:p>
        </p:txBody>
      </p:sp>
      <p:sp>
        <p:nvSpPr>
          <p:cNvPr id="244" name="Google Shape;244;p33"/>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33</a:t>
            </a:fld>
            <a:endParaRPr/>
          </a:p>
        </p:txBody>
      </p:sp>
    </p:spTree>
    <p:extLst>
      <p:ext uri="{BB962C8B-B14F-4D97-AF65-F5344CB8AC3E}">
        <p14:creationId xmlns:p14="http://schemas.microsoft.com/office/powerpoint/2010/main" val="12168240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74F740-6B89-499E-A550-E551D1DA5A34}"/>
              </a:ext>
            </a:extLst>
          </p:cNvPr>
          <p:cNvSpPr>
            <a:spLocks noGrp="1"/>
          </p:cNvSpPr>
          <p:nvPr>
            <p:ph type="title"/>
          </p:nvPr>
        </p:nvSpPr>
        <p:spPr>
          <a:xfrm>
            <a:off x="478473" y="-1057275"/>
            <a:ext cx="7772400" cy="1057275"/>
          </a:xfrm>
        </p:spPr>
        <p:txBody>
          <a:bodyPr spcFirstLastPara="1" wrap="square" lIns="91425" tIns="45700" rIns="91425" bIns="45700" anchor="t" anchorCtr="0">
            <a:noAutofit/>
          </a:bodyPr>
          <a:lstStyle/>
          <a:p>
            <a:r>
              <a:rPr lang="en-US" dirty="0">
                <a:solidFill>
                  <a:schemeClr val="bg1">
                    <a:lumMod val="95000"/>
                  </a:schemeClr>
                </a:solidFill>
              </a:rPr>
              <a:t>{Hidden}</a:t>
            </a:r>
          </a:p>
        </p:txBody>
      </p:sp>
      <p:sp>
        <p:nvSpPr>
          <p:cNvPr id="2" name="Text Placeholder 1"/>
          <p:cNvSpPr>
            <a:spLocks noGrp="1"/>
          </p:cNvSpPr>
          <p:nvPr>
            <p:ph type="body" idx="1"/>
          </p:nvPr>
        </p:nvSpPr>
        <p:spPr/>
        <p:txBody>
          <a:bodyPr/>
          <a:lstStyle/>
          <a:p>
            <a:r>
              <a:rPr lang="en-US" sz="3200" dirty="0"/>
              <a:t>See Handouts:  </a:t>
            </a:r>
            <a:r>
              <a:rPr lang="en-US" sz="3200" b="1" dirty="0">
                <a:hlinkClick r:id="rId2"/>
              </a:rPr>
              <a:t>Title VI Caregiver Definitions</a:t>
            </a:r>
            <a:r>
              <a:rPr lang="en-US" sz="3200" dirty="0"/>
              <a:t>, </a:t>
            </a:r>
            <a:r>
              <a:rPr lang="en-US" sz="3200" b="1" dirty="0">
                <a:hlinkClick r:id="rId3"/>
              </a:rPr>
              <a:t>OAA Title VI Part C - Caregiver Support Examples</a:t>
            </a:r>
            <a:endParaRPr lang="en-US" sz="3200" b="1" dirty="0"/>
          </a:p>
          <a:p>
            <a:endParaRPr lang="en-US" sz="3200" b="1" dirty="0"/>
          </a:p>
          <a:p>
            <a:r>
              <a:rPr lang="en-US" sz="3200" b="1" dirty="0"/>
              <a:t>Also available at </a:t>
            </a:r>
            <a:r>
              <a:rPr lang="en-US" sz="3200" b="1" dirty="0">
                <a:hlinkClick r:id="rId4"/>
              </a:rPr>
              <a:t>https://olderindians.acl.gov/national-conference/2019</a:t>
            </a:r>
            <a:r>
              <a:rPr lang="en-US" sz="3200" b="1" dirty="0"/>
              <a:t> </a:t>
            </a:r>
            <a:endParaRPr lang="en-US" sz="3200"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34</a:t>
            </a:fld>
            <a:endParaRPr lang="en-US"/>
          </a:p>
        </p:txBody>
      </p:sp>
    </p:spTree>
    <p:extLst>
      <p:ext uri="{BB962C8B-B14F-4D97-AF65-F5344CB8AC3E}">
        <p14:creationId xmlns:p14="http://schemas.microsoft.com/office/powerpoint/2010/main" val="20083975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6"/>
          <p:cNvSpPr txBox="1">
            <a:spLocks noGrp="1"/>
          </p:cNvSpPr>
          <p:nvPr>
            <p:ph type="title"/>
          </p:nvPr>
        </p:nvSpPr>
        <p:spPr>
          <a:xfrm>
            <a:off x="589547" y="2494447"/>
            <a:ext cx="7772400" cy="10572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Arial"/>
              <a:buNone/>
            </a:pPr>
            <a:r>
              <a:rPr lang="en-US" dirty="0"/>
              <a:t>END OF 2017-2020 FUNDING CYCLE – </a:t>
            </a:r>
            <a:r>
              <a:rPr lang="en-US" b="1" dirty="0">
                <a:solidFill>
                  <a:srgbClr val="FF0000"/>
                </a:solidFill>
              </a:rPr>
              <a:t>FUNDS MUST BE EXPENDED BY MARCH 31, 2020</a:t>
            </a:r>
            <a:br>
              <a:rPr lang="en-US" b="1" dirty="0">
                <a:solidFill>
                  <a:srgbClr val="FF0000"/>
                </a:solidFill>
              </a:rPr>
            </a:br>
            <a:br>
              <a:rPr lang="en-US" b="1" dirty="0">
                <a:solidFill>
                  <a:srgbClr val="FF0000"/>
                </a:solidFill>
              </a:rPr>
            </a:br>
            <a:r>
              <a:rPr lang="en-US" dirty="0">
                <a:solidFill>
                  <a:schemeClr val="tx1"/>
                </a:solidFill>
              </a:rPr>
              <a:t>See Handout</a:t>
            </a:r>
            <a:endParaRPr dirty="0">
              <a:solidFill>
                <a:schemeClr val="tx1"/>
              </a:solidFill>
            </a:endParaRPr>
          </a:p>
        </p:txBody>
      </p:sp>
      <p:sp>
        <p:nvSpPr>
          <p:cNvPr id="342" name="Google Shape;342;p46"/>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89" y="166606"/>
            <a:ext cx="8922619" cy="1143000"/>
          </a:xfrm>
        </p:spPr>
        <p:txBody>
          <a:bodyPr/>
          <a:lstStyle/>
          <a:p>
            <a:r>
              <a:rPr lang="en-US" dirty="0"/>
              <a:t>Considerations for Fully Expending 2017-2020 Title VI Funding</a:t>
            </a:r>
          </a:p>
        </p:txBody>
      </p:sp>
      <p:sp>
        <p:nvSpPr>
          <p:cNvPr id="3" name="Text Placeholder 2"/>
          <p:cNvSpPr>
            <a:spLocks noGrp="1"/>
          </p:cNvSpPr>
          <p:nvPr>
            <p:ph type="body" idx="1"/>
          </p:nvPr>
        </p:nvSpPr>
        <p:spPr>
          <a:xfrm>
            <a:off x="197317" y="1395663"/>
            <a:ext cx="8749364" cy="3830856"/>
          </a:xfrm>
        </p:spPr>
        <p:txBody>
          <a:bodyPr/>
          <a:lstStyle/>
          <a:p>
            <a:r>
              <a:rPr lang="en-US" sz="2400" b="1" dirty="0">
                <a:solidFill>
                  <a:srgbClr val="FF0000"/>
                </a:solidFill>
              </a:rPr>
              <a:t>Activities need to be completed by March 31, 2020 and any equipment order needs to be placed by March 31, 2020 in order to use the funds for this grant cycle.</a:t>
            </a:r>
          </a:p>
          <a:p>
            <a:pPr lvl="1"/>
            <a:r>
              <a:rPr lang="en-US" sz="2400" dirty="0">
                <a:solidFill>
                  <a:schemeClr val="tx1"/>
                </a:solidFill>
              </a:rPr>
              <a:t>For example, you cannot advance pay for Chore services like snowplowing to be done in April 2020 or pay for travel to a Cluster training in May 2020.</a:t>
            </a:r>
          </a:p>
          <a:p>
            <a:r>
              <a:rPr lang="en-US" sz="2400" dirty="0"/>
              <a:t>Title VI funding is for the costs of Title VI activities, as long as the costs are allowable, allocable, and reasonable.</a:t>
            </a:r>
          </a:p>
          <a:p>
            <a:pPr marL="25400" indent="0">
              <a:buNone/>
            </a:pPr>
            <a:endParaRPr lang="en-US" dirty="0"/>
          </a:p>
          <a:p>
            <a:endParaRPr lang="en-US"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36</a:t>
            </a:fld>
            <a:endParaRPr lang="en-US"/>
          </a:p>
        </p:txBody>
      </p:sp>
    </p:spTree>
    <p:extLst>
      <p:ext uri="{BB962C8B-B14F-4D97-AF65-F5344CB8AC3E}">
        <p14:creationId xmlns:p14="http://schemas.microsoft.com/office/powerpoint/2010/main" val="520652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89" y="166606"/>
            <a:ext cx="8922619" cy="1143000"/>
          </a:xfrm>
        </p:spPr>
        <p:txBody>
          <a:bodyPr/>
          <a:lstStyle/>
          <a:p>
            <a:r>
              <a:rPr lang="en-US" dirty="0"/>
              <a:t>Considerations for Fully Expending 2017-2020 Title VI Funding</a:t>
            </a:r>
          </a:p>
        </p:txBody>
      </p:sp>
      <p:sp>
        <p:nvSpPr>
          <p:cNvPr id="3" name="Text Placeholder 2"/>
          <p:cNvSpPr>
            <a:spLocks noGrp="1"/>
          </p:cNvSpPr>
          <p:nvPr>
            <p:ph type="body" idx="1"/>
          </p:nvPr>
        </p:nvSpPr>
        <p:spPr>
          <a:xfrm>
            <a:off x="197317" y="1395663"/>
            <a:ext cx="8749364" cy="3830856"/>
          </a:xfrm>
        </p:spPr>
        <p:txBody>
          <a:bodyPr/>
          <a:lstStyle/>
          <a:p>
            <a:r>
              <a:rPr lang="en-US" dirty="0"/>
              <a:t>For equipment purchases that exceed $5,000 (using Part A/B or Part C or any combination thereof), ACL prior approval is required</a:t>
            </a:r>
          </a:p>
          <a:p>
            <a:pPr lvl="1"/>
            <a:r>
              <a:rPr lang="en-US" dirty="0"/>
              <a:t>See the process for expenditures over $5,000 posted on </a:t>
            </a:r>
            <a:r>
              <a:rPr lang="en-US" u="sng" dirty="0">
                <a:hlinkClick r:id="rId2"/>
              </a:rPr>
              <a:t>https://olderindians.acl.gov/grants/</a:t>
            </a:r>
            <a:endParaRPr lang="en-US" dirty="0"/>
          </a:p>
          <a:p>
            <a:endParaRPr lang="en-US" dirty="0"/>
          </a:p>
          <a:p>
            <a:endParaRPr lang="en-US" dirty="0"/>
          </a:p>
          <a:p>
            <a:endParaRPr lang="en-US"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37</a:t>
            </a:fld>
            <a:endParaRPr lang="en-US"/>
          </a:p>
        </p:txBody>
      </p:sp>
    </p:spTree>
    <p:extLst>
      <p:ext uri="{BB962C8B-B14F-4D97-AF65-F5344CB8AC3E}">
        <p14:creationId xmlns:p14="http://schemas.microsoft.com/office/powerpoint/2010/main" val="11357024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90" y="22227"/>
            <a:ext cx="8922619" cy="767045"/>
          </a:xfrm>
        </p:spPr>
        <p:txBody>
          <a:bodyPr/>
          <a:lstStyle/>
          <a:p>
            <a:r>
              <a:rPr lang="en-US" sz="3200" dirty="0"/>
              <a:t>Examples of Allowable Uses of Part A/B Funds</a:t>
            </a:r>
          </a:p>
        </p:txBody>
      </p:sp>
      <p:sp>
        <p:nvSpPr>
          <p:cNvPr id="3" name="Text Placeholder 2"/>
          <p:cNvSpPr>
            <a:spLocks noGrp="1"/>
          </p:cNvSpPr>
          <p:nvPr>
            <p:ph type="body" idx="1"/>
          </p:nvPr>
        </p:nvSpPr>
        <p:spPr>
          <a:xfrm>
            <a:off x="197317" y="577516"/>
            <a:ext cx="8749364" cy="3830856"/>
          </a:xfrm>
        </p:spPr>
        <p:txBody>
          <a:bodyPr/>
          <a:lstStyle/>
          <a:p>
            <a:pPr lvl="0"/>
            <a:r>
              <a:rPr lang="en-US" sz="2400" dirty="0"/>
              <a:t>Wages and related costs for employees carrying out Title VI, Part A/B activities</a:t>
            </a:r>
          </a:p>
          <a:p>
            <a:pPr lvl="0"/>
            <a:r>
              <a:rPr lang="en-US" sz="2400" dirty="0"/>
              <a:t>Purchasing a new vehicle, commercial refrigerator, or other equipment for the Title VI program / meal site</a:t>
            </a:r>
          </a:p>
          <a:p>
            <a:pPr lvl="0"/>
            <a:r>
              <a:rPr lang="en-US" sz="2400" dirty="0"/>
              <a:t>Purchasing equipment for the Title VI Part A/B program, such as a computer or printer</a:t>
            </a:r>
          </a:p>
          <a:p>
            <a:pPr lvl="0"/>
            <a:r>
              <a:rPr lang="en-US" sz="2400" dirty="0"/>
              <a:t>Paying for food for a special social and/or educational event for elders (can be reported in the PPR as a Congregate Meal if it meets dietary and other OAA requirements)</a:t>
            </a:r>
          </a:p>
          <a:p>
            <a:pPr lvl="0"/>
            <a:r>
              <a:rPr lang="en-US" sz="2400" dirty="0"/>
              <a:t>Installing grab bars or other accommodations in the homes of elders, including ramps (can be reported in the PPR as Other)</a:t>
            </a:r>
          </a:p>
          <a:p>
            <a:pPr marL="25400" lvl="0" indent="0">
              <a:buNone/>
            </a:pPr>
            <a:endParaRPr lang="en-US"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38</a:t>
            </a:fld>
            <a:endParaRPr lang="en-US"/>
          </a:p>
        </p:txBody>
      </p:sp>
    </p:spTree>
    <p:extLst>
      <p:ext uri="{BB962C8B-B14F-4D97-AF65-F5344CB8AC3E}">
        <p14:creationId xmlns:p14="http://schemas.microsoft.com/office/powerpoint/2010/main" val="17319092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90" y="22227"/>
            <a:ext cx="8922619" cy="767045"/>
          </a:xfrm>
        </p:spPr>
        <p:txBody>
          <a:bodyPr/>
          <a:lstStyle/>
          <a:p>
            <a:r>
              <a:rPr lang="en-US" sz="3200" dirty="0"/>
              <a:t>Examples of Allowable Uses of Part A/B Funds</a:t>
            </a:r>
          </a:p>
        </p:txBody>
      </p:sp>
      <p:sp>
        <p:nvSpPr>
          <p:cNvPr id="3" name="Text Placeholder 2"/>
          <p:cNvSpPr>
            <a:spLocks noGrp="1"/>
          </p:cNvSpPr>
          <p:nvPr>
            <p:ph type="body" idx="1"/>
          </p:nvPr>
        </p:nvSpPr>
        <p:spPr>
          <a:xfrm>
            <a:off x="197317" y="577516"/>
            <a:ext cx="8749364" cy="3830856"/>
          </a:xfrm>
        </p:spPr>
        <p:txBody>
          <a:bodyPr/>
          <a:lstStyle/>
          <a:p>
            <a:pPr lvl="0"/>
            <a:r>
              <a:rPr lang="en-US" sz="2400" dirty="0"/>
              <a:t>Providing additional Supportive Services to elders (can be reported in the PPR as Chore (for example snow plowing), Homemaker, Visiting, Transportation</a:t>
            </a:r>
          </a:p>
          <a:p>
            <a:r>
              <a:rPr lang="en-US" sz="2400" dirty="0"/>
              <a:t>Purchasing a lifting chair for use by elders to help elders with mobility impairments or who are recovering from injuries/illness (can be reported in the PPR as Other)</a:t>
            </a:r>
          </a:p>
          <a:p>
            <a:pPr lvl="1"/>
            <a:r>
              <a:rPr lang="en-US" sz="2000" dirty="0"/>
              <a:t>NOTE: Check with your local Center for Independent Living or other local resources to see if non-Title VI funded resources are available</a:t>
            </a:r>
          </a:p>
          <a:p>
            <a:pPr lvl="0"/>
            <a:endParaRPr lang="en-US" sz="2400" dirty="0"/>
          </a:p>
          <a:p>
            <a:pPr marL="25400" lvl="0" indent="0">
              <a:buNone/>
            </a:pPr>
            <a:endParaRPr lang="en-US"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39</a:t>
            </a:fld>
            <a:endParaRPr lang="en-US"/>
          </a:p>
        </p:txBody>
      </p:sp>
    </p:spTree>
    <p:extLst>
      <p:ext uri="{BB962C8B-B14F-4D97-AF65-F5344CB8AC3E}">
        <p14:creationId xmlns:p14="http://schemas.microsoft.com/office/powerpoint/2010/main" val="3633928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9"/>
          <p:cNvSpPr txBox="1">
            <a:spLocks noGrp="1"/>
          </p:cNvSpPr>
          <p:nvPr>
            <p:ph type="title"/>
          </p:nvPr>
        </p:nvSpPr>
        <p:spPr>
          <a:xfrm>
            <a:off x="381000" y="1524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Arial"/>
              <a:buNone/>
            </a:pPr>
            <a:r>
              <a:rPr lang="en-US" b="1" dirty="0"/>
              <a:t>The Older Americans Act</a:t>
            </a:r>
            <a:endParaRPr dirty="0"/>
          </a:p>
        </p:txBody>
      </p:sp>
      <p:sp>
        <p:nvSpPr>
          <p:cNvPr id="113" name="Google Shape;113;p19"/>
          <p:cNvSpPr txBox="1">
            <a:spLocks noGrp="1"/>
          </p:cNvSpPr>
          <p:nvPr>
            <p:ph type="body" idx="1"/>
          </p:nvPr>
        </p:nvSpPr>
        <p:spPr>
          <a:xfrm>
            <a:off x="381000" y="1295400"/>
            <a:ext cx="8229600" cy="388620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SzPts val="2600"/>
              <a:buChar char="•"/>
            </a:pPr>
            <a:r>
              <a:rPr lang="en-US" sz="2600"/>
              <a:t>The Older Americans Act was first a law in 1965</a:t>
            </a:r>
            <a:endParaRPr/>
          </a:p>
          <a:p>
            <a:pPr marL="228600" lvl="0" indent="-228600" algn="l" rtl="0">
              <a:spcBef>
                <a:spcPts val="520"/>
              </a:spcBef>
              <a:spcAft>
                <a:spcPts val="0"/>
              </a:spcAft>
              <a:buSzPts val="2600"/>
              <a:buChar char="•"/>
            </a:pPr>
            <a:r>
              <a:rPr lang="en-US" sz="2600"/>
              <a:t>Nutrition Programs were first added in 1971 and Title VI programs followed in 1978</a:t>
            </a:r>
            <a:endParaRPr/>
          </a:p>
          <a:p>
            <a:pPr marL="228600" lvl="0" indent="-228600" algn="l" rtl="0">
              <a:spcBef>
                <a:spcPts val="520"/>
              </a:spcBef>
              <a:spcAft>
                <a:spcPts val="0"/>
              </a:spcAft>
              <a:buSzPts val="2600"/>
              <a:buChar char="•"/>
            </a:pPr>
            <a:r>
              <a:rPr lang="en-US" sz="2600"/>
              <a:t>The “Act” is divided in to separate chapters called “Titles”</a:t>
            </a:r>
            <a:endParaRPr/>
          </a:p>
          <a:p>
            <a:pPr marL="742950" lvl="2" indent="-342900" algn="l" rtl="0">
              <a:spcBef>
                <a:spcPts val="440"/>
              </a:spcBef>
              <a:spcAft>
                <a:spcPts val="0"/>
              </a:spcAft>
              <a:buSzPts val="2200"/>
              <a:buFont typeface="Arial"/>
              <a:buChar char="•"/>
            </a:pPr>
            <a:r>
              <a:rPr lang="en-US" sz="2200"/>
              <a:t>Like in a book, each Title (chapter) deals with a different subject</a:t>
            </a:r>
            <a:endParaRPr/>
          </a:p>
          <a:p>
            <a:pPr marL="742950" lvl="2" indent="-342900" algn="l" rtl="0">
              <a:spcBef>
                <a:spcPts val="440"/>
              </a:spcBef>
              <a:spcAft>
                <a:spcPts val="0"/>
              </a:spcAft>
              <a:buSzPts val="2200"/>
              <a:buFont typeface="Arial"/>
              <a:buChar char="•"/>
            </a:pPr>
            <a:r>
              <a:rPr lang="en-US" sz="2200"/>
              <a:t>Under each Title, there are separate sections called “Parts” </a:t>
            </a:r>
            <a:endParaRPr/>
          </a:p>
          <a:p>
            <a:pPr marL="742950" lvl="2" indent="-342900" algn="l" rtl="0">
              <a:spcBef>
                <a:spcPts val="440"/>
              </a:spcBef>
              <a:spcAft>
                <a:spcPts val="0"/>
              </a:spcAft>
              <a:buSzPts val="2200"/>
              <a:buFont typeface="Arial"/>
              <a:buChar char="•"/>
            </a:pPr>
            <a:r>
              <a:rPr lang="en-US" sz="2200"/>
              <a:t>Under each Part, there are separate sections called “Sections”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317" y="156980"/>
            <a:ext cx="8922619" cy="1143000"/>
          </a:xfrm>
        </p:spPr>
        <p:txBody>
          <a:bodyPr/>
          <a:lstStyle/>
          <a:p>
            <a:r>
              <a:rPr lang="en-US" dirty="0"/>
              <a:t>Examples of Allowable Uses of Part A/B Funds</a:t>
            </a:r>
          </a:p>
        </p:txBody>
      </p:sp>
      <p:sp>
        <p:nvSpPr>
          <p:cNvPr id="3" name="Text Placeholder 2"/>
          <p:cNvSpPr>
            <a:spLocks noGrp="1"/>
          </p:cNvSpPr>
          <p:nvPr>
            <p:ph type="body" idx="1"/>
          </p:nvPr>
        </p:nvSpPr>
        <p:spPr>
          <a:xfrm>
            <a:off x="197317" y="1415484"/>
            <a:ext cx="8749364" cy="3830856"/>
          </a:xfrm>
        </p:spPr>
        <p:txBody>
          <a:bodyPr/>
          <a:lstStyle/>
          <a:p>
            <a:pPr lvl="0"/>
            <a:r>
              <a:rPr lang="en-US" sz="2400" dirty="0"/>
              <a:t>Covering travel and related expenses to attend Title VI Cluster training March 3-5, 2020 in Red Lake, MN</a:t>
            </a:r>
          </a:p>
          <a:p>
            <a:pPr lvl="0"/>
            <a:r>
              <a:rPr lang="en-US" sz="2400" dirty="0"/>
              <a:t>Purchasing items for a lending closet or obtaining other items for elders such as </a:t>
            </a:r>
            <a:r>
              <a:rPr lang="en-US" sz="2400" dirty="0" err="1"/>
              <a:t>rollators</a:t>
            </a:r>
            <a:r>
              <a:rPr lang="en-US" sz="2400" dirty="0"/>
              <a:t>, incontinence supplies, nutritional drinks (for example, Boost/Ensure), medication dispensing machines, adaptive clothing/shoes, and other items (can be reported in the PPR as Other)</a:t>
            </a:r>
          </a:p>
          <a:p>
            <a:pPr marL="25400" indent="0">
              <a:buNone/>
            </a:pPr>
            <a:endParaRPr lang="en-US"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40</a:t>
            </a:fld>
            <a:endParaRPr lang="en-US"/>
          </a:p>
        </p:txBody>
      </p:sp>
    </p:spTree>
    <p:extLst>
      <p:ext uri="{BB962C8B-B14F-4D97-AF65-F5344CB8AC3E}">
        <p14:creationId xmlns:p14="http://schemas.microsoft.com/office/powerpoint/2010/main" val="12238263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90" y="22227"/>
            <a:ext cx="8922619" cy="767045"/>
          </a:xfrm>
        </p:spPr>
        <p:txBody>
          <a:bodyPr/>
          <a:lstStyle/>
          <a:p>
            <a:r>
              <a:rPr lang="en-US" sz="3200" dirty="0"/>
              <a:t>Examples of Allowable Uses of Part C Funds</a:t>
            </a:r>
          </a:p>
        </p:txBody>
      </p:sp>
      <p:sp>
        <p:nvSpPr>
          <p:cNvPr id="3" name="Text Placeholder 2"/>
          <p:cNvSpPr>
            <a:spLocks noGrp="1"/>
          </p:cNvSpPr>
          <p:nvPr>
            <p:ph type="body" idx="1"/>
          </p:nvPr>
        </p:nvSpPr>
        <p:spPr>
          <a:xfrm>
            <a:off x="197317" y="577516"/>
            <a:ext cx="8749364" cy="3830856"/>
          </a:xfrm>
        </p:spPr>
        <p:txBody>
          <a:bodyPr/>
          <a:lstStyle/>
          <a:p>
            <a:pPr lvl="0"/>
            <a:r>
              <a:rPr lang="en-US" sz="2400" dirty="0"/>
              <a:t>Wages and related costs for employees carrying out Title VI, Part C activities (for example staff that do outreach or caregiver assessments)</a:t>
            </a:r>
          </a:p>
          <a:p>
            <a:pPr lvl="0"/>
            <a:r>
              <a:rPr lang="en-US" sz="2400" dirty="0"/>
              <a:t>Purchasing equipment for the Title VI Part C program, such as a computer or printer</a:t>
            </a:r>
          </a:p>
          <a:p>
            <a:pPr lvl="0"/>
            <a:r>
              <a:rPr lang="en-US" sz="2400" dirty="0"/>
              <a:t>Paying for food for an outreach and/or educational event for caregivers (can be reported in the PPR as Caregiver Services – Caregiver Training or Other)</a:t>
            </a:r>
            <a:endParaRPr lang="en-US" sz="2000" dirty="0"/>
          </a:p>
          <a:p>
            <a:pPr lvl="0"/>
            <a:r>
              <a:rPr lang="en-US" sz="2400" dirty="0"/>
              <a:t>Installing grab bars or other accommodations in the home, including ramps (can be reported in the PPR as Caregiver Services – Other)</a:t>
            </a:r>
          </a:p>
          <a:p>
            <a:pPr marL="25400" lvl="0" indent="0">
              <a:buNone/>
            </a:pPr>
            <a:endParaRPr lang="en-US"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41</a:t>
            </a:fld>
            <a:endParaRPr lang="en-US"/>
          </a:p>
        </p:txBody>
      </p:sp>
    </p:spTree>
    <p:extLst>
      <p:ext uri="{BB962C8B-B14F-4D97-AF65-F5344CB8AC3E}">
        <p14:creationId xmlns:p14="http://schemas.microsoft.com/office/powerpoint/2010/main" val="21316345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90" y="22227"/>
            <a:ext cx="8922619" cy="767045"/>
          </a:xfrm>
        </p:spPr>
        <p:txBody>
          <a:bodyPr/>
          <a:lstStyle/>
          <a:p>
            <a:r>
              <a:rPr lang="en-US" sz="3200" dirty="0"/>
              <a:t>Examples of Allowable Uses of Part C Funds</a:t>
            </a:r>
          </a:p>
        </p:txBody>
      </p:sp>
      <p:sp>
        <p:nvSpPr>
          <p:cNvPr id="3" name="Text Placeholder 2"/>
          <p:cNvSpPr>
            <a:spLocks noGrp="1"/>
          </p:cNvSpPr>
          <p:nvPr>
            <p:ph type="body" idx="1"/>
          </p:nvPr>
        </p:nvSpPr>
        <p:spPr>
          <a:xfrm>
            <a:off x="197317" y="577516"/>
            <a:ext cx="8749364" cy="3830856"/>
          </a:xfrm>
        </p:spPr>
        <p:txBody>
          <a:bodyPr/>
          <a:lstStyle/>
          <a:p>
            <a:pPr lvl="0"/>
            <a:r>
              <a:rPr lang="en-US" sz="2400" dirty="0"/>
              <a:t>Providing additional Respite to caregivers – respite can be in the form of a Homemaker staying with an elder while the caregiver goes to the store (can be reported in the PPR as Respite)</a:t>
            </a:r>
          </a:p>
          <a:p>
            <a:r>
              <a:rPr lang="en-US" sz="2400" dirty="0"/>
              <a:t>Purchasing items for a Lending/Resource Closet for Caregivers:</a:t>
            </a:r>
          </a:p>
          <a:p>
            <a:pPr lvl="1"/>
            <a:r>
              <a:rPr lang="en-US" sz="2000" dirty="0"/>
              <a:t>Medication dispensing machines</a:t>
            </a:r>
          </a:p>
          <a:p>
            <a:pPr lvl="1"/>
            <a:r>
              <a:rPr lang="en-US" sz="2000" dirty="0"/>
              <a:t>Incontinence supplies (for example, Depends)</a:t>
            </a:r>
          </a:p>
          <a:p>
            <a:pPr lvl="1"/>
            <a:r>
              <a:rPr lang="en-US" sz="2000" dirty="0"/>
              <a:t>Nutrition supplements (for example, Boost/Ensure)</a:t>
            </a:r>
          </a:p>
          <a:p>
            <a:pPr lvl="1"/>
            <a:r>
              <a:rPr lang="en-US" sz="2000" dirty="0"/>
              <a:t>Personal emergency response units</a:t>
            </a:r>
          </a:p>
          <a:p>
            <a:pPr lvl="1"/>
            <a:r>
              <a:rPr lang="en-US" sz="2000" dirty="0"/>
              <a:t>Cleaning supply kits</a:t>
            </a:r>
          </a:p>
          <a:p>
            <a:pPr lvl="1"/>
            <a:r>
              <a:rPr lang="en-US" sz="2000" dirty="0" err="1"/>
              <a:t>Rollators</a:t>
            </a:r>
            <a:r>
              <a:rPr lang="en-US" sz="2000" dirty="0"/>
              <a:t>, walkers, bath chairs, etc.</a:t>
            </a:r>
          </a:p>
          <a:p>
            <a:pPr lvl="1"/>
            <a:endParaRPr lang="en-US" sz="2400" dirty="0"/>
          </a:p>
          <a:p>
            <a:pPr lvl="1"/>
            <a:endParaRPr lang="en-US" sz="1200" dirty="0"/>
          </a:p>
          <a:p>
            <a:pPr lvl="0"/>
            <a:endParaRPr lang="en-US" sz="2400" dirty="0"/>
          </a:p>
          <a:p>
            <a:pPr marL="25400" lvl="0" indent="0">
              <a:buNone/>
            </a:pPr>
            <a:endParaRPr lang="en-US"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42</a:t>
            </a:fld>
            <a:endParaRPr lang="en-US"/>
          </a:p>
        </p:txBody>
      </p:sp>
    </p:spTree>
    <p:extLst>
      <p:ext uri="{BB962C8B-B14F-4D97-AF65-F5344CB8AC3E}">
        <p14:creationId xmlns:p14="http://schemas.microsoft.com/office/powerpoint/2010/main" val="34807368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90" y="22227"/>
            <a:ext cx="8922619" cy="767045"/>
          </a:xfrm>
        </p:spPr>
        <p:txBody>
          <a:bodyPr/>
          <a:lstStyle/>
          <a:p>
            <a:r>
              <a:rPr lang="en-US" sz="3200" dirty="0"/>
              <a:t>Examples of Allowable Uses of Part C Funds</a:t>
            </a:r>
          </a:p>
        </p:txBody>
      </p:sp>
      <p:sp>
        <p:nvSpPr>
          <p:cNvPr id="3" name="Text Placeholder 2"/>
          <p:cNvSpPr>
            <a:spLocks noGrp="1"/>
          </p:cNvSpPr>
          <p:nvPr>
            <p:ph type="body" idx="1"/>
          </p:nvPr>
        </p:nvSpPr>
        <p:spPr>
          <a:xfrm>
            <a:off x="197317" y="933651"/>
            <a:ext cx="8749364" cy="3830856"/>
          </a:xfrm>
        </p:spPr>
        <p:txBody>
          <a:bodyPr/>
          <a:lstStyle/>
          <a:p>
            <a:pPr lvl="0"/>
            <a:r>
              <a:rPr lang="en-US" sz="2400" dirty="0"/>
              <a:t>Other assistance to individual caregivers (can be reported in the PPR as Caregiver Services – Other)</a:t>
            </a:r>
          </a:p>
          <a:p>
            <a:pPr lvl="1"/>
            <a:r>
              <a:rPr lang="en-US" sz="2000" dirty="0"/>
              <a:t>Examples may include: </a:t>
            </a:r>
          </a:p>
          <a:p>
            <a:pPr lvl="2"/>
            <a:r>
              <a:rPr lang="en-US" sz="1600" dirty="0"/>
              <a:t>Purchasing clothes/shoes/school supplies for grandchildren</a:t>
            </a:r>
          </a:p>
          <a:p>
            <a:pPr lvl="2"/>
            <a:r>
              <a:rPr lang="en-US" sz="1600" dirty="0"/>
              <a:t>Reimbursing for gas for caregivers who are driving their loved ones to medical or other appointments</a:t>
            </a:r>
          </a:p>
          <a:p>
            <a:pPr lvl="2"/>
            <a:r>
              <a:rPr lang="en-US" sz="1600" dirty="0"/>
              <a:t>Assisting with other expenses that support a caregiver in their caregiving responsibilities</a:t>
            </a:r>
          </a:p>
          <a:p>
            <a:pPr marL="508000" lvl="1" indent="0">
              <a:buNone/>
            </a:pPr>
            <a:endParaRPr lang="en-US" sz="1600" dirty="0"/>
          </a:p>
          <a:p>
            <a:pPr marL="508000" lvl="1" indent="0">
              <a:buNone/>
            </a:pPr>
            <a:r>
              <a:rPr lang="en-US" sz="2400" dirty="0">
                <a:solidFill>
                  <a:srgbClr val="FF0000"/>
                </a:solidFill>
              </a:rPr>
              <a:t>Any individual assistance should be based on policies and procedures, which should include an individual assessment </a:t>
            </a:r>
          </a:p>
          <a:p>
            <a:pPr marL="508000" lvl="1" indent="0">
              <a:buNone/>
            </a:pPr>
            <a:endParaRPr lang="en-US" sz="2000"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43</a:t>
            </a:fld>
            <a:endParaRPr lang="en-US"/>
          </a:p>
        </p:txBody>
      </p:sp>
    </p:spTree>
    <p:extLst>
      <p:ext uri="{BB962C8B-B14F-4D97-AF65-F5344CB8AC3E}">
        <p14:creationId xmlns:p14="http://schemas.microsoft.com/office/powerpoint/2010/main" val="15718527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1" name="Google Shape;871;p120"/>
          <p:cNvSpPr txBox="1">
            <a:spLocks noGrp="1"/>
          </p:cNvSpPr>
          <p:nvPr>
            <p:ph type="title"/>
          </p:nvPr>
        </p:nvSpPr>
        <p:spPr>
          <a:xfrm>
            <a:off x="722313" y="4429125"/>
            <a:ext cx="7772400" cy="10572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Arial"/>
              <a:buNone/>
            </a:pPr>
            <a:r>
              <a:rPr lang="en-US" dirty="0"/>
              <a:t>PROGRAM PERFORMANCE REPORT (PPR)</a:t>
            </a:r>
            <a:endParaRPr dirty="0"/>
          </a:p>
        </p:txBody>
      </p:sp>
      <p:sp>
        <p:nvSpPr>
          <p:cNvPr id="872" name="Google Shape;872;p120"/>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Coming Soon!</a:t>
            </a:r>
          </a:p>
        </p:txBody>
      </p:sp>
      <p:sp>
        <p:nvSpPr>
          <p:cNvPr id="3" name="Slide Number Placeholder 2"/>
          <p:cNvSpPr>
            <a:spLocks noGrp="1"/>
          </p:cNvSpPr>
          <p:nvPr>
            <p:ph type="sldNum" sz="quarter" idx="4294967295"/>
          </p:nvPr>
        </p:nvSpPr>
        <p:spPr>
          <a:xfrm>
            <a:off x="0" y="6356350"/>
            <a:ext cx="2133600" cy="365125"/>
          </a:xfrm>
        </p:spPr>
        <p:txBody>
          <a:bodyPr/>
          <a:lstStyle/>
          <a:p>
            <a:pPr algn="r"/>
            <a:fld id="{F18F5FCC-583C-47C6-9953-2F6AD74D46AE}" type="slidenum">
              <a:rPr lang="en-US" smtClean="0"/>
              <a:pPr algn="r"/>
              <a:t>45</a:t>
            </a:fld>
            <a:endParaRPr lang="en-US" dirty="0"/>
          </a:p>
        </p:txBody>
      </p:sp>
      <p:sp>
        <p:nvSpPr>
          <p:cNvPr id="4" name="Text Placeholder 3"/>
          <p:cNvSpPr>
            <a:spLocks noGrp="1"/>
          </p:cNvSpPr>
          <p:nvPr>
            <p:ph type="body" sz="quarter" idx="4294967295"/>
          </p:nvPr>
        </p:nvSpPr>
        <p:spPr>
          <a:xfrm>
            <a:off x="0" y="1203325"/>
            <a:ext cx="7342188" cy="6446838"/>
          </a:xfrm>
        </p:spPr>
        <p:txBody>
          <a:bodyPr/>
          <a:lstStyle/>
          <a:p>
            <a:r>
              <a:rPr lang="en-US" sz="2400" dirty="0"/>
              <a:t>New Program Performance Reporting (PPR) with revised data elements</a:t>
            </a:r>
          </a:p>
          <a:p>
            <a:pPr marL="514346" lvl="1" indent="-342900"/>
            <a:r>
              <a:rPr lang="en-US" sz="2400" b="1" dirty="0">
                <a:solidFill>
                  <a:srgbClr val="FF0000"/>
                </a:solidFill>
              </a:rPr>
              <a:t>Start collecting new PPR data on April 1, 2020</a:t>
            </a:r>
          </a:p>
          <a:p>
            <a:r>
              <a:rPr lang="en-US" sz="2400" dirty="0"/>
              <a:t>New reporting system – Older Americans Act Performance System (OAAPS)</a:t>
            </a:r>
          </a:p>
          <a:p>
            <a:pPr marL="514346" lvl="1" indent="-342900"/>
            <a:r>
              <a:rPr lang="en-US" sz="2400" dirty="0"/>
              <a:t>Includes new features like technical support, resources, quality control, and ability to upload data files like Excel</a:t>
            </a:r>
          </a:p>
          <a:p>
            <a:pPr marL="514346" lvl="1" indent="-342900"/>
            <a:r>
              <a:rPr lang="en-US" sz="2400" dirty="0"/>
              <a:t>Title VI programs will submit new PPR data into the OAAPS system on April 1, 2021</a:t>
            </a:r>
          </a:p>
          <a:p>
            <a:endParaRPr lang="en-US" dirty="0"/>
          </a:p>
        </p:txBody>
      </p:sp>
      <p:pic>
        <p:nvPicPr>
          <p:cNvPr id="5" name="Picture 4" descr="April 1st. "/>
          <p:cNvPicPr>
            <a:picLocks noChangeAspect="1"/>
          </p:cNvPicPr>
          <p:nvPr/>
        </p:nvPicPr>
        <p:blipFill>
          <a:blip r:embed="rId2"/>
          <a:stretch>
            <a:fillRect/>
          </a:stretch>
        </p:blipFill>
        <p:spPr>
          <a:xfrm>
            <a:off x="7290346" y="4786312"/>
            <a:ext cx="1665694" cy="1752600"/>
          </a:xfrm>
          <a:prstGeom prst="rect">
            <a:avLst/>
          </a:prstGeom>
        </p:spPr>
      </p:pic>
    </p:spTree>
    <p:extLst>
      <p:ext uri="{BB962C8B-B14F-4D97-AF65-F5344CB8AC3E}">
        <p14:creationId xmlns:p14="http://schemas.microsoft.com/office/powerpoint/2010/main" val="11665869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33468" cy="1143000"/>
          </a:xfrm>
        </p:spPr>
        <p:txBody>
          <a:bodyPr/>
          <a:lstStyle/>
          <a:p>
            <a:r>
              <a:rPr lang="en-US" sz="4000" dirty="0"/>
              <a:t>New PPR &amp; OAAPS Checklist, Part 1</a:t>
            </a:r>
          </a:p>
        </p:txBody>
      </p:sp>
      <p:sp>
        <p:nvSpPr>
          <p:cNvPr id="3" name="Slide Number Placeholder 2"/>
          <p:cNvSpPr>
            <a:spLocks noGrp="1"/>
          </p:cNvSpPr>
          <p:nvPr>
            <p:ph type="sldNum" sz="quarter" idx="4294967295"/>
          </p:nvPr>
        </p:nvSpPr>
        <p:spPr>
          <a:xfrm>
            <a:off x="0" y="6356350"/>
            <a:ext cx="2133600" cy="365125"/>
          </a:xfrm>
        </p:spPr>
        <p:txBody>
          <a:bodyPr/>
          <a:lstStyle/>
          <a:p>
            <a:pPr algn="r"/>
            <a:fld id="{F18F5FCC-583C-47C6-9953-2F6AD74D46AE}" type="slidenum">
              <a:rPr lang="en-US" smtClean="0"/>
              <a:pPr algn="r"/>
              <a:t>46</a:t>
            </a:fld>
            <a:endParaRPr lang="en-US" dirty="0"/>
          </a:p>
        </p:txBody>
      </p:sp>
      <p:sp>
        <p:nvSpPr>
          <p:cNvPr id="4" name="Text Placeholder 3"/>
          <p:cNvSpPr>
            <a:spLocks noGrp="1"/>
          </p:cNvSpPr>
          <p:nvPr>
            <p:ph type="body" sz="quarter" idx="4294967295"/>
          </p:nvPr>
        </p:nvSpPr>
        <p:spPr>
          <a:xfrm>
            <a:off x="0" y="1203325"/>
            <a:ext cx="9033468" cy="6446838"/>
          </a:xfrm>
        </p:spPr>
        <p:txBody>
          <a:bodyPr/>
          <a:lstStyle/>
          <a:p>
            <a:r>
              <a:rPr lang="en-US" sz="2400" dirty="0"/>
              <a:t>Review the New Program Performance Report (PPR) requirements.</a:t>
            </a:r>
          </a:p>
          <a:p>
            <a:r>
              <a:rPr lang="en-US" sz="2400" dirty="0"/>
              <a:t>Review the New reporting system – Older Americans Act Performance System (OAAPS) you will use to submit your PPR.</a:t>
            </a:r>
          </a:p>
          <a:p>
            <a:pPr lvl="0"/>
            <a:r>
              <a:rPr lang="en-US" sz="2400" dirty="0"/>
              <a:t>Review the calendar of important dates and make sure to block out the appropriate times on your own calendar (for example, plan to attend the Title VI Webinars on March 11 &amp; 18 at 2 PM Eastern).</a:t>
            </a:r>
          </a:p>
        </p:txBody>
      </p:sp>
    </p:spTree>
    <p:extLst>
      <p:ext uri="{BB962C8B-B14F-4D97-AF65-F5344CB8AC3E}">
        <p14:creationId xmlns:p14="http://schemas.microsoft.com/office/powerpoint/2010/main" val="3965478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4000" dirty="0"/>
              <a:t>New PPR &amp; OAAPS Checklist, Part 2</a:t>
            </a:r>
          </a:p>
        </p:txBody>
      </p:sp>
      <p:sp>
        <p:nvSpPr>
          <p:cNvPr id="3" name="Slide Number Placeholder 2"/>
          <p:cNvSpPr>
            <a:spLocks noGrp="1"/>
          </p:cNvSpPr>
          <p:nvPr>
            <p:ph type="sldNum" sz="quarter" idx="4294967295"/>
          </p:nvPr>
        </p:nvSpPr>
        <p:spPr>
          <a:xfrm>
            <a:off x="0" y="6356350"/>
            <a:ext cx="2133600" cy="365125"/>
          </a:xfrm>
        </p:spPr>
        <p:txBody>
          <a:bodyPr/>
          <a:lstStyle/>
          <a:p>
            <a:pPr algn="r"/>
            <a:fld id="{F18F5FCC-583C-47C6-9953-2F6AD74D46AE}" type="slidenum">
              <a:rPr lang="en-US" smtClean="0"/>
              <a:pPr algn="r"/>
              <a:t>47</a:t>
            </a:fld>
            <a:endParaRPr lang="en-US" dirty="0"/>
          </a:p>
        </p:txBody>
      </p:sp>
      <p:sp>
        <p:nvSpPr>
          <p:cNvPr id="4" name="Text Placeholder 3"/>
          <p:cNvSpPr>
            <a:spLocks noGrp="1"/>
          </p:cNvSpPr>
          <p:nvPr>
            <p:ph type="body" sz="quarter" idx="4294967295"/>
          </p:nvPr>
        </p:nvSpPr>
        <p:spPr>
          <a:xfrm>
            <a:off x="0" y="818147"/>
            <a:ext cx="9033468" cy="6601009"/>
          </a:xfrm>
        </p:spPr>
        <p:txBody>
          <a:bodyPr/>
          <a:lstStyle/>
          <a:p>
            <a:pPr lvl="0"/>
            <a:r>
              <a:rPr lang="en-US" sz="2400" dirty="0"/>
              <a:t>Review the data collection system you use:</a:t>
            </a:r>
          </a:p>
          <a:p>
            <a:pPr lvl="1"/>
            <a:r>
              <a:rPr lang="en-US" sz="2000" dirty="0"/>
              <a:t>If you</a:t>
            </a:r>
            <a:r>
              <a:rPr lang="en-US" sz="2000" b="1" dirty="0"/>
              <a:t> use a vendor </a:t>
            </a:r>
            <a:r>
              <a:rPr lang="en-US" sz="2000" dirty="0"/>
              <a:t>(for example, SAMS), contact your vendor and make sure you will be able to collect the revised PPR requirements as of April 1, 2020.</a:t>
            </a:r>
          </a:p>
          <a:p>
            <a:pPr lvl="1"/>
            <a:r>
              <a:rPr lang="en-US" sz="2000" dirty="0"/>
              <a:t>If you</a:t>
            </a:r>
            <a:r>
              <a:rPr lang="en-US" sz="2000" b="1" dirty="0"/>
              <a:t> use a data system you developed</a:t>
            </a:r>
            <a:r>
              <a:rPr lang="en-US" sz="2000" dirty="0"/>
              <a:t>, you will need to decide to update that system or change to a new system. </a:t>
            </a:r>
          </a:p>
          <a:p>
            <a:pPr lvl="1"/>
            <a:r>
              <a:rPr lang="en-US" sz="2000" dirty="0"/>
              <a:t>If you collect data for programs besides Title VI (for example, Title III or Medicaid) make sure you understand if there will be any adaptations you need to make as a result of the Title VI changes.</a:t>
            </a:r>
            <a:endParaRPr lang="en-US" sz="2400" dirty="0"/>
          </a:p>
          <a:p>
            <a:pPr lvl="0"/>
            <a:r>
              <a:rPr lang="en-US" sz="2400" dirty="0"/>
              <a:t>If you </a:t>
            </a:r>
            <a:r>
              <a:rPr lang="en-US" sz="2400" b="1" dirty="0"/>
              <a:t>use</a:t>
            </a:r>
            <a:r>
              <a:rPr lang="en-US" sz="2400" dirty="0"/>
              <a:t> </a:t>
            </a:r>
            <a:r>
              <a:rPr lang="en-US" sz="2400" b="1" dirty="0"/>
              <a:t>paper forms</a:t>
            </a:r>
            <a:r>
              <a:rPr lang="en-US" sz="2400" dirty="0"/>
              <a:t> to track your data, use the PPR Key Changes document to help you update your paper forms. </a:t>
            </a:r>
          </a:p>
          <a:p>
            <a:pPr lvl="0"/>
            <a:r>
              <a:rPr lang="en-US" sz="2400" dirty="0"/>
              <a:t>Schedule time to review the changes with staff, volunteers, and/or Tribal colleagues (for example, Accounting).</a:t>
            </a:r>
          </a:p>
          <a:p>
            <a:endParaRPr lang="en-US" dirty="0"/>
          </a:p>
        </p:txBody>
      </p:sp>
    </p:spTree>
    <p:extLst>
      <p:ext uri="{BB962C8B-B14F-4D97-AF65-F5344CB8AC3E}">
        <p14:creationId xmlns:p14="http://schemas.microsoft.com/office/powerpoint/2010/main" val="40554309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OAAPS Pilot Site</a:t>
            </a:r>
          </a:p>
        </p:txBody>
      </p:sp>
      <p:sp>
        <p:nvSpPr>
          <p:cNvPr id="3" name="Slide Number Placeholder 2"/>
          <p:cNvSpPr>
            <a:spLocks noGrp="1"/>
          </p:cNvSpPr>
          <p:nvPr>
            <p:ph type="sldNum" sz="quarter" idx="4294967295"/>
          </p:nvPr>
        </p:nvSpPr>
        <p:spPr>
          <a:xfrm>
            <a:off x="0" y="6356350"/>
            <a:ext cx="2133600" cy="365125"/>
          </a:xfrm>
        </p:spPr>
        <p:txBody>
          <a:bodyPr/>
          <a:lstStyle/>
          <a:p>
            <a:pPr algn="r"/>
            <a:fld id="{F18F5FCC-583C-47C6-9953-2F6AD74D46AE}" type="slidenum">
              <a:rPr lang="en-US" smtClean="0"/>
              <a:pPr algn="r"/>
              <a:t>48</a:t>
            </a:fld>
            <a:endParaRPr lang="en-US" dirty="0"/>
          </a:p>
        </p:txBody>
      </p:sp>
      <p:sp>
        <p:nvSpPr>
          <p:cNvPr id="4" name="Text Placeholder 3"/>
          <p:cNvSpPr>
            <a:spLocks noGrp="1"/>
          </p:cNvSpPr>
          <p:nvPr>
            <p:ph type="body" sz="quarter" idx="4294967295"/>
          </p:nvPr>
        </p:nvSpPr>
        <p:spPr>
          <a:xfrm>
            <a:off x="742950" y="1354138"/>
            <a:ext cx="8401050" cy="4792662"/>
          </a:xfrm>
        </p:spPr>
        <p:txBody>
          <a:bodyPr/>
          <a:lstStyle/>
          <a:p>
            <a:r>
              <a:rPr lang="en-US" dirty="0"/>
              <a:t>Anyone can go to the homepage of the Pilot OAAPS site at </a:t>
            </a:r>
            <a:r>
              <a:rPr lang="en-US" u="sng" dirty="0">
                <a:hlinkClick r:id="rId3"/>
              </a:rPr>
              <a:t>https://www.oaaps-pilot.acl.gov/app/welcome</a:t>
            </a:r>
            <a:endParaRPr lang="en-US" dirty="0"/>
          </a:p>
          <a:p>
            <a:endParaRPr lang="en-US" u="sng" dirty="0"/>
          </a:p>
          <a:p>
            <a:r>
              <a:rPr lang="en-US" dirty="0"/>
              <a:t>Final version anticipated mid-March</a:t>
            </a:r>
          </a:p>
          <a:p>
            <a:pPr fontAlgn="base"/>
            <a:endParaRPr lang="en-US" b="1" dirty="0">
              <a:hlinkClick r:id="rId4"/>
            </a:endParaRPr>
          </a:p>
          <a:p>
            <a:endParaRPr lang="en-US" dirty="0"/>
          </a:p>
        </p:txBody>
      </p:sp>
    </p:spTree>
    <p:extLst>
      <p:ext uri="{BB962C8B-B14F-4D97-AF65-F5344CB8AC3E}">
        <p14:creationId xmlns:p14="http://schemas.microsoft.com/office/powerpoint/2010/main" val="18018066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noGrp="1"/>
          </p:cNvSpPr>
          <p:nvPr>
            <p:ph type="title" idx="4294967295"/>
          </p:nvPr>
        </p:nvSpPr>
        <p:spPr>
          <a:xfrm>
            <a:off x="747137" y="237330"/>
            <a:ext cx="8396863" cy="670322"/>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400" rtl="0" eaLnBrk="1" latinLnBrk="0" hangingPunct="1">
              <a:spcBef>
                <a:spcPct val="0"/>
              </a:spcBef>
              <a:buNone/>
              <a:defRPr sz="3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r>
              <a:rPr kumimoji="0" lang="en-US" sz="3000" b="0" i="0" u="none" strike="noStrike" kern="1200" cap="none" spc="0" normalizeH="0" baseline="0" noProof="0" dirty="0">
                <a:ln>
                  <a:noFill/>
                </a:ln>
                <a:solidFill>
                  <a:schemeClr val="tx1"/>
                </a:solidFill>
                <a:effectLst/>
                <a:uLnTx/>
                <a:uFillTx/>
                <a:latin typeface="+mj-lt"/>
                <a:ea typeface="+mj-ea"/>
                <a:cs typeface="+mj-cs"/>
                <a:sym typeface="Arial"/>
              </a:rPr>
              <a:t>Important Dates Reporting Calendar</a:t>
            </a:r>
          </a:p>
        </p:txBody>
      </p:sp>
      <p:pic>
        <p:nvPicPr>
          <p:cNvPr id="2" name="Picture 1" descr="Important Title Vi Reporting Timelines for the New PPR. 2020 events"/>
          <p:cNvPicPr>
            <a:picLocks noChangeAspect="1"/>
          </p:cNvPicPr>
          <p:nvPr/>
        </p:nvPicPr>
        <p:blipFill>
          <a:blip r:embed="rId3"/>
          <a:stretch>
            <a:fillRect/>
          </a:stretch>
        </p:blipFill>
        <p:spPr>
          <a:xfrm>
            <a:off x="1127760" y="1313663"/>
            <a:ext cx="3749040" cy="5271113"/>
          </a:xfrm>
          <a:prstGeom prst="rect">
            <a:avLst/>
          </a:prstGeom>
          <a:ln w="38100">
            <a:solidFill>
              <a:srgbClr val="B0D0E2"/>
            </a:solidFill>
          </a:ln>
        </p:spPr>
      </p:pic>
      <p:sp>
        <p:nvSpPr>
          <p:cNvPr id="9" name="Content Placeholder 3"/>
          <p:cNvSpPr>
            <a:spLocks noGrp="1"/>
          </p:cNvSpPr>
          <p:nvPr>
            <p:ph idx="13"/>
          </p:nvPr>
        </p:nvSpPr>
        <p:spPr>
          <a:xfrm>
            <a:off x="6073541" y="1589969"/>
            <a:ext cx="2665311" cy="3579019"/>
          </a:xfrm>
        </p:spPr>
        <p:txBody>
          <a:bodyPr/>
          <a:lstStyle/>
          <a:p>
            <a:r>
              <a:rPr lang="en-US" sz="2000" dirty="0">
                <a:solidFill>
                  <a:schemeClr val="tx1">
                    <a:lumMod val="75000"/>
                  </a:schemeClr>
                </a:solidFill>
              </a:rPr>
              <a:t>There’s a lot of important things happening re: the PPR in the next few months!</a:t>
            </a:r>
          </a:p>
          <a:p>
            <a:r>
              <a:rPr lang="en-US" sz="2000" dirty="0">
                <a:solidFill>
                  <a:schemeClr val="tx1">
                    <a:lumMod val="75000"/>
                  </a:schemeClr>
                </a:solidFill>
              </a:rPr>
              <a:t>This calendar will be available to download and print from OAAPS.</a:t>
            </a:r>
          </a:p>
          <a:p>
            <a:pPr marL="25400" indent="0">
              <a:buNone/>
            </a:pPr>
            <a:endParaRPr lang="en-US" dirty="0">
              <a:solidFill>
                <a:schemeClr val="tx1">
                  <a:lumMod val="75000"/>
                </a:schemeClr>
              </a:solidFill>
            </a:endParaRPr>
          </a:p>
        </p:txBody>
      </p:sp>
      <p:sp>
        <p:nvSpPr>
          <p:cNvPr id="3" name="Slide Number Placeholder 2"/>
          <p:cNvSpPr>
            <a:spLocks noGrp="1"/>
          </p:cNvSpPr>
          <p:nvPr>
            <p:ph type="sldNum" sz="quarter" idx="12"/>
          </p:nvPr>
        </p:nvSpPr>
        <p:spPr/>
        <p:txBody>
          <a:bodyPr/>
          <a:lstStyle/>
          <a:p>
            <a:fld id="{F18F5FCC-583C-47C6-9953-2F6AD74D46AE}" type="slidenum">
              <a:rPr lang="en-US" smtClean="0"/>
              <a:pPr/>
              <a:t>49</a:t>
            </a:fld>
            <a:endParaRPr lang="en-US" dirty="0"/>
          </a:p>
        </p:txBody>
      </p:sp>
    </p:spTree>
    <p:extLst>
      <p:ext uri="{BB962C8B-B14F-4D97-AF65-F5344CB8AC3E}">
        <p14:creationId xmlns:p14="http://schemas.microsoft.com/office/powerpoint/2010/main" val="295927985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Google Shape;133;p22"/>
          <p:cNvSpPr txBox="1">
            <a:spLocks noGrp="1"/>
          </p:cNvSpPr>
          <p:nvPr>
            <p:ph type="title" idx="4294967295"/>
          </p:nvPr>
        </p:nvSpPr>
        <p:spPr>
          <a:xfrm>
            <a:off x="498475" y="228600"/>
            <a:ext cx="8229599" cy="876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F1622"/>
              </a:buClr>
              <a:buSzPts val="3200"/>
              <a:buFont typeface="Arial"/>
              <a:buNone/>
            </a:pPr>
            <a:r>
              <a:rPr lang="en-US" sz="3200" b="1" dirty="0">
                <a:solidFill>
                  <a:srgbClr val="8F1622"/>
                </a:solidFill>
              </a:rPr>
              <a:t>Older Americans Act:  Key Provisions </a:t>
            </a:r>
            <a:endParaRPr dirty="0"/>
          </a:p>
        </p:txBody>
      </p:sp>
      <p:sp>
        <p:nvSpPr>
          <p:cNvPr id="134" name="Google Shape;134;p22"/>
          <p:cNvSpPr txBox="1">
            <a:spLocks noGrp="1"/>
          </p:cNvSpPr>
          <p:nvPr>
            <p:ph type="body" idx="4294967295"/>
          </p:nvPr>
        </p:nvSpPr>
        <p:spPr>
          <a:xfrm>
            <a:off x="228600" y="1104900"/>
            <a:ext cx="8686800" cy="4421332"/>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SzPts val="2600"/>
              <a:buChar char="•"/>
            </a:pPr>
            <a:r>
              <a:rPr lang="en-US" sz="2600"/>
              <a:t>Title I</a:t>
            </a:r>
            <a:r>
              <a:rPr lang="en-US" sz="2600" b="0"/>
              <a:t> — Objectives</a:t>
            </a:r>
            <a:endParaRPr/>
          </a:p>
          <a:p>
            <a:pPr marL="228600" lvl="0" indent="-228600" algn="l" rtl="0">
              <a:spcBef>
                <a:spcPts val="520"/>
              </a:spcBef>
              <a:spcAft>
                <a:spcPts val="0"/>
              </a:spcAft>
              <a:buSzPts val="2600"/>
              <a:buChar char="•"/>
            </a:pPr>
            <a:r>
              <a:rPr lang="en-US" sz="2600"/>
              <a:t>Title II</a:t>
            </a:r>
            <a:r>
              <a:rPr lang="en-US" sz="2600" b="0"/>
              <a:t> — Administration on Aging</a:t>
            </a:r>
            <a:endParaRPr/>
          </a:p>
          <a:p>
            <a:pPr marL="228600" lvl="0" indent="-228600" algn="l" rtl="0">
              <a:spcBef>
                <a:spcPts val="520"/>
              </a:spcBef>
              <a:spcAft>
                <a:spcPts val="0"/>
              </a:spcAft>
              <a:buSzPts val="2600"/>
              <a:buChar char="•"/>
            </a:pPr>
            <a:r>
              <a:rPr lang="en-US" sz="2600"/>
              <a:t>Title III</a:t>
            </a:r>
            <a:r>
              <a:rPr lang="en-US" sz="2600" b="0"/>
              <a:t> — Grants for State &amp; Community Programs</a:t>
            </a:r>
            <a:endParaRPr/>
          </a:p>
          <a:p>
            <a:pPr marL="914400" lvl="2" indent="0" algn="l" rtl="0">
              <a:spcBef>
                <a:spcPts val="520"/>
              </a:spcBef>
              <a:spcAft>
                <a:spcPts val="0"/>
              </a:spcAft>
              <a:buSzPts val="2600"/>
              <a:buNone/>
            </a:pPr>
            <a:r>
              <a:rPr lang="en-US" sz="2600" b="1"/>
              <a:t>A</a:t>
            </a:r>
            <a:r>
              <a:rPr lang="en-US" sz="2600"/>
              <a:t>. Administration</a:t>
            </a:r>
            <a:endParaRPr/>
          </a:p>
          <a:p>
            <a:pPr marL="914400" lvl="2" indent="0" algn="l" rtl="0">
              <a:spcBef>
                <a:spcPts val="520"/>
              </a:spcBef>
              <a:spcAft>
                <a:spcPts val="0"/>
              </a:spcAft>
              <a:buSzPts val="2600"/>
              <a:buNone/>
            </a:pPr>
            <a:r>
              <a:rPr lang="en-US" sz="2600" b="1"/>
              <a:t>B</a:t>
            </a:r>
            <a:r>
              <a:rPr lang="en-US" sz="2600"/>
              <a:t>. Supportive Services &amp; Senior Centers</a:t>
            </a:r>
            <a:endParaRPr/>
          </a:p>
          <a:p>
            <a:pPr marL="914400" lvl="2" indent="0" algn="l" rtl="0">
              <a:spcBef>
                <a:spcPts val="520"/>
              </a:spcBef>
              <a:spcAft>
                <a:spcPts val="0"/>
              </a:spcAft>
              <a:buSzPts val="2600"/>
              <a:buNone/>
            </a:pPr>
            <a:r>
              <a:rPr lang="en-US" sz="2600" b="1"/>
              <a:t>C</a:t>
            </a:r>
            <a:r>
              <a:rPr lang="en-US" sz="2600"/>
              <a:t>-1. Congregate Nutrition Services</a:t>
            </a:r>
            <a:endParaRPr/>
          </a:p>
          <a:p>
            <a:pPr marL="457200" lvl="1" indent="0" algn="l" rtl="0">
              <a:spcBef>
                <a:spcPts val="520"/>
              </a:spcBef>
              <a:spcAft>
                <a:spcPts val="0"/>
              </a:spcAft>
              <a:buClr>
                <a:schemeClr val="dk1"/>
              </a:buClr>
              <a:buSzPts val="2600"/>
              <a:buNone/>
            </a:pPr>
            <a:r>
              <a:rPr lang="en-US" sz="2600"/>
              <a:t>       </a:t>
            </a:r>
            <a:r>
              <a:rPr lang="en-US" sz="2600" b="1"/>
              <a:t>C</a:t>
            </a:r>
            <a:r>
              <a:rPr lang="en-US" sz="2600"/>
              <a:t>-2. Home Delivered Nutrition Services</a:t>
            </a:r>
            <a:endParaRPr/>
          </a:p>
          <a:p>
            <a:pPr marL="914400" lvl="2" indent="0" algn="l" rtl="0">
              <a:spcBef>
                <a:spcPts val="520"/>
              </a:spcBef>
              <a:spcAft>
                <a:spcPts val="0"/>
              </a:spcAft>
              <a:buSzPts val="2600"/>
              <a:buNone/>
            </a:pPr>
            <a:r>
              <a:rPr lang="en-US" sz="2600" b="1"/>
              <a:t>D</a:t>
            </a:r>
            <a:r>
              <a:rPr lang="en-US" sz="2600"/>
              <a:t>. Evidence-Based Disease Prevention &amp; Health Promotion Services</a:t>
            </a:r>
            <a:endParaRPr/>
          </a:p>
          <a:p>
            <a:pPr marL="914400" lvl="2" indent="0" algn="l" rtl="0">
              <a:spcBef>
                <a:spcPts val="520"/>
              </a:spcBef>
              <a:spcAft>
                <a:spcPts val="0"/>
              </a:spcAft>
              <a:buSzPts val="2600"/>
              <a:buNone/>
            </a:pPr>
            <a:r>
              <a:rPr lang="en-US" sz="2600" b="1"/>
              <a:t>E</a:t>
            </a:r>
            <a:r>
              <a:rPr lang="en-US" sz="2600"/>
              <a:t>. National Family Caregiver Support Program</a:t>
            </a:r>
            <a:endParaRPr/>
          </a:p>
        </p:txBody>
      </p:sp>
      <p:sp>
        <p:nvSpPr>
          <p:cNvPr id="132" name="Google Shape;132;p22"/>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en-US">
                <a:solidFill>
                  <a:schemeClr val="bg1"/>
                </a:solidFill>
                <a:latin typeface="Times New Roman"/>
                <a:ea typeface="Times New Roman"/>
                <a:cs typeface="Times New Roman"/>
                <a:sym typeface="Times New Roman"/>
              </a:rPr>
              <a:t>5</a:t>
            </a:fld>
            <a:endParaRPr dirty="0">
              <a:solidFill>
                <a:schemeClr val="bg1"/>
              </a:solidFill>
              <a:latin typeface="Times New Roman"/>
              <a:ea typeface="Times New Roman"/>
              <a:cs typeface="Times New Roman"/>
              <a:sym typeface="Times New Roman"/>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OAAPS Specific Resources</a:t>
            </a:r>
          </a:p>
        </p:txBody>
      </p:sp>
      <p:pic>
        <p:nvPicPr>
          <p:cNvPr id="6" name="Content Placeholder 5" descr="ACLOAPPS website. "/>
          <p:cNvPicPr>
            <a:picLocks noGrp="1" noChangeAspect="1"/>
          </p:cNvPicPr>
          <p:nvPr>
            <p:ph idx="1"/>
          </p:nvPr>
        </p:nvPicPr>
        <p:blipFill>
          <a:blip r:embed="rId3"/>
          <a:stretch>
            <a:fillRect/>
          </a:stretch>
        </p:blipFill>
        <p:spPr>
          <a:xfrm rot="21314890">
            <a:off x="520002" y="1986456"/>
            <a:ext cx="3886200" cy="3517144"/>
          </a:xfrm>
          <a:prstGeom prst="rect">
            <a:avLst/>
          </a:prstGeom>
          <a:ln w="38100">
            <a:solidFill>
              <a:srgbClr val="B0D0E2"/>
            </a:solidFill>
          </a:ln>
        </p:spPr>
      </p:pic>
      <p:sp>
        <p:nvSpPr>
          <p:cNvPr id="4" name="Content Placeholder 3"/>
          <p:cNvSpPr>
            <a:spLocks noGrp="1"/>
          </p:cNvSpPr>
          <p:nvPr>
            <p:ph idx="13"/>
          </p:nvPr>
        </p:nvSpPr>
        <p:spPr/>
        <p:txBody>
          <a:bodyPr/>
          <a:lstStyle/>
          <a:p>
            <a:pPr marL="342892" indent="-342892">
              <a:buFont typeface="Arial" panose="020B0604020202020204" pitchFamily="34" charset="0"/>
              <a:buChar char="•"/>
            </a:pPr>
            <a:r>
              <a:rPr lang="en-US" dirty="0"/>
              <a:t>Title VI User Guide</a:t>
            </a:r>
          </a:p>
          <a:p>
            <a:pPr marL="342892" indent="-342892">
              <a:buFont typeface="Arial" panose="020B0604020202020204" pitchFamily="34" charset="0"/>
              <a:buChar char="•"/>
            </a:pPr>
            <a:r>
              <a:rPr lang="en-US" dirty="0"/>
              <a:t>Quick Reference Guides</a:t>
            </a:r>
          </a:p>
          <a:p>
            <a:pPr marL="741344" lvl="1" indent="-342892"/>
            <a:r>
              <a:rPr lang="en-US" dirty="0"/>
              <a:t>System Overview</a:t>
            </a:r>
          </a:p>
          <a:p>
            <a:pPr marL="741344" lvl="1" indent="-342892"/>
            <a:r>
              <a:rPr lang="en-US" dirty="0"/>
              <a:t>User Management</a:t>
            </a:r>
          </a:p>
          <a:p>
            <a:pPr marL="741344" lvl="1" indent="-342892"/>
            <a:r>
              <a:rPr lang="en-US" dirty="0"/>
              <a:t>Data Reporting and Submission</a:t>
            </a:r>
          </a:p>
          <a:p>
            <a:pPr marL="741344" lvl="1" indent="-342892"/>
            <a:r>
              <a:rPr lang="en-US" dirty="0"/>
              <a:t>Data Validation</a:t>
            </a:r>
          </a:p>
          <a:p>
            <a:pPr marL="741344" lvl="1" indent="-342892"/>
            <a:r>
              <a:rPr lang="en-US" dirty="0"/>
              <a:t>Reports</a:t>
            </a:r>
          </a:p>
          <a:p>
            <a:r>
              <a:rPr lang="en-US" sz="1400" dirty="0">
                <a:hlinkClick r:id="rId4"/>
              </a:rPr>
              <a:t>https://oaaps.acl.gov/app/Resources/refMaterials</a:t>
            </a:r>
            <a:endParaRPr lang="en-US" sz="1400" dirty="0"/>
          </a:p>
          <a:p>
            <a:endParaRPr lang="en-US" dirty="0"/>
          </a:p>
        </p:txBody>
      </p:sp>
      <p:sp>
        <p:nvSpPr>
          <p:cNvPr id="3" name="Slide Number Placeholder 2"/>
          <p:cNvSpPr>
            <a:spLocks noGrp="1"/>
          </p:cNvSpPr>
          <p:nvPr>
            <p:ph type="sldNum" sz="quarter" idx="12"/>
          </p:nvPr>
        </p:nvSpPr>
        <p:spPr/>
        <p:txBody>
          <a:bodyPr/>
          <a:lstStyle/>
          <a:p>
            <a:fld id="{F18F5FCC-583C-47C6-9953-2F6AD74D46AE}" type="slidenum">
              <a:rPr lang="en-US" smtClean="0"/>
              <a:pPr/>
              <a:t>50</a:t>
            </a:fld>
            <a:endParaRPr lang="en-US" dirty="0"/>
          </a:p>
        </p:txBody>
      </p:sp>
    </p:spTree>
    <p:extLst>
      <p:ext uri="{BB962C8B-B14F-4D97-AF65-F5344CB8AC3E}">
        <p14:creationId xmlns:p14="http://schemas.microsoft.com/office/powerpoint/2010/main" val="1587269160"/>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Other Resources</a:t>
            </a:r>
          </a:p>
        </p:txBody>
      </p:sp>
      <p:sp>
        <p:nvSpPr>
          <p:cNvPr id="2" name="Content Placeholder 1"/>
          <p:cNvSpPr>
            <a:spLocks noGrp="1"/>
          </p:cNvSpPr>
          <p:nvPr>
            <p:ph idx="1"/>
          </p:nvPr>
        </p:nvSpPr>
        <p:spPr>
          <a:xfrm>
            <a:off x="221381" y="1354141"/>
            <a:ext cx="8758990" cy="4772025"/>
          </a:xfrm>
        </p:spPr>
        <p:txBody>
          <a:bodyPr/>
          <a:lstStyle/>
          <a:p>
            <a:pPr lvl="0"/>
            <a:r>
              <a:rPr lang="en-US" sz="2400" b="1" i="1" dirty="0"/>
              <a:t>PPR Update</a:t>
            </a:r>
            <a:r>
              <a:rPr lang="en-US" sz="2400" dirty="0"/>
              <a:t> introduces things you need to know about the new PPR.</a:t>
            </a:r>
          </a:p>
          <a:p>
            <a:pPr lvl="0"/>
            <a:r>
              <a:rPr lang="en-US" sz="2400" b="1" i="1" dirty="0"/>
              <a:t>PPR Old vs. New for Printing</a:t>
            </a:r>
            <a:r>
              <a:rPr lang="en-US" sz="2400" dirty="0"/>
              <a:t> includes a table with the old PPR data elements and the comparable data elements in the new PPR.</a:t>
            </a:r>
          </a:p>
          <a:p>
            <a:pPr lvl="0"/>
            <a:r>
              <a:rPr lang="en-US" sz="2400" b="1" i="1" dirty="0"/>
              <a:t>PPR Data Element Definitions</a:t>
            </a:r>
            <a:r>
              <a:rPr lang="en-US" sz="2400" dirty="0"/>
              <a:t> lists the new PPR data elements and includes their definitions. </a:t>
            </a:r>
          </a:p>
          <a:p>
            <a:pPr lvl="0"/>
            <a:r>
              <a:rPr lang="en-US" sz="2400" b="1" i="1" dirty="0"/>
              <a:t>PPR and OAAPS Frequently Asked Questions (FAQs) </a:t>
            </a:r>
            <a:r>
              <a:rPr lang="en-US" sz="2400" dirty="0"/>
              <a:t>includes answers to some frequently asked questions. This document is a good place to start if you have a general question about the new PPR or OAAPS reporting system.</a:t>
            </a:r>
          </a:p>
          <a:p>
            <a:pPr lvl="0"/>
            <a:r>
              <a:rPr lang="en-US" sz="2400" b="1" i="1" dirty="0"/>
              <a:t>Who Do I Call? </a:t>
            </a:r>
            <a:r>
              <a:rPr lang="en-US" sz="2400" dirty="0"/>
              <a:t>helps you determine who to contact. </a:t>
            </a:r>
            <a:endParaRPr lang="en-US" dirty="0"/>
          </a:p>
        </p:txBody>
      </p:sp>
      <p:sp>
        <p:nvSpPr>
          <p:cNvPr id="3" name="Slide Number Placeholder 2"/>
          <p:cNvSpPr>
            <a:spLocks noGrp="1"/>
          </p:cNvSpPr>
          <p:nvPr>
            <p:ph type="sldNum" sz="quarter" idx="12"/>
          </p:nvPr>
        </p:nvSpPr>
        <p:spPr/>
        <p:txBody>
          <a:bodyPr/>
          <a:lstStyle/>
          <a:p>
            <a:fld id="{F18F5FCC-583C-47C6-9953-2F6AD74D46AE}" type="slidenum">
              <a:rPr lang="en-US" smtClean="0"/>
              <a:pPr/>
              <a:t>51</a:t>
            </a:fld>
            <a:endParaRPr lang="en-US" dirty="0"/>
          </a:p>
        </p:txBody>
      </p:sp>
    </p:spTree>
    <p:extLst>
      <p:ext uri="{BB962C8B-B14F-4D97-AF65-F5344CB8AC3E}">
        <p14:creationId xmlns:p14="http://schemas.microsoft.com/office/powerpoint/2010/main" val="3731283048"/>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1" name="Google Shape;871;p120"/>
          <p:cNvSpPr txBox="1">
            <a:spLocks noGrp="1"/>
          </p:cNvSpPr>
          <p:nvPr>
            <p:ph type="title"/>
          </p:nvPr>
        </p:nvSpPr>
        <p:spPr>
          <a:xfrm>
            <a:off x="722313" y="4429125"/>
            <a:ext cx="7772400" cy="10572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Arial"/>
              <a:buNone/>
            </a:pPr>
            <a:r>
              <a:rPr lang="en-US" dirty="0"/>
              <a:t>POLICIES AND PROCEDURES &amp; ASSESSMENTS</a:t>
            </a:r>
            <a:endParaRPr dirty="0"/>
          </a:p>
        </p:txBody>
      </p:sp>
      <p:sp>
        <p:nvSpPr>
          <p:cNvPr id="872" name="Google Shape;872;p120"/>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52</a:t>
            </a:fld>
            <a:endParaRPr/>
          </a:p>
        </p:txBody>
      </p:sp>
    </p:spTree>
    <p:extLst>
      <p:ext uri="{BB962C8B-B14F-4D97-AF65-F5344CB8AC3E}">
        <p14:creationId xmlns:p14="http://schemas.microsoft.com/office/powerpoint/2010/main" val="9962779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Google Shape;878;p1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Arial"/>
              <a:buNone/>
            </a:pPr>
            <a:r>
              <a:rPr lang="en-US" dirty="0"/>
              <a:t>Why Polices and Procedures?</a:t>
            </a:r>
            <a:endParaRPr dirty="0"/>
          </a:p>
        </p:txBody>
      </p:sp>
      <p:sp>
        <p:nvSpPr>
          <p:cNvPr id="879" name="Google Shape;879;p121"/>
          <p:cNvSpPr txBox="1">
            <a:spLocks noGrp="1"/>
          </p:cNvSpPr>
          <p:nvPr>
            <p:ph type="body" idx="1"/>
          </p:nvPr>
        </p:nvSpPr>
        <p:spPr>
          <a:xfrm>
            <a:off x="457200" y="1828800"/>
            <a:ext cx="8229600" cy="38862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2240"/>
              <a:buNone/>
            </a:pPr>
            <a:endParaRPr sz="2240" dirty="0"/>
          </a:p>
          <a:p>
            <a:pPr marL="0" lvl="0" indent="0" algn="l" rtl="0">
              <a:lnSpc>
                <a:spcPct val="80000"/>
              </a:lnSpc>
              <a:spcBef>
                <a:spcPts val="448"/>
              </a:spcBef>
              <a:spcAft>
                <a:spcPts val="0"/>
              </a:spcAft>
              <a:buSzPts val="2240"/>
              <a:buNone/>
            </a:pPr>
            <a:r>
              <a:rPr lang="en-US" sz="2240" dirty="0" err="1"/>
              <a:t>cha·os</a:t>
            </a:r>
            <a:endParaRPr sz="2240" dirty="0"/>
          </a:p>
          <a:p>
            <a:pPr marL="0" lvl="0" indent="0" algn="l" rtl="0">
              <a:lnSpc>
                <a:spcPct val="80000"/>
              </a:lnSpc>
              <a:spcBef>
                <a:spcPts val="448"/>
              </a:spcBef>
              <a:spcAft>
                <a:spcPts val="0"/>
              </a:spcAft>
              <a:buSzPts val="2240"/>
              <a:buNone/>
            </a:pPr>
            <a:r>
              <a:rPr lang="en-US" sz="2240" dirty="0"/>
              <a:t>/ˈ</a:t>
            </a:r>
            <a:r>
              <a:rPr lang="en-US" sz="2240" dirty="0" err="1"/>
              <a:t>kāˌäs</a:t>
            </a:r>
            <a:r>
              <a:rPr lang="en-US" sz="2240" dirty="0"/>
              <a:t>/</a:t>
            </a:r>
            <a:endParaRPr dirty="0"/>
          </a:p>
          <a:p>
            <a:pPr marL="0" lvl="0" indent="0" algn="l" rtl="0">
              <a:lnSpc>
                <a:spcPct val="80000"/>
              </a:lnSpc>
              <a:spcBef>
                <a:spcPts val="448"/>
              </a:spcBef>
              <a:spcAft>
                <a:spcPts val="0"/>
              </a:spcAft>
              <a:buSzPts val="2240"/>
              <a:buNone/>
            </a:pPr>
            <a:r>
              <a:rPr lang="en-US" sz="2240" dirty="0"/>
              <a:t>Noun</a:t>
            </a:r>
            <a:endParaRPr dirty="0"/>
          </a:p>
          <a:p>
            <a:pPr marL="0" lvl="0" indent="0" algn="l" rtl="0">
              <a:lnSpc>
                <a:spcPct val="80000"/>
              </a:lnSpc>
              <a:spcBef>
                <a:spcPts val="448"/>
              </a:spcBef>
              <a:spcAft>
                <a:spcPts val="0"/>
              </a:spcAft>
              <a:buSzPts val="2240"/>
              <a:buNone/>
            </a:pPr>
            <a:r>
              <a:rPr lang="en-US" sz="2240" dirty="0"/>
              <a:t>a state of utter confusion or disorder; </a:t>
            </a:r>
            <a:endParaRPr dirty="0"/>
          </a:p>
          <a:p>
            <a:pPr marL="0" lvl="0" indent="0" algn="l" rtl="0">
              <a:lnSpc>
                <a:spcPct val="80000"/>
              </a:lnSpc>
              <a:spcBef>
                <a:spcPts val="448"/>
              </a:spcBef>
              <a:spcAft>
                <a:spcPts val="0"/>
              </a:spcAft>
              <a:buSzPts val="2240"/>
              <a:buNone/>
            </a:pPr>
            <a:r>
              <a:rPr lang="en-US" sz="2240" dirty="0"/>
              <a:t>a total lack of organization or order.</a:t>
            </a:r>
            <a:endParaRPr dirty="0"/>
          </a:p>
          <a:p>
            <a:pPr marL="0" lvl="0" indent="0" algn="l" rtl="0">
              <a:lnSpc>
                <a:spcPct val="80000"/>
              </a:lnSpc>
              <a:spcBef>
                <a:spcPts val="448"/>
              </a:spcBef>
              <a:spcAft>
                <a:spcPts val="0"/>
              </a:spcAft>
              <a:buSzPts val="2240"/>
              <a:buNone/>
            </a:pPr>
            <a:r>
              <a:rPr lang="en-US" sz="2240" dirty="0"/>
              <a:t>any confused, disorderly mass: a chaos of meaningless phrases.</a:t>
            </a:r>
            <a:endParaRPr dirty="0"/>
          </a:p>
          <a:p>
            <a:pPr marL="0" lvl="0" indent="0" algn="l" rtl="0">
              <a:lnSpc>
                <a:spcPct val="80000"/>
              </a:lnSpc>
              <a:spcBef>
                <a:spcPts val="448"/>
              </a:spcBef>
              <a:spcAft>
                <a:spcPts val="0"/>
              </a:spcAft>
              <a:buSzPts val="2240"/>
              <a:buNone/>
            </a:pPr>
            <a:r>
              <a:rPr lang="en-US" sz="2240" dirty="0"/>
              <a:t>synonyms: disorder, disarray, disorganization, confusion, mayhem, bedlam, pandemonium, havoc, turmoil, tumult, commotion, disruption, upheaval, uproar, maelstrom; </a:t>
            </a:r>
            <a:endParaRPr dirty="0"/>
          </a:p>
          <a:p>
            <a:pPr marL="0" lvl="0" indent="0" algn="l" rtl="0">
              <a:lnSpc>
                <a:spcPct val="80000"/>
              </a:lnSpc>
              <a:spcBef>
                <a:spcPts val="448"/>
              </a:spcBef>
              <a:spcAft>
                <a:spcPts val="0"/>
              </a:spcAft>
              <a:buSzPts val="2240"/>
              <a:buNone/>
            </a:pPr>
            <a:endParaRPr sz="2240" dirty="0"/>
          </a:p>
        </p:txBody>
      </p:sp>
      <p:pic>
        <p:nvPicPr>
          <p:cNvPr id="881" name="Google Shape;881;p12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486400" y="1600200"/>
            <a:ext cx="3005598" cy="1932170"/>
          </a:xfrm>
          <a:prstGeom prst="rect">
            <a:avLst/>
          </a:prstGeom>
          <a:noFill/>
          <a:ln>
            <a:noFill/>
          </a:ln>
        </p:spPr>
      </p:pic>
      <p:sp>
        <p:nvSpPr>
          <p:cNvPr id="880" name="Google Shape;880;p121"/>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solidFill>
                  <a:schemeClr val="bg1"/>
                </a:solidFill>
              </a:rPr>
              <a:t>53</a:t>
            </a:fld>
            <a:endParaRPr>
              <a:solidFill>
                <a:schemeClr val="bg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Google Shape;887;p1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Arial"/>
              <a:buNone/>
            </a:pPr>
            <a:r>
              <a:rPr lang="en-US" sz="3959" dirty="0"/>
              <a:t>Policies and Procedures are Required!</a:t>
            </a:r>
            <a:endParaRPr dirty="0"/>
          </a:p>
        </p:txBody>
      </p:sp>
      <p:sp>
        <p:nvSpPr>
          <p:cNvPr id="888" name="Google Shape;888;p122"/>
          <p:cNvSpPr txBox="1">
            <a:spLocks noGrp="1"/>
          </p:cNvSpPr>
          <p:nvPr>
            <p:ph type="body" idx="1"/>
          </p:nvPr>
        </p:nvSpPr>
        <p:spPr>
          <a:xfrm>
            <a:off x="457200" y="1600201"/>
            <a:ext cx="8229600" cy="38862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SzPts val="2240"/>
              <a:buChar char="•"/>
            </a:pPr>
            <a:r>
              <a:rPr lang="en-US" sz="2240"/>
              <a:t>They are required (see the Title VI Resource Manual page 38)</a:t>
            </a:r>
            <a:endParaRPr/>
          </a:p>
          <a:p>
            <a:pPr marL="228600" lvl="0" indent="-228600" algn="l" rtl="0">
              <a:lnSpc>
                <a:spcPct val="80000"/>
              </a:lnSpc>
              <a:spcBef>
                <a:spcPts val="448"/>
              </a:spcBef>
              <a:spcAft>
                <a:spcPts val="0"/>
              </a:spcAft>
              <a:buSzPts val="2240"/>
              <a:buChar char="•"/>
            </a:pPr>
            <a:r>
              <a:rPr lang="en-US" sz="2240"/>
              <a:t>Did you know that having policies and procedures can actually make your job easier by assisting you with:</a:t>
            </a:r>
            <a:endParaRPr/>
          </a:p>
          <a:p>
            <a:pPr marL="742950" lvl="1" indent="-285750" algn="l" rtl="0">
              <a:lnSpc>
                <a:spcPct val="80000"/>
              </a:lnSpc>
              <a:spcBef>
                <a:spcPts val="392"/>
              </a:spcBef>
              <a:spcAft>
                <a:spcPts val="0"/>
              </a:spcAft>
              <a:buClr>
                <a:schemeClr val="dk1"/>
              </a:buClr>
              <a:buSzPts val="1960"/>
              <a:buChar char="–"/>
            </a:pPr>
            <a:r>
              <a:rPr lang="en-US" sz="1960"/>
              <a:t>Daily decision making</a:t>
            </a:r>
            <a:endParaRPr/>
          </a:p>
          <a:p>
            <a:pPr marL="742950" lvl="1" indent="-285750" algn="l" rtl="0">
              <a:lnSpc>
                <a:spcPct val="80000"/>
              </a:lnSpc>
              <a:spcBef>
                <a:spcPts val="392"/>
              </a:spcBef>
              <a:spcAft>
                <a:spcPts val="0"/>
              </a:spcAft>
              <a:buClr>
                <a:schemeClr val="dk1"/>
              </a:buClr>
              <a:buSzPts val="1960"/>
              <a:buChar char="–"/>
            </a:pPr>
            <a:r>
              <a:rPr lang="en-US" sz="1960"/>
              <a:t>Program monitoring</a:t>
            </a:r>
            <a:endParaRPr/>
          </a:p>
          <a:p>
            <a:pPr marL="742950" lvl="1" indent="-285750" algn="l" rtl="0">
              <a:lnSpc>
                <a:spcPct val="80000"/>
              </a:lnSpc>
              <a:spcBef>
                <a:spcPts val="392"/>
              </a:spcBef>
              <a:spcAft>
                <a:spcPts val="0"/>
              </a:spcAft>
              <a:buClr>
                <a:schemeClr val="dk1"/>
              </a:buClr>
              <a:buSzPts val="1960"/>
              <a:buChar char="–"/>
            </a:pPr>
            <a:r>
              <a:rPr lang="en-US" sz="1960"/>
              <a:t>Staff development</a:t>
            </a:r>
            <a:endParaRPr/>
          </a:p>
          <a:p>
            <a:pPr marL="228600" lvl="0" indent="-228600" algn="l" rtl="0">
              <a:lnSpc>
                <a:spcPct val="80000"/>
              </a:lnSpc>
              <a:spcBef>
                <a:spcPts val="448"/>
              </a:spcBef>
              <a:spcAft>
                <a:spcPts val="0"/>
              </a:spcAft>
              <a:buSzPts val="2240"/>
              <a:buChar char="•"/>
            </a:pPr>
            <a:r>
              <a:rPr lang="en-US" sz="2240"/>
              <a:t>Quality, integrity, internal controls and continuity of services</a:t>
            </a:r>
            <a:endParaRPr/>
          </a:p>
          <a:p>
            <a:pPr marL="228600" lvl="0" indent="-228600" algn="l" rtl="0">
              <a:lnSpc>
                <a:spcPct val="80000"/>
              </a:lnSpc>
              <a:spcBef>
                <a:spcPts val="448"/>
              </a:spcBef>
              <a:spcAft>
                <a:spcPts val="0"/>
              </a:spcAft>
              <a:buSzPts val="2240"/>
              <a:buChar char="•"/>
            </a:pPr>
            <a:r>
              <a:rPr lang="en-US" sz="2240"/>
              <a:t>Policies and Procedures are inter-related</a:t>
            </a:r>
            <a:endParaRPr/>
          </a:p>
          <a:p>
            <a:pPr marL="742950" lvl="1" indent="-285750" algn="l" rtl="0">
              <a:lnSpc>
                <a:spcPct val="80000"/>
              </a:lnSpc>
              <a:spcBef>
                <a:spcPts val="392"/>
              </a:spcBef>
              <a:spcAft>
                <a:spcPts val="0"/>
              </a:spcAft>
              <a:buClr>
                <a:schemeClr val="dk1"/>
              </a:buClr>
              <a:buSzPts val="1960"/>
              <a:buChar char="–"/>
            </a:pPr>
            <a:r>
              <a:rPr lang="en-US" sz="1960"/>
              <a:t>Policies guide the implementation of programs</a:t>
            </a:r>
            <a:endParaRPr/>
          </a:p>
          <a:p>
            <a:pPr marL="742950" lvl="1" indent="-285750" algn="l" rtl="0">
              <a:lnSpc>
                <a:spcPct val="80000"/>
              </a:lnSpc>
              <a:spcBef>
                <a:spcPts val="392"/>
              </a:spcBef>
              <a:spcAft>
                <a:spcPts val="0"/>
              </a:spcAft>
              <a:buClr>
                <a:schemeClr val="dk1"/>
              </a:buClr>
              <a:buSzPts val="1960"/>
              <a:buChar char="–"/>
            </a:pPr>
            <a:r>
              <a:rPr lang="en-US" sz="1960"/>
              <a:t>Procedures are the steps or activities needed to accomplish a specific policy</a:t>
            </a:r>
            <a:endParaRPr/>
          </a:p>
          <a:p>
            <a:pPr marL="742950" lvl="1" indent="-285750" algn="l" rtl="0">
              <a:lnSpc>
                <a:spcPct val="80000"/>
              </a:lnSpc>
              <a:spcBef>
                <a:spcPts val="392"/>
              </a:spcBef>
              <a:spcAft>
                <a:spcPts val="0"/>
              </a:spcAft>
              <a:buClr>
                <a:schemeClr val="dk1"/>
              </a:buClr>
              <a:buSzPts val="1960"/>
              <a:buChar char="–"/>
            </a:pPr>
            <a:r>
              <a:rPr lang="en-US" sz="1960"/>
              <a:t>Together they provide the rules and guidelines for the program</a:t>
            </a:r>
            <a:endParaRPr/>
          </a:p>
          <a:p>
            <a:pPr marL="742950" lvl="1" indent="-161290" algn="l" rtl="0">
              <a:lnSpc>
                <a:spcPct val="80000"/>
              </a:lnSpc>
              <a:spcBef>
                <a:spcPts val="392"/>
              </a:spcBef>
              <a:spcAft>
                <a:spcPts val="0"/>
              </a:spcAft>
              <a:buClr>
                <a:schemeClr val="dk1"/>
              </a:buClr>
              <a:buSzPts val="1960"/>
              <a:buNone/>
            </a:pPr>
            <a:endParaRPr sz="196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Google Shape;893;p1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Arial"/>
              <a:buNone/>
            </a:pPr>
            <a:r>
              <a:rPr lang="en-US"/>
              <a:t>Policy and Procedures</a:t>
            </a:r>
            <a:endParaRPr/>
          </a:p>
        </p:txBody>
      </p:sp>
      <p:sp>
        <p:nvSpPr>
          <p:cNvPr id="894" name="Google Shape;894;p123"/>
          <p:cNvSpPr txBox="1">
            <a:spLocks noGrp="1"/>
          </p:cNvSpPr>
          <p:nvPr>
            <p:ph type="body" idx="1"/>
          </p:nvPr>
        </p:nvSpPr>
        <p:spPr>
          <a:xfrm>
            <a:off x="457200" y="1600201"/>
            <a:ext cx="8229600" cy="38862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SzPts val="2960"/>
              <a:buChar char="•"/>
            </a:pPr>
            <a:r>
              <a:rPr lang="en-US" sz="2960"/>
              <a:t>Policy and procedures, put together in a policy manual, are vital because they provide the rules and guidance for your Title VI program. Tribal governments will probably have policies and procedures for many administrative, personnel, and financial activities.</a:t>
            </a:r>
            <a:endParaRPr/>
          </a:p>
          <a:p>
            <a:pPr marL="228600" lvl="0" indent="-228600" algn="l" rtl="0">
              <a:lnSpc>
                <a:spcPct val="80000"/>
              </a:lnSpc>
              <a:spcBef>
                <a:spcPts val="592"/>
              </a:spcBef>
              <a:spcAft>
                <a:spcPts val="0"/>
              </a:spcAft>
              <a:buSzPts val="2960"/>
              <a:buChar char="•"/>
            </a:pPr>
            <a:r>
              <a:rPr lang="en-US" sz="2960"/>
              <a:t>You need to review these, select those that are applicable to your program, and develop additional policies and procedures specific to the needs of your program.</a:t>
            </a:r>
            <a:endParaRPr/>
          </a:p>
        </p:txBody>
      </p:sp>
      <p:sp>
        <p:nvSpPr>
          <p:cNvPr id="895" name="Google Shape;895;p123"/>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55</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Google Shape;901;p1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Arial"/>
              <a:buNone/>
            </a:pPr>
            <a:r>
              <a:rPr lang="en-US"/>
              <a:t>Policy</a:t>
            </a:r>
            <a:endParaRPr/>
          </a:p>
        </p:txBody>
      </p:sp>
      <p:sp>
        <p:nvSpPr>
          <p:cNvPr id="902" name="Google Shape;902;p124"/>
          <p:cNvSpPr txBox="1">
            <a:spLocks noGrp="1"/>
          </p:cNvSpPr>
          <p:nvPr>
            <p:ph type="body" idx="1"/>
          </p:nvPr>
        </p:nvSpPr>
        <p:spPr>
          <a:xfrm>
            <a:off x="457200" y="1600200"/>
            <a:ext cx="8229600" cy="403859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720"/>
              <a:buChar char="•"/>
            </a:pPr>
            <a:r>
              <a:rPr lang="en-US" sz="2720"/>
              <a:t>Policies guide the implementation of programs. For Title VI programs, any of the OAA requirements should have a written policy. </a:t>
            </a:r>
            <a:endParaRPr/>
          </a:p>
          <a:p>
            <a:pPr marL="228600" lvl="0" indent="-228600" algn="l" rtl="0">
              <a:lnSpc>
                <a:spcPct val="90000"/>
              </a:lnSpc>
              <a:spcBef>
                <a:spcPts val="544"/>
              </a:spcBef>
              <a:spcAft>
                <a:spcPts val="0"/>
              </a:spcAft>
              <a:buSzPts val="2720"/>
              <a:buChar char="•"/>
            </a:pPr>
            <a:r>
              <a:rPr lang="en-US" sz="2720"/>
              <a:t>For example, Title VI requires that you provide elders with the opportunity to voluntarily contribute to the cost of a service. </a:t>
            </a:r>
            <a:endParaRPr/>
          </a:p>
          <a:p>
            <a:pPr marL="742950" lvl="1" indent="-285750" algn="l" rtl="0">
              <a:lnSpc>
                <a:spcPct val="90000"/>
              </a:lnSpc>
              <a:spcBef>
                <a:spcPts val="476"/>
              </a:spcBef>
              <a:spcAft>
                <a:spcPts val="0"/>
              </a:spcAft>
              <a:buClr>
                <a:schemeClr val="dk1"/>
              </a:buClr>
              <a:buSzPts val="2380"/>
              <a:buChar char="–"/>
            </a:pPr>
            <a:r>
              <a:rPr lang="en-US" sz="2380"/>
              <a:t>Thus, you need to develop a policy of voluntary contributions, including what the contribution can be used for, and privacy issues. </a:t>
            </a:r>
            <a:endParaRPr/>
          </a:p>
          <a:p>
            <a:pPr marL="228600" lvl="0" indent="-228600" algn="l" rtl="0">
              <a:lnSpc>
                <a:spcPct val="90000"/>
              </a:lnSpc>
              <a:spcBef>
                <a:spcPts val="544"/>
              </a:spcBef>
              <a:spcAft>
                <a:spcPts val="0"/>
              </a:spcAft>
              <a:buSzPts val="2720"/>
              <a:buChar char="•"/>
            </a:pPr>
            <a:r>
              <a:rPr lang="en-US" sz="2720"/>
              <a:t>Policies usually require high-level approval.</a:t>
            </a:r>
            <a:endParaRPr/>
          </a:p>
        </p:txBody>
      </p:sp>
      <p:sp>
        <p:nvSpPr>
          <p:cNvPr id="903" name="Google Shape;903;p124"/>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56</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09" name="Google Shape;909;p125"/>
          <p:cNvSpPr txBox="1">
            <a:spLocks noGrp="1"/>
          </p:cNvSpPr>
          <p:nvPr>
            <p:ph type="title"/>
          </p:nvPr>
        </p:nvSpPr>
        <p:spPr>
          <a:xfrm>
            <a:off x="457200" y="457201"/>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Arial"/>
              <a:buNone/>
            </a:pPr>
            <a:r>
              <a:rPr lang="en-US" sz="3959"/>
              <a:t>Example:  Voluntary Contribution/Donations</a:t>
            </a:r>
            <a:br>
              <a:rPr lang="en-US" sz="3959"/>
            </a:br>
            <a:r>
              <a:rPr lang="en-US" sz="3959"/>
              <a:t> </a:t>
            </a:r>
            <a:endParaRPr/>
          </a:p>
        </p:txBody>
      </p:sp>
      <p:sp>
        <p:nvSpPr>
          <p:cNvPr id="910" name="Google Shape;910;p125"/>
          <p:cNvSpPr txBox="1">
            <a:spLocks noGrp="1"/>
          </p:cNvSpPr>
          <p:nvPr>
            <p:ph type="body" idx="1"/>
          </p:nvPr>
        </p:nvSpPr>
        <p:spPr>
          <a:xfrm>
            <a:off x="457200" y="1600201"/>
            <a:ext cx="8229600" cy="38862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SzPts val="2960"/>
              <a:buChar char="•"/>
            </a:pPr>
            <a:r>
              <a:rPr lang="en-US" sz="2960" b="1"/>
              <a:t>Policy</a:t>
            </a:r>
            <a:r>
              <a:rPr lang="en-US" sz="2960"/>
              <a:t>:  All participants will be offered the opportunity to contribute to the cost of any service provided through this program. </a:t>
            </a:r>
            <a:endParaRPr/>
          </a:p>
          <a:p>
            <a:pPr marL="228600" lvl="0" indent="-228600" algn="l" rtl="0">
              <a:lnSpc>
                <a:spcPct val="80000"/>
              </a:lnSpc>
              <a:spcBef>
                <a:spcPts val="592"/>
              </a:spcBef>
              <a:spcAft>
                <a:spcPts val="0"/>
              </a:spcAft>
              <a:buSzPts val="2960"/>
              <a:buChar char="•"/>
            </a:pPr>
            <a:r>
              <a:rPr lang="en-US" sz="2960"/>
              <a:t>No means test will be used and no eligible participant will be denied services regardless of whether or not he or she contributes.  </a:t>
            </a:r>
            <a:endParaRPr/>
          </a:p>
          <a:p>
            <a:pPr marL="228600" lvl="0" indent="-228600" algn="l" rtl="0">
              <a:lnSpc>
                <a:spcPct val="80000"/>
              </a:lnSpc>
              <a:spcBef>
                <a:spcPts val="592"/>
              </a:spcBef>
              <a:spcAft>
                <a:spcPts val="0"/>
              </a:spcAft>
              <a:buSzPts val="2960"/>
              <a:buChar char="•"/>
            </a:pPr>
            <a:r>
              <a:rPr lang="en-US" sz="2960"/>
              <a:t>All contributions will be used solely for the purpose of expanding the service for which the donation was made. </a:t>
            </a:r>
            <a:endParaRPr/>
          </a:p>
        </p:txBody>
      </p:sp>
      <p:sp>
        <p:nvSpPr>
          <p:cNvPr id="911" name="Google Shape;911;p125"/>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57</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Google Shape;923;p1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Arial"/>
              <a:buNone/>
            </a:pPr>
            <a:r>
              <a:rPr lang="en-US" dirty="0"/>
              <a:t>P &amp; P Development</a:t>
            </a:r>
            <a:endParaRPr dirty="0"/>
          </a:p>
        </p:txBody>
      </p:sp>
      <p:sp>
        <p:nvSpPr>
          <p:cNvPr id="924" name="Google Shape;924;p127"/>
          <p:cNvSpPr txBox="1">
            <a:spLocks noGrp="1"/>
          </p:cNvSpPr>
          <p:nvPr>
            <p:ph type="body" idx="1"/>
          </p:nvPr>
        </p:nvSpPr>
        <p:spPr>
          <a:xfrm>
            <a:off x="457200" y="1600201"/>
            <a:ext cx="8229600" cy="38862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SzPts val="2960"/>
              <a:buChar char="•"/>
            </a:pPr>
            <a:r>
              <a:rPr lang="en-US" sz="2960"/>
              <a:t>Every Title VI program is different and your policies and procedures should reflect these differences by individualizing policies to meet local situations. </a:t>
            </a:r>
            <a:endParaRPr/>
          </a:p>
          <a:p>
            <a:pPr marL="228600" lvl="0" indent="-228600" algn="l" rtl="0">
              <a:lnSpc>
                <a:spcPct val="80000"/>
              </a:lnSpc>
              <a:spcBef>
                <a:spcPts val="592"/>
              </a:spcBef>
              <a:spcAft>
                <a:spcPts val="0"/>
              </a:spcAft>
              <a:buSzPts val="2960"/>
              <a:buChar char="•"/>
            </a:pPr>
            <a:r>
              <a:rPr lang="en-US" sz="2960"/>
              <a:t>A standard format in your policy and procedure manual will make it easier to use. </a:t>
            </a:r>
            <a:endParaRPr/>
          </a:p>
          <a:p>
            <a:pPr marL="228600" lvl="0" indent="-228600" algn="l" rtl="0">
              <a:lnSpc>
                <a:spcPct val="80000"/>
              </a:lnSpc>
              <a:spcBef>
                <a:spcPts val="592"/>
              </a:spcBef>
              <a:spcAft>
                <a:spcPts val="0"/>
              </a:spcAft>
              <a:buSzPts val="2960"/>
              <a:buChar char="•"/>
            </a:pPr>
            <a:r>
              <a:rPr lang="en-US" sz="2960"/>
              <a:t>Policies should be dated so that older policies can be reviewed in the light of new legislation or tribal regulations.</a:t>
            </a:r>
            <a:endParaRPr/>
          </a:p>
        </p:txBody>
      </p:sp>
      <p:sp>
        <p:nvSpPr>
          <p:cNvPr id="925" name="Google Shape;925;p127"/>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58</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30" name="Google Shape;930;p1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Arial"/>
              <a:buNone/>
            </a:pPr>
            <a:r>
              <a:rPr lang="en-US" dirty="0"/>
              <a:t>P&amp;P Implementation &amp; Training</a:t>
            </a:r>
            <a:endParaRPr dirty="0"/>
          </a:p>
        </p:txBody>
      </p:sp>
      <p:sp>
        <p:nvSpPr>
          <p:cNvPr id="931" name="Google Shape;931;p128"/>
          <p:cNvSpPr txBox="1">
            <a:spLocks noGrp="1"/>
          </p:cNvSpPr>
          <p:nvPr>
            <p:ph type="body" idx="1"/>
          </p:nvPr>
        </p:nvSpPr>
        <p:spPr>
          <a:xfrm>
            <a:off x="457200" y="1600201"/>
            <a:ext cx="8229600" cy="38862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SzPts val="2480"/>
              <a:buChar char="•"/>
            </a:pPr>
            <a:r>
              <a:rPr lang="en-US" sz="2480" dirty="0"/>
              <a:t>Implementation and training is another important step in developing a policy and procedures manual. </a:t>
            </a:r>
            <a:endParaRPr dirty="0"/>
          </a:p>
          <a:p>
            <a:pPr marL="228600" lvl="0" indent="-228600" algn="l" rtl="0">
              <a:lnSpc>
                <a:spcPct val="80000"/>
              </a:lnSpc>
              <a:spcBef>
                <a:spcPts val="496"/>
              </a:spcBef>
              <a:spcAft>
                <a:spcPts val="0"/>
              </a:spcAft>
              <a:buSzPts val="2480"/>
              <a:buChar char="•"/>
            </a:pPr>
            <a:r>
              <a:rPr lang="en-US" sz="2480" dirty="0"/>
              <a:t>All staff and volunteers must understand the need to follow the approved policies and procedures and need to be aware of new or revised policies and procedures. </a:t>
            </a:r>
            <a:endParaRPr dirty="0"/>
          </a:p>
          <a:p>
            <a:pPr marL="228600" lvl="0" indent="-228600" algn="l" rtl="0">
              <a:lnSpc>
                <a:spcPct val="80000"/>
              </a:lnSpc>
              <a:spcBef>
                <a:spcPts val="496"/>
              </a:spcBef>
              <a:spcAft>
                <a:spcPts val="0"/>
              </a:spcAft>
              <a:buSzPts val="2480"/>
              <a:buChar char="•"/>
            </a:pPr>
            <a:r>
              <a:rPr lang="en-US" sz="2480" dirty="0"/>
              <a:t>If there is a major change, program directors should conduct a formal training session so all staff will get the same information. </a:t>
            </a:r>
            <a:endParaRPr dirty="0"/>
          </a:p>
          <a:p>
            <a:pPr marL="228600" lvl="0" indent="-228600" algn="l" rtl="0">
              <a:lnSpc>
                <a:spcPct val="80000"/>
              </a:lnSpc>
              <a:spcBef>
                <a:spcPts val="496"/>
              </a:spcBef>
              <a:spcAft>
                <a:spcPts val="0"/>
              </a:spcAft>
              <a:buSzPts val="2480"/>
              <a:buChar char="•"/>
            </a:pPr>
            <a:r>
              <a:rPr lang="en-US" sz="2480" dirty="0"/>
              <a:t>Information about minor changes could be provided in a memo, posted on the bulletin board, or other informal methods.</a:t>
            </a:r>
            <a:endParaRPr dirty="0"/>
          </a:p>
        </p:txBody>
      </p:sp>
      <p:sp>
        <p:nvSpPr>
          <p:cNvPr id="932" name="Google Shape;932;p128"/>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59</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2" name="Google Shape;142;p23"/>
          <p:cNvSpPr txBox="1">
            <a:spLocks noGrp="1"/>
          </p:cNvSpPr>
          <p:nvPr>
            <p:ph type="title" idx="4294967295"/>
          </p:nvPr>
        </p:nvSpPr>
        <p:spPr>
          <a:xfrm>
            <a:off x="685800" y="228600"/>
            <a:ext cx="7793038" cy="80457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F1622"/>
              </a:buClr>
              <a:buSzPts val="3200"/>
              <a:buFont typeface="Arial"/>
              <a:buNone/>
            </a:pPr>
            <a:r>
              <a:rPr lang="en-US" sz="3200" b="1" dirty="0">
                <a:solidFill>
                  <a:srgbClr val="8F1622"/>
                </a:solidFill>
              </a:rPr>
              <a:t>Older Americans Act:  Key Provisions</a:t>
            </a:r>
            <a:endParaRPr sz="3200" b="1" dirty="0">
              <a:solidFill>
                <a:srgbClr val="8F1622"/>
              </a:solidFill>
              <a:latin typeface="Times New Roman"/>
              <a:ea typeface="Times New Roman"/>
              <a:cs typeface="Times New Roman"/>
              <a:sym typeface="Times New Roman"/>
            </a:endParaRPr>
          </a:p>
        </p:txBody>
      </p:sp>
      <p:sp>
        <p:nvSpPr>
          <p:cNvPr id="143" name="Google Shape;143;p23"/>
          <p:cNvSpPr txBox="1">
            <a:spLocks noGrp="1"/>
          </p:cNvSpPr>
          <p:nvPr>
            <p:ph type="body" idx="4294967295"/>
          </p:nvPr>
        </p:nvSpPr>
        <p:spPr>
          <a:xfrm>
            <a:off x="332509" y="1273679"/>
            <a:ext cx="8478981" cy="4842164"/>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SzPts val="2312"/>
              <a:buChar char="•"/>
            </a:pPr>
            <a:r>
              <a:rPr lang="en-US" sz="2312" dirty="0"/>
              <a:t>Title IV – Activities for Health, Independence and Longevity</a:t>
            </a:r>
            <a:endParaRPr dirty="0"/>
          </a:p>
          <a:p>
            <a:pPr marL="228600" lvl="0" indent="-228600" algn="l" rtl="0">
              <a:lnSpc>
                <a:spcPct val="80000"/>
              </a:lnSpc>
              <a:spcBef>
                <a:spcPts val="462"/>
              </a:spcBef>
              <a:spcAft>
                <a:spcPts val="0"/>
              </a:spcAft>
              <a:buSzPts val="2312"/>
              <a:buChar char="•"/>
            </a:pPr>
            <a:r>
              <a:rPr lang="en-US" sz="2312" dirty="0"/>
              <a:t>Title V - Community Service Senior Opportunities Act</a:t>
            </a:r>
            <a:endParaRPr dirty="0"/>
          </a:p>
          <a:p>
            <a:pPr marL="228600" lvl="0" indent="-228600" algn="l" rtl="0">
              <a:lnSpc>
                <a:spcPct val="130000"/>
              </a:lnSpc>
              <a:spcBef>
                <a:spcPts val="462"/>
              </a:spcBef>
              <a:spcAft>
                <a:spcPts val="0"/>
              </a:spcAft>
              <a:buSzPts val="2312"/>
              <a:buChar char="•"/>
            </a:pPr>
            <a:r>
              <a:rPr lang="en-US" sz="2312" dirty="0"/>
              <a:t>Title VI - Grants for Native Americans</a:t>
            </a:r>
            <a:endParaRPr dirty="0"/>
          </a:p>
          <a:p>
            <a:pPr marL="742950" lvl="1" indent="-285750" algn="l" rtl="0">
              <a:lnSpc>
                <a:spcPct val="130000"/>
              </a:lnSpc>
              <a:spcBef>
                <a:spcPts val="462"/>
              </a:spcBef>
              <a:spcAft>
                <a:spcPts val="0"/>
              </a:spcAft>
              <a:buClr>
                <a:schemeClr val="dk1"/>
              </a:buClr>
              <a:buSzPts val="2312"/>
              <a:buChar char="–"/>
            </a:pPr>
            <a:r>
              <a:rPr lang="en-US" sz="2312" dirty="0"/>
              <a:t>Part A – Indian Program</a:t>
            </a:r>
            <a:endParaRPr dirty="0"/>
          </a:p>
          <a:p>
            <a:pPr marL="742950" lvl="1" indent="-285750" algn="l" rtl="0">
              <a:lnSpc>
                <a:spcPct val="130000"/>
              </a:lnSpc>
              <a:spcBef>
                <a:spcPts val="462"/>
              </a:spcBef>
              <a:spcAft>
                <a:spcPts val="0"/>
              </a:spcAft>
              <a:buClr>
                <a:schemeClr val="dk1"/>
              </a:buClr>
              <a:buSzPts val="2312"/>
              <a:buChar char="–"/>
            </a:pPr>
            <a:r>
              <a:rPr lang="en-US" sz="2312" dirty="0"/>
              <a:t>Part B – Native Hawaiian Program </a:t>
            </a:r>
            <a:endParaRPr dirty="0"/>
          </a:p>
          <a:p>
            <a:pPr marL="742950" lvl="1" indent="-285750" algn="l" rtl="0">
              <a:lnSpc>
                <a:spcPct val="130000"/>
              </a:lnSpc>
              <a:spcBef>
                <a:spcPts val="462"/>
              </a:spcBef>
              <a:spcAft>
                <a:spcPts val="0"/>
              </a:spcAft>
              <a:buClr>
                <a:schemeClr val="dk1"/>
              </a:buClr>
              <a:buSzPts val="2312"/>
              <a:buChar char="–"/>
            </a:pPr>
            <a:r>
              <a:rPr lang="en-US" sz="2312" dirty="0"/>
              <a:t>Part C – Native American Caregiver Support Program </a:t>
            </a:r>
            <a:endParaRPr dirty="0"/>
          </a:p>
          <a:p>
            <a:pPr marL="228600" lvl="0" indent="-228600" algn="l" rtl="0">
              <a:lnSpc>
                <a:spcPct val="140000"/>
              </a:lnSpc>
              <a:spcBef>
                <a:spcPts val="462"/>
              </a:spcBef>
              <a:spcAft>
                <a:spcPts val="0"/>
              </a:spcAft>
              <a:buSzPts val="2312"/>
              <a:buChar char="•"/>
            </a:pPr>
            <a:r>
              <a:rPr lang="en-US" sz="2312" dirty="0"/>
              <a:t>Title VII – Allotments for Vulnerable Elder Rights Protection</a:t>
            </a:r>
            <a:endParaRPr dirty="0"/>
          </a:p>
        </p:txBody>
      </p:sp>
      <p:sp>
        <p:nvSpPr>
          <p:cNvPr id="139" name="Google Shape;139;p23"/>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dirty="0">
                <a:latin typeface="Times New Roman"/>
                <a:ea typeface="Times New Roman"/>
                <a:cs typeface="Times New Roman"/>
                <a:sym typeface="Times New Roman"/>
              </a:rPr>
              <a:t>7</a:t>
            </a:r>
            <a:endParaRPr dirty="0">
              <a:latin typeface="Times New Roman"/>
              <a:ea typeface="Times New Roman"/>
              <a:cs typeface="Times New Roman"/>
              <a:sym typeface="Times New Roman"/>
            </a:endParaRPr>
          </a:p>
        </p:txBody>
      </p:sp>
      <p:sp>
        <p:nvSpPr>
          <p:cNvPr id="140" name="Google Shape;140;p23"/>
          <p:cNvSpPr txBox="1"/>
          <p:nvPr/>
        </p:nvSpPr>
        <p:spPr>
          <a:xfrm>
            <a:off x="6218238" y="5991225"/>
            <a:ext cx="5334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000" b="0" i="0" u="none" strike="noStrike" cap="none">
                <a:solidFill>
                  <a:schemeClr val="dk1"/>
                </a:solidFill>
                <a:latin typeface="Arial"/>
                <a:ea typeface="Arial"/>
                <a:cs typeface="Arial"/>
                <a:sym typeface="Arial"/>
              </a:rPr>
              <a:t>6</a:t>
            </a:fld>
            <a:endParaRPr sz="1000" b="0">
              <a:solidFill>
                <a:schemeClr val="dk1"/>
              </a:solidFill>
              <a:latin typeface="Arial"/>
              <a:ea typeface="Arial"/>
              <a:cs typeface="Arial"/>
              <a:sym typeface="Arial"/>
            </a:endParaRPr>
          </a:p>
        </p:txBody>
      </p:sp>
      <p:sp>
        <p:nvSpPr>
          <p:cNvPr id="141" name="Google Shape;141;p23">
            <a:extLst>
              <a:ext uri="{C183D7F6-B498-43B3-948B-1728B52AA6E4}">
                <adec:decorative xmlns:adec="http://schemas.microsoft.com/office/drawing/2017/decorative" val="1"/>
              </a:ext>
            </a:extLst>
          </p:cNvPr>
          <p:cNvSpPr txBox="1"/>
          <p:nvPr/>
        </p:nvSpPr>
        <p:spPr>
          <a:xfrm>
            <a:off x="6218238" y="5991225"/>
            <a:ext cx="5334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a:solidFill>
                <a:schemeClr val="dk1"/>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1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Arial"/>
              <a:buNone/>
            </a:pPr>
            <a:r>
              <a:rPr lang="en-US"/>
              <a:t>Procedures</a:t>
            </a:r>
            <a:endParaRPr/>
          </a:p>
        </p:txBody>
      </p:sp>
      <p:sp>
        <p:nvSpPr>
          <p:cNvPr id="917" name="Google Shape;917;p126"/>
          <p:cNvSpPr txBox="1">
            <a:spLocks noGrp="1"/>
          </p:cNvSpPr>
          <p:nvPr>
            <p:ph type="body" idx="1"/>
          </p:nvPr>
        </p:nvSpPr>
        <p:spPr>
          <a:xfrm>
            <a:off x="457200" y="1600201"/>
            <a:ext cx="8229600" cy="388620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SzPts val="3200"/>
              <a:buChar char="•"/>
            </a:pPr>
            <a:r>
              <a:rPr lang="en-US" dirty="0">
                <a:latin typeface="+mj-lt"/>
                <a:ea typeface="Garamond"/>
                <a:cs typeface="Garamond"/>
                <a:sym typeface="Garamond"/>
              </a:rPr>
              <a:t>Procedures are the steps or activities necessary to achieve the policy. </a:t>
            </a:r>
            <a:endParaRPr dirty="0">
              <a:latin typeface="+mj-lt"/>
            </a:endParaRPr>
          </a:p>
          <a:p>
            <a:pPr marL="228600" lvl="0" indent="-228600" algn="l" rtl="0">
              <a:spcBef>
                <a:spcPts val="640"/>
              </a:spcBef>
              <a:spcAft>
                <a:spcPts val="0"/>
              </a:spcAft>
              <a:buSzPts val="3200"/>
              <a:buChar char="•"/>
            </a:pPr>
            <a:r>
              <a:rPr lang="en-US" dirty="0">
                <a:latin typeface="+mj-lt"/>
                <a:ea typeface="Garamond"/>
                <a:cs typeface="Garamond"/>
                <a:sym typeface="Garamond"/>
              </a:rPr>
              <a:t>Procedures related to a policy on voluntary contributions might describe how voluntary contributions are solicited from elders and how records are kept to account for the receipt of the contribution</a:t>
            </a:r>
            <a:endParaRPr dirty="0">
              <a:latin typeface="+mj-lt"/>
            </a:endParaRPr>
          </a:p>
        </p:txBody>
      </p:sp>
      <p:sp>
        <p:nvSpPr>
          <p:cNvPr id="918" name="Google Shape;918;p126"/>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60</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90" y="22227"/>
            <a:ext cx="8922619" cy="767045"/>
          </a:xfrm>
        </p:spPr>
        <p:txBody>
          <a:bodyPr/>
          <a:lstStyle/>
          <a:p>
            <a:r>
              <a:rPr lang="en-US" sz="3200" dirty="0"/>
              <a:t>Policies and Procedures (P&amp;P) for Part C </a:t>
            </a:r>
          </a:p>
        </p:txBody>
      </p:sp>
      <p:sp>
        <p:nvSpPr>
          <p:cNvPr id="3" name="Text Placeholder 2"/>
          <p:cNvSpPr>
            <a:spLocks noGrp="1"/>
          </p:cNvSpPr>
          <p:nvPr>
            <p:ph type="body" idx="1"/>
          </p:nvPr>
        </p:nvSpPr>
        <p:spPr>
          <a:xfrm>
            <a:off x="197317" y="933651"/>
            <a:ext cx="8749364" cy="3830856"/>
          </a:xfrm>
        </p:spPr>
        <p:txBody>
          <a:bodyPr/>
          <a:lstStyle/>
          <a:p>
            <a:r>
              <a:rPr lang="en-US" sz="2400" dirty="0"/>
              <a:t>Policies and procedures should cover:</a:t>
            </a:r>
          </a:p>
          <a:p>
            <a:pPr lvl="1"/>
            <a:r>
              <a:rPr lang="en-US" sz="2400" dirty="0"/>
              <a:t>how &amp; when you will assess a caregiver for eligibility for this service, </a:t>
            </a:r>
          </a:p>
          <a:p>
            <a:pPr lvl="1"/>
            <a:r>
              <a:rPr lang="en-US" sz="2400" dirty="0"/>
              <a:t>how much of this service &amp; how frequently you will provide it, and </a:t>
            </a:r>
          </a:p>
          <a:p>
            <a:pPr lvl="1"/>
            <a:r>
              <a:rPr lang="en-US" sz="2400" dirty="0"/>
              <a:t>what documentation you will require.</a:t>
            </a:r>
          </a:p>
          <a:p>
            <a:pPr marL="25400" indent="0">
              <a:buNone/>
            </a:pPr>
            <a:endParaRPr lang="en-US"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61</a:t>
            </a:fld>
            <a:endParaRPr lang="en-US"/>
          </a:p>
        </p:txBody>
      </p:sp>
    </p:spTree>
    <p:extLst>
      <p:ext uri="{BB962C8B-B14F-4D97-AF65-F5344CB8AC3E}">
        <p14:creationId xmlns:p14="http://schemas.microsoft.com/office/powerpoint/2010/main" val="10316519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90" y="22227"/>
            <a:ext cx="8922619" cy="767045"/>
          </a:xfrm>
        </p:spPr>
        <p:txBody>
          <a:bodyPr/>
          <a:lstStyle/>
          <a:p>
            <a:r>
              <a:rPr lang="en-US" sz="3200" dirty="0"/>
              <a:t>Example of P&amp;P Implementation 1:</a:t>
            </a:r>
          </a:p>
        </p:txBody>
      </p:sp>
      <p:sp>
        <p:nvSpPr>
          <p:cNvPr id="3" name="Text Placeholder 2"/>
          <p:cNvSpPr>
            <a:spLocks noGrp="1"/>
          </p:cNvSpPr>
          <p:nvPr>
            <p:ph type="body" idx="1"/>
          </p:nvPr>
        </p:nvSpPr>
        <p:spPr>
          <a:xfrm>
            <a:off x="197317" y="933651"/>
            <a:ext cx="8749364" cy="3830856"/>
          </a:xfrm>
        </p:spPr>
        <p:txBody>
          <a:bodyPr/>
          <a:lstStyle/>
          <a:p>
            <a:r>
              <a:rPr lang="en-US" sz="2400" dirty="0"/>
              <a:t>Part C program staff does assessment.  Caregiver assessed to be providing transport for elder to dialysis 3 times a week (50 miles each way) for a total of 1200 miles per month.  </a:t>
            </a:r>
          </a:p>
          <a:p>
            <a:r>
              <a:rPr lang="en-US" sz="2400" dirty="0"/>
              <a:t>Part C program provides gas card for $5 per 50 miles, up to $100/month for each caregiver, up to a total of 3 caregivers participating in the program each month.  </a:t>
            </a:r>
          </a:p>
          <a:p>
            <a:r>
              <a:rPr lang="en-US" sz="2400" dirty="0"/>
              <a:t>Part C program checks in with caregiver and elder each month to see how they are doing and to determine amount of gas cards to be provided for the next month. Part C program does in-person reassessment every 6 months to determine continued eligibility for Part C services.</a:t>
            </a:r>
          </a:p>
          <a:p>
            <a:endParaRPr lang="en-US"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62</a:t>
            </a:fld>
            <a:endParaRPr lang="en-US"/>
          </a:p>
        </p:txBody>
      </p:sp>
    </p:spTree>
    <p:extLst>
      <p:ext uri="{BB962C8B-B14F-4D97-AF65-F5344CB8AC3E}">
        <p14:creationId xmlns:p14="http://schemas.microsoft.com/office/powerpoint/2010/main" val="38881523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90" y="22228"/>
            <a:ext cx="8922619" cy="622666"/>
          </a:xfrm>
        </p:spPr>
        <p:txBody>
          <a:bodyPr/>
          <a:lstStyle/>
          <a:p>
            <a:r>
              <a:rPr lang="en-US" sz="3200" dirty="0"/>
              <a:t>Example of P&amp;P Implementation 2:</a:t>
            </a:r>
          </a:p>
        </p:txBody>
      </p:sp>
      <p:sp>
        <p:nvSpPr>
          <p:cNvPr id="3" name="Text Placeholder 2"/>
          <p:cNvSpPr>
            <a:spLocks noGrp="1"/>
          </p:cNvSpPr>
          <p:nvPr>
            <p:ph type="body" idx="1"/>
          </p:nvPr>
        </p:nvSpPr>
        <p:spPr>
          <a:xfrm>
            <a:off x="197317" y="558265"/>
            <a:ext cx="8749364" cy="5534526"/>
          </a:xfrm>
        </p:spPr>
        <p:txBody>
          <a:bodyPr/>
          <a:lstStyle/>
          <a:p>
            <a:r>
              <a:rPr lang="en-US" sz="2400" dirty="0"/>
              <a:t>Part C program staff does assessment initial and yearly reassessments (or as caregiver/elder needs change). Caregiver signs initial assessment form and agreement to be reimbursed for mileage and overnight hotel stay for monthly elder medical appointment.</a:t>
            </a:r>
          </a:p>
          <a:p>
            <a:r>
              <a:rPr lang="en-US" sz="2400" dirty="0"/>
              <a:t>Caregiver sends signed statement of miles traveled each month &amp; includes hotel receipt; caregiver receives reimbursement for a pre-determined amount per mile &amp; hotel room charge.  </a:t>
            </a:r>
          </a:p>
          <a:p>
            <a:r>
              <a:rPr lang="en-US" sz="2400" dirty="0"/>
              <a:t>The Tribal Aging Program decided to allocate $5,000/year of Part C funding to Other Services (which may include ramps, incontinence supplies, and other items).  Funding for Supplemental Services is on a first-come, first-served basis, with a maximum of $500 per Caregiver per year. </a:t>
            </a:r>
            <a:endParaRPr lang="en-US" sz="2000" dirty="0"/>
          </a:p>
          <a:p>
            <a:pPr lvl="1"/>
            <a:endParaRPr lang="en-US" sz="2400" dirty="0"/>
          </a:p>
          <a:p>
            <a:pPr lvl="1"/>
            <a:endParaRPr lang="en-US" sz="1200" dirty="0"/>
          </a:p>
          <a:p>
            <a:pPr lvl="0"/>
            <a:endParaRPr lang="en-US" sz="2400" dirty="0"/>
          </a:p>
          <a:p>
            <a:pPr marL="25400" lvl="0" indent="0">
              <a:buNone/>
            </a:pPr>
            <a:endParaRPr lang="en-US"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63</a:t>
            </a:fld>
            <a:endParaRPr lang="en-US"/>
          </a:p>
        </p:txBody>
      </p:sp>
    </p:spTree>
    <p:extLst>
      <p:ext uri="{BB962C8B-B14F-4D97-AF65-F5344CB8AC3E}">
        <p14:creationId xmlns:p14="http://schemas.microsoft.com/office/powerpoint/2010/main" val="31310905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Tool</a:t>
            </a:r>
          </a:p>
        </p:txBody>
      </p:sp>
      <p:sp>
        <p:nvSpPr>
          <p:cNvPr id="3" name="Text Placeholder 2"/>
          <p:cNvSpPr>
            <a:spLocks noGrp="1"/>
          </p:cNvSpPr>
          <p:nvPr>
            <p:ph type="body" idx="1"/>
          </p:nvPr>
        </p:nvSpPr>
        <p:spPr/>
        <p:txBody>
          <a:bodyPr/>
          <a:lstStyle/>
          <a:p>
            <a:r>
              <a:rPr lang="en-US" dirty="0"/>
              <a:t>The purpose of the individual assessment is to </a:t>
            </a:r>
          </a:p>
          <a:p>
            <a:pPr lvl="1"/>
            <a:r>
              <a:rPr lang="en-US" dirty="0"/>
              <a:t>Identify needs, and</a:t>
            </a:r>
          </a:p>
          <a:p>
            <a:pPr lvl="1"/>
            <a:r>
              <a:rPr lang="en-US" dirty="0"/>
              <a:t>Gather information to establish eligibility and determine potential resources to help the caregiver.  </a:t>
            </a:r>
          </a:p>
          <a:p>
            <a:r>
              <a:rPr lang="en-US" dirty="0"/>
              <a:t>The written assessment tool is a way to record that information</a:t>
            </a:r>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64</a:t>
            </a:fld>
            <a:endParaRPr lang="en-US"/>
          </a:p>
        </p:txBody>
      </p:sp>
    </p:spTree>
    <p:extLst>
      <p:ext uri="{BB962C8B-B14F-4D97-AF65-F5344CB8AC3E}">
        <p14:creationId xmlns:p14="http://schemas.microsoft.com/office/powerpoint/2010/main" val="5138826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6"/>
          <p:cNvSpPr txBox="1">
            <a:spLocks noGrp="1"/>
          </p:cNvSpPr>
          <p:nvPr>
            <p:ph type="title"/>
          </p:nvPr>
        </p:nvSpPr>
        <p:spPr>
          <a:xfrm>
            <a:off x="722313" y="4429125"/>
            <a:ext cx="7772400" cy="10572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Arial"/>
              <a:buNone/>
            </a:pPr>
            <a:r>
              <a:rPr lang="en-US" dirty="0"/>
              <a:t>TITLE VI DIRECTOR ROLES</a:t>
            </a:r>
            <a:endParaRPr dirty="0"/>
          </a:p>
        </p:txBody>
      </p:sp>
      <p:sp>
        <p:nvSpPr>
          <p:cNvPr id="342" name="Google Shape;342;p46"/>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65</a:t>
            </a:fld>
            <a:endParaRPr/>
          </a:p>
        </p:txBody>
      </p:sp>
    </p:spTree>
    <p:extLst>
      <p:ext uri="{BB962C8B-B14F-4D97-AF65-F5344CB8AC3E}">
        <p14:creationId xmlns:p14="http://schemas.microsoft.com/office/powerpoint/2010/main" val="530731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Arial"/>
              <a:buNone/>
            </a:pPr>
            <a:r>
              <a:rPr lang="en-US" dirty="0"/>
              <a:t>WHAT IS A TITLE VI DIRECTOR?</a:t>
            </a:r>
            <a:endParaRPr dirty="0"/>
          </a:p>
        </p:txBody>
      </p:sp>
      <p:sp>
        <p:nvSpPr>
          <p:cNvPr id="348" name="Google Shape;348;p47"/>
          <p:cNvSpPr txBox="1">
            <a:spLocks noGrp="1"/>
          </p:cNvSpPr>
          <p:nvPr>
            <p:ph type="body" idx="1"/>
          </p:nvPr>
        </p:nvSpPr>
        <p:spPr>
          <a:xfrm>
            <a:off x="457200" y="1600201"/>
            <a:ext cx="8503920" cy="1306628"/>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SzPts val="3200"/>
              <a:buChar char="•"/>
            </a:pPr>
            <a:r>
              <a:rPr lang="en-US" dirty="0"/>
              <a:t>Point of contact for Elders and Caregivers</a:t>
            </a:r>
          </a:p>
          <a:p>
            <a:pPr marL="685800" lvl="1" indent="-228600">
              <a:spcBef>
                <a:spcPts val="0"/>
              </a:spcBef>
              <a:buSzPts val="3200"/>
              <a:buChar char="•"/>
            </a:pPr>
            <a:r>
              <a:rPr lang="en-US" dirty="0"/>
              <a:t>Elders and caregivers see you at the Senior Center / Nutrition Site / other locations &amp; know they can ask you if they have questions or need help</a:t>
            </a:r>
          </a:p>
          <a:p>
            <a:pPr marL="685800" lvl="1" indent="-228600">
              <a:spcBef>
                <a:spcPts val="0"/>
              </a:spcBef>
              <a:buSzPts val="3200"/>
              <a:buChar char="•"/>
            </a:pPr>
            <a:r>
              <a:rPr lang="en-US" dirty="0"/>
              <a:t>You as the Title VI director may be providing direct services to elders and caregivers by cooking/serving meals, providing transportation, doing assessments and care coordination, and more</a:t>
            </a:r>
          </a:p>
          <a:p>
            <a:pPr marL="457200" lvl="1" indent="0">
              <a:spcBef>
                <a:spcPts val="0"/>
              </a:spcBef>
              <a:buSzPts val="3200"/>
              <a:buNone/>
            </a:pPr>
            <a:endParaRPr dirty="0"/>
          </a:p>
          <a:p>
            <a:pPr marL="0" lvl="0" indent="0" algn="l" rtl="0">
              <a:spcBef>
                <a:spcPts val="640"/>
              </a:spcBef>
              <a:spcAft>
                <a:spcPts val="0"/>
              </a:spcAft>
              <a:buSzPts val="3200"/>
              <a:buNone/>
            </a:pPr>
            <a:r>
              <a:rPr lang="en-US" dirty="0"/>
              <a:t>      </a:t>
            </a:r>
            <a:endParaRPr dirty="0"/>
          </a:p>
        </p:txBody>
      </p:sp>
    </p:spTree>
    <p:extLst>
      <p:ext uri="{BB962C8B-B14F-4D97-AF65-F5344CB8AC3E}">
        <p14:creationId xmlns:p14="http://schemas.microsoft.com/office/powerpoint/2010/main" val="17756512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8" name="Google Shape;348;p47"/>
          <p:cNvSpPr txBox="1">
            <a:spLocks noGrp="1"/>
          </p:cNvSpPr>
          <p:nvPr>
            <p:ph type="body" idx="1"/>
          </p:nvPr>
        </p:nvSpPr>
        <p:spPr>
          <a:xfrm>
            <a:off x="125128" y="859055"/>
            <a:ext cx="8893743" cy="1306628"/>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SzPts val="3200"/>
              <a:buChar char="•"/>
            </a:pPr>
            <a:r>
              <a:rPr lang="en-US" dirty="0"/>
              <a:t>Point of contact for others in your Tribal Organization about elder and caregiver issues</a:t>
            </a:r>
          </a:p>
          <a:p>
            <a:pPr marL="685800" lvl="1" indent="-228600">
              <a:spcBef>
                <a:spcPts val="0"/>
              </a:spcBef>
              <a:buSzPts val="3200"/>
              <a:buChar char="•"/>
            </a:pPr>
            <a:r>
              <a:rPr lang="en-US" dirty="0"/>
              <a:t>Communicates with Tribal Leadership</a:t>
            </a:r>
          </a:p>
          <a:p>
            <a:pPr marL="685800" lvl="1" indent="-228600">
              <a:spcBef>
                <a:spcPts val="0"/>
              </a:spcBef>
              <a:buSzPts val="3200"/>
              <a:buChar char="•"/>
            </a:pPr>
            <a:r>
              <a:rPr lang="en-US" dirty="0"/>
              <a:t>Supervises &amp; manages staff that work on Nutrition, Supportive Services, Caregiver, and other programs</a:t>
            </a:r>
          </a:p>
          <a:p>
            <a:pPr marL="685800" lvl="1" indent="-228600">
              <a:spcBef>
                <a:spcPts val="0"/>
              </a:spcBef>
              <a:buSzPts val="3200"/>
              <a:buChar char="•"/>
            </a:pPr>
            <a:r>
              <a:rPr lang="en-US" dirty="0"/>
              <a:t>Coordinates with colleagues if responsibilities for Title VI grant are split (for example a different person manages the Part C program)</a:t>
            </a:r>
          </a:p>
          <a:p>
            <a:pPr marL="685800" lvl="1" indent="-228600">
              <a:spcBef>
                <a:spcPts val="0"/>
              </a:spcBef>
              <a:buSzPts val="3200"/>
              <a:buChar char="•"/>
            </a:pPr>
            <a:r>
              <a:rPr lang="en-US" dirty="0"/>
              <a:t>Coordinates with Accounting, Health Clinic, Family Services, Housing, and other Tribal departments</a:t>
            </a:r>
          </a:p>
          <a:p>
            <a:pPr marL="457200" lvl="1" indent="0">
              <a:spcBef>
                <a:spcPts val="0"/>
              </a:spcBef>
              <a:buSzPts val="3200"/>
              <a:buNone/>
            </a:pPr>
            <a:endParaRPr dirty="0"/>
          </a:p>
          <a:p>
            <a:pPr marL="0" lvl="0" indent="0" algn="l" rtl="0">
              <a:spcBef>
                <a:spcPts val="640"/>
              </a:spcBef>
              <a:spcAft>
                <a:spcPts val="0"/>
              </a:spcAft>
              <a:buSzPts val="3200"/>
              <a:buNone/>
            </a:pPr>
            <a:r>
              <a:rPr lang="en-US" dirty="0"/>
              <a:t>      </a:t>
            </a:r>
            <a:endParaRPr dirty="0"/>
          </a:p>
        </p:txBody>
      </p:sp>
      <p:sp>
        <p:nvSpPr>
          <p:cNvPr id="347" name="Google Shape;347;p47"/>
          <p:cNvSpPr txBox="1">
            <a:spLocks noGrp="1"/>
          </p:cNvSpPr>
          <p:nvPr>
            <p:ph type="title"/>
          </p:nvPr>
        </p:nvSpPr>
        <p:spPr>
          <a:xfrm>
            <a:off x="125128" y="0"/>
            <a:ext cx="8893743"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Arial"/>
              <a:buNone/>
            </a:pPr>
            <a:r>
              <a:rPr lang="en-US" dirty="0"/>
              <a:t>WHAT IS A TITLE VI DIRECTOR?</a:t>
            </a:r>
            <a:endParaRPr dirty="0"/>
          </a:p>
        </p:txBody>
      </p:sp>
    </p:spTree>
    <p:extLst>
      <p:ext uri="{BB962C8B-B14F-4D97-AF65-F5344CB8AC3E}">
        <p14:creationId xmlns:p14="http://schemas.microsoft.com/office/powerpoint/2010/main" val="21445269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7"/>
          <p:cNvSpPr txBox="1">
            <a:spLocks noGrp="1"/>
          </p:cNvSpPr>
          <p:nvPr>
            <p:ph type="title"/>
          </p:nvPr>
        </p:nvSpPr>
        <p:spPr>
          <a:xfrm>
            <a:off x="125128" y="0"/>
            <a:ext cx="8893743"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Arial"/>
              <a:buNone/>
            </a:pPr>
            <a:r>
              <a:rPr lang="en-US" dirty="0"/>
              <a:t>WHAT IS A TITLE VI DIRECTOR?</a:t>
            </a:r>
            <a:endParaRPr dirty="0"/>
          </a:p>
        </p:txBody>
      </p:sp>
      <p:sp>
        <p:nvSpPr>
          <p:cNvPr id="348" name="Google Shape;348;p47"/>
          <p:cNvSpPr txBox="1">
            <a:spLocks noGrp="1"/>
          </p:cNvSpPr>
          <p:nvPr>
            <p:ph type="body" idx="1"/>
          </p:nvPr>
        </p:nvSpPr>
        <p:spPr>
          <a:xfrm>
            <a:off x="457199" y="1407695"/>
            <a:ext cx="8229600" cy="1306628"/>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SzPts val="3200"/>
              <a:buChar char="•"/>
            </a:pPr>
            <a:r>
              <a:rPr lang="en-US" dirty="0"/>
              <a:t>Point of contact for others in your Area / State regarding elder and caregiver issues in your Tribe / Tribal Organization</a:t>
            </a:r>
          </a:p>
          <a:p>
            <a:pPr marL="685800" lvl="1" indent="-228600">
              <a:spcBef>
                <a:spcPts val="0"/>
              </a:spcBef>
              <a:buSzPts val="3200"/>
              <a:buChar char="•"/>
            </a:pPr>
            <a:endParaRPr lang="en-US" dirty="0"/>
          </a:p>
          <a:p>
            <a:pPr marL="685800" lvl="1" indent="-228600">
              <a:spcBef>
                <a:spcPts val="0"/>
              </a:spcBef>
              <a:buSzPts val="3200"/>
              <a:buChar char="•"/>
            </a:pPr>
            <a:r>
              <a:rPr lang="en-US" dirty="0"/>
              <a:t>See coordination slides from earlier in this presentation!</a:t>
            </a:r>
          </a:p>
          <a:p>
            <a:pPr marL="457200" lvl="1" indent="0">
              <a:spcBef>
                <a:spcPts val="0"/>
              </a:spcBef>
              <a:buSzPts val="3200"/>
              <a:buNone/>
            </a:pPr>
            <a:endParaRPr dirty="0"/>
          </a:p>
          <a:p>
            <a:pPr marL="0" lvl="0" indent="0" algn="l" rtl="0">
              <a:spcBef>
                <a:spcPts val="640"/>
              </a:spcBef>
              <a:spcAft>
                <a:spcPts val="0"/>
              </a:spcAft>
              <a:buSzPts val="3200"/>
              <a:buNone/>
            </a:pPr>
            <a:r>
              <a:rPr lang="en-US" dirty="0"/>
              <a:t>      </a:t>
            </a:r>
            <a:endParaRPr dirty="0"/>
          </a:p>
        </p:txBody>
      </p:sp>
    </p:spTree>
    <p:extLst>
      <p:ext uri="{BB962C8B-B14F-4D97-AF65-F5344CB8AC3E}">
        <p14:creationId xmlns:p14="http://schemas.microsoft.com/office/powerpoint/2010/main" val="33178452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Arial"/>
              <a:buNone/>
            </a:pPr>
            <a:r>
              <a:rPr lang="en-US" dirty="0"/>
              <a:t>WHAT IS A TITLE VI DIRECTOR?</a:t>
            </a:r>
            <a:endParaRPr dirty="0"/>
          </a:p>
        </p:txBody>
      </p:sp>
      <p:sp>
        <p:nvSpPr>
          <p:cNvPr id="348" name="Google Shape;348;p47"/>
          <p:cNvSpPr txBox="1">
            <a:spLocks noGrp="1"/>
          </p:cNvSpPr>
          <p:nvPr>
            <p:ph type="body" idx="1"/>
          </p:nvPr>
        </p:nvSpPr>
        <p:spPr>
          <a:xfrm>
            <a:off x="457200" y="1600201"/>
            <a:ext cx="8229600" cy="1306628"/>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SzPts val="3200"/>
              <a:buChar char="•"/>
            </a:pPr>
            <a:r>
              <a:rPr lang="en-US" dirty="0"/>
              <a:t>Point of contact for ACL</a:t>
            </a:r>
          </a:p>
          <a:p>
            <a:pPr marL="685800" lvl="1" indent="-228600">
              <a:spcBef>
                <a:spcPts val="0"/>
              </a:spcBef>
              <a:buSzPts val="3200"/>
              <a:buChar char="•"/>
            </a:pPr>
            <a:r>
              <a:rPr lang="en-US" dirty="0"/>
              <a:t>For general questions about Title VI Part A/B, NSIP, and Part C grants</a:t>
            </a:r>
          </a:p>
          <a:p>
            <a:pPr marL="685800" lvl="1" indent="-228600">
              <a:spcBef>
                <a:spcPts val="0"/>
              </a:spcBef>
              <a:buSzPts val="3200"/>
              <a:buChar char="•"/>
            </a:pPr>
            <a:r>
              <a:rPr lang="en-US" dirty="0"/>
              <a:t>About PPR completion or questions</a:t>
            </a:r>
          </a:p>
          <a:p>
            <a:pPr marL="685800" lvl="1" indent="-228600">
              <a:spcBef>
                <a:spcPts val="0"/>
              </a:spcBef>
              <a:buSzPts val="3200"/>
              <a:buChar char="•"/>
            </a:pPr>
            <a:r>
              <a:rPr lang="en-US" dirty="0"/>
              <a:t>May be person ACL calls regarding questions on the SF-425 (or to connect us with someone in accounting)</a:t>
            </a:r>
          </a:p>
          <a:p>
            <a:pPr marL="685800" lvl="1" indent="-228600">
              <a:spcBef>
                <a:spcPts val="0"/>
              </a:spcBef>
              <a:buSzPts val="3200"/>
              <a:buChar char="•"/>
            </a:pPr>
            <a:r>
              <a:rPr lang="en-US" dirty="0"/>
              <a:t>Person ACL is contacting regarding FULLY EXPENDING all 2017-2020 funds by March 31, 2020!</a:t>
            </a:r>
          </a:p>
          <a:p>
            <a:pPr marL="457200" lvl="1" indent="0">
              <a:spcBef>
                <a:spcPts val="0"/>
              </a:spcBef>
              <a:buSzPts val="3200"/>
              <a:buNone/>
            </a:pPr>
            <a:endParaRPr dirty="0"/>
          </a:p>
          <a:p>
            <a:pPr marL="0" lvl="0" indent="0" algn="l" rtl="0">
              <a:spcBef>
                <a:spcPts val="640"/>
              </a:spcBef>
              <a:spcAft>
                <a:spcPts val="0"/>
              </a:spcAft>
              <a:buSzPts val="3200"/>
              <a:buNone/>
            </a:pPr>
            <a:r>
              <a:rPr lang="en-US" dirty="0"/>
              <a:t>      </a:t>
            </a:r>
            <a:endParaRPr dirty="0"/>
          </a:p>
        </p:txBody>
      </p:sp>
    </p:spTree>
    <p:extLst>
      <p:ext uri="{BB962C8B-B14F-4D97-AF65-F5344CB8AC3E}">
        <p14:creationId xmlns:p14="http://schemas.microsoft.com/office/powerpoint/2010/main" val="1464531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2" name="Google Shape;192;p25"/>
          <p:cNvSpPr txBox="1">
            <a:spLocks noGrp="1"/>
          </p:cNvSpPr>
          <p:nvPr>
            <p:ph type="title"/>
          </p:nvPr>
        </p:nvSpPr>
        <p:spPr>
          <a:xfrm>
            <a:off x="457200" y="0"/>
            <a:ext cx="8229600" cy="80130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Arial"/>
              <a:buNone/>
            </a:pPr>
            <a:r>
              <a:rPr lang="en-US" dirty="0"/>
              <a:t>Title III &amp; Title VI Services</a:t>
            </a:r>
            <a:endParaRPr dirty="0"/>
          </a:p>
        </p:txBody>
      </p:sp>
      <p:sp>
        <p:nvSpPr>
          <p:cNvPr id="191" name="Google Shape;191;p25" descr="The rules for the Older Americans Act"/>
          <p:cNvSpPr txBox="1">
            <a:spLocks noGrp="1"/>
          </p:cNvSpPr>
          <p:nvPr>
            <p:ph type="body" idx="1"/>
          </p:nvPr>
        </p:nvSpPr>
        <p:spPr>
          <a:xfrm>
            <a:off x="457200" y="1600201"/>
            <a:ext cx="8229600" cy="3886200"/>
          </a:xfrm>
          <a:prstGeom prst="rect">
            <a:avLst/>
          </a:prstGeom>
          <a:noFill/>
          <a:ln>
            <a:noFill/>
          </a:ln>
        </p:spPr>
        <p:txBody>
          <a:bodyPr spcFirstLastPara="1" wrap="square" lIns="91425" tIns="45700" rIns="91425" bIns="45700" anchor="t" anchorCtr="0">
            <a:noAutofit/>
          </a:bodyPr>
          <a:lstStyle/>
          <a:p>
            <a:pPr marL="228600" lvl="0" indent="-64135" algn="l" rtl="0">
              <a:lnSpc>
                <a:spcPct val="70000"/>
              </a:lnSpc>
              <a:spcBef>
                <a:spcPts val="518"/>
              </a:spcBef>
              <a:spcAft>
                <a:spcPts val="0"/>
              </a:spcAft>
              <a:buSzPts val="2590"/>
              <a:buNone/>
            </a:pPr>
            <a:endParaRPr sz="2590" dirty="0"/>
          </a:p>
        </p:txBody>
      </p:sp>
      <p:graphicFrame>
        <p:nvGraphicFramePr>
          <p:cNvPr id="4" name="Table 3"/>
          <p:cNvGraphicFramePr>
            <a:graphicFrameLocks noGrp="1"/>
          </p:cNvGraphicFramePr>
          <p:nvPr>
            <p:extLst>
              <p:ext uri="{D42A27DB-BD31-4B8C-83A1-F6EECF244321}">
                <p14:modId xmlns:p14="http://schemas.microsoft.com/office/powerpoint/2010/main" val="4164680278"/>
              </p:ext>
            </p:extLst>
          </p:nvPr>
        </p:nvGraphicFramePr>
        <p:xfrm>
          <a:off x="105879" y="1145403"/>
          <a:ext cx="8970746" cy="5211344"/>
        </p:xfrm>
        <a:graphic>
          <a:graphicData uri="http://schemas.openxmlformats.org/drawingml/2006/table">
            <a:tbl>
              <a:tblPr firstRow="1" bandRow="1">
                <a:tableStyleId>{C8061E61-F506-45B5-AF20-3A60F7711DDA}</a:tableStyleId>
              </a:tblPr>
              <a:tblGrid>
                <a:gridCol w="6196459">
                  <a:extLst>
                    <a:ext uri="{9D8B030D-6E8A-4147-A177-3AD203B41FA5}">
                      <a16:colId xmlns:a16="http://schemas.microsoft.com/office/drawing/2014/main" val="2971771825"/>
                    </a:ext>
                  </a:extLst>
                </a:gridCol>
                <a:gridCol w="1461900">
                  <a:extLst>
                    <a:ext uri="{9D8B030D-6E8A-4147-A177-3AD203B41FA5}">
                      <a16:colId xmlns:a16="http://schemas.microsoft.com/office/drawing/2014/main" val="890128770"/>
                    </a:ext>
                  </a:extLst>
                </a:gridCol>
                <a:gridCol w="1312387">
                  <a:extLst>
                    <a:ext uri="{9D8B030D-6E8A-4147-A177-3AD203B41FA5}">
                      <a16:colId xmlns:a16="http://schemas.microsoft.com/office/drawing/2014/main" val="4184588012"/>
                    </a:ext>
                  </a:extLst>
                </a:gridCol>
              </a:tblGrid>
              <a:tr h="476158">
                <a:tc>
                  <a:txBody>
                    <a:bodyPr/>
                    <a:lstStyle/>
                    <a:p>
                      <a:r>
                        <a:rPr lang="en-US" sz="2000" dirty="0"/>
                        <a:t>Service</a:t>
                      </a:r>
                    </a:p>
                  </a:txBody>
                  <a:tcPr/>
                </a:tc>
                <a:tc>
                  <a:txBody>
                    <a:bodyPr/>
                    <a:lstStyle/>
                    <a:p>
                      <a:r>
                        <a:rPr lang="en-US" sz="2000" dirty="0"/>
                        <a:t>Title VI</a:t>
                      </a:r>
                    </a:p>
                  </a:txBody>
                  <a:tcPr/>
                </a:tc>
                <a:tc>
                  <a:txBody>
                    <a:bodyPr/>
                    <a:lstStyle/>
                    <a:p>
                      <a:r>
                        <a:rPr lang="en-US" sz="2000" dirty="0"/>
                        <a:t>Title III</a:t>
                      </a:r>
                    </a:p>
                  </a:txBody>
                  <a:tcPr/>
                </a:tc>
                <a:extLst>
                  <a:ext uri="{0D108BD9-81ED-4DB2-BD59-A6C34878D82A}">
                    <a16:rowId xmlns:a16="http://schemas.microsoft.com/office/drawing/2014/main" val="1054748467"/>
                  </a:ext>
                </a:extLst>
              </a:tr>
              <a:tr h="476158">
                <a:tc>
                  <a:txBody>
                    <a:bodyPr/>
                    <a:lstStyle/>
                    <a:p>
                      <a:r>
                        <a:rPr lang="en-US" sz="2000" dirty="0"/>
                        <a:t>Transportation</a:t>
                      </a:r>
                    </a:p>
                  </a:txBody>
                  <a:tcP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cs typeface="Arial"/>
                          <a:sym typeface="Arial"/>
                        </a:rPr>
                        <a:t>Part A/B</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txBody>
                  <a:tcPr>
                    <a:solidFill>
                      <a:srgbClr val="92D050"/>
                    </a:solidFill>
                  </a:tcPr>
                </a:tc>
                <a:tc>
                  <a:txBody>
                    <a:bodyPr/>
                    <a:lstStyle/>
                    <a:p>
                      <a:r>
                        <a:rPr lang="en-US" sz="2000" dirty="0"/>
                        <a:t>Part B</a:t>
                      </a:r>
                    </a:p>
                  </a:txBody>
                  <a:tcPr>
                    <a:solidFill>
                      <a:srgbClr val="92D050"/>
                    </a:solidFill>
                  </a:tcPr>
                </a:tc>
                <a:extLst>
                  <a:ext uri="{0D108BD9-81ED-4DB2-BD59-A6C34878D82A}">
                    <a16:rowId xmlns:a16="http://schemas.microsoft.com/office/drawing/2014/main" val="3168766152"/>
                  </a:ext>
                </a:extLst>
              </a:tr>
              <a:tr h="476158">
                <a:tc>
                  <a:txBody>
                    <a:bodyPr/>
                    <a:lstStyle/>
                    <a:p>
                      <a:r>
                        <a:rPr lang="en-US" sz="2000" dirty="0"/>
                        <a:t>Chore</a:t>
                      </a:r>
                    </a:p>
                  </a:txBody>
                  <a:tcP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cs typeface="Arial"/>
                          <a:sym typeface="Arial"/>
                        </a:rPr>
                        <a:t>Part A/B</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txBody>
                  <a:tcPr>
                    <a:solidFill>
                      <a:srgbClr val="92D050"/>
                    </a:solidFill>
                  </a:tcPr>
                </a:tc>
                <a:tc>
                  <a:txBody>
                    <a:bodyPr/>
                    <a:lstStyle/>
                    <a:p>
                      <a:r>
                        <a:rPr lang="en-US" sz="2000" dirty="0"/>
                        <a:t>Part</a:t>
                      </a:r>
                      <a:r>
                        <a:rPr lang="en-US" sz="2000" baseline="0" dirty="0"/>
                        <a:t> B</a:t>
                      </a:r>
                      <a:endParaRPr lang="en-US" sz="2000" dirty="0"/>
                    </a:p>
                  </a:txBody>
                  <a:tcPr>
                    <a:solidFill>
                      <a:srgbClr val="92D050"/>
                    </a:solidFill>
                  </a:tcPr>
                </a:tc>
                <a:extLst>
                  <a:ext uri="{0D108BD9-81ED-4DB2-BD59-A6C34878D82A}">
                    <a16:rowId xmlns:a16="http://schemas.microsoft.com/office/drawing/2014/main" val="2917874860"/>
                  </a:ext>
                </a:extLst>
              </a:tr>
              <a:tr h="476158">
                <a:tc>
                  <a:txBody>
                    <a:bodyPr/>
                    <a:lstStyle/>
                    <a:p>
                      <a:r>
                        <a:rPr lang="en-US" sz="2000" dirty="0"/>
                        <a:t>Information</a:t>
                      </a:r>
                      <a:r>
                        <a:rPr lang="en-US" sz="2000" baseline="0" dirty="0"/>
                        <a:t> &amp; Assistance</a:t>
                      </a:r>
                      <a:endParaRPr lang="en-US" sz="2000" dirty="0"/>
                    </a:p>
                  </a:txBody>
                  <a:tcP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cs typeface="Arial"/>
                          <a:sym typeface="Arial"/>
                        </a:rPr>
                        <a:t>Part A/B</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txBody>
                  <a:tcPr>
                    <a:solidFill>
                      <a:srgbClr val="92D050"/>
                    </a:solidFill>
                  </a:tcPr>
                </a:tc>
                <a:tc>
                  <a:txBody>
                    <a:bodyPr/>
                    <a:lstStyle/>
                    <a:p>
                      <a:r>
                        <a:rPr lang="en-US" sz="2000" dirty="0"/>
                        <a:t>Part B</a:t>
                      </a:r>
                    </a:p>
                  </a:txBody>
                  <a:tcPr>
                    <a:solidFill>
                      <a:srgbClr val="92D050"/>
                    </a:solidFill>
                  </a:tcPr>
                </a:tc>
                <a:extLst>
                  <a:ext uri="{0D108BD9-81ED-4DB2-BD59-A6C34878D82A}">
                    <a16:rowId xmlns:a16="http://schemas.microsoft.com/office/drawing/2014/main" val="707619164"/>
                  </a:ext>
                </a:extLst>
              </a:tr>
              <a:tr h="476158">
                <a:tc>
                  <a:txBody>
                    <a:bodyPr/>
                    <a:lstStyle/>
                    <a:p>
                      <a:r>
                        <a:rPr lang="en-US" sz="2000" dirty="0"/>
                        <a:t>Case Management</a:t>
                      </a:r>
                    </a:p>
                  </a:txBody>
                  <a:tcP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cs typeface="Arial"/>
                          <a:sym typeface="Arial"/>
                        </a:rPr>
                        <a:t>Part A/B</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txBody>
                  <a:tcPr>
                    <a:solidFill>
                      <a:srgbClr val="92D050"/>
                    </a:solidFill>
                  </a:tcPr>
                </a:tc>
                <a:tc>
                  <a:txBody>
                    <a:bodyPr/>
                    <a:lstStyle/>
                    <a:p>
                      <a:r>
                        <a:rPr lang="en-US" sz="2000" dirty="0"/>
                        <a:t>Part B</a:t>
                      </a:r>
                    </a:p>
                  </a:txBody>
                  <a:tcPr>
                    <a:solidFill>
                      <a:srgbClr val="92D050"/>
                    </a:solidFill>
                  </a:tcPr>
                </a:tc>
                <a:extLst>
                  <a:ext uri="{0D108BD9-81ED-4DB2-BD59-A6C34878D82A}">
                    <a16:rowId xmlns:a16="http://schemas.microsoft.com/office/drawing/2014/main" val="9588167"/>
                  </a:ext>
                </a:extLst>
              </a:tr>
              <a:tr h="476158">
                <a:tc>
                  <a:txBody>
                    <a:bodyPr/>
                    <a:lstStyle/>
                    <a:p>
                      <a:r>
                        <a:rPr lang="en-US" sz="2000" dirty="0"/>
                        <a:t>Congregate</a:t>
                      </a:r>
                      <a:r>
                        <a:rPr lang="en-US" sz="2000" baseline="0" dirty="0"/>
                        <a:t> Meals</a:t>
                      </a:r>
                      <a:endParaRPr lang="en-US" sz="2000" dirty="0"/>
                    </a:p>
                  </a:txBody>
                  <a:tcPr>
                    <a:solidFill>
                      <a:srgbClr val="92D050"/>
                    </a:solidFill>
                  </a:tcPr>
                </a:tc>
                <a:tc>
                  <a:txBody>
                    <a:bodyPr/>
                    <a:lstStyle/>
                    <a:p>
                      <a:r>
                        <a:rPr lang="en-US" sz="2000" dirty="0"/>
                        <a:t>Part A/B</a:t>
                      </a:r>
                    </a:p>
                  </a:txBody>
                  <a:tcPr>
                    <a:solidFill>
                      <a:srgbClr val="92D050"/>
                    </a:solidFill>
                  </a:tcPr>
                </a:tc>
                <a:tc>
                  <a:txBody>
                    <a:bodyPr/>
                    <a:lstStyle/>
                    <a:p>
                      <a:r>
                        <a:rPr lang="en-US" sz="2000" dirty="0"/>
                        <a:t>Part C-1</a:t>
                      </a:r>
                    </a:p>
                  </a:txBody>
                  <a:tcPr>
                    <a:solidFill>
                      <a:srgbClr val="92D050"/>
                    </a:solidFill>
                  </a:tcPr>
                </a:tc>
                <a:extLst>
                  <a:ext uri="{0D108BD9-81ED-4DB2-BD59-A6C34878D82A}">
                    <a16:rowId xmlns:a16="http://schemas.microsoft.com/office/drawing/2014/main" val="846385833"/>
                  </a:ext>
                </a:extLst>
              </a:tr>
              <a:tr h="476158">
                <a:tc>
                  <a:txBody>
                    <a:bodyPr/>
                    <a:lstStyle/>
                    <a:p>
                      <a:r>
                        <a:rPr lang="en-US" sz="2000" dirty="0"/>
                        <a:t>Home Delivered Meals</a:t>
                      </a:r>
                    </a:p>
                  </a:txBody>
                  <a:tcP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Part A/B</a:t>
                      </a:r>
                    </a:p>
                  </a:txBody>
                  <a:tcPr>
                    <a:solidFill>
                      <a:srgbClr val="92D050"/>
                    </a:solidFill>
                  </a:tcPr>
                </a:tc>
                <a:tc>
                  <a:txBody>
                    <a:bodyPr/>
                    <a:lstStyle/>
                    <a:p>
                      <a:r>
                        <a:rPr lang="en-US" sz="2000" dirty="0"/>
                        <a:t>Part C-2</a:t>
                      </a:r>
                    </a:p>
                  </a:txBody>
                  <a:tcPr>
                    <a:solidFill>
                      <a:srgbClr val="92D050"/>
                    </a:solidFill>
                  </a:tcPr>
                </a:tc>
                <a:extLst>
                  <a:ext uri="{0D108BD9-81ED-4DB2-BD59-A6C34878D82A}">
                    <a16:rowId xmlns:a16="http://schemas.microsoft.com/office/drawing/2014/main" val="3437681263"/>
                  </a:ext>
                </a:extLst>
              </a:tr>
              <a:tr h="476158">
                <a:tc>
                  <a:txBody>
                    <a:bodyPr/>
                    <a:lstStyle/>
                    <a:p>
                      <a:r>
                        <a:rPr lang="en-US" sz="2000" dirty="0"/>
                        <a:t>Health Promotion/Disease Prevention</a:t>
                      </a:r>
                    </a:p>
                  </a:txBody>
                  <a:tcP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Part A/B</a:t>
                      </a:r>
                    </a:p>
                  </a:txBody>
                  <a:tcPr>
                    <a:solidFill>
                      <a:srgbClr val="92D050"/>
                    </a:solidFill>
                  </a:tcPr>
                </a:tc>
                <a:tc>
                  <a:txBody>
                    <a:bodyPr/>
                    <a:lstStyle/>
                    <a:p>
                      <a:r>
                        <a:rPr lang="en-US" sz="2000" dirty="0"/>
                        <a:t>Part D</a:t>
                      </a:r>
                    </a:p>
                  </a:txBody>
                  <a:tcPr>
                    <a:solidFill>
                      <a:srgbClr val="92D050"/>
                    </a:solidFill>
                  </a:tcPr>
                </a:tc>
                <a:extLst>
                  <a:ext uri="{0D108BD9-81ED-4DB2-BD59-A6C34878D82A}">
                    <a16:rowId xmlns:a16="http://schemas.microsoft.com/office/drawing/2014/main" val="2302236436"/>
                  </a:ext>
                </a:extLst>
              </a:tr>
              <a:tr h="665316">
                <a:tc>
                  <a:txBody>
                    <a:bodyPr/>
                    <a:lstStyle/>
                    <a:p>
                      <a:r>
                        <a:rPr lang="en-US" sz="2000" dirty="0"/>
                        <a:t>Caregiver</a:t>
                      </a:r>
                      <a:r>
                        <a:rPr lang="en-US" sz="2000" baseline="0" dirty="0"/>
                        <a:t> Support (Caregivers of Elders or people with dementia of any age)</a:t>
                      </a:r>
                      <a:endParaRPr lang="en-US" sz="2000" dirty="0"/>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Part C</a:t>
                      </a:r>
                    </a:p>
                  </a:txBody>
                  <a:tcPr>
                    <a:solidFill>
                      <a:srgbClr val="FFC000"/>
                    </a:solidFill>
                  </a:tcPr>
                </a:tc>
                <a:tc>
                  <a:txBody>
                    <a:bodyPr/>
                    <a:lstStyle/>
                    <a:p>
                      <a:r>
                        <a:rPr lang="en-US" sz="2000" dirty="0"/>
                        <a:t>Part E</a:t>
                      </a:r>
                    </a:p>
                  </a:txBody>
                  <a:tcPr>
                    <a:solidFill>
                      <a:srgbClr val="FFC000"/>
                    </a:solidFill>
                  </a:tcPr>
                </a:tc>
                <a:extLst>
                  <a:ext uri="{0D108BD9-81ED-4DB2-BD59-A6C34878D82A}">
                    <a16:rowId xmlns:a16="http://schemas.microsoft.com/office/drawing/2014/main" val="3887798364"/>
                  </a:ext>
                </a:extLst>
              </a:tr>
              <a:tr h="665316">
                <a:tc>
                  <a:txBody>
                    <a:bodyPr/>
                    <a:lstStyle/>
                    <a:p>
                      <a:r>
                        <a:rPr lang="en-US" sz="2000" dirty="0"/>
                        <a:t>Caregiver Support (Older</a:t>
                      </a:r>
                      <a:r>
                        <a:rPr lang="en-US" sz="2000" baseline="0" dirty="0"/>
                        <a:t> Relative Caregivers caring for children or adults with disabilities)</a:t>
                      </a:r>
                      <a:endParaRPr lang="en-US" sz="2000" dirty="0"/>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Part C</a:t>
                      </a:r>
                    </a:p>
                  </a:txBody>
                  <a:tcPr>
                    <a:solidFill>
                      <a:srgbClr val="FFC000"/>
                    </a:solidFill>
                  </a:tcPr>
                </a:tc>
                <a:tc>
                  <a:txBody>
                    <a:bodyPr/>
                    <a:lstStyle/>
                    <a:p>
                      <a:r>
                        <a:rPr lang="en-US" sz="2000" dirty="0"/>
                        <a:t>Part E</a:t>
                      </a:r>
                    </a:p>
                  </a:txBody>
                  <a:tcPr>
                    <a:solidFill>
                      <a:srgbClr val="FFC000"/>
                    </a:solidFill>
                  </a:tcPr>
                </a:tc>
                <a:extLst>
                  <a:ext uri="{0D108BD9-81ED-4DB2-BD59-A6C34878D82A}">
                    <a16:rowId xmlns:a16="http://schemas.microsoft.com/office/drawing/2014/main" val="1606781473"/>
                  </a:ext>
                </a:extLst>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8" name="Google Shape;348;p47"/>
          <p:cNvSpPr txBox="1">
            <a:spLocks noGrp="1"/>
          </p:cNvSpPr>
          <p:nvPr>
            <p:ph type="body" idx="1"/>
          </p:nvPr>
        </p:nvSpPr>
        <p:spPr>
          <a:xfrm>
            <a:off x="457200" y="952901"/>
            <a:ext cx="8229600" cy="1953928"/>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SzPts val="3200"/>
              <a:buChar char="•"/>
            </a:pPr>
            <a:r>
              <a:rPr lang="en-US" dirty="0"/>
              <a:t>Leader of Title VI Program</a:t>
            </a:r>
          </a:p>
          <a:p>
            <a:pPr marL="685800" lvl="1" indent="-228600">
              <a:spcBef>
                <a:spcPts val="0"/>
              </a:spcBef>
              <a:buSzPts val="3200"/>
              <a:buChar char="•"/>
            </a:pPr>
            <a:r>
              <a:rPr lang="en-US" dirty="0"/>
              <a:t>Understands what requirements need to be met within what timeframes (for example, completing funding application)</a:t>
            </a:r>
          </a:p>
          <a:p>
            <a:pPr marL="685800" lvl="1" indent="-228600">
              <a:spcBef>
                <a:spcPts val="0"/>
              </a:spcBef>
              <a:buSzPts val="3200"/>
              <a:buChar char="•"/>
            </a:pPr>
            <a:r>
              <a:rPr lang="en-US" dirty="0"/>
              <a:t>Makes sure resources (staff, food, materials) are in place to serve elders and caregivers</a:t>
            </a:r>
          </a:p>
          <a:p>
            <a:pPr marL="685800" lvl="1" indent="-228600">
              <a:spcBef>
                <a:spcPts val="0"/>
              </a:spcBef>
              <a:buSzPts val="3200"/>
              <a:buChar char="•"/>
            </a:pPr>
            <a:r>
              <a:rPr lang="en-US" dirty="0"/>
              <a:t>Keeps records and maintains policies and procedures</a:t>
            </a:r>
          </a:p>
          <a:p>
            <a:pPr marL="685800" lvl="1" indent="-228600">
              <a:spcBef>
                <a:spcPts val="0"/>
              </a:spcBef>
              <a:buSzPts val="3200"/>
              <a:buChar char="•"/>
            </a:pPr>
            <a:r>
              <a:rPr lang="en-US" dirty="0"/>
              <a:t>Communicates well with others</a:t>
            </a:r>
          </a:p>
          <a:p>
            <a:pPr marL="457200" lvl="1" indent="0">
              <a:spcBef>
                <a:spcPts val="0"/>
              </a:spcBef>
              <a:buSzPts val="3200"/>
              <a:buNone/>
            </a:pPr>
            <a:endParaRPr dirty="0"/>
          </a:p>
          <a:p>
            <a:pPr marL="0" lvl="0" indent="0" algn="l" rtl="0">
              <a:spcBef>
                <a:spcPts val="640"/>
              </a:spcBef>
              <a:spcAft>
                <a:spcPts val="0"/>
              </a:spcAft>
              <a:buSzPts val="3200"/>
              <a:buNone/>
            </a:pPr>
            <a:r>
              <a:rPr lang="en-US" dirty="0"/>
              <a:t>      </a:t>
            </a:r>
            <a:endParaRPr dirty="0"/>
          </a:p>
        </p:txBody>
      </p:sp>
      <p:sp>
        <p:nvSpPr>
          <p:cNvPr id="347" name="Google Shape;347;p47"/>
          <p:cNvSpPr txBox="1">
            <a:spLocks noGrp="1"/>
          </p:cNvSpPr>
          <p:nvPr>
            <p:ph type="title"/>
          </p:nvPr>
        </p:nvSpPr>
        <p:spPr>
          <a:xfrm>
            <a:off x="0" y="0"/>
            <a:ext cx="91440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Arial"/>
              <a:buNone/>
            </a:pPr>
            <a:r>
              <a:rPr lang="en-US" dirty="0"/>
              <a:t>WHAT IS A TITLE VI DIRECTOR?</a:t>
            </a:r>
            <a:endParaRPr dirty="0"/>
          </a:p>
        </p:txBody>
      </p:sp>
    </p:spTree>
    <p:extLst>
      <p:ext uri="{BB962C8B-B14F-4D97-AF65-F5344CB8AC3E}">
        <p14:creationId xmlns:p14="http://schemas.microsoft.com/office/powerpoint/2010/main" val="23138990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Arial"/>
              <a:buNone/>
            </a:pPr>
            <a:r>
              <a:rPr lang="en-US" dirty="0"/>
              <a:t>WHAT IS A TITLE VI DIRECTOR?</a:t>
            </a:r>
            <a:endParaRPr dirty="0"/>
          </a:p>
        </p:txBody>
      </p:sp>
      <p:sp>
        <p:nvSpPr>
          <p:cNvPr id="348" name="Google Shape;348;p47"/>
          <p:cNvSpPr txBox="1">
            <a:spLocks noGrp="1"/>
          </p:cNvSpPr>
          <p:nvPr>
            <p:ph type="body" idx="1"/>
          </p:nvPr>
        </p:nvSpPr>
        <p:spPr>
          <a:xfrm>
            <a:off x="457200" y="1600201"/>
            <a:ext cx="8229600" cy="1306628"/>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SzPts val="3200"/>
              <a:buChar char="•"/>
            </a:pPr>
            <a:r>
              <a:rPr lang="en-US" dirty="0"/>
              <a:t>In summary, a Title VI Director is a SUPERHERO!</a:t>
            </a:r>
          </a:p>
          <a:p>
            <a:pPr marL="457200" lvl="1" indent="0">
              <a:spcBef>
                <a:spcPts val="0"/>
              </a:spcBef>
              <a:buSzPts val="3200"/>
              <a:buNone/>
            </a:pPr>
            <a:endParaRPr dirty="0"/>
          </a:p>
          <a:p>
            <a:pPr marL="0" lvl="0" indent="0" algn="l" rtl="0">
              <a:spcBef>
                <a:spcPts val="640"/>
              </a:spcBef>
              <a:spcAft>
                <a:spcPts val="0"/>
              </a:spcAft>
              <a:buSzPts val="3200"/>
              <a:buNone/>
            </a:pPr>
            <a:r>
              <a:rPr lang="en-US" dirty="0"/>
              <a:t>      </a:t>
            </a:r>
            <a:endParaRPr dirty="0"/>
          </a:p>
        </p:txBody>
      </p:sp>
      <p:pic>
        <p:nvPicPr>
          <p:cNvPr id="2" name="Picture 1" descr="Free vector graphic: Superman, Hero, Man, Person, Cap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186077"/>
            <a:ext cx="4915301" cy="3271747"/>
          </a:xfrm>
          <a:prstGeom prst="rect">
            <a:avLst/>
          </a:prstGeom>
        </p:spPr>
      </p:pic>
    </p:spTree>
    <p:extLst>
      <p:ext uri="{BB962C8B-B14F-4D97-AF65-F5344CB8AC3E}">
        <p14:creationId xmlns:p14="http://schemas.microsoft.com/office/powerpoint/2010/main" val="12958923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68425"/>
            <a:ext cx="8229600" cy="1143000"/>
          </a:xfrm>
        </p:spPr>
        <p:txBody>
          <a:bodyPr>
            <a:normAutofit/>
          </a:bodyPr>
          <a:lstStyle/>
          <a:p>
            <a:r>
              <a:rPr lang="en-US" b="1" dirty="0"/>
              <a:t>Questions?</a:t>
            </a:r>
          </a:p>
        </p:txBody>
      </p:sp>
      <p:sp>
        <p:nvSpPr>
          <p:cNvPr id="8" name="Content Placeholder 2"/>
          <p:cNvSpPr>
            <a:spLocks noGrp="1"/>
          </p:cNvSpPr>
          <p:nvPr>
            <p:ph sz="half" idx="4294967295"/>
          </p:nvPr>
        </p:nvSpPr>
        <p:spPr>
          <a:xfrm>
            <a:off x="0" y="1368425"/>
            <a:ext cx="3627438" cy="3044825"/>
          </a:xfrm>
          <a:prstGeom prst="rect">
            <a:avLst/>
          </a:prstGeom>
        </p:spPr>
        <p:txBody>
          <a:bodyPr>
            <a:noAutofit/>
          </a:bodyPr>
          <a:lstStyle/>
          <a:p>
            <a:pPr marL="0" indent="0">
              <a:buNone/>
            </a:pPr>
            <a:r>
              <a:rPr lang="en-US" sz="1600" dirty="0">
                <a:latin typeface="Arial" pitchFamily="34" charset="0"/>
                <a:cs typeface="Arial" pitchFamily="34" charset="0"/>
              </a:rPr>
              <a:t> </a:t>
            </a:r>
          </a:p>
        </p:txBody>
      </p:sp>
      <p:sp>
        <p:nvSpPr>
          <p:cNvPr id="12" name="Rectangle 3"/>
          <p:cNvSpPr txBox="1">
            <a:spLocks/>
          </p:cNvSpPr>
          <p:nvPr/>
        </p:nvSpPr>
        <p:spPr>
          <a:xfrm>
            <a:off x="457199" y="2635624"/>
            <a:ext cx="8229600" cy="338117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5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400" b="1" dirty="0">
                <a:solidFill>
                  <a:schemeClr val="bg1"/>
                </a:solidFill>
                <a:latin typeface="Arial" panose="020B0604020202020204" pitchFamily="34" charset="0"/>
                <a:cs typeface="Arial" panose="020B0604020202020204" pitchFamily="34" charset="0"/>
              </a:rPr>
              <a:t>Amy Wiatr-Rodriguez</a:t>
            </a:r>
          </a:p>
          <a:p>
            <a:pPr marL="0" indent="0" algn="ctr">
              <a:buNone/>
            </a:pPr>
            <a:r>
              <a:rPr lang="en-US" sz="2400" b="1" dirty="0">
                <a:solidFill>
                  <a:schemeClr val="bg1"/>
                </a:solidFill>
                <a:latin typeface="Arial" panose="020B0604020202020204" pitchFamily="34" charset="0"/>
                <a:cs typeface="Arial" panose="020B0604020202020204" pitchFamily="34" charset="0"/>
              </a:rPr>
              <a:t>Regional Administrator, Region V</a:t>
            </a:r>
          </a:p>
          <a:p>
            <a:pPr marL="0" indent="0" algn="ctr">
              <a:buNone/>
            </a:pPr>
            <a:r>
              <a:rPr lang="en-US" sz="2400" b="1" dirty="0">
                <a:solidFill>
                  <a:schemeClr val="bg1"/>
                </a:solidFill>
                <a:latin typeface="Arial" panose="020B0604020202020204" pitchFamily="34" charset="0"/>
                <a:cs typeface="Arial" panose="020B0604020202020204" pitchFamily="34" charset="0"/>
              </a:rPr>
              <a:t>U.S. Department of Health and Human Services</a:t>
            </a:r>
          </a:p>
          <a:p>
            <a:pPr marL="0" indent="0" algn="ctr">
              <a:buNone/>
            </a:pPr>
            <a:r>
              <a:rPr lang="en-US" sz="2400" b="1" dirty="0">
                <a:solidFill>
                  <a:schemeClr val="bg1"/>
                </a:solidFill>
                <a:latin typeface="Arial" panose="020B0604020202020204" pitchFamily="34" charset="0"/>
                <a:cs typeface="Arial" panose="020B0604020202020204" pitchFamily="34" charset="0"/>
              </a:rPr>
              <a:t>Administration for Community Living</a:t>
            </a:r>
          </a:p>
          <a:p>
            <a:pPr marL="0" indent="0" algn="ctr">
              <a:buNone/>
            </a:pPr>
            <a:r>
              <a:rPr lang="en-US" sz="2400" dirty="0">
                <a:solidFill>
                  <a:schemeClr val="bg1"/>
                </a:solidFill>
                <a:latin typeface="Arial" panose="020B0604020202020204" pitchFamily="34" charset="0"/>
                <a:cs typeface="Arial" panose="020B0604020202020204" pitchFamily="34" charset="0"/>
              </a:rPr>
              <a:t>PHONE: 312.938.9858|  EMAIL: </a:t>
            </a:r>
            <a:r>
              <a:rPr lang="en-US" sz="2400" dirty="0">
                <a:ln>
                  <a:solidFill>
                    <a:schemeClr val="bg1"/>
                  </a:solidFill>
                </a:ln>
                <a:solidFill>
                  <a:schemeClr val="bg1"/>
                </a:solidFill>
                <a:latin typeface="Arial" panose="020B0604020202020204" pitchFamily="34" charset="0"/>
                <a:cs typeface="Arial" panose="020B0604020202020204" pitchFamily="34" charset="0"/>
                <a:hlinkClick r:id="rId3"/>
              </a:rPr>
              <a:t>Amy.Wiatr@acl.hhs.gov</a:t>
            </a:r>
            <a:r>
              <a:rPr lang="en-US" sz="2400" dirty="0">
                <a:ln>
                  <a:solidFill>
                    <a:schemeClr val="bg1"/>
                  </a:solidFill>
                </a:ln>
                <a:solidFill>
                  <a:schemeClr val="accent1"/>
                </a:solidFill>
                <a:latin typeface="Calibri" pitchFamily="34" charset="0"/>
              </a:rPr>
              <a:t> </a:t>
            </a:r>
            <a:r>
              <a:rPr lang="en-US" sz="2400" dirty="0">
                <a:solidFill>
                  <a:schemeClr val="bg1"/>
                </a:solidFill>
                <a:latin typeface="Calibri" pitchFamily="34" charset="0"/>
              </a:rPr>
              <a:t> </a:t>
            </a:r>
            <a:endParaRPr lang="en-US" sz="2400" dirty="0">
              <a:solidFill>
                <a:schemeClr val="bg1"/>
              </a:solidFill>
            </a:endParaRPr>
          </a:p>
        </p:txBody>
      </p:sp>
    </p:spTree>
    <p:extLst>
      <p:ext uri="{BB962C8B-B14F-4D97-AF65-F5344CB8AC3E}">
        <p14:creationId xmlns:p14="http://schemas.microsoft.com/office/powerpoint/2010/main" val="3485521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495"/>
            <a:ext cx="9144000" cy="1143000"/>
          </a:xfrm>
        </p:spPr>
        <p:txBody>
          <a:bodyPr/>
          <a:lstStyle/>
          <a:p>
            <a:r>
              <a:rPr lang="en-US" dirty="0"/>
              <a:t>Funding Distribution: Title III</a:t>
            </a:r>
          </a:p>
        </p:txBody>
      </p:sp>
      <p:sp>
        <p:nvSpPr>
          <p:cNvPr id="7" name="Slide Number Placeholder 6"/>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8</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1268364381"/>
              </p:ext>
            </p:extLst>
          </p:nvPr>
        </p:nvGraphicFramePr>
        <p:xfrm>
          <a:off x="77002" y="962524"/>
          <a:ext cx="9066998" cy="4968679"/>
        </p:xfrm>
        <a:graphic>
          <a:graphicData uri="http://schemas.openxmlformats.org/drawingml/2006/table">
            <a:tbl>
              <a:tblPr firstRow="1" firstCol="1" bandRow="1">
                <a:tableStyleId>{C8061E61-F506-45B5-AF20-3A60F7711DDA}</a:tableStyleId>
              </a:tblPr>
              <a:tblGrid>
                <a:gridCol w="4841507">
                  <a:extLst>
                    <a:ext uri="{9D8B030D-6E8A-4147-A177-3AD203B41FA5}">
                      <a16:colId xmlns:a16="http://schemas.microsoft.com/office/drawing/2014/main" val="2437458950"/>
                    </a:ext>
                  </a:extLst>
                </a:gridCol>
                <a:gridCol w="4225491">
                  <a:extLst>
                    <a:ext uri="{9D8B030D-6E8A-4147-A177-3AD203B41FA5}">
                      <a16:colId xmlns:a16="http://schemas.microsoft.com/office/drawing/2014/main" val="1168350581"/>
                    </a:ext>
                  </a:extLst>
                </a:gridCol>
              </a:tblGrid>
              <a:tr h="354760">
                <a:tc>
                  <a:txBody>
                    <a:bodyPr/>
                    <a:lstStyle/>
                    <a:p>
                      <a:pPr marL="0" marR="0">
                        <a:lnSpc>
                          <a:spcPct val="107000"/>
                        </a:lnSpc>
                        <a:spcBef>
                          <a:spcPts val="0"/>
                        </a:spcBef>
                        <a:spcAft>
                          <a:spcPts val="0"/>
                        </a:spcAft>
                      </a:pPr>
                      <a:r>
                        <a:rPr lang="en-US" sz="2200" dirty="0">
                          <a:effectLst/>
                        </a:rPr>
                        <a:t>$ from to who?</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200">
                          <a:effectLst/>
                        </a:rPr>
                        <a:t>How amount of $ determined</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8133939"/>
                  </a:ext>
                </a:extLst>
              </a:tr>
              <a:tr h="1419039">
                <a:tc>
                  <a:txBody>
                    <a:bodyPr/>
                    <a:lstStyle/>
                    <a:p>
                      <a:pPr marL="0" marR="0">
                        <a:lnSpc>
                          <a:spcPct val="107000"/>
                        </a:lnSpc>
                        <a:spcBef>
                          <a:spcPts val="0"/>
                        </a:spcBef>
                        <a:spcAft>
                          <a:spcPts val="0"/>
                        </a:spcAft>
                      </a:pPr>
                      <a:r>
                        <a:rPr lang="en-US" sz="2200" dirty="0">
                          <a:effectLst/>
                        </a:rPr>
                        <a:t>From ACL (federal government) to State</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200" dirty="0">
                          <a:effectLst/>
                        </a:rPr>
                        <a:t>Based on 60+ for Title B-C-D/70+ for Title III-E (which includes people who are AI, AN, NH)</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8263713"/>
                  </a:ext>
                </a:extLst>
              </a:tr>
              <a:tr h="1773799">
                <a:tc>
                  <a:txBody>
                    <a:bodyPr/>
                    <a:lstStyle/>
                    <a:p>
                      <a:pPr marL="0" marR="0">
                        <a:lnSpc>
                          <a:spcPct val="107000"/>
                        </a:lnSpc>
                        <a:spcBef>
                          <a:spcPts val="0"/>
                        </a:spcBef>
                        <a:spcAft>
                          <a:spcPts val="0"/>
                        </a:spcAft>
                      </a:pPr>
                      <a:r>
                        <a:rPr lang="en-US" sz="2200" dirty="0">
                          <a:effectLst/>
                        </a:rPr>
                        <a:t>From State to AAA (of which there are a few that are Tribe/Tribal Aging Programs) or State serves as AAA for “Single PSA” States</a:t>
                      </a:r>
                    </a:p>
                    <a:p>
                      <a:pPr marL="0" marR="0">
                        <a:lnSpc>
                          <a:spcPct val="107000"/>
                        </a:lnSpc>
                        <a:spcBef>
                          <a:spcPts val="0"/>
                        </a:spcBef>
                        <a:spcAft>
                          <a:spcPts val="0"/>
                        </a:spcAft>
                      </a:pPr>
                      <a:r>
                        <a:rPr lang="en-US" sz="2200" dirty="0">
                          <a:effectLst/>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lang="en-US" sz="2200" dirty="0">
                          <a:effectLst/>
                        </a:rPr>
                        <a:t>Based on Intrastate Funding Formula (which includes people who are AI, AN, NH)</a:t>
                      </a:r>
                      <a:r>
                        <a:rPr lang="en-US" sz="2200" baseline="0" dirty="0">
                          <a:effectLst/>
                          <a:latin typeface="Calibri" panose="020F0502020204030204" pitchFamily="34" charset="0"/>
                          <a:cs typeface="Times New Roman" panose="02020603050405020304" pitchFamily="18" charset="0"/>
                        </a:rPr>
                        <a:t> </a:t>
                      </a:r>
                      <a:r>
                        <a:rPr lang="en-US" sz="2200" dirty="0">
                          <a:effectLst/>
                        </a:rPr>
                        <a:t>– every state is different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80352689"/>
                  </a:ext>
                </a:extLst>
              </a:tr>
              <a:tr h="1419039">
                <a:tc>
                  <a:txBody>
                    <a:bodyPr/>
                    <a:lstStyle/>
                    <a:p>
                      <a:pPr marL="0" marR="0">
                        <a:lnSpc>
                          <a:spcPct val="107000"/>
                        </a:lnSpc>
                        <a:spcBef>
                          <a:spcPts val="0"/>
                        </a:spcBef>
                        <a:spcAft>
                          <a:spcPts val="0"/>
                        </a:spcAft>
                      </a:pPr>
                      <a:r>
                        <a:rPr lang="en-US" sz="2200" dirty="0">
                          <a:effectLst/>
                        </a:rPr>
                        <a:t>From AAA to Local Service Provider (which may be a Tribe/Tribal Aging Program) or AAA does service directly</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200" dirty="0">
                          <a:effectLst/>
                        </a:rPr>
                        <a:t>Based on AAA procurement policies (for example, issuing a Request for Proposals every 3 years)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89964722"/>
                  </a:ext>
                </a:extLst>
              </a:tr>
            </a:tbl>
          </a:graphicData>
        </a:graphic>
      </p:graphicFrame>
    </p:spTree>
    <p:extLst>
      <p:ext uri="{BB962C8B-B14F-4D97-AF65-F5344CB8AC3E}">
        <p14:creationId xmlns:p14="http://schemas.microsoft.com/office/powerpoint/2010/main" val="445945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495"/>
            <a:ext cx="9144000" cy="1143000"/>
          </a:xfrm>
        </p:spPr>
        <p:txBody>
          <a:bodyPr/>
          <a:lstStyle/>
          <a:p>
            <a:r>
              <a:rPr lang="en-US" dirty="0"/>
              <a:t>Funding Distribution: Title VI</a:t>
            </a:r>
          </a:p>
        </p:txBody>
      </p:sp>
      <p:sp>
        <p:nvSpPr>
          <p:cNvPr id="6" name="Text Placeholder 5"/>
          <p:cNvSpPr>
            <a:spLocks noGrp="1"/>
          </p:cNvSpPr>
          <p:nvPr>
            <p:ph type="body" idx="4"/>
          </p:nvPr>
        </p:nvSpPr>
        <p:spPr>
          <a:xfrm>
            <a:off x="990600" y="2174875"/>
            <a:ext cx="7696200" cy="962961"/>
          </a:xfrm>
        </p:spPr>
        <p:txBody>
          <a:bodyPr/>
          <a:lstStyle/>
          <a:p>
            <a:r>
              <a:rPr lang="en-US" b="1" dirty="0">
                <a:solidFill>
                  <a:schemeClr val="bg2"/>
                </a:solidFill>
              </a:rPr>
              <a:t>From ACL (federal government) to Tribe/Tribal Aging Program, based on 60+ population</a:t>
            </a:r>
          </a:p>
        </p:txBody>
      </p:sp>
      <p:sp>
        <p:nvSpPr>
          <p:cNvPr id="7" name="Slide Number Placeholder 6"/>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9</a:t>
            </a:fld>
            <a:endParaRPr lang="en-US"/>
          </a:p>
        </p:txBody>
      </p:sp>
    </p:spTree>
    <p:extLst>
      <p:ext uri="{BB962C8B-B14F-4D97-AF65-F5344CB8AC3E}">
        <p14:creationId xmlns:p14="http://schemas.microsoft.com/office/powerpoint/2010/main" val="4294091967"/>
      </p:ext>
    </p:extLst>
  </p:cSld>
  <p:clrMapOvr>
    <a:masterClrMapping/>
  </p:clrMapOvr>
</p:sld>
</file>

<file path=ppt/theme/theme1.xml><?xml version="1.0" encoding="utf-8"?>
<a:theme xmlns:a="http://schemas.openxmlformats.org/drawingml/2006/main" name="ACLPresentationTemplate_2014">
  <a:themeElements>
    <a:clrScheme name="ACL">
      <a:dk1>
        <a:srgbClr val="000000"/>
      </a:dk1>
      <a:lt1>
        <a:srgbClr val="FFFFFF"/>
      </a:lt1>
      <a:dk2>
        <a:srgbClr val="0A4F90"/>
      </a:dk2>
      <a:lt2>
        <a:srgbClr val="FAA21C"/>
      </a:lt2>
      <a:accent1>
        <a:srgbClr val="BF1E2E"/>
      </a:accent1>
      <a:accent2>
        <a:srgbClr val="E3F1FD"/>
      </a:accent2>
      <a:accent3>
        <a:srgbClr val="FAA21C"/>
      </a:accent3>
      <a:accent4>
        <a:srgbClr val="0A4F90"/>
      </a:accent4>
      <a:accent5>
        <a:srgbClr val="C0C0C0"/>
      </a:accent5>
      <a:accent6>
        <a:srgbClr val="777777"/>
      </a:accent6>
      <a:hlink>
        <a:srgbClr val="0033CC"/>
      </a:hlink>
      <a:folHlink>
        <a:srgbClr val="5F006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1643</TotalTime>
  <Words>5183</Words>
  <Application>Microsoft Office PowerPoint</Application>
  <PresentationFormat>On-screen Show (4:3)</PresentationFormat>
  <Paragraphs>579</Paragraphs>
  <Slides>72</Slides>
  <Notes>57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Courier New</vt:lpstr>
      <vt:lpstr>Century Gothic</vt:lpstr>
      <vt:lpstr>Times New Roman</vt:lpstr>
      <vt:lpstr>Calibri</vt:lpstr>
      <vt:lpstr>Noto Sans Symbols</vt:lpstr>
      <vt:lpstr>ACLPresentationTemplate_2014</vt:lpstr>
      <vt:lpstr>Check out: https://olderindians.acl.gov </vt:lpstr>
      <vt:lpstr>What this presentation covers</vt:lpstr>
      <vt:lpstr>OVERVIEW OF THE OLDER AMERICANS ACT</vt:lpstr>
      <vt:lpstr>The Older Americans Act</vt:lpstr>
      <vt:lpstr>Older Americans Act:  Key Provisions </vt:lpstr>
      <vt:lpstr>Older Americans Act:  Key Provisions</vt:lpstr>
      <vt:lpstr>Title III &amp; Title VI Services</vt:lpstr>
      <vt:lpstr>Funding Distribution: Title III</vt:lpstr>
      <vt:lpstr>Funding Distribution: Title VI</vt:lpstr>
      <vt:lpstr>Funding Distribution: Nutrition Services Incentive Program (NSIP)</vt:lpstr>
      <vt:lpstr>Required Title III &amp; VI Planning Documents</vt:lpstr>
      <vt:lpstr>Area Agencies on Aging</vt:lpstr>
      <vt:lpstr>Title VI Requirements</vt:lpstr>
      <vt:lpstr>TITLE III/VI COORDINATION</vt:lpstr>
      <vt:lpstr>It’s the Law…</vt:lpstr>
      <vt:lpstr>Coordination of Title III and Title VI Services</vt:lpstr>
      <vt:lpstr>Reasons to Coordinate</vt:lpstr>
      <vt:lpstr>Reasons to Coordinate (cont.)</vt:lpstr>
      <vt:lpstr>Reasons to Coordinate (cont.)</vt:lpstr>
      <vt:lpstr>Reasons to Coordinate (cont.)</vt:lpstr>
      <vt:lpstr>Examples of Title VI &amp; Title III Coordination</vt:lpstr>
      <vt:lpstr>PROGRAMMATIC GRANT REQUIREMENTS – Part A/B (Nutrition and Supportive Services)</vt:lpstr>
      <vt:lpstr>Part A/B Grants Nutrition Services</vt:lpstr>
      <vt:lpstr>Part A/B Grants - Other Permitted Nutrition/Heath-Related Services</vt:lpstr>
      <vt:lpstr>What do you mean there’s no  such thing as a free lunch?</vt:lpstr>
      <vt:lpstr>Meals to “Visitors”</vt:lpstr>
      <vt:lpstr>Volunteers and Staff</vt:lpstr>
      <vt:lpstr>Part A/B Grants Required Supportive Services</vt:lpstr>
      <vt:lpstr>Part A/B Grants Required Supportive Services</vt:lpstr>
      <vt:lpstr>Part A/B Grants Optional Supportive Services</vt:lpstr>
      <vt:lpstr>Part A/B Grants Optional Supportive Services - Examples</vt:lpstr>
      <vt:lpstr>Supportive Services Records</vt:lpstr>
      <vt:lpstr>PROGRAMMATIC GRANT REQUIREMENTS – Part C (Caregiver)</vt:lpstr>
      <vt:lpstr>{Hidden}</vt:lpstr>
      <vt:lpstr>END OF 2017-2020 FUNDING CYCLE – FUNDS MUST BE EXPENDED BY MARCH 31, 2020  See Handout</vt:lpstr>
      <vt:lpstr>Considerations for Fully Expending 2017-2020 Title VI Funding</vt:lpstr>
      <vt:lpstr>Considerations for Fully Expending 2017-2020 Title VI Funding</vt:lpstr>
      <vt:lpstr>Examples of Allowable Uses of Part A/B Funds</vt:lpstr>
      <vt:lpstr>Examples of Allowable Uses of Part A/B Funds</vt:lpstr>
      <vt:lpstr>Examples of Allowable Uses of Part A/B Funds</vt:lpstr>
      <vt:lpstr>Examples of Allowable Uses of Part C Funds</vt:lpstr>
      <vt:lpstr>Examples of Allowable Uses of Part C Funds</vt:lpstr>
      <vt:lpstr>Examples of Allowable Uses of Part C Funds</vt:lpstr>
      <vt:lpstr>PROGRAM PERFORMANCE REPORT (PPR)</vt:lpstr>
      <vt:lpstr>Coming Soon!</vt:lpstr>
      <vt:lpstr>New PPR &amp; OAAPS Checklist, Part 1</vt:lpstr>
      <vt:lpstr>New PPR &amp; OAAPS Checklist, Part 2</vt:lpstr>
      <vt:lpstr>OAAPS Pilot Site</vt:lpstr>
      <vt:lpstr>Important Dates Reporting Calendar</vt:lpstr>
      <vt:lpstr>OAAPS Specific Resources</vt:lpstr>
      <vt:lpstr>Other Resources</vt:lpstr>
      <vt:lpstr>POLICIES AND PROCEDURES &amp; ASSESSMENTS</vt:lpstr>
      <vt:lpstr>Why Polices and Procedures?</vt:lpstr>
      <vt:lpstr>Policies and Procedures are Required!</vt:lpstr>
      <vt:lpstr>Policy and Procedures</vt:lpstr>
      <vt:lpstr>Policy</vt:lpstr>
      <vt:lpstr>Example:  Voluntary Contribution/Donations  </vt:lpstr>
      <vt:lpstr>P &amp; P Development</vt:lpstr>
      <vt:lpstr>P&amp;P Implementation &amp; Training</vt:lpstr>
      <vt:lpstr>Procedures</vt:lpstr>
      <vt:lpstr>Policies and Procedures (P&amp;P) for Part C </vt:lpstr>
      <vt:lpstr>Example of P&amp;P Implementation 1:</vt:lpstr>
      <vt:lpstr>Example of P&amp;P Implementation 2:</vt:lpstr>
      <vt:lpstr>Assessment Tool</vt:lpstr>
      <vt:lpstr>TITLE VI DIRECTOR ROLES</vt:lpstr>
      <vt:lpstr>WHAT IS A TITLE VI DIRECTOR?</vt:lpstr>
      <vt:lpstr>WHAT IS A TITLE VI DIRECTOR?</vt:lpstr>
      <vt:lpstr>WHAT IS A TITLE VI DIRECTOR?</vt:lpstr>
      <vt:lpstr>WHAT IS A TITLE VI DIRECTOR?</vt:lpstr>
      <vt:lpstr>WHAT IS A TITLE VI DIRECTOR?</vt:lpstr>
      <vt:lpstr>WHAT IS A TITLE VI DIRECTOR?</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Wiatr-Rodriguez, Amy (ACL)</dc:creator>
  <cp:lastModifiedBy>Joaquin Phoenix</cp:lastModifiedBy>
  <cp:revision>96</cp:revision>
  <cp:lastPrinted>2020-02-28T19:52:57Z</cp:lastPrinted>
  <dcterms:modified xsi:type="dcterms:W3CDTF">2020-03-08T02:42:41Z</dcterms:modified>
</cp:coreProperties>
</file>