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22"/>
  </p:notesMasterIdLst>
  <p:handoutMasterIdLst>
    <p:handoutMasterId r:id="rId23"/>
  </p:handoutMasterIdLst>
  <p:sldIdLst>
    <p:sldId id="257" r:id="rId5"/>
    <p:sldId id="336" r:id="rId6"/>
    <p:sldId id="333" r:id="rId7"/>
    <p:sldId id="260" r:id="rId8"/>
    <p:sldId id="335" r:id="rId9"/>
    <p:sldId id="334" r:id="rId10"/>
    <p:sldId id="345" r:id="rId11"/>
    <p:sldId id="337" r:id="rId12"/>
    <p:sldId id="338" r:id="rId13"/>
    <p:sldId id="339" r:id="rId14"/>
    <p:sldId id="340" r:id="rId15"/>
    <p:sldId id="346" r:id="rId16"/>
    <p:sldId id="342" r:id="rId17"/>
    <p:sldId id="341" r:id="rId18"/>
    <p:sldId id="344" r:id="rId19"/>
    <p:sldId id="343" r:id="rId20"/>
    <p:sldId id="307" r:id="rId2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78BE21"/>
    <a:srgbClr val="0D0D0D"/>
    <a:srgbClr val="003865"/>
    <a:srgbClr val="000000"/>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93" autoAdjust="0"/>
    <p:restoredTop sz="86397" autoAdjust="0"/>
  </p:normalViewPr>
  <p:slideViewPr>
    <p:cSldViewPr snapToGrid="0">
      <p:cViewPr>
        <p:scale>
          <a:sx n="53" d="100"/>
          <a:sy n="53" d="100"/>
        </p:scale>
        <p:origin x="120" y="28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1"/>
            <a:ext cx="3037840" cy="466434"/>
          </a:xfrm>
          <a:prstGeom prst="rect">
            <a:avLst/>
          </a:prstGeom>
        </p:spPr>
        <p:txBody>
          <a:bodyPr vert="horz" lIns="93172" tIns="46586" rIns="93172" bIns="46586" rtlCol="0"/>
          <a:lstStyle>
            <a:lvl1pPr algn="r">
              <a:defRPr sz="1300"/>
            </a:lvl1pPr>
          </a:lstStyle>
          <a:p>
            <a:fld id="{F2A04DE5-F1A9-4D45-BF54-BEFDBA739CA2}" type="datetimeFigureOut">
              <a:rPr lang="en-US" smtClean="0">
                <a:latin typeface="NeueHaasGroteskText Std" panose="020B0504020202020204" pitchFamily="34" charset="0"/>
              </a:rPr>
              <a:t>3/7/2020</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2" tIns="46586" rIns="93172" bIns="46586" rtlCol="0" anchor="b"/>
          <a:lstStyle>
            <a:lvl1pPr algn="l">
              <a:defRPr sz="13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2" tIns="46586" rIns="93172" bIns="46586" rtlCol="0" anchor="b"/>
          <a:lstStyle>
            <a:lvl1pPr algn="r">
              <a:defRPr sz="13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2" tIns="46586" rIns="93172" bIns="46586" rtlCol="0"/>
          <a:lstStyle>
            <a:lvl1pPr algn="l">
              <a:defRPr sz="13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72" tIns="46586" rIns="93172" bIns="46586" rtlCol="0"/>
          <a:lstStyle>
            <a:lvl1pPr algn="r">
              <a:defRPr sz="1300">
                <a:latin typeface="NeueHaasGroteskText Std" panose="020B0504020202020204" pitchFamily="34" charset="0"/>
              </a:defRPr>
            </a:lvl1pPr>
          </a:lstStyle>
          <a:p>
            <a:fld id="{A50CD39D-89B0-4C68-805A-35C75A7C20C8}" type="datetimeFigureOut">
              <a:rPr lang="en-US" smtClean="0"/>
              <a:pPr/>
              <a:t>3/7/2020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2" tIns="46586" rIns="93172" bIns="46586"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2" tIns="46586" rIns="93172" bIns="46586" rtlCol="0" anchor="b"/>
          <a:lstStyle>
            <a:lvl1pPr algn="l">
              <a:defRPr sz="13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2" tIns="46586" rIns="93172" bIns="46586" rtlCol="0" anchor="b"/>
          <a:lstStyle>
            <a:lvl1pPr algn="r">
              <a:defRPr sz="13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330089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10</a:t>
            </a:fld>
            <a:endParaRPr lang="en-US" dirty="0"/>
          </a:p>
        </p:txBody>
      </p:sp>
    </p:spTree>
    <p:extLst>
      <p:ext uri="{BB962C8B-B14F-4D97-AF65-F5344CB8AC3E}">
        <p14:creationId xmlns:p14="http://schemas.microsoft.com/office/powerpoint/2010/main" val="2121681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11</a:t>
            </a:fld>
            <a:endParaRPr lang="en-US" dirty="0"/>
          </a:p>
        </p:txBody>
      </p:sp>
    </p:spTree>
    <p:extLst>
      <p:ext uri="{BB962C8B-B14F-4D97-AF65-F5344CB8AC3E}">
        <p14:creationId xmlns:p14="http://schemas.microsoft.com/office/powerpoint/2010/main" val="34187676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 306 Area Plans: (a)(1) each area plan shall provide, through a comprehensive and coordinated system, for supportive services, nutrition services, and where appropriate, for the establishment, maintenance, or construction of multipurpose senior centers, within the planning and service area covered by the plan, including determining the extent of need for supportive services, nutrition services, and multipurpose senior centers in such areas (taking into consideration, among other things, the number of older individuals who are Indians residing in such areas), evaluating the effectiveness of the use of resources in meeting such need, and entering into agreements with providers of supportive services, nutrition services, or multipurpose senior centers in such area, for the provision of such services or center to meet such need. Sec 306 Area Plans: (b)(3) an area agency on aging (AAA), in cooperation with governmental officials, state agencies, tribal organizations, or local entities, may make recommendations to government officials in the planning and service area and the state, on actions determined by the AAA to build the capacity in the planning and service area to meet the needs of older individuals for health and human services, land use, housing, transportation, public safety, workforce, and economic development, recreation, education, civic engagement, emergency preparedness, and any other service as determined by such agency. </a:t>
            </a:r>
          </a:p>
          <a:p>
            <a:endParaRPr lang="en-US" dirty="0"/>
          </a:p>
          <a:p>
            <a:r>
              <a:rPr lang="en-US" dirty="0"/>
              <a:t>Sec . 306 Area plans: (6)(G) if there is a significant population of older individuals who are Indians in the planning and service area of the AAA, the AAA shall conduct outreach activities to identify such individuals in such area and shall inform such individuals of the availability of assistance under this Act.</a:t>
            </a:r>
          </a:p>
          <a:p>
            <a:endParaRPr lang="en-US" dirty="0"/>
          </a:p>
          <a:p>
            <a:r>
              <a:rPr lang="en-US" dirty="0"/>
              <a:t>Sec 306 Area plans: (11) provide information and assurances concerning services to older individuals who are Native Americans including information concerning whether there is a significant population of older Native Americans in the planning and service area and if so, an assurance that the AAA will pursue activities, including outreach, to increase access of those older Native Americans to programs and benefits provided under this title; an assurance that the AAA will, to the maximum extent practicable, coordinate the services the agency provides under this title with services provided under Title VI; and an assurance that the AAA will make services under the area plan available, to the same extent as such services are available to older individuals within the planning and service area, to older Native Americans.</a:t>
            </a:r>
          </a:p>
          <a:p>
            <a:endParaRPr lang="en-US" dirty="0"/>
          </a:p>
          <a:p>
            <a:r>
              <a:rPr lang="en-US" dirty="0"/>
              <a:t>Sec 307 State plans: (a)(21)(B) provide an assurance that the state agency will pursue activities to increase access by older individuals who are Native Americans to all aging programs and benefits provided by the agency, including programs and benefits provided under this title, if applicable, and specify the ways in which the state agency intends to implement the activities.</a:t>
            </a:r>
          </a:p>
          <a:p>
            <a:endParaRPr lang="en-US" dirty="0"/>
          </a:p>
          <a:p>
            <a:r>
              <a:rPr lang="en-US" dirty="0"/>
              <a:t>Sec. 307 State plans: (a)(24) the plan shall provide assurance that the state will coordinate public services within the state to assists older individuals to obtain transportation services associated with access to services provided under this title, to services under Title VI, to comprehensive counseling services, and to legal assistance</a:t>
            </a:r>
          </a:p>
          <a:p>
            <a:endParaRPr lang="en-US" dirty="0"/>
          </a:p>
          <a:p>
            <a:r>
              <a:rPr lang="en-US" dirty="0"/>
              <a:t>In addition to specific language in Title III for tribes, Native Americans and to Title VI, there are many other requirements for rural, low income, and limited English speaking older individuals. Most of our elders meet these definitions. If your tribe has not been involved in helping to develop the AAA and state plans, you are encouraged to get a copy of both plans and meet with the AAA and state directors to discuss how they can work with you to meet these requirements. Also, find out when the plans are being updated or rewritten (typically every 3-5 years) and ask to be on the advisory or other committees. Be sure to attend the public meeting when the plans are being developed so you can provide input so your elders can receive all the services they are eligible to receive.</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1914524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reasons for coordination are numerous and will differ from program to program.  Below are reasons which could make a significant difference to the types of services Title VI provides to Elders.</a:t>
            </a:r>
          </a:p>
          <a:p>
            <a:endParaRPr lang="en-US" dirty="0"/>
          </a:p>
          <a:p>
            <a:r>
              <a:rPr lang="en-US" dirty="0"/>
              <a:t>As you coordinate with Title III you will increase your knowledge about the programs they have available which could benefit the Elders. </a:t>
            </a:r>
          </a:p>
          <a:p>
            <a:endParaRPr lang="en-US" dirty="0"/>
          </a:p>
          <a:p>
            <a:r>
              <a:rPr lang="en-US" dirty="0"/>
              <a:t>Many Elders have multiple needs.  Through program coordination they can access additional services besides just what Title VI funds can provide.</a:t>
            </a:r>
          </a:p>
          <a:p>
            <a:endParaRPr lang="en-US" dirty="0"/>
          </a:p>
          <a:p>
            <a:r>
              <a:rPr lang="en-US" dirty="0"/>
              <a:t>Greater efficiency.  Coordination can reduce duplication of services (the same services being provided by VI and III).  This could free funds for additional services. Improved staff effectiveness.  In working with other programs it makes available many new resources such as new staff skills, facilities, and equipment.</a:t>
            </a:r>
          </a:p>
          <a:p>
            <a:endParaRPr lang="en-US" dirty="0"/>
          </a:p>
          <a:p>
            <a:r>
              <a:rPr lang="en-US" dirty="0"/>
              <a:t>Increased community support.  Each program has its own base of community support.  When programs work together, it will service to expand the base of community support and can assist in bringing the different communities together.</a:t>
            </a:r>
          </a:p>
          <a:p>
            <a:endParaRPr lang="en-US" dirty="0"/>
          </a:p>
          <a:p>
            <a:r>
              <a:rPr lang="en-US" dirty="0"/>
              <a:t>More money.  As you develop ties to Title III the possibility of receiving funding increases greatly.  If your Tribe or Organization is in agreement to receiving funds from Title III it can significantly increase the type and quality of services you provide to Elders.</a:t>
            </a:r>
          </a:p>
          <a:p>
            <a:endParaRPr lang="en-US" dirty="0"/>
          </a:p>
          <a:p>
            <a:r>
              <a:rPr lang="en-US" dirty="0"/>
              <a:t>Knowing what is going on.  In many cases Title III has access to resources and information that Title VI programs are still struggling to achieve.  This information can be invaluable to Title VI for keeping them updated to what is available in Elder services, additional sources of program funding, staff training opportunities, etc.</a:t>
            </a:r>
          </a:p>
          <a:p>
            <a:endParaRPr lang="en-US" dirty="0"/>
          </a:p>
          <a:p>
            <a:r>
              <a:rPr lang="en-US" dirty="0"/>
              <a:t>Coordination with Title III and all other agencies that can provide services to older persons is the best way to meet the needs of Elders with the limited budgets most Title VI programs face.</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13</a:t>
            </a:fld>
            <a:endParaRPr lang="en-US" dirty="0"/>
          </a:p>
        </p:txBody>
      </p:sp>
    </p:spTree>
    <p:extLst>
      <p:ext uri="{BB962C8B-B14F-4D97-AF65-F5344CB8AC3E}">
        <p14:creationId xmlns:p14="http://schemas.microsoft.com/office/powerpoint/2010/main" val="2495259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14</a:t>
            </a:fld>
            <a:endParaRPr lang="en-US" dirty="0"/>
          </a:p>
        </p:txBody>
      </p:sp>
    </p:spTree>
    <p:extLst>
      <p:ext uri="{BB962C8B-B14F-4D97-AF65-F5344CB8AC3E}">
        <p14:creationId xmlns:p14="http://schemas.microsoft.com/office/powerpoint/2010/main" val="2309793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replace the word “commitment” to “obligation” </a:t>
            </a:r>
          </a:p>
        </p:txBody>
      </p:sp>
      <p:sp>
        <p:nvSpPr>
          <p:cNvPr id="4" name="Slide Number Placeholder 3"/>
          <p:cNvSpPr>
            <a:spLocks noGrp="1"/>
          </p:cNvSpPr>
          <p:nvPr>
            <p:ph type="sldNum" sz="quarter" idx="10"/>
          </p:nvPr>
        </p:nvSpPr>
        <p:spPr/>
        <p:txBody>
          <a:bodyPr/>
          <a:lstStyle/>
          <a:p>
            <a:fld id="{F9F08466-AEA7-4FC0-9459-6A32F61DA297}" type="slidenum">
              <a:rPr lang="en-US" smtClean="0"/>
              <a:pPr/>
              <a:t>15</a:t>
            </a:fld>
            <a:endParaRPr lang="en-US" dirty="0"/>
          </a:p>
        </p:txBody>
      </p:sp>
    </p:spTree>
    <p:extLst>
      <p:ext uri="{BB962C8B-B14F-4D97-AF65-F5344CB8AC3E}">
        <p14:creationId xmlns:p14="http://schemas.microsoft.com/office/powerpoint/2010/main" val="2454353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The federal trust responsibility to Indians, and the related power to exercise control over Indian affairs in aid of that responsibility, is rooted in the United States Constitution – most significantly the Indian Commerce Clause, the Treaty Clause, and the exercise of the Supremacy Clause.  The Constitution contains no explicit language that defines the trust relationship. Rather, the parameters of the trust responsibility have evolved over time through judicial pronouncements, treaties, Acts of Congress, Executive Orders, regulations, and the ongoing course of dealings between the federal government and Indian tribal governments.</a:t>
            </a:r>
          </a:p>
          <a:p>
            <a:endParaRPr lang="en-US" i="0" dirty="0"/>
          </a:p>
          <a:p>
            <a:r>
              <a:rPr lang="en-US" i="0" dirty="0"/>
              <a:t>The earliest formal dealings between the federal government and Indian Tribes were undertaken through treaty-making. From the United States’ perspective, treaty objectives were essentially two-fold: cessation of hostilities to achieve and maintain public peace, and acquisition of land occupied by tribal members. Tribes doubtless had a peace-making motive as well, but in return for the vast tracts of land they relinquished to the more powerful federal government, Tribes also obtained the promise –expressed or implied – of support for the social, educational, and welfare needs of their people, including health care. These treaties/promises were the first expression of the federal government’s obligation to Indian tribes.</a:t>
            </a:r>
          </a:p>
          <a:p>
            <a:endParaRPr lang="en-US" i="0" dirty="0"/>
          </a:p>
          <a:p>
            <a:r>
              <a:rPr lang="en-US" i="0" dirty="0"/>
              <a:t>The initial express recognition that a trust responsibility existed came from the courts. In the landmark case of Cherokee Nation v. Georgia, 30 U.S, 1 (1831), Chief Justice John Marshall established the legal foundation for the trust responsibility by describing Indian Tribes as “domestic dependent nations” whose relationship with the United States “resembles that of a ward to his guardian.” Id. At 17. That theme – and the duty of the federal sovereign to Indian Tribes – carried forward some 50 years later when, in United States v. </a:t>
            </a:r>
            <a:r>
              <a:rPr lang="en-US" i="0" dirty="0" err="1"/>
              <a:t>Kagama</a:t>
            </a:r>
            <a:r>
              <a:rPr lang="en-US" i="0" dirty="0"/>
              <a:t>, 118 U.S. 375, 384 (1886), the Supreme Court acknowledged that Tribes are under the protection and care of the United States:</a:t>
            </a:r>
          </a:p>
          <a:p>
            <a:endParaRPr lang="en-US" i="0" dirty="0"/>
          </a:p>
          <a:p>
            <a:r>
              <a:rPr lang="en-US" i="0" dirty="0"/>
              <a:t>From their very weakness and helplessness, so largely due to the course of dealing of the federal government with them, and the treaties in which it has been promised, there arises the duty of protection, and with it the power [of protection]. </a:t>
            </a:r>
          </a:p>
          <a:p>
            <a:endParaRPr lang="en-US" i="0" dirty="0"/>
          </a:p>
          <a:p>
            <a:r>
              <a:rPr lang="en-US" i="0" dirty="0"/>
              <a:t>Through nearly two centuries of case law, the courts have extensively examined the parameters of the trust responsibility to Indians, frequently in the context of whether the federal government has the authority to perform an action and whether there are limitations on the exercise of Congressional power over Indian affairs. While Congress has plenary authority over Indian matters through the Constitution, the “guardian-ward” relationship articulated by Chief Justice Marshall requires that federal actions be beneficial, or at least not harmful, to Indian welfare. This is not to say, however, that the United States has always acted honorably toward Indians throughout its history.  Nonetheless, the fact that our government has failed in some instances to act in an honorable manner toward Indians does not and should not absolve the more powerful sovereign from its responsibility to carry out its obligations honorably.</a:t>
            </a:r>
          </a:p>
          <a:p>
            <a:endParaRPr lang="en-US" i="0" dirty="0"/>
          </a:p>
          <a:p>
            <a:endParaRPr lang="en-US" i="0"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16</a:t>
            </a:fld>
            <a:endParaRPr lang="en-US" dirty="0"/>
          </a:p>
        </p:txBody>
      </p:sp>
    </p:spTree>
    <p:extLst>
      <p:ext uri="{BB962C8B-B14F-4D97-AF65-F5344CB8AC3E}">
        <p14:creationId xmlns:p14="http://schemas.microsoft.com/office/powerpoint/2010/main" val="27877503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17</a:t>
            </a:fld>
            <a:endParaRPr lang="en-US" dirty="0"/>
          </a:p>
        </p:txBody>
      </p:sp>
    </p:spTree>
    <p:extLst>
      <p:ext uri="{BB962C8B-B14F-4D97-AF65-F5344CB8AC3E}">
        <p14:creationId xmlns:p14="http://schemas.microsoft.com/office/powerpoint/2010/main" val="161055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I – Objectives, to assure older Americans:</a:t>
            </a:r>
          </a:p>
          <a:p>
            <a:r>
              <a:rPr lang="en-US" dirty="0"/>
              <a:t>1 An adequate income in retirement</a:t>
            </a:r>
          </a:p>
          <a:p>
            <a:r>
              <a:rPr lang="en-US" dirty="0"/>
              <a:t>2 Best possible physical and mental health</a:t>
            </a:r>
          </a:p>
          <a:p>
            <a:r>
              <a:rPr lang="en-US" dirty="0"/>
              <a:t>3 Suitable housing</a:t>
            </a:r>
          </a:p>
          <a:p>
            <a:r>
              <a:rPr lang="en-US" dirty="0"/>
              <a:t>4 Comprehensive long term care services</a:t>
            </a:r>
          </a:p>
          <a:p>
            <a:r>
              <a:rPr lang="en-US" dirty="0"/>
              <a:t>5 Employment opportunities</a:t>
            </a:r>
          </a:p>
          <a:p>
            <a:r>
              <a:rPr lang="en-US" dirty="0"/>
              <a:t>6</a:t>
            </a:r>
            <a:r>
              <a:rPr lang="en-US" baseline="0" dirty="0"/>
              <a:t> </a:t>
            </a:r>
            <a:r>
              <a:rPr lang="en-US" dirty="0"/>
              <a:t>Retirement in health, honor &amp; dignity</a:t>
            </a:r>
          </a:p>
          <a:p>
            <a:r>
              <a:rPr lang="en-US" dirty="0"/>
              <a:t>7 Civic, cultural, educational and recreational opportunities</a:t>
            </a:r>
          </a:p>
          <a:p>
            <a:r>
              <a:rPr lang="en-US" dirty="0"/>
              <a:t>8 Continuum of care for vulnerable elderly</a:t>
            </a:r>
          </a:p>
          <a:p>
            <a:r>
              <a:rPr lang="en-US" baseline="0" dirty="0"/>
              <a:t>9 </a:t>
            </a:r>
            <a:r>
              <a:rPr lang="en-US" dirty="0"/>
              <a:t>Benefits from proven research</a:t>
            </a:r>
          </a:p>
          <a:p>
            <a:r>
              <a:rPr lang="en-US" dirty="0"/>
              <a:t>10 Freedom &amp; independence to manage their own lives</a:t>
            </a:r>
          </a:p>
          <a:p>
            <a:r>
              <a:rPr lang="en-US" dirty="0"/>
              <a:t> </a:t>
            </a:r>
          </a:p>
          <a:p>
            <a:r>
              <a:rPr lang="en-US" dirty="0"/>
              <a:t>Title II – Administration on Aging/ Administration for Community Living (</a:t>
            </a:r>
            <a:r>
              <a:rPr lang="en-US" dirty="0" err="1"/>
              <a:t>AoA</a:t>
            </a:r>
            <a:r>
              <a:rPr lang="en-US" dirty="0"/>
              <a:t>/ ACL)</a:t>
            </a:r>
          </a:p>
          <a:p>
            <a:r>
              <a:rPr lang="en-US" dirty="0"/>
              <a:t> </a:t>
            </a:r>
          </a:p>
          <a:p>
            <a:r>
              <a:rPr lang="en-US" dirty="0"/>
              <a:t>Title III – Grants for State and community programs include the following programs …… </a:t>
            </a:r>
          </a:p>
          <a:p>
            <a:r>
              <a:rPr lang="en-US" dirty="0"/>
              <a:t>III – B Adult day, case management, chore, I&amp;A, homemaker, home repair, outreach, personal care, respite, transportation </a:t>
            </a:r>
          </a:p>
          <a:p>
            <a:r>
              <a:rPr lang="en-US" dirty="0"/>
              <a:t>III C – Nutrition Services – Congregate and HDM – the reauthorization encourages the use of locally grown foods in meals programs</a:t>
            </a:r>
          </a:p>
          <a:p>
            <a:r>
              <a:rPr lang="en-US" dirty="0"/>
              <a:t>III D – Health Promotion Disease Prevention – the reauthorization ensures that all Title III-D programs are evidence-based.</a:t>
            </a:r>
          </a:p>
          <a:p>
            <a:r>
              <a:rPr lang="en-US" dirty="0"/>
              <a:t>III E – National Family Caregiver Support Program – the reauthorization clarifies that older adults caring for adult children with disabilities and older adults raising children under 18 are eligible to participate in the program.</a:t>
            </a:r>
          </a:p>
          <a:p>
            <a:r>
              <a:rPr lang="en-US" dirty="0"/>
              <a:t>Please note you were also given MBA handout on definitions of specific services allowed.</a:t>
            </a:r>
          </a:p>
          <a:p>
            <a:r>
              <a:rPr lang="en-US" dirty="0"/>
              <a:t> </a:t>
            </a:r>
          </a:p>
          <a:p>
            <a:r>
              <a:rPr lang="en-US" dirty="0"/>
              <a:t>Title IV – creates a number of specific projects related to the objectives of the act. These include healthcare service in rural areas, computer training, civic engagement, and Native American programs.</a:t>
            </a:r>
          </a:p>
          <a:p>
            <a:r>
              <a:rPr lang="en-US" dirty="0"/>
              <a:t> </a:t>
            </a:r>
          </a:p>
          <a:p>
            <a:r>
              <a:rPr lang="en-US" dirty="0"/>
              <a:t>Title V – establishes a program for engaging low-income senior citizens in community service employment and volunteer opportunities.</a:t>
            </a:r>
          </a:p>
          <a:p>
            <a:r>
              <a:rPr lang="en-US" dirty="0"/>
              <a:t> </a:t>
            </a:r>
          </a:p>
          <a:p>
            <a:r>
              <a:rPr lang="en-US" dirty="0"/>
              <a:t>Title VI – establishes grants for certain Native American-focused programs on aging.</a:t>
            </a:r>
          </a:p>
          <a:p>
            <a:r>
              <a:rPr lang="en-US" dirty="0"/>
              <a:t> </a:t>
            </a:r>
          </a:p>
          <a:p>
            <a:r>
              <a:rPr lang="en-US" dirty="0"/>
              <a:t>Title VII – creates state grants for "vulnerable elder rights protection" programs, Ombudsman.</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09181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Administration on Aging (AOA) is the principal agency of the U.S Department of Health and Human Services designated to carry out the provisions of the Older Americans Act of 1965 (OAA), as amended (42 U.S.C.A. § 3001 et seq.). The OAA promotes the well-being of older individuals by providing services and programs designed to help them live independently in their homes and communities. The Act also empowers the federal government to distribute funds to the states for supportive services for individuals over the age of 60.</a:t>
            </a:r>
          </a:p>
          <a:p>
            <a:endParaRPr lang="en-US" dirty="0"/>
          </a:p>
          <a:p>
            <a:r>
              <a:rPr lang="en-US" dirty="0"/>
              <a:t>Administration</a:t>
            </a:r>
            <a:r>
              <a:rPr lang="en-US" baseline="0" dirty="0"/>
              <a:t> for Community Living</a:t>
            </a:r>
          </a:p>
          <a:p>
            <a:r>
              <a:rPr lang="en-US" dirty="0"/>
              <a:t>The Secretary of the Department of Health and Human Services (Kathleen </a:t>
            </a:r>
            <a:r>
              <a:rPr lang="en-US" dirty="0" err="1"/>
              <a:t>Sebelius</a:t>
            </a:r>
            <a:r>
              <a:rPr lang="en-US" dirty="0"/>
              <a:t>, at the time) established ACL using her authority on April 18, 2012. This decision brought together the Administration on Aging, the Office on Disability, and the Administration on Developmental Disabilities.</a:t>
            </a:r>
          </a:p>
          <a:p>
            <a:endParaRPr lang="en-US" dirty="0"/>
          </a:p>
          <a:p>
            <a:r>
              <a:rPr lang="en-US" dirty="0"/>
              <a:t>ACL Regional Staff 10 Regions</a:t>
            </a:r>
            <a:r>
              <a:rPr lang="en-US" baseline="0" dirty="0"/>
              <a:t> </a:t>
            </a:r>
            <a:endParaRPr lang="en-US" dirty="0"/>
          </a:p>
          <a:p>
            <a:endParaRPr lang="en-US" dirty="0"/>
          </a:p>
          <a:p>
            <a:r>
              <a:rPr lang="en-US" dirty="0"/>
              <a:t>Region V:  IL, IN, MI, MN, OH, WI</a:t>
            </a:r>
          </a:p>
          <a:p>
            <a:r>
              <a:rPr lang="en-US" dirty="0"/>
              <a:t>Amy Wiatr-Rodriguez</a:t>
            </a:r>
          </a:p>
          <a:p>
            <a:r>
              <a:rPr lang="en-US" dirty="0"/>
              <a:t>Regional Administrator</a:t>
            </a:r>
          </a:p>
          <a:p>
            <a:r>
              <a:rPr lang="en-US" dirty="0"/>
              <a:t>amy.wiatr-rodriguez@acl.hhs.gov </a:t>
            </a:r>
          </a:p>
          <a:p>
            <a:r>
              <a:rPr lang="en-US" dirty="0"/>
              <a:t>312-938-9858</a:t>
            </a: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4131537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State Units on Aging (SUAs) are designated state-level agencies that are responsible for developing and administering multi-year state plans that advocate for and provide assistance to older residents, their families, and, in many states, for adults with physical disabilities. The 56 SUAs are located in each of the 50 states as well as the District of Columbia, Guam, Puerto Rico, American Samoa, the Mariana Islands, and the Virgin Islands.</a:t>
            </a:r>
          </a:p>
          <a:p>
            <a:endParaRPr lang="en-US" dirty="0"/>
          </a:p>
          <a:p>
            <a:r>
              <a:rPr lang="en-US" dirty="0"/>
              <a:t>The Minnesota Board Aging (MBA) is the federally-designated state unit on aging for Minnesota. It is the gateway to services for older Minnesotans and their families. The MBA administers federal and state funds to deliver a range of in-home and supportive services to older adults and their family, friends and neighbors caregiving. </a:t>
            </a:r>
          </a:p>
          <a:p>
            <a:endParaRPr lang="en-US" dirty="0"/>
          </a:p>
          <a:p>
            <a:r>
              <a:rPr lang="en-US" dirty="0"/>
              <a:t>OAA</a:t>
            </a:r>
            <a:r>
              <a:rPr lang="en-US" baseline="0" dirty="0"/>
              <a:t> Title III </a:t>
            </a:r>
            <a:r>
              <a:rPr lang="en-US" dirty="0"/>
              <a:t>Funding is allocated to each SUA based on the number of persons over the age of 60 in the state. 25 Governor appointed</a:t>
            </a:r>
            <a:r>
              <a:rPr lang="en-US" baseline="0" dirty="0"/>
              <a:t> board, 3 are AI/AN: </a:t>
            </a:r>
          </a:p>
          <a:p>
            <a:r>
              <a:rPr lang="en-US" baseline="0" dirty="0"/>
              <a:t>Chief Executive Melanie Benjamin- Chief executive of the Mille Lacs band of Ojibwe. Also a board member of the American Indian Law Resource Center, Women Empowering Women for Indian Nations, the US Attorney General’s Tribal Nations Leadership Council, National Indian Gaming Association and MN Housing Finance Agency Board of directors.</a:t>
            </a:r>
          </a:p>
          <a:p>
            <a:r>
              <a:rPr lang="en-US" baseline="0" dirty="0"/>
              <a:t>Chairwoman Cathy Chavers- Chairwoman of the Bois Forte Band of Chippewa and is the President of the Minnesota Chippewa Tribe </a:t>
            </a:r>
          </a:p>
          <a:p>
            <a:r>
              <a:rPr lang="en-US" baseline="0" dirty="0"/>
              <a:t>Lac Courte Oreilles enrolled Stephanie </a:t>
            </a:r>
            <a:r>
              <a:rPr lang="en-US" baseline="0" dirty="0" err="1"/>
              <a:t>Klinzing</a:t>
            </a:r>
            <a:r>
              <a:rPr lang="en-US" baseline="0" dirty="0"/>
              <a:t>- Also serves as a member of the MN Housing Finance Agency Board of Directors, She has served as Sherburne County Commissioner and a representative to the MN House and Mayor of Elk River.</a:t>
            </a:r>
            <a:endParaRPr lang="en-US" dirty="0"/>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4</a:t>
            </a:fld>
            <a:endParaRPr lang="en-US" dirty="0"/>
          </a:p>
        </p:txBody>
      </p:sp>
    </p:spTree>
    <p:extLst>
      <p:ext uri="{BB962C8B-B14F-4D97-AF65-F5344CB8AC3E}">
        <p14:creationId xmlns:p14="http://schemas.microsoft.com/office/powerpoint/2010/main" val="974318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An Area Agency on Aging (AAA) is a public or private nonprofit agency designated by a state to address the needs and concerns of all older persons at the regional and local levels. AAA is a general term—names of local AAAs may vary.</a:t>
            </a:r>
          </a:p>
          <a:p>
            <a:endParaRPr lang="en-US" dirty="0"/>
          </a:p>
          <a:p>
            <a:r>
              <a:rPr lang="en-US" dirty="0"/>
              <a:t>AAAs are primarily responsible for a geographic area, also known as a planning and service area (PSA), that is either a city, a single county, or a multi-county district. AAAs may be categorized as a county, city, regional planning council or council of governments, private, or nonprofit.</a:t>
            </a:r>
          </a:p>
          <a:p>
            <a:endParaRPr lang="en-US" dirty="0"/>
          </a:p>
          <a:p>
            <a:r>
              <a:rPr lang="en-US" dirty="0"/>
              <a:t>AAAs coordinate and offer services that help older adults remain in their homes, if that is their preference, aided by services such as home-delivered meals, homemaker assistance, and whatever else it may take to make independent living a viable option. By making a range of supports available, AAAs make it possible for older individuals to choose the services and living arrangements that suit them best</a:t>
            </a:r>
          </a:p>
        </p:txBody>
      </p:sp>
      <p:sp>
        <p:nvSpPr>
          <p:cNvPr id="4" name="Slide Number Placeholder 3"/>
          <p:cNvSpPr>
            <a:spLocks noGrp="1"/>
          </p:cNvSpPr>
          <p:nvPr>
            <p:ph type="sldNum" sz="quarter" idx="10"/>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611456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Land of the Dancing Sky AAA</a:t>
            </a:r>
          </a:p>
          <a:p>
            <a:r>
              <a:rPr lang="en-US" dirty="0"/>
              <a:t>Counties served: Becker, Beltrami, Clay, Clearwater, Douglas, Grant, Hubbard, Kittson, Lake of the Woods, Mahnomen, Marshall, Norman, Otter Tail, Pennington, Polk, Pope, Red Lake, Roseau, Stevens, Traverse &amp; Wilkin.</a:t>
            </a:r>
          </a:p>
          <a:p>
            <a:r>
              <a:rPr lang="en-US" dirty="0"/>
              <a:t> </a:t>
            </a:r>
          </a:p>
          <a:p>
            <a:r>
              <a:rPr lang="en-US" dirty="0"/>
              <a:t>Arrowhead Area Agency on Aging</a:t>
            </a:r>
          </a:p>
          <a:p>
            <a:r>
              <a:rPr lang="en-US" dirty="0"/>
              <a:t>Counties served: Aitkin, Carlton, Cook, Itasca, Koochiching, Lake, &amp; St. Louis</a:t>
            </a:r>
          </a:p>
          <a:p>
            <a:r>
              <a:rPr lang="en-US" dirty="0"/>
              <a:t> </a:t>
            </a:r>
          </a:p>
          <a:p>
            <a:r>
              <a:rPr lang="en-US" dirty="0"/>
              <a:t>Central Minnesota Council on Aging</a:t>
            </a:r>
          </a:p>
          <a:p>
            <a:r>
              <a:rPr lang="en-US" dirty="0"/>
              <a:t>Counties served: Benton, Cass, Chisago, Crow Wing, Isanti, Kanabec, Mille Lacs, Morrison, Pine, Sherburne, Stearns, Todd, Wadena, &amp; Wright.</a:t>
            </a:r>
          </a:p>
          <a:p>
            <a:r>
              <a:rPr lang="en-US" dirty="0"/>
              <a:t> </a:t>
            </a:r>
          </a:p>
          <a:p>
            <a:r>
              <a:rPr lang="en-US" dirty="0"/>
              <a:t>Minnesota River Area Agency on Aging, Inc.</a:t>
            </a:r>
          </a:p>
          <a:p>
            <a:r>
              <a:rPr lang="en-US" dirty="0"/>
              <a:t>Counties served: Big Stone, Blue Earth, Brown, Chippewa, Cottonwood, Faribault, Jackson, Kandiyohi, Lac qui Parle, Le Sueur, Lincoln, Lyon, Martin, McLeod, Meeker, Murray, Nicollet, Nobles, Pipestone, Redwood, Renville, Rock, Sibley, Swift, Waseca, Watonwan, &amp; Yellow Medicine.</a:t>
            </a:r>
          </a:p>
          <a:p>
            <a:r>
              <a:rPr lang="en-US" dirty="0"/>
              <a:t> </a:t>
            </a:r>
          </a:p>
          <a:p>
            <a:r>
              <a:rPr lang="en-US" dirty="0"/>
              <a:t>Southeastern Minnesota AAA</a:t>
            </a:r>
          </a:p>
          <a:p>
            <a:r>
              <a:rPr lang="en-US" dirty="0"/>
              <a:t>Counties served: Dodge, Fillmore, Freeborn, Goodhue, Houston, Mower, Olmsted, Rice, Steele, Wabasha, &amp; Winona.</a:t>
            </a:r>
          </a:p>
          <a:p>
            <a:r>
              <a:rPr lang="en-US" dirty="0"/>
              <a:t> </a:t>
            </a:r>
          </a:p>
          <a:p>
            <a:r>
              <a:rPr lang="en-US" dirty="0"/>
              <a:t>Metropolitan Area Agency on Aging</a:t>
            </a:r>
          </a:p>
          <a:p>
            <a:r>
              <a:rPr lang="en-US" dirty="0"/>
              <a:t>Counties served: Anoka, Carver, Dakota, Hennepin, Ramsey, Scott, &amp; Washington</a:t>
            </a:r>
          </a:p>
          <a:p>
            <a:r>
              <a:rPr lang="en-US" dirty="0"/>
              <a:t> </a:t>
            </a:r>
          </a:p>
          <a:p>
            <a:r>
              <a:rPr lang="en-US" dirty="0"/>
              <a:t>Minnesota Indian AAA</a:t>
            </a:r>
          </a:p>
          <a:p>
            <a:r>
              <a:rPr lang="en-US" dirty="0"/>
              <a:t>Reservations Served: Bois Forte, Grand Portage, Leech Lake, &amp; White Earth.</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6</a:t>
            </a:fld>
            <a:endParaRPr lang="en-US" dirty="0"/>
          </a:p>
        </p:txBody>
      </p:sp>
    </p:spTree>
    <p:extLst>
      <p:ext uri="{BB962C8B-B14F-4D97-AF65-F5344CB8AC3E}">
        <p14:creationId xmlns:p14="http://schemas.microsoft.com/office/powerpoint/2010/main" val="1373030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Dear State Unit on Aging Director,</a:t>
            </a:r>
          </a:p>
          <a:p>
            <a:endParaRPr lang="en-US" dirty="0"/>
          </a:p>
          <a:p>
            <a:r>
              <a:rPr lang="en-US" dirty="0"/>
              <a:t>Each year the Department of Health and Human Services (HHS) participates in a number of events to  support the federal government' s commitment to help improve the health of American Indians and  Alaska Natives through various health and human services programs administered by the Department.  As an operating division of HHS, the Administration for Community Living (ACL) takes part in those events with our focus on the tribal aging population and persons with disabilities.</a:t>
            </a:r>
          </a:p>
          <a:p>
            <a:endParaRPr lang="en-US" dirty="0"/>
          </a:p>
          <a:p>
            <a:r>
              <a:rPr lang="en-US" dirty="0"/>
              <a:t>However, improving the lives of Tribal nations is contingent upon understanding the specific needs of Tribal communities. Tribal consultation is an essential tool in understanding the unique needs and  ensuring government to government relations. The Federal Tribal Consultation Policy includes the  responsibility of states to consult with Tribes when HHS has transferred the authority and funding for  programs to states that are intended to benefit Tribes. States should consult with Tribes to ensure the  programs that they administer with federal funding meet the needs of the Tribes in that state. Tribes  should be considered full partners by states during the design and implementation of programs that are  administered by states with HHS funding.</a:t>
            </a:r>
          </a:p>
          <a:p>
            <a:endParaRPr lang="en-US" dirty="0"/>
          </a:p>
          <a:p>
            <a:r>
              <a:rPr lang="en-US" dirty="0"/>
              <a:t>I am inviting you to consult with the tribes in your state and target tribal members as appropriate. The Older Americans Act (OAA) requires coordination between Titles Ill, VI and VII in efforts to meet the needs of tribal elders. There are a number of ways that coordination can be accomplished to support these requirements. Wisconsin is an excellent example of state and tribal coordination and collaboration under the OAA.</a:t>
            </a:r>
          </a:p>
          <a:p>
            <a:endParaRPr lang="en-US" dirty="0"/>
          </a:p>
          <a:p>
            <a:r>
              <a:rPr lang="en-US" dirty="0"/>
              <a:t>ACL is actively engaging in several different methods to increase information about tribes, tribal elders and the Title VI program on www.ad.gov. The Title VI program website </a:t>
            </a:r>
          </a:p>
          <a:p>
            <a:r>
              <a:rPr lang="en-US" dirty="0"/>
              <a:t>www .olderindians.acl.gov is linked to the ACL website and provides current information about the Title VI program and contact information for each Title VI program.</a:t>
            </a:r>
          </a:p>
          <a:p>
            <a:endParaRPr lang="en-US" dirty="0"/>
          </a:p>
          <a:p>
            <a:r>
              <a:rPr lang="en-US" dirty="0"/>
              <a:t>I believe that we share a common vision of the future where our nation is strong because every  individual and community has the right to reach their full potential. That's exactly what the  Administration for Community Living is all about. I am asking for your help to strengthen our  partnership with Tribes and improve opportunities for older adults and persons with disabilities across each state.</a:t>
            </a:r>
          </a:p>
          <a:p>
            <a:endParaRPr lang="en-US" dirty="0"/>
          </a:p>
          <a:p>
            <a:r>
              <a:rPr lang="en-US" dirty="0"/>
              <a:t>Please contact my office or Cynthia LaCounte with questions.</a:t>
            </a:r>
          </a:p>
          <a:p>
            <a:endParaRPr lang="en-US" dirty="0"/>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363931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8</a:t>
            </a:fld>
            <a:endParaRPr lang="en-US" dirty="0"/>
          </a:p>
        </p:txBody>
      </p:sp>
    </p:spTree>
    <p:extLst>
      <p:ext uri="{BB962C8B-B14F-4D97-AF65-F5344CB8AC3E}">
        <p14:creationId xmlns:p14="http://schemas.microsoft.com/office/powerpoint/2010/main" val="38852143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9</a:t>
            </a:fld>
            <a:endParaRPr lang="en-US" dirty="0"/>
          </a:p>
        </p:txBody>
      </p:sp>
    </p:spTree>
    <p:extLst>
      <p:ext uri="{BB962C8B-B14F-4D97-AF65-F5344CB8AC3E}">
        <p14:creationId xmlns:p14="http://schemas.microsoft.com/office/powerpoint/2010/main" val="1571838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6" name="Picture Placeholder 5"/>
          <p:cNvSpPr>
            <a:spLocks noGrp="1"/>
          </p:cNvSpPr>
          <p:nvPr>
            <p:ph type="pic" sz="quarter" idx="17"/>
          </p:nvPr>
        </p:nvSpPr>
        <p:spPr>
          <a:xfrm>
            <a:off x="0" y="0"/>
            <a:ext cx="12192000" cy="3380732"/>
          </a:xfrm>
        </p:spPr>
        <p:txBody>
          <a:bodyPr/>
          <a:lstStyle/>
          <a:p>
            <a:endParaRPr lang="en-US" dirty="0"/>
          </a:p>
        </p:txBody>
      </p:sp>
      <p:sp>
        <p:nvSpPr>
          <p:cNvPr id="3" name="Rectangle 2"/>
          <p:cNvSpPr/>
          <p:nvPr userDrawn="1"/>
        </p:nvSpPr>
        <p:spPr>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9" name="Footer Placeholder 4"/>
          <p:cNvSpPr>
            <a:spLocks noGrp="1"/>
          </p:cNvSpPr>
          <p:nvPr>
            <p:ph type="ftr" sz="quarter" idx="3"/>
          </p:nvPr>
        </p:nvSpPr>
        <p:spPr>
          <a:xfrm>
            <a:off x="6253560" y="6138332"/>
            <a:ext cx="5587647" cy="365125"/>
          </a:xfrm>
          <a:prstGeom prst="rect">
            <a:avLst/>
          </a:prstGeom>
        </p:spPr>
        <p:txBody>
          <a:bodyPr anchor="b"/>
          <a:lstStyle>
            <a:lvl1pPr algn="r">
              <a:defRPr sz="1200">
                <a:solidFill>
                  <a:schemeClr val="tx2"/>
                </a:solidFill>
              </a:defRPr>
            </a:lvl1pPr>
          </a:lstStyle>
          <a:p>
            <a:r>
              <a:rPr lang="en-US"/>
              <a:t>Minnesota Board on Aging | www.mnaging.net</a:t>
            </a:r>
            <a:endParaRPr lang="en-US" dirty="0"/>
          </a:p>
        </p:txBody>
      </p:sp>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7619" t="24366" r="7427" b="24531"/>
          <a:stretch/>
        </p:blipFill>
        <p:spPr>
          <a:xfrm>
            <a:off x="1926771" y="1099707"/>
            <a:ext cx="8161825" cy="2013005"/>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3617CFF3-F377-4DFB-B260-A53E1237B392}"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 Gradient Ligh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3DDDFA60-DB95-4E09-94D9-2F4F58BD2A08}"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plit - White BG">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10" name="Rectangle 9"/>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
        <p:nvSpPr>
          <p:cNvPr id="3" name="Content Placeholder 2"/>
          <p:cNvSpPr>
            <a:spLocks noGrp="1"/>
          </p:cNvSpPr>
          <p:nvPr>
            <p:ph sz="half" idx="1"/>
          </p:nvPr>
        </p:nvSpPr>
        <p:spPr>
          <a:xfrm>
            <a:off x="914400"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5352"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CD7A0E1-1965-454A-BA9C-045A14155895}"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16610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plit - Light BG">
    <p:bg>
      <p:bgPr>
        <a:solidFill>
          <a:srgbClr val="E8E8E8"/>
        </a:solidFill>
        <a:effectLst/>
      </p:bgPr>
    </p:bg>
    <p:spTree>
      <p:nvGrpSpPr>
        <p:cNvPr id="1" name=""/>
        <p:cNvGrpSpPr/>
        <p:nvPr/>
      </p:nvGrpSpPr>
      <p:grpSpPr>
        <a:xfrm>
          <a:off x="0" y="0"/>
          <a:ext cx="0" cy="0"/>
          <a:chOff x="0" y="0"/>
          <a:chExt cx="0" cy="0"/>
        </a:xfrm>
      </p:grpSpPr>
      <p:sp>
        <p:nvSpPr>
          <p:cNvPr id="13" name="Rectangle 12"/>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15" name="Rectangle 14"/>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sz="half" idx="1"/>
          </p:nvPr>
        </p:nvSpPr>
        <p:spPr>
          <a:xfrm>
            <a:off x="914400"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45352" y="1554480"/>
            <a:ext cx="5029200" cy="4572000"/>
          </a:xfrm>
          <a:solidFill>
            <a:schemeClr val="bg1"/>
          </a:solidFill>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68E351B-D1FB-4ACE-8EBC-EA221CC398CA}"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553801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able - Light BG">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endParaRPr>
          </a:p>
        </p:txBody>
      </p:sp>
      <p:sp>
        <p:nvSpPr>
          <p:cNvPr id="2"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able Placeholder 9"/>
          <p:cNvSpPr>
            <a:spLocks noGrp="1"/>
          </p:cNvSpPr>
          <p:nvPr>
            <p:ph type="tbl" sz="quarter" idx="13"/>
          </p:nvPr>
        </p:nvSpPr>
        <p:spPr>
          <a:xfrm>
            <a:off x="914400" y="1554480"/>
            <a:ext cx="10360152" cy="4572000"/>
          </a:xfrm>
        </p:spPr>
        <p:txBody>
          <a:bodyPr/>
          <a:lstStyle/>
          <a:p>
            <a:endParaRPr lang="en-US" dirty="0"/>
          </a:p>
        </p:txBody>
      </p:sp>
      <p:sp>
        <p:nvSpPr>
          <p:cNvPr id="4" name="Date Placeholder 3"/>
          <p:cNvSpPr>
            <a:spLocks noGrp="1"/>
          </p:cNvSpPr>
          <p:nvPr>
            <p:ph type="dt" sz="half" idx="10"/>
          </p:nvPr>
        </p:nvSpPr>
        <p:spPr/>
        <p:txBody>
          <a:bodyPr/>
          <a:lstStyle/>
          <a:p>
            <a:fld id="{E298BACC-613A-416E-B749-2DD492A5E5F1}"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9964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ackground Image Dark Overlay - Dark">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a:xfrm>
            <a:off x="0" y="2609242"/>
            <a:ext cx="6099048" cy="2743200"/>
          </a:xfrm>
          <a:solidFill>
            <a:srgbClr val="003865">
              <a:alpha val="87843"/>
            </a:srgb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F730A3B-3588-4F21-B3AD-11B56D30214D}" type="datetime1">
              <a:rPr lang="en-US" smtClean="0"/>
              <a:t>3/7/2020</a:t>
            </a:fld>
            <a:endParaRPr lang="en-US" dirty="0"/>
          </a:p>
        </p:txBody>
      </p:sp>
      <p:sp>
        <p:nvSpPr>
          <p:cNvPr id="13"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76233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ackground Image Dark Overlay - Ligh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a:xfrm>
            <a:off x="0" y="1219198"/>
            <a:ext cx="12192000" cy="5638802"/>
          </a:xfrm>
        </p:spPr>
        <p:txBody>
          <a:bodyPr/>
          <a:lstStyle>
            <a:lvl1pPr>
              <a:defRPr baseline="0"/>
            </a:lvl1pPr>
          </a:lstStyle>
          <a:p>
            <a:r>
              <a:rPr lang="en-US" dirty="0"/>
              <a:t>Click Icon to add picture</a:t>
            </a:r>
          </a:p>
        </p:txBody>
      </p:sp>
      <p:sp>
        <p:nvSpPr>
          <p:cNvPr id="8" name="Content Placeholder 2"/>
          <p:cNvSpPr>
            <a:spLocks noGrp="1"/>
          </p:cNvSpPr>
          <p:nvPr>
            <p:ph idx="1"/>
          </p:nvPr>
        </p:nvSpPr>
        <p:spPr>
          <a:xfrm>
            <a:off x="0" y="2609242"/>
            <a:ext cx="6099048" cy="2743200"/>
          </a:xfrm>
          <a:solidFill>
            <a:srgbClr val="003865">
              <a:alpha val="87843"/>
            </a:srgb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E7C1A9F-6F5E-4EA6-9326-B008C7C36301}" type="datetime1">
              <a:rPr lang="en-US" smtClean="0"/>
              <a:t>3/7/2020</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49488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a:xfrm>
            <a:off x="914400" y="1188720"/>
            <a:ext cx="6217920"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Picture Placeholder 2"/>
          <p:cNvSpPr>
            <a:spLocks noGrp="1"/>
          </p:cNvSpPr>
          <p:nvPr>
            <p:ph type="pic" sz="quarter" idx="13"/>
          </p:nvPr>
        </p:nvSpPr>
        <p:spPr>
          <a:xfrm>
            <a:off x="7434072" y="1188720"/>
            <a:ext cx="4754880" cy="5029200"/>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11EC097D-4FC4-4F76-9F7D-2483BA4A57B5}"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 Dark">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3" name="Content Placeholder 4"/>
          <p:cNvSpPr>
            <a:spLocks noGrp="1"/>
          </p:cNvSpPr>
          <p:nvPr>
            <p:ph sz="quarter" idx="10"/>
          </p:nvPr>
        </p:nvSpPr>
        <p:spPr>
          <a:xfrm>
            <a:off x="914399" y="1188720"/>
            <a:ext cx="6217920"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Picture Placeholder 2"/>
          <p:cNvSpPr>
            <a:spLocks noGrp="1"/>
          </p:cNvSpPr>
          <p:nvPr>
            <p:ph type="pic" sz="quarter" idx="13"/>
          </p:nvPr>
        </p:nvSpPr>
        <p:spPr>
          <a:xfrm>
            <a:off x="7434072" y="1188720"/>
            <a:ext cx="4754880" cy="5029200"/>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838200" y="6356350"/>
            <a:ext cx="1358590" cy="365125"/>
          </a:xfrm>
        </p:spPr>
        <p:txBody>
          <a:bodyPr/>
          <a:lstStyle>
            <a:lvl1pPr>
              <a:defRPr>
                <a:solidFill>
                  <a:schemeClr val="bg1"/>
                </a:solidFill>
              </a:defRPr>
            </a:lvl1pPr>
          </a:lstStyle>
          <a:p>
            <a:fld id="{152E3671-EB3F-42F6-83DE-E64B1A3F704A}"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ic Right Solid - Gradient Ligh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a:xfrm>
            <a:off x="914400" y="1188720"/>
            <a:ext cx="6217920" cy="5029200"/>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Picture Placeholder 2"/>
          <p:cNvSpPr>
            <a:spLocks noGrp="1"/>
          </p:cNvSpPr>
          <p:nvPr>
            <p:ph type="pic" sz="quarter" idx="13"/>
          </p:nvPr>
        </p:nvSpPr>
        <p:spPr>
          <a:xfrm>
            <a:off x="7434072" y="1188720"/>
            <a:ext cx="4754880" cy="5029200"/>
          </a:xfrm>
        </p:spPr>
        <p:txBody>
          <a:bodyPr/>
          <a:lstStyle>
            <a:lvl1pPr>
              <a:buClr>
                <a:schemeClr val="tx1"/>
              </a:buClr>
              <a:defRPr>
                <a:solidFill>
                  <a:schemeClr val="tx1"/>
                </a:solidFill>
              </a:defRPr>
            </a:lvl1pPr>
          </a:lstStyle>
          <a:p>
            <a:endParaRPr lang="en-US" dirty="0"/>
          </a:p>
        </p:txBody>
      </p:sp>
      <p:sp>
        <p:nvSpPr>
          <p:cNvPr id="9"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792A4A3D-A4FC-4579-AA74-A037A005343D}"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Logo Only Ligh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8" name="Date Placeholder 17"/>
          <p:cNvSpPr>
            <a:spLocks noGrp="1"/>
          </p:cNvSpPr>
          <p:nvPr>
            <p:ph type="dt" sz="half" idx="15"/>
          </p:nvPr>
        </p:nvSpPr>
        <p:spPr/>
        <p:txBody>
          <a:bodyPr/>
          <a:lstStyle/>
          <a:p>
            <a:fld id="{74626203-107B-4AA1-8CE9-08F477D1D52E}"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9" name="Slide Number Placeholder 18"/>
          <p:cNvSpPr>
            <a:spLocks noGrp="1"/>
          </p:cNvSpPr>
          <p:nvPr>
            <p:ph type="sldNum" sz="quarter" idx="16"/>
          </p:nvPr>
        </p:nvSpPr>
        <p:spPr/>
        <p:txBody>
          <a:bodyPr/>
          <a:lstStyle/>
          <a:p>
            <a:fld id="{48F63A3B-78C7-47BE-AE5E-E10140E04643}" type="slidenum">
              <a:rPr lang="en-US" smtClean="0"/>
              <a:pPr/>
              <a:t>‹#›</a:t>
            </a:fld>
            <a:endParaRPr lang="en-US"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85257" y="298022"/>
            <a:ext cx="8621486" cy="3534809"/>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 Up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12AAD91A-EE04-4A79-9A9C-2C35D665FCBE}" type="datetime1">
              <a:rPr lang="en-US" smtClean="0"/>
              <a:t>3/7/2020</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 White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8"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9" name="Rectangle 1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3" name="Date Placeholder 2"/>
          <p:cNvSpPr>
            <a:spLocks noGrp="1"/>
          </p:cNvSpPr>
          <p:nvPr>
            <p:ph type="dt" sz="half" idx="10"/>
          </p:nvPr>
        </p:nvSpPr>
        <p:spPr/>
        <p:txBody>
          <a:bodyPr/>
          <a:lstStyle/>
          <a:p>
            <a:fld id="{9C6E4043-05EA-40CC-80C1-8118FB85459D}" type="datetime1">
              <a:rPr lang="en-US" smtClean="0"/>
              <a:t>3/7/2020</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3 Up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rgbClr val="0038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5"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3" name="Date Placeholder 2"/>
          <p:cNvSpPr>
            <a:spLocks noGrp="1"/>
          </p:cNvSpPr>
          <p:nvPr>
            <p:ph type="dt" sz="half" idx="10"/>
          </p:nvPr>
        </p:nvSpPr>
        <p:spPr/>
        <p:txBody>
          <a:bodyPr/>
          <a:lstStyle/>
          <a:p>
            <a:fld id="{66BCB7E3-C4B9-445C-8E8E-0943445888FE}" type="datetime1">
              <a:rPr lang="en-US" smtClean="0"/>
              <a:t>3/7/2020</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Horizontal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0"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3" name="Picture Placeholder 2"/>
          <p:cNvSpPr>
            <a:spLocks noGrp="1"/>
          </p:cNvSpPr>
          <p:nvPr>
            <p:ph type="pic" sz="quarter" idx="14" hasCustomPrompt="1"/>
          </p:nvPr>
        </p:nvSpPr>
        <p:spPr>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7" name="Picture Placeholder 2"/>
          <p:cNvSpPr>
            <a:spLocks noGrp="1"/>
          </p:cNvSpPr>
          <p:nvPr>
            <p:ph type="pic" sz="quarter" idx="19" hasCustomPrompt="1"/>
          </p:nvPr>
        </p:nvSpPr>
        <p:spPr>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3" name="Date Placeholder 2"/>
          <p:cNvSpPr>
            <a:spLocks noGrp="1"/>
          </p:cNvSpPr>
          <p:nvPr>
            <p:ph type="dt" sz="half" idx="10"/>
          </p:nvPr>
        </p:nvSpPr>
        <p:spPr/>
        <p:txBody>
          <a:bodyPr/>
          <a:lstStyle/>
          <a:p>
            <a:fld id="{A1D09C2B-85B6-4605-BDB9-CC8B1281135A}" type="datetime1">
              <a:rPr lang="en-US" smtClean="0"/>
              <a:t>3/7/2020</a:t>
            </a:fld>
            <a:endParaRPr lang="en-US" dirty="0"/>
          </a:p>
        </p:txBody>
      </p:sp>
      <p:sp>
        <p:nvSpPr>
          <p:cNvPr id="2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4 Up Horizontal - White 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3" name="Picture Placeholder 2"/>
          <p:cNvSpPr>
            <a:spLocks noGrp="1"/>
          </p:cNvSpPr>
          <p:nvPr>
            <p:ph type="pic" sz="quarter" idx="14" hasCustomPrompt="1"/>
          </p:nvPr>
        </p:nvSpPr>
        <p:spPr>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8" name="Picture Placeholder 2"/>
          <p:cNvSpPr>
            <a:spLocks noGrp="1"/>
          </p:cNvSpPr>
          <p:nvPr>
            <p:ph type="pic" sz="quarter" idx="19" hasCustomPrompt="1"/>
          </p:nvPr>
        </p:nvSpPr>
        <p:spPr>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E3AA4368-7249-4BBE-A6A3-6533EABBB673}" type="datetime1">
              <a:rPr lang="en-US" smtClean="0"/>
              <a:t>3/7/2020</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
        <p:nvSpPr>
          <p:cNvPr id="21"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Horizontal - Light BG">
    <p:spTree>
      <p:nvGrpSpPr>
        <p:cNvPr id="1" name=""/>
        <p:cNvGrpSpPr/>
        <p:nvPr/>
      </p:nvGrpSpPr>
      <p:grpSpPr>
        <a:xfrm>
          <a:off x="0" y="0"/>
          <a:ext cx="0" cy="0"/>
          <a:chOff x="0" y="0"/>
          <a:chExt cx="0" cy="0"/>
        </a:xfrm>
      </p:grpSpPr>
      <p:sp>
        <p:nvSpPr>
          <p:cNvPr id="8" name="Rectangle 7"/>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17" name="Rectangle 16"/>
          <p:cNvSpPr/>
          <p:nvPr userDrawn="1"/>
        </p:nvSpPr>
        <p:spPr>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25" name="Picture Placeholder 2"/>
          <p:cNvSpPr>
            <a:spLocks noGrp="1"/>
          </p:cNvSpPr>
          <p:nvPr>
            <p:ph type="pic" sz="quarter" idx="17" hasCustomPrompt="1"/>
          </p:nvPr>
        </p:nvSpPr>
        <p:spPr>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3" name="Date Placeholder 2"/>
          <p:cNvSpPr>
            <a:spLocks noGrp="1"/>
          </p:cNvSpPr>
          <p:nvPr>
            <p:ph type="dt" sz="half" idx="10"/>
          </p:nvPr>
        </p:nvSpPr>
        <p:spPr/>
        <p:txBody>
          <a:bodyPr/>
          <a:lstStyle/>
          <a:p>
            <a:fld id="{63219449-E1E4-4395-A4A9-A9F3B2E3A141}" type="datetime1">
              <a:rPr lang="en-US" smtClean="0"/>
              <a:t>3/7/2020</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am Page 2 Up Horizontal - White 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p:nvPr>
        </p:nvSpPr>
        <p:spPr>
          <a:xfrm>
            <a:off x="914400" y="182880"/>
            <a:ext cx="10360152" cy="914400"/>
          </a:xfrm>
        </p:spPr>
        <p:txBody>
          <a:bodyPr>
            <a:normAutofit/>
          </a:bodyPr>
          <a:lstStyle>
            <a:lvl1pPr algn="r">
              <a:defRPr sz="3600">
                <a:solidFill>
                  <a:schemeClr val="bg1"/>
                </a:solidFill>
              </a:defRPr>
            </a:lvl1pPr>
          </a:lstStyle>
          <a:p>
            <a:endParaRPr lang="en-US" dirty="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16" name="Picture Placeholder 2"/>
          <p:cNvSpPr>
            <a:spLocks noGrp="1"/>
          </p:cNvSpPr>
          <p:nvPr>
            <p:ph type="pic" sz="quarter" idx="17" hasCustomPrompt="1"/>
          </p:nvPr>
        </p:nvSpPr>
        <p:spPr>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dirty="0"/>
              <a:t>Click to edit Master text styles</a:t>
            </a:r>
          </a:p>
        </p:txBody>
      </p:sp>
      <p:sp>
        <p:nvSpPr>
          <p:cNvPr id="4" name="Date Placeholder 3"/>
          <p:cNvSpPr>
            <a:spLocks noGrp="1"/>
          </p:cNvSpPr>
          <p:nvPr>
            <p:ph type="dt" sz="half" idx="10"/>
          </p:nvPr>
        </p:nvSpPr>
        <p:spPr/>
        <p:txBody>
          <a:bodyPr/>
          <a:lstStyle/>
          <a:p>
            <a:fld id="{3E8F379B-6071-4183-8CF8-ABDFC9E65166}" type="datetime1">
              <a:rPr lang="en-US" smtClean="0"/>
              <a:t>3/7/2020</a:t>
            </a:fld>
            <a:endParaRPr lang="en-US" dirty="0"/>
          </a:p>
        </p:txBody>
      </p:sp>
      <p:sp>
        <p:nvSpPr>
          <p:cNvPr id="2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Dar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8"/>
          </a:xfrm>
        </p:spPr>
        <p:txBody>
          <a:bodyPr/>
          <a:lstStyle/>
          <a:p>
            <a:r>
              <a:rPr lang="en-US"/>
              <a:t>Click icon to add picture</a:t>
            </a:r>
          </a:p>
        </p:txBody>
      </p:sp>
    </p:spTree>
    <p:extLst>
      <p:ext uri="{BB962C8B-B14F-4D97-AF65-F5344CB8AC3E}">
        <p14:creationId xmlns:p14="http://schemas.microsoft.com/office/powerpoint/2010/main" val="10451126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White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12192000" cy="1219200"/>
          </a:xfrm>
          <a:solidFill>
            <a:schemeClr val="bg1">
              <a:alpha val="87843"/>
            </a:schemeClr>
          </a:solidFill>
        </p:spPr>
        <p:txBody>
          <a:bodyPr>
            <a:normAutofit/>
          </a:bodyPr>
          <a:lstStyle>
            <a:lvl1pPr algn="ctr">
              <a:defRPr sz="3600">
                <a:solidFill>
                  <a:srgbClr val="003865"/>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33586123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3297887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Logo Only Dark">
    <p:bg>
      <p:bgPr>
        <a:solidFill>
          <a:schemeClr val="tx1"/>
        </a:solidFill>
        <a:effectLst/>
      </p:bgPr>
    </p:bg>
    <p:spTree>
      <p:nvGrpSpPr>
        <p:cNvPr id="1" name=""/>
        <p:cNvGrpSpPr/>
        <p:nvPr/>
      </p:nvGrpSpPr>
      <p:grpSpPr>
        <a:xfrm>
          <a:off x="0" y="0"/>
          <a:ext cx="0" cy="0"/>
          <a:chOff x="0" y="0"/>
          <a:chExt cx="0" cy="0"/>
        </a:xfrm>
      </p:grpSpPr>
      <p:sp>
        <p:nvSpPr>
          <p:cNvPr id="8" name="Rectangle 7"/>
          <p:cNvSpPr/>
          <p:nvPr userDrawn="1"/>
        </p:nvSpPr>
        <p:spPr>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title" hasCustomPrompt="1"/>
          </p:nvPr>
        </p:nvSpPr>
        <p:spPr>
          <a:xfrm>
            <a:off x="0" y="4188562"/>
            <a:ext cx="12192000" cy="1197864"/>
          </a:xfrm>
          <a:solidFill>
            <a:srgbClr val="78BE21"/>
          </a:solidFill>
        </p:spPr>
        <p:txBody>
          <a:bodyPr/>
          <a:lstStyle>
            <a:lvl1pPr algn="ctr">
              <a:defRPr baseline="0"/>
            </a:lvl1pPr>
          </a:lstStyle>
          <a:p>
            <a:r>
              <a:rPr lang="en-US" dirty="0"/>
              <a:t>Click to enter slideshow title</a:t>
            </a:r>
          </a:p>
        </p:txBody>
      </p:sp>
      <p:sp>
        <p:nvSpPr>
          <p:cNvPr id="9" name="Text Placeholder 10"/>
          <p:cNvSpPr>
            <a:spLocks noGrp="1"/>
          </p:cNvSpPr>
          <p:nvPr>
            <p:ph type="body" sz="quarter" idx="14" hasCustomPrompt="1"/>
          </p:nvPr>
        </p:nvSpPr>
        <p:spPr>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3" name="Date Placeholder 2"/>
          <p:cNvSpPr>
            <a:spLocks noGrp="1"/>
          </p:cNvSpPr>
          <p:nvPr>
            <p:ph type="dt" sz="half" idx="10"/>
          </p:nvPr>
        </p:nvSpPr>
        <p:spPr/>
        <p:txBody>
          <a:bodyPr/>
          <a:lstStyle/>
          <a:p>
            <a:fld id="{4323482A-2381-4222-BEBF-DD7B2E8BDE3A}" type="datetime1">
              <a:rPr lang="en-US" smtClean="0"/>
              <a:t>3/7/2020</a:t>
            </a:fld>
            <a:endParaRPr lang="en-US" dirty="0"/>
          </a:p>
        </p:txBody>
      </p:sp>
      <p:sp>
        <p:nvSpPr>
          <p:cNvPr id="4" name="Footer Placeholder 3"/>
          <p:cNvSpPr>
            <a:spLocks noGrp="1"/>
          </p:cNvSpPr>
          <p:nvPr>
            <p:ph type="ftr" sz="quarter" idx="11"/>
          </p:nvPr>
        </p:nvSpPr>
        <p:spPr/>
        <p:txBody>
          <a:body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0" y="474302"/>
            <a:ext cx="7620000" cy="3124200"/>
          </a:xfrm>
          <a:prstGeom prst="rect">
            <a:avLst/>
          </a:prstGeom>
        </p:spPr>
      </p:pic>
    </p:spTree>
    <p:extLst>
      <p:ext uri="{BB962C8B-B14F-4D97-AF65-F5344CB8AC3E}">
        <p14:creationId xmlns:p14="http://schemas.microsoft.com/office/powerpoint/2010/main" val="3827375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 Green Title">
    <p:bg>
      <p:bgPr>
        <a:solidFill>
          <a:schemeClr val="bg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
        <p:nvSpPr>
          <p:cNvPr id="4" name="Picture Placeholder 12"/>
          <p:cNvSpPr>
            <a:spLocks noGrp="1"/>
          </p:cNvSpPr>
          <p:nvPr>
            <p:ph type="pic" sz="quarter" idx="10"/>
          </p:nvPr>
        </p:nvSpPr>
        <p:spPr>
          <a:xfrm>
            <a:off x="0" y="2"/>
            <a:ext cx="12192000" cy="6857999"/>
          </a:xfrm>
        </p:spPr>
        <p:txBody>
          <a:bodyPr/>
          <a:lstStyle/>
          <a:p>
            <a:r>
              <a:rPr lang="en-US"/>
              <a:t>Click icon to add picture</a:t>
            </a:r>
          </a:p>
        </p:txBody>
      </p:sp>
    </p:spTree>
    <p:extLst>
      <p:ext uri="{BB962C8B-B14F-4D97-AF65-F5344CB8AC3E}">
        <p14:creationId xmlns:p14="http://schemas.microsoft.com/office/powerpoint/2010/main" val="16342373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de Solid - Light Gradient BG">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a:xfrm>
            <a:off x="2032000" y="2233262"/>
            <a:ext cx="8128000" cy="2966751"/>
          </a:xfrm>
        </p:spPr>
        <p:txBody>
          <a:bodyPr/>
          <a:lstStyle/>
          <a:p>
            <a:endParaRPr lang="en-US"/>
          </a:p>
        </p:txBody>
      </p:sp>
      <p:sp>
        <p:nvSpPr>
          <p:cNvPr id="6" name="Date Placeholder 3"/>
          <p:cNvSpPr>
            <a:spLocks noGrp="1"/>
          </p:cNvSpPr>
          <p:nvPr>
            <p:ph type="dt" sz="half" idx="10"/>
          </p:nvPr>
        </p:nvSpPr>
        <p:spPr>
          <a:xfrm>
            <a:off x="914400" y="6356350"/>
            <a:ext cx="1371600" cy="365125"/>
          </a:xfrm>
        </p:spPr>
        <p:txBody>
          <a:bodyPr/>
          <a:lstStyle/>
          <a:p>
            <a:fld id="{93AFBC3D-3386-4001-B2F9-EC696AF4E95F}"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8" name="Slide Number Placeholder 5"/>
          <p:cNvSpPr>
            <a:spLocks noGrp="1"/>
          </p:cNvSpPr>
          <p:nvPr>
            <p:ph type="sldNum" sz="quarter" idx="12"/>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de Solid - Dark BG">
    <p:bg>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a:xfrm>
            <a:off x="2032000" y="2233262"/>
            <a:ext cx="8128000" cy="2966751"/>
          </a:xfrm>
        </p:spPr>
        <p:txBody>
          <a:bodyPr/>
          <a:lstStyle>
            <a:lvl1pPr>
              <a:buClr>
                <a:schemeClr val="accent2"/>
              </a:buClr>
              <a:defRPr>
                <a:solidFill>
                  <a:schemeClr val="bg1"/>
                </a:solidFill>
              </a:defRPr>
            </a:lvl1pPr>
          </a:lstStyle>
          <a:p>
            <a:endParaRPr lang="en-US" dirty="0"/>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A4102F1B-1784-472D-9991-EC4C005277C6}"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 Capture Right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846320"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B5A009B1-0C11-4145-BD21-B57385E46AC5}"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 Capture Right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365760"/>
            <a:ext cx="3657600" cy="2743200"/>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a:xfrm>
            <a:off x="914400" y="3200400"/>
            <a:ext cx="3657600" cy="283464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457200"/>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a:xfrm>
            <a:off x="4846320" y="1005840"/>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a:xfrm>
            <a:off x="914400" y="6356350"/>
            <a:ext cx="1371600" cy="365125"/>
          </a:xfrm>
        </p:spPr>
        <p:txBody>
          <a:bodyPr/>
          <a:lstStyle/>
          <a:p>
            <a:fld id="{FD6C208C-C4A3-457C-9C7B-F4D4D3479B0F}"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1" name="Slide Number Placeholder 6"/>
          <p:cNvSpPr>
            <a:spLocks noGrp="1"/>
          </p:cNvSpPr>
          <p:nvPr>
            <p:ph type="sldNum" sz="quarter" idx="13"/>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 Capture Right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46320" y="457200"/>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a:xfrm>
            <a:off x="4846320" y="1005840"/>
            <a:ext cx="9516215" cy="4850604"/>
          </a:xfrm>
        </p:spPr>
        <p:txBody>
          <a:bodyPr/>
          <a:lstStyle>
            <a:lvl1pPr>
              <a:defRPr/>
            </a:lvl1pPr>
          </a:lstStyle>
          <a:p>
            <a:r>
              <a:rPr lang="en-US" dirty="0"/>
              <a:t>Click icon to insert screenshot</a:t>
            </a:r>
          </a:p>
        </p:txBody>
      </p:sp>
      <p:sp>
        <p:nvSpPr>
          <p:cNvPr id="12"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7"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5F224976-C3D3-4FB8-BC1F-C23770CFD9C7}" type="datetime1">
              <a:rPr lang="en-US" smtClean="0"/>
              <a:t>3/7/2020</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2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 Capture Bottom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a:xfrm>
            <a:off x="914400" y="1188720"/>
            <a:ext cx="10360152" cy="173736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 Capture Bottom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a:xfrm>
            <a:off x="914400" y="1188720"/>
            <a:ext cx="10360152" cy="173736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 Capture Bottom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9" name="Text Placeholder 3"/>
          <p:cNvSpPr>
            <a:spLocks noGrp="1"/>
          </p:cNvSpPr>
          <p:nvPr>
            <p:ph type="body" sz="quarter" idx="13"/>
          </p:nvPr>
        </p:nvSpPr>
        <p:spPr>
          <a:xfrm>
            <a:off x="914400" y="1188720"/>
            <a:ext cx="10360152" cy="173736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73458" y="3108960"/>
            <a:ext cx="9387470" cy="5283060"/>
          </a:xfrm>
          <a:prstGeom prst="rect">
            <a:avLst/>
          </a:prstGeom>
          <a:ln>
            <a:noFill/>
          </a:ln>
          <a:effectLst>
            <a:outerShdw blurRad="292100" dist="139700" dir="2700000" algn="tl" rotWithShape="0">
              <a:srgbClr val="333333">
                <a:alpha val="65000"/>
              </a:srgbClr>
            </a:outerShdw>
          </a:effectLst>
        </p:spPr>
      </p:pic>
      <p:sp>
        <p:nvSpPr>
          <p:cNvPr id="8" name="Picture Placeholder 12" descr="Screenshot"/>
          <p:cNvSpPr>
            <a:spLocks noGrp="1"/>
          </p:cNvSpPr>
          <p:nvPr>
            <p:ph type="pic" sz="quarter" idx="10" hasCustomPrompt="1"/>
          </p:nvPr>
        </p:nvSpPr>
        <p:spPr>
          <a:xfrm>
            <a:off x="1373459" y="3657600"/>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 Capture Display Right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a:xfrm>
            <a:off x="914400" y="365760"/>
            <a:ext cx="3657600" cy="2743200"/>
          </a:xfrm>
        </p:spPr>
        <p:txBody>
          <a:bodyPr/>
          <a:lstStyle>
            <a:lvl1pPr>
              <a:defRPr b="0">
                <a:solidFill>
                  <a:schemeClr val="accent2"/>
                </a:solidFill>
              </a:defRPr>
            </a:lvl1pPr>
          </a:lstStyle>
          <a:p>
            <a:r>
              <a:rPr lang="en-US" dirty="0"/>
              <a:t>Click to edit title</a:t>
            </a:r>
          </a:p>
        </p:txBody>
      </p:sp>
      <p:sp>
        <p:nvSpPr>
          <p:cNvPr id="17" name="Text Placeholder 3"/>
          <p:cNvSpPr>
            <a:spLocks noGrp="1"/>
          </p:cNvSpPr>
          <p:nvPr>
            <p:ph type="body" sz="quarter" idx="13"/>
          </p:nvPr>
        </p:nvSpPr>
        <p:spPr>
          <a:xfrm>
            <a:off x="914399" y="3200399"/>
            <a:ext cx="3657600" cy="283464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a:xfrm>
            <a:off x="4976787" y="691882"/>
            <a:ext cx="6300787" cy="3411537"/>
          </a:xfrm>
        </p:spPr>
        <p:txBody>
          <a:bodyPr/>
          <a:lstStyle>
            <a:lvl1pPr>
              <a:defRPr/>
            </a:lvl1pPr>
          </a:lstStyle>
          <a:p>
            <a:r>
              <a:rPr lang="en-US" dirty="0"/>
              <a:t>Click icon to insert screenshot</a:t>
            </a:r>
          </a:p>
        </p:txBody>
      </p:sp>
      <p:sp>
        <p:nvSpPr>
          <p:cNvPr id="1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106B2503-275E-47DF-A3F9-D83E212E9008}" type="datetime1">
              <a:rPr lang="en-US" smtClean="0"/>
              <a:t>3/7/2020</a:t>
            </a:fld>
            <a:endParaRPr lang="en-US" dirty="0"/>
          </a:p>
        </p:txBody>
      </p:sp>
      <p:sp>
        <p:nvSpPr>
          <p:cNvPr id="1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2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 Photo Light">
    <p:spTree>
      <p:nvGrpSpPr>
        <p:cNvPr id="1" name=""/>
        <p:cNvGrpSpPr/>
        <p:nvPr/>
      </p:nvGrpSpPr>
      <p:grpSpPr>
        <a:xfrm>
          <a:off x="0" y="0"/>
          <a:ext cx="0" cy="0"/>
          <a:chOff x="0" y="0"/>
          <a:chExt cx="0" cy="0"/>
        </a:xfrm>
      </p:grpSpPr>
      <p:sp>
        <p:nvSpPr>
          <p:cNvPr id="7" name="Rectangle 6"/>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title" hasCustomPrompt="1"/>
          </p:nvPr>
        </p:nvSpPr>
        <p:spPr>
          <a:xfrm>
            <a:off x="3048" y="4186256"/>
            <a:ext cx="12188952" cy="1197864"/>
          </a:xfrm>
          <a:solidFill>
            <a:schemeClr val="tx1"/>
          </a:solidFill>
        </p:spPr>
        <p:txBody>
          <a:bodyPr/>
          <a:lstStyle>
            <a:lvl1pPr algn="ctr">
              <a:defRPr>
                <a:solidFill>
                  <a:schemeClr val="bg1"/>
                </a:solidFill>
              </a:defRPr>
            </a:lvl1pPr>
          </a:lstStyle>
          <a:p>
            <a:r>
              <a:rPr lang="en-US" dirty="0"/>
              <a:t>Click to edit section title</a:t>
            </a:r>
          </a:p>
        </p:txBody>
      </p:sp>
      <p:sp>
        <p:nvSpPr>
          <p:cNvPr id="3" name="Date Placeholder 2"/>
          <p:cNvSpPr>
            <a:spLocks noGrp="1"/>
          </p:cNvSpPr>
          <p:nvPr>
            <p:ph type="dt" sz="half" idx="10"/>
          </p:nvPr>
        </p:nvSpPr>
        <p:spPr/>
        <p:txBody>
          <a:bodyPr/>
          <a:lstStyle/>
          <a:p>
            <a:fld id="{9216F735-43A5-46CB-883F-20F7DF9A35E5}" type="datetime1">
              <a:rPr lang="en-US" smtClean="0"/>
              <a:t>3/7/2020</a:t>
            </a:fld>
            <a:endParaRPr lang="en-US" dirty="0"/>
          </a:p>
        </p:txBody>
      </p:sp>
      <p:sp>
        <p:nvSpPr>
          <p:cNvPr id="4" name="Footer Placeholder 3"/>
          <p:cNvSpPr>
            <a:spLocks noGrp="1"/>
          </p:cNvSpPr>
          <p:nvPr>
            <p:ph type="ftr" sz="quarter" idx="11"/>
          </p:nvPr>
        </p:nvSpPr>
        <p:spPr/>
        <p:txBody>
          <a:body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
        <p:nvSpPr>
          <p:cNvPr id="8" name="Picture Placeholder 2"/>
          <p:cNvSpPr>
            <a:spLocks noGrp="1"/>
          </p:cNvSpPr>
          <p:nvPr>
            <p:ph type="pic" sz="quarter" idx="13" hasCustomPrompt="1"/>
          </p:nvPr>
        </p:nvSpPr>
        <p:spPr>
          <a:xfrm>
            <a:off x="0" y="1789113"/>
            <a:ext cx="12192000" cy="2298700"/>
          </a:xfrm>
        </p:spPr>
        <p:txBody>
          <a:bodyPr/>
          <a:lstStyle/>
          <a:p>
            <a:r>
              <a:rPr lang="en-US" dirty="0"/>
              <a:t>Click Icon to add picture</a:t>
            </a:r>
          </a:p>
        </p:txBody>
      </p:sp>
      <p:sp>
        <p:nvSpPr>
          <p:cNvPr id="9" name="Text Placeholder 10"/>
          <p:cNvSpPr>
            <a:spLocks noGrp="1"/>
          </p:cNvSpPr>
          <p:nvPr>
            <p:ph type="body" sz="quarter" idx="14" hasCustomPrompt="1"/>
          </p:nvPr>
        </p:nvSpPr>
        <p:spPr>
          <a:xfrm>
            <a:off x="2802467" y="5548172"/>
            <a:ext cx="6587067" cy="649794"/>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6000" t="18490" r="7524" b="22974"/>
          <a:stretch/>
        </p:blipFill>
        <p:spPr>
          <a:xfrm>
            <a:off x="7203294" y="259129"/>
            <a:ext cx="4942115" cy="1371601"/>
          </a:xfrm>
          <a:prstGeom prst="rect">
            <a:avLst/>
          </a:prstGeom>
        </p:spPr>
      </p:pic>
    </p:spTree>
    <p:extLst>
      <p:ext uri="{BB962C8B-B14F-4D97-AF65-F5344CB8AC3E}">
        <p14:creationId xmlns:p14="http://schemas.microsoft.com/office/powerpoint/2010/main" val="11416444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ingle Quote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3"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CEE90E39-B74F-4169-BCE0-B47E5E21110B}" type="datetime1">
              <a:rPr lang="en-US" smtClean="0"/>
              <a:t>3/7/2020</a:t>
            </a:fld>
            <a:endParaRPr lang="en-US" dirty="0"/>
          </a:p>
        </p:txBody>
      </p:sp>
      <p:sp>
        <p:nvSpPr>
          <p:cNvPr id="14"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15"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ingle Quote - Black Gradient">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8" name="Date Placeholder 4"/>
          <p:cNvSpPr>
            <a:spLocks noGrp="1"/>
          </p:cNvSpPr>
          <p:nvPr>
            <p:ph type="dt" sz="half" idx="11"/>
          </p:nvPr>
        </p:nvSpPr>
        <p:spPr>
          <a:xfrm>
            <a:off x="914400" y="6356350"/>
            <a:ext cx="1371600" cy="365125"/>
          </a:xfrm>
        </p:spPr>
        <p:txBody>
          <a:bodyPr/>
          <a:lstStyle>
            <a:lvl1pPr>
              <a:defRPr>
                <a:solidFill>
                  <a:schemeClr val="bg1"/>
                </a:solidFill>
              </a:defRPr>
            </a:lvl1pPr>
          </a:lstStyle>
          <a:p>
            <a:fld id="{A1E9F17E-FF70-4A01-B7AE-33E4332778B2}"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10"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ingle Quote - Light Gradient">
    <p:bg>
      <p:bgPr>
        <a:gradFill>
          <a:gsLst>
            <a:gs pos="100000">
              <a:srgbClr val="E8E8E8"/>
            </a:gs>
            <a:gs pos="3000">
              <a:schemeClr val="bg1"/>
            </a:gs>
            <a:gs pos="86000">
              <a:schemeClr val="bg2"/>
            </a:gs>
          </a:gsLst>
          <a:path path="circle">
            <a:fillToRect l="50000" t="50000" r="50000" b="50000"/>
          </a:path>
        </a:gradFill>
        <a:effectLst/>
      </p:bgPr>
    </p:bg>
    <p:spTree>
      <p:nvGrpSpPr>
        <p:cNvPr id="1" name=""/>
        <p:cNvGrpSpPr/>
        <p:nvPr/>
      </p:nvGrpSpPr>
      <p:grpSpPr>
        <a:xfrm>
          <a:off x="0" y="0"/>
          <a:ext cx="0" cy="0"/>
          <a:chOff x="0" y="0"/>
          <a:chExt cx="0" cy="0"/>
        </a:xfrm>
      </p:grpSpPr>
      <p:sp>
        <p:nvSpPr>
          <p:cNvPr id="8" name="Date Placeholder 4"/>
          <p:cNvSpPr>
            <a:spLocks noGrp="1"/>
          </p:cNvSpPr>
          <p:nvPr>
            <p:ph type="dt" sz="half" idx="12"/>
          </p:nvPr>
        </p:nvSpPr>
        <p:spPr>
          <a:xfrm>
            <a:off x="838200" y="6356350"/>
            <a:ext cx="1358590" cy="365125"/>
          </a:xfrm>
        </p:spPr>
        <p:txBody>
          <a:bodyPr/>
          <a:lstStyle/>
          <a:p>
            <a:fld id="{3490722E-7CF2-44E2-A9F9-5182E3F44DC6}"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6"/>
          <p:cNvSpPr>
            <a:spLocks noGrp="1"/>
          </p:cNvSpPr>
          <p:nvPr>
            <p:ph type="sldNum" sz="quarter" idx="14"/>
          </p:nvPr>
        </p:nvSpPr>
        <p:spPr>
          <a:xfrm>
            <a:off x="9891132" y="6356350"/>
            <a:ext cx="1462668" cy="365125"/>
          </a:xfrm>
        </p:spPr>
        <p:txBody>
          <a:bodyPr/>
          <a:lstStyle/>
          <a:p>
            <a:fld id="{48F63A3B-78C7-47BE-AE5E-E10140E04643}" type="slidenum">
              <a:rPr lang="en-US" smtClean="0"/>
              <a:t>‹#›</a:t>
            </a:fld>
            <a:endParaRPr lang="en-US" dirty="0"/>
          </a:p>
        </p:txBody>
      </p:sp>
      <p:sp>
        <p:nvSpPr>
          <p:cNvPr id="11" name="Rounded Rectangular Callout 11"/>
          <p:cNvSpPr/>
          <p:nvPr userDrawn="1"/>
        </p:nvSpPr>
        <p:spPr>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p:cNvSpPr>
            <a:spLocks noGrp="1"/>
          </p:cNvSpPr>
          <p:nvPr>
            <p:ph type="title" hasCustomPrompt="1"/>
          </p:nvPr>
        </p:nvSpPr>
        <p:spPr>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3" name="Text Placeholder 6"/>
          <p:cNvSpPr>
            <a:spLocks noGrp="1"/>
          </p:cNvSpPr>
          <p:nvPr>
            <p:ph type="body" sz="quarter" idx="13" hasCustomPrompt="1"/>
          </p:nvPr>
        </p:nvSpPr>
        <p:spPr>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Tree>
    <p:extLst>
      <p:ext uri="{BB962C8B-B14F-4D97-AF65-F5344CB8AC3E}">
        <p14:creationId xmlns:p14="http://schemas.microsoft.com/office/powerpoint/2010/main" val="325155472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Box - Dark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a:p>
        </p:txBody>
      </p:sp>
      <p:sp>
        <p:nvSpPr>
          <p:cNvPr id="2" name="Title 1"/>
          <p:cNvSpPr>
            <a:spLocks noGrp="1"/>
          </p:cNvSpPr>
          <p:nvPr>
            <p:ph type="title" hasCustomPrompt="1"/>
          </p:nvPr>
        </p:nvSpPr>
        <p:spPr>
          <a:xfrm>
            <a:off x="914400" y="1554480"/>
            <a:ext cx="10360152" cy="3200400"/>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
        <p:nvSpPr>
          <p:cNvPr id="8" name="Date Placeholder 4"/>
          <p:cNvSpPr>
            <a:spLocks noGrp="1"/>
          </p:cNvSpPr>
          <p:nvPr>
            <p:ph type="dt" sz="half" idx="12"/>
          </p:nvPr>
        </p:nvSpPr>
        <p:spPr>
          <a:xfrm>
            <a:off x="838200" y="6356350"/>
            <a:ext cx="1358590" cy="365125"/>
          </a:xfrm>
        </p:spPr>
        <p:txBody>
          <a:bodyPr/>
          <a:lstStyle/>
          <a:p>
            <a:fld id="{829AF2CC-9C21-49EA-8266-791A294B381A}"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6"/>
          <p:cNvSpPr>
            <a:spLocks noGrp="1"/>
          </p:cNvSpPr>
          <p:nvPr>
            <p:ph type="sldNum" sz="quarter" idx="14"/>
          </p:nvPr>
        </p:nvSpPr>
        <p:spPr>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67717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Full Image One Circle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
        <p:nvSpPr>
          <p:cNvPr id="8" name="Date Placeholder 4"/>
          <p:cNvSpPr>
            <a:spLocks noGrp="1"/>
          </p:cNvSpPr>
          <p:nvPr>
            <p:ph type="dt" sz="half" idx="12"/>
          </p:nvPr>
        </p:nvSpPr>
        <p:spPr>
          <a:xfrm>
            <a:off x="914400" y="6356350"/>
            <a:ext cx="1371600" cy="365125"/>
          </a:xfrm>
        </p:spPr>
        <p:txBody>
          <a:bodyPr/>
          <a:lstStyle/>
          <a:p>
            <a:fld id="{06B561A4-C2E7-4435-946D-FBCF24346902}"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6"/>
          <p:cNvSpPr>
            <a:spLocks noGrp="1"/>
          </p:cNvSpPr>
          <p:nvPr>
            <p:ph type="sldNum" sz="quarter" idx="14"/>
          </p:nvPr>
        </p:nvSpPr>
        <p:spPr>
          <a:xfrm>
            <a:off x="9902952" y="6356350"/>
            <a:ext cx="1371600" cy="274320"/>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9225839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Full Image Mu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a:xfrm>
            <a:off x="0" y="0"/>
            <a:ext cx="12192000" cy="6858000"/>
          </a:xfrm>
        </p:spPr>
        <p:txBody>
          <a:bodyPr/>
          <a:lstStyle/>
          <a:p>
            <a:endParaRPr lang="en-US" dirty="0"/>
          </a:p>
        </p:txBody>
      </p:sp>
      <p:sp>
        <p:nvSpPr>
          <p:cNvPr id="2" name="Title 1"/>
          <p:cNvSpPr>
            <a:spLocks noGrp="1"/>
          </p:cNvSpPr>
          <p:nvPr>
            <p:ph type="title" hasCustomPrompt="1"/>
          </p:nvPr>
        </p:nvSpPr>
        <p:spPr>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
        <p:nvSpPr>
          <p:cNvPr id="14" name="Date Placeholder 4"/>
          <p:cNvSpPr>
            <a:spLocks noGrp="1"/>
          </p:cNvSpPr>
          <p:nvPr>
            <p:ph type="dt" sz="half" idx="12"/>
          </p:nvPr>
        </p:nvSpPr>
        <p:spPr>
          <a:xfrm>
            <a:off x="914400" y="6356350"/>
            <a:ext cx="1371600" cy="365125"/>
          </a:xfrm>
        </p:spPr>
        <p:txBody>
          <a:bodyPr/>
          <a:lstStyle/>
          <a:p>
            <a:fld id="{0C115B99-AC05-46CB-B71C-40EB7106CAC4}" type="datetime1">
              <a:rPr lang="en-US" smtClean="0"/>
              <a:t>3/7/2020</a:t>
            </a:fld>
            <a:endParaRPr lang="en-US" dirty="0"/>
          </a:p>
        </p:txBody>
      </p:sp>
      <p:sp>
        <p:nvSpPr>
          <p:cNvPr id="15"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6" name="Slide Number Placeholder 6"/>
          <p:cNvSpPr>
            <a:spLocks noGrp="1"/>
          </p:cNvSpPr>
          <p:nvPr>
            <p:ph type="sldNum" sz="quarter" idx="16"/>
          </p:nvPr>
        </p:nvSpPr>
        <p:spPr>
          <a:xfrm>
            <a:off x="9902952" y="6356350"/>
            <a:ext cx="1371600" cy="274320"/>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1100421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Quote Solid - Dark Gradient">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914400" y="1280160"/>
            <a:ext cx="10360152" cy="1371600"/>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lvl1pPr>
              <a:defRPr>
                <a:solidFill>
                  <a:schemeClr val="bg1"/>
                </a:solidFill>
              </a:defRPr>
            </a:lvl1pPr>
          </a:lstStyle>
          <a:p>
            <a:fld id="{46F56EC3-8E31-4DB8-838F-02DCB264A870}" type="datetime1">
              <a:rPr lang="en-US" smtClean="0"/>
              <a:t>3/7/2020</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Minnesota Board on Aging | www.mnaging.net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Quote Solid - Light Gradient">
    <p:bg>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0" y="1280160"/>
            <a:ext cx="12192000" cy="1371600"/>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p:txBody>
          <a:bodyPr/>
          <a:lstStyle/>
          <a:p>
            <a:fld id="{78E523AD-864D-4BEB-8EF0-B98823068A21}" type="datetime1">
              <a:rPr lang="en-US" smtClean="0"/>
              <a:t>3/7/2020</a:t>
            </a:fld>
            <a:endParaRPr lang="en-US" dirty="0"/>
          </a:p>
        </p:txBody>
      </p:sp>
      <p:sp>
        <p:nvSpPr>
          <p:cNvPr id="5" name="Footer Placeholder 4"/>
          <p:cNvSpPr>
            <a:spLocks noGrp="1"/>
          </p:cNvSpPr>
          <p:nvPr>
            <p:ph type="ftr" sz="quarter" idx="12"/>
          </p:nvPr>
        </p:nvSpPr>
        <p:spPr/>
        <p:txBody>
          <a:bodyPr/>
          <a:lstStyle>
            <a:lvl1pPr>
              <a:defRPr>
                <a:solidFill>
                  <a:schemeClr val="tx2"/>
                </a:solidFill>
              </a:defRPr>
            </a:lvl1pPr>
          </a:lstStyle>
          <a:p>
            <a:r>
              <a:rPr lang="en-US"/>
              <a:t>Minnesota Board on Aging | www.mnaging.net</a:t>
            </a:r>
            <a:endParaRPr lang="en-US" dirty="0"/>
          </a:p>
        </p:txBody>
      </p:sp>
      <p:sp>
        <p:nvSpPr>
          <p:cNvPr id="4" name="Slide Number Placeholder 3"/>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Full Image Background">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a:xfrm>
            <a:off x="914400" y="1371600"/>
            <a:ext cx="10360152" cy="1371600"/>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a:xfrm>
            <a:off x="914400" y="2743200"/>
            <a:ext cx="10360152" cy="2743200"/>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8" name="Date Placeholder 4"/>
          <p:cNvSpPr>
            <a:spLocks noGrp="1"/>
          </p:cNvSpPr>
          <p:nvPr>
            <p:ph type="dt" sz="half" idx="12"/>
          </p:nvPr>
        </p:nvSpPr>
        <p:spPr>
          <a:xfrm>
            <a:off x="914400" y="6356350"/>
            <a:ext cx="1371600" cy="365125"/>
          </a:xfrm>
        </p:spPr>
        <p:txBody>
          <a:bodyPr/>
          <a:lstStyle/>
          <a:p>
            <a:fld id="{2F5D9959-C5BA-439F-AC3A-DF584DE80D19}" type="datetime1">
              <a:rPr lang="en-US" smtClean="0"/>
              <a:t>3/7/2020</a:t>
            </a:fld>
            <a:endParaRPr lang="en-US" dirty="0"/>
          </a:p>
        </p:txBody>
      </p:sp>
      <p:sp>
        <p:nvSpPr>
          <p:cNvPr id="9"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0" name="Slide Number Placeholder 6"/>
          <p:cNvSpPr>
            <a:spLocks noGrp="1"/>
          </p:cNvSpPr>
          <p:nvPr>
            <p:ph type="sldNum" sz="quarter" idx="15"/>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472605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ig Number - Image BG">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a:xfrm>
            <a:off x="0" y="0"/>
            <a:ext cx="12192000" cy="6858000"/>
          </a:xfrm>
        </p:spPr>
        <p:txBody>
          <a:bodyPr/>
          <a:lstStyle/>
          <a:p>
            <a:endParaRPr lang="en-US"/>
          </a:p>
        </p:txBody>
      </p:sp>
      <p:sp>
        <p:nvSpPr>
          <p:cNvPr id="2" name="Title 1"/>
          <p:cNvSpPr>
            <a:spLocks noGrp="1"/>
          </p:cNvSpPr>
          <p:nvPr>
            <p:ph type="title" hasCustomPrompt="1"/>
          </p:nvPr>
        </p:nvSpPr>
        <p:spPr>
          <a:xfrm>
            <a:off x="5486400" y="457200"/>
            <a:ext cx="5029200" cy="502920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a:xfrm>
            <a:off x="914400" y="0"/>
            <a:ext cx="4114800" cy="502920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13" name="Date Placeholder 4"/>
          <p:cNvSpPr>
            <a:spLocks noGrp="1"/>
          </p:cNvSpPr>
          <p:nvPr>
            <p:ph type="dt" sz="half" idx="12"/>
          </p:nvPr>
        </p:nvSpPr>
        <p:spPr>
          <a:xfrm>
            <a:off x="914400" y="6356350"/>
            <a:ext cx="1371600" cy="365125"/>
          </a:xfrm>
        </p:spPr>
        <p:txBody>
          <a:bodyPr/>
          <a:lstStyle/>
          <a:p>
            <a:fld id="{5AFD6190-1B89-4EB4-BB1A-E4E15862539B}" type="datetime1">
              <a:rPr lang="en-US" smtClean="0"/>
              <a:t>3/7/2020</a:t>
            </a:fld>
            <a:endParaRPr lang="en-US" dirty="0"/>
          </a:p>
        </p:txBody>
      </p:sp>
      <p:sp>
        <p:nvSpPr>
          <p:cNvPr id="14"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15" name="Slide Number Placeholder 6"/>
          <p:cNvSpPr>
            <a:spLocks noGrp="1"/>
          </p:cNvSpPr>
          <p:nvPr>
            <p:ph type="sldNum" sz="quarter" idx="16"/>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476447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 Photo Dark">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2" name="Title 1"/>
          <p:cNvSpPr>
            <a:spLocks noGrp="1"/>
          </p:cNvSpPr>
          <p:nvPr>
            <p:ph type="title" hasCustomPrompt="1"/>
          </p:nvPr>
        </p:nvSpPr>
        <p:spPr>
          <a:xfrm>
            <a:off x="3048" y="4186256"/>
            <a:ext cx="12188952" cy="1197864"/>
          </a:xfrm>
          <a:solidFill>
            <a:schemeClr val="accent2"/>
          </a:solidFill>
        </p:spPr>
        <p:txBody>
          <a:bodyPr/>
          <a:lstStyle>
            <a:lvl1pPr algn="ctr">
              <a:defRPr>
                <a:solidFill>
                  <a:schemeClr val="tx1"/>
                </a:solidFill>
              </a:defRPr>
            </a:lvl1pPr>
          </a:lstStyle>
          <a:p>
            <a:r>
              <a:rPr lang="en-US" dirty="0"/>
              <a:t>Click to edit section title</a:t>
            </a:r>
          </a:p>
        </p:txBody>
      </p:sp>
      <p:sp>
        <p:nvSpPr>
          <p:cNvPr id="3" name="Date Placeholder 2"/>
          <p:cNvSpPr>
            <a:spLocks noGrp="1"/>
          </p:cNvSpPr>
          <p:nvPr>
            <p:ph type="dt" sz="half" idx="10"/>
          </p:nvPr>
        </p:nvSpPr>
        <p:spPr/>
        <p:txBody>
          <a:bodyPr/>
          <a:lstStyle/>
          <a:p>
            <a:fld id="{EB16D9A2-9BEE-4B4D-BE7A-514447433280}" type="datetime1">
              <a:rPr lang="en-US" smtClean="0"/>
              <a:t>3/7/2020</a:t>
            </a:fld>
            <a:endParaRPr lang="en-US" dirty="0"/>
          </a:p>
        </p:txBody>
      </p:sp>
      <p:sp>
        <p:nvSpPr>
          <p:cNvPr id="4" name="Footer Placeholder 3"/>
          <p:cNvSpPr>
            <a:spLocks noGrp="1"/>
          </p:cNvSpPr>
          <p:nvPr>
            <p:ph type="ftr" sz="quarter" idx="11"/>
          </p:nvPr>
        </p:nvSpPr>
        <p:spPr/>
        <p:txBody>
          <a:bodyPr/>
          <a:lstStyle/>
          <a:p>
            <a:r>
              <a:rPr lang="en-US"/>
              <a:t>Minnesota Board on Aging | www.mnaging.net</a:t>
            </a:r>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pPr/>
              <a:t>‹#›</a:t>
            </a:fld>
            <a:endParaRPr lang="en-US" dirty="0"/>
          </a:p>
        </p:txBody>
      </p:sp>
      <p:sp>
        <p:nvSpPr>
          <p:cNvPr id="8" name="Picture Placeholder 2"/>
          <p:cNvSpPr>
            <a:spLocks noGrp="1"/>
          </p:cNvSpPr>
          <p:nvPr>
            <p:ph type="pic" sz="quarter" idx="13" hasCustomPrompt="1"/>
          </p:nvPr>
        </p:nvSpPr>
        <p:spPr>
          <a:xfrm>
            <a:off x="0" y="1883890"/>
            <a:ext cx="12192000" cy="2298700"/>
          </a:xfrm>
        </p:spPr>
        <p:txBody>
          <a:bodyPr/>
          <a:lstStyle/>
          <a:p>
            <a:r>
              <a:rPr lang="en-US" dirty="0"/>
              <a:t>Click Icon to add picture</a:t>
            </a:r>
          </a:p>
        </p:txBody>
      </p:sp>
      <p:sp>
        <p:nvSpPr>
          <p:cNvPr id="9" name="Text Placeholder 10"/>
          <p:cNvSpPr>
            <a:spLocks noGrp="1"/>
          </p:cNvSpPr>
          <p:nvPr>
            <p:ph type="body" sz="quarter" idx="14" hasCustomPrompt="1"/>
          </p:nvPr>
        </p:nvSpPr>
        <p:spPr>
          <a:xfrm>
            <a:off x="2802467" y="5548172"/>
            <a:ext cx="6587067" cy="649794"/>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p:txBody>
      </p:sp>
      <p:pic>
        <p:nvPicPr>
          <p:cNvPr id="6" name="Picture 5"/>
          <p:cNvPicPr>
            <a:picLocks noChangeAspect="1"/>
          </p:cNvPicPr>
          <p:nvPr userDrawn="1"/>
        </p:nvPicPr>
        <p:blipFill rotWithShape="1">
          <a:blip r:embed="rId2">
            <a:extLst>
              <a:ext uri="{28A0092B-C50C-407E-A947-70E740481C1C}">
                <a14:useLocalDpi xmlns:a14="http://schemas.microsoft.com/office/drawing/2010/main" val="0"/>
              </a:ext>
            </a:extLst>
          </a:blip>
          <a:srcRect l="10285" t="28456" r="10000" b="32519"/>
          <a:stretch/>
        </p:blipFill>
        <p:spPr>
          <a:xfrm>
            <a:off x="7576457" y="559126"/>
            <a:ext cx="4394024" cy="881954"/>
          </a:xfrm>
          <a:prstGeom prst="rect">
            <a:avLst/>
          </a:prstGeom>
        </p:spPr>
      </p:pic>
    </p:spTree>
    <p:extLst>
      <p:ext uri="{BB962C8B-B14F-4D97-AF65-F5344CB8AC3E}">
        <p14:creationId xmlns:p14="http://schemas.microsoft.com/office/powerpoint/2010/main" val="331099228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ig Number - Dark BG">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486400" y="457200"/>
            <a:ext cx="5029200" cy="502920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a:xfrm>
            <a:off x="914400" y="0"/>
            <a:ext cx="4114800" cy="502920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p:txBody>
          <a:bodyPr/>
          <a:lstStyle>
            <a:lvl1pPr>
              <a:defRPr>
                <a:solidFill>
                  <a:schemeClr val="bg1"/>
                </a:solidFill>
              </a:defRPr>
            </a:lvl1pPr>
          </a:lstStyle>
          <a:p>
            <a:fld id="{6DB22E15-D930-4B60-A7E8-FB51680B5FBF}" type="datetime1">
              <a:rPr lang="en-US" smtClean="0"/>
              <a:t>3/7/2020</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Minnesota Board on Aging | www.mnaging.net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hanks dark BG">
    <p:bg>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2"/>
          <p:cNvSpPr txBox="1">
            <a:spLocks/>
          </p:cNvSpPr>
          <p:nvPr userDrawn="1"/>
        </p:nvSpPr>
        <p:spPr>
          <a:xfrm>
            <a:off x="914400" y="2011680"/>
            <a:ext cx="10360152" cy="13716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r>
              <a:rPr lang="en-US" dirty="0"/>
              <a:t>Thank you!</a:t>
            </a:r>
          </a:p>
        </p:txBody>
      </p:sp>
      <p:sp>
        <p:nvSpPr>
          <p:cNvPr id="12" name="Title 1"/>
          <p:cNvSpPr>
            <a:spLocks noGrp="1"/>
          </p:cNvSpPr>
          <p:nvPr>
            <p:ph type="title" idx="4294967295"/>
          </p:nvPr>
        </p:nvSpPr>
        <p:spPr>
          <a:xfrm>
            <a:off x="914400" y="186856"/>
            <a:ext cx="5486400" cy="1371600"/>
          </a:xfrm>
        </p:spPr>
        <p:txBody>
          <a:bodyPr/>
          <a:lstStyle/>
          <a:p>
            <a:endParaRPr lang="en-US" dirty="0"/>
          </a:p>
        </p:txBody>
      </p:sp>
      <p:sp>
        <p:nvSpPr>
          <p:cNvPr id="11" name="Text Placeholder 6"/>
          <p:cNvSpPr>
            <a:spLocks noGrp="1"/>
          </p:cNvSpPr>
          <p:nvPr>
            <p:ph type="body" sz="quarter" idx="13" hasCustomPrompt="1"/>
          </p:nvPr>
        </p:nvSpPr>
        <p:spPr>
          <a:xfrm>
            <a:off x="914400" y="3657600"/>
            <a:ext cx="10360152" cy="22860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8" name="Rectangle 7"/>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2394" y="444403"/>
            <a:ext cx="4448641" cy="931111"/>
          </a:xfrm>
          <a:prstGeom prst="rect">
            <a:avLst/>
          </a:prstGeom>
        </p:spPr>
      </p:pic>
      <p:sp>
        <p:nvSpPr>
          <p:cNvPr id="3" name="Date Placeholder 2"/>
          <p:cNvSpPr>
            <a:spLocks noGrp="1"/>
          </p:cNvSpPr>
          <p:nvPr>
            <p:ph type="dt" sz="half" idx="10"/>
          </p:nvPr>
        </p:nvSpPr>
        <p:spPr/>
        <p:txBody>
          <a:bodyPr/>
          <a:lstStyle>
            <a:lvl1pPr>
              <a:defRPr>
                <a:solidFill>
                  <a:schemeClr val="bg1"/>
                </a:solidFill>
              </a:defRPr>
            </a:lvl1pPr>
          </a:lstStyle>
          <a:p>
            <a:fld id="{D2156303-7B7B-4549-900A-8B10FCAF7784}" type="datetime1">
              <a:rPr lang="en-US" smtClean="0"/>
              <a:t>3/7/2020</a:t>
            </a:fld>
            <a:endParaRPr lang="en-US" dirty="0"/>
          </a:p>
        </p:txBody>
      </p:sp>
      <p:sp>
        <p:nvSpPr>
          <p:cNvPr id="5" name="Footer Placeholder 4"/>
          <p:cNvSpPr>
            <a:spLocks noGrp="1"/>
          </p:cNvSpPr>
          <p:nvPr>
            <p:ph type="ftr" sz="quarter" idx="12"/>
          </p:nvPr>
        </p:nvSpPr>
        <p:spPr/>
        <p:txBody>
          <a:bodyPr/>
          <a:lstStyle>
            <a:lvl1pPr>
              <a:defRPr>
                <a:solidFill>
                  <a:schemeClr val="bg1"/>
                </a:solidFill>
              </a:defRPr>
            </a:lvl1pPr>
          </a:lstStyle>
          <a:p>
            <a:r>
              <a:rPr lang="en-US"/>
              <a:t>Minnesota Board on Aging | www.mnaging.net</a:t>
            </a:r>
            <a:endParaRPr lang="en-US" dirty="0"/>
          </a:p>
        </p:txBody>
      </p:sp>
      <p:sp>
        <p:nvSpPr>
          <p:cNvPr id="4" name="Slide Number Placeholder 3"/>
          <p:cNvSpPr>
            <a:spLocks noGrp="1"/>
          </p:cNvSpPr>
          <p:nvPr>
            <p:ph type="sldNum" sz="quarter" idx="11"/>
          </p:nvPr>
        </p:nvSpPr>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55596384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s light BG">
    <p:bg>
      <p:bgPr>
        <a:solidFill>
          <a:srgbClr val="E8E8E8"/>
        </a:solidFill>
        <a:effectLst/>
      </p:bgPr>
    </p:bg>
    <p:spTree>
      <p:nvGrpSpPr>
        <p:cNvPr id="1" name=""/>
        <p:cNvGrpSpPr/>
        <p:nvPr/>
      </p:nvGrpSpPr>
      <p:grpSpPr>
        <a:xfrm>
          <a:off x="0" y="0"/>
          <a:ext cx="0" cy="0"/>
          <a:chOff x="0" y="0"/>
          <a:chExt cx="0" cy="0"/>
        </a:xfrm>
      </p:grpSpPr>
      <p:sp>
        <p:nvSpPr>
          <p:cNvPr id="11" name="Title 1"/>
          <p:cNvSpPr>
            <a:spLocks noGrp="1"/>
          </p:cNvSpPr>
          <p:nvPr>
            <p:ph type="title" idx="4294967295"/>
          </p:nvPr>
        </p:nvSpPr>
        <p:spPr>
          <a:xfrm>
            <a:off x="914400" y="186856"/>
            <a:ext cx="5486400" cy="1371600"/>
          </a:xfrm>
        </p:spPr>
        <p:txBody>
          <a:bodyPr/>
          <a:lstStyle/>
          <a:p>
            <a:endParaRPr lang="en-US" dirty="0"/>
          </a:p>
        </p:txBody>
      </p:sp>
      <p:sp>
        <p:nvSpPr>
          <p:cNvPr id="10" name="Title 2"/>
          <p:cNvSpPr txBox="1">
            <a:spLocks/>
          </p:cNvSpPr>
          <p:nvPr userDrawn="1"/>
        </p:nvSpPr>
        <p:spPr>
          <a:xfrm>
            <a:off x="0" y="1651380"/>
            <a:ext cx="12192000" cy="1828800"/>
          </a:xfrm>
          <a:prstGeom prst="rect">
            <a:avLst/>
          </a:prstGeom>
          <a:solidFill>
            <a:srgbClr val="003865"/>
          </a:solidFill>
        </p:spPr>
        <p:txBody>
          <a:bodyPr vert="horz" lIns="91440" tIns="45720" rIns="91440" bIns="4572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r>
              <a:rPr lang="en-US" dirty="0"/>
              <a:t>Thank you!</a:t>
            </a:r>
          </a:p>
        </p:txBody>
      </p:sp>
      <p:sp>
        <p:nvSpPr>
          <p:cNvPr id="8" name="Text Placeholder 6"/>
          <p:cNvSpPr>
            <a:spLocks noGrp="1"/>
          </p:cNvSpPr>
          <p:nvPr>
            <p:ph type="body" sz="quarter" idx="13" hasCustomPrompt="1"/>
          </p:nvPr>
        </p:nvSpPr>
        <p:spPr>
          <a:xfrm>
            <a:off x="914400" y="3657600"/>
            <a:ext cx="10360152" cy="2286000"/>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6" name="Rectangle 5"/>
          <p:cNvSpPr/>
          <p:nvPr userDrawn="1"/>
        </p:nvSpPr>
        <p:spPr>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Minnesota Department of Human Services logo" title="MN DH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2394" y="444403"/>
            <a:ext cx="4448641" cy="931111"/>
          </a:xfrm>
          <a:prstGeom prst="rect">
            <a:avLst/>
          </a:prstGeom>
        </p:spPr>
      </p:pic>
      <p:sp>
        <p:nvSpPr>
          <p:cNvPr id="3" name="Date Placeholder 2"/>
          <p:cNvSpPr>
            <a:spLocks noGrp="1"/>
          </p:cNvSpPr>
          <p:nvPr>
            <p:ph type="dt" sz="half" idx="10"/>
          </p:nvPr>
        </p:nvSpPr>
        <p:spPr/>
        <p:txBody>
          <a:bodyPr/>
          <a:lstStyle>
            <a:lvl1pPr>
              <a:defRPr>
                <a:solidFill>
                  <a:schemeClr val="tx2"/>
                </a:solidFill>
              </a:defRPr>
            </a:lvl1pPr>
          </a:lstStyle>
          <a:p>
            <a:fld id="{D6ACB850-7272-4B9B-A95F-7C296EA6C648}" type="datetime1">
              <a:rPr lang="en-US" smtClean="0"/>
              <a:t>3/7/2020</a:t>
            </a:fld>
            <a:endParaRPr lang="en-US" dirty="0"/>
          </a:p>
        </p:txBody>
      </p:sp>
      <p:sp>
        <p:nvSpPr>
          <p:cNvPr id="5" name="Footer Placeholder 4"/>
          <p:cNvSpPr>
            <a:spLocks noGrp="1"/>
          </p:cNvSpPr>
          <p:nvPr>
            <p:ph type="ftr" sz="quarter" idx="12"/>
          </p:nvPr>
        </p:nvSpPr>
        <p:spPr/>
        <p:txBody>
          <a:bodyPr/>
          <a:lstStyle>
            <a:lvl1pPr>
              <a:defRPr>
                <a:solidFill>
                  <a:schemeClr val="tx1"/>
                </a:solidFill>
              </a:defRPr>
            </a:lvl1pPr>
          </a:lstStyle>
          <a:p>
            <a:r>
              <a:rPr lang="en-US">
                <a:solidFill>
                  <a:srgbClr val="000000"/>
                </a:solidFill>
              </a:rPr>
              <a:t>Minnesota Board on Aging | www.mnaging.net</a:t>
            </a:r>
            <a:endParaRPr lang="en-US" dirty="0">
              <a:solidFill>
                <a:srgbClr val="000000"/>
              </a:solidFill>
            </a:endParaRPr>
          </a:p>
        </p:txBody>
      </p:sp>
      <p:sp>
        <p:nvSpPr>
          <p:cNvPr id="4" name="Slide Number Placeholder 3"/>
          <p:cNvSpPr>
            <a:spLocks noGrp="1"/>
          </p:cNvSpPr>
          <p:nvPr>
            <p:ph type="sldNum" sz="quarter" idx="11"/>
          </p:nvPr>
        </p:nvSpPr>
        <p:spPr/>
        <p:txBody>
          <a:bodyPr/>
          <a:lstStyle>
            <a:lvl1pPr>
              <a:defRPr>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endParaRPr lang="en-US" dirty="0"/>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4"/>
          <p:cNvSpPr>
            <a:spLocks noGrp="1"/>
          </p:cNvSpPr>
          <p:nvPr>
            <p:ph type="dt" sz="half" idx="10"/>
          </p:nvPr>
        </p:nvSpPr>
        <p:spPr bwMode="black"/>
        <p:txBody>
          <a:bodyPr/>
          <a:lstStyle/>
          <a:p>
            <a:fld id="{B44E0DE9-96A5-44FE-8B22-EB6E771B22B6}" type="datetime1">
              <a:rPr lang="en-US" smtClean="0"/>
              <a:t>3/7/2020</a:t>
            </a:fld>
            <a:endParaRPr lang="en-US" dirty="0"/>
          </a:p>
        </p:txBody>
      </p:sp>
      <p:sp>
        <p:nvSpPr>
          <p:cNvPr id="10" name="Footer Placeholder 5"/>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Aging | www.managing.net</a:t>
            </a:r>
            <a:endParaRPr lang="en-US" dirty="0"/>
          </a:p>
        </p:txBody>
      </p:sp>
      <p:sp>
        <p:nvSpPr>
          <p:cNvPr id="6"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08600694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Title and Content - White BG">
    <p:spTree>
      <p:nvGrpSpPr>
        <p:cNvPr id="1" name=""/>
        <p:cNvGrpSpPr/>
        <p:nvPr/>
      </p:nvGrpSpPr>
      <p:grpSpPr>
        <a:xfrm>
          <a:off x="0" y="0"/>
          <a:ext cx="0" cy="0"/>
          <a:chOff x="0" y="0"/>
          <a:chExt cx="0" cy="0"/>
        </a:xfrm>
      </p:grpSpPr>
      <p:sp>
        <p:nvSpPr>
          <p:cNvPr id="7" name="Rectangle 6"/>
          <p:cNvSpPr/>
          <p:nvPr userDrawn="1"/>
        </p:nvSpPr>
        <p:spPr>
          <a:xfrm>
            <a:off x="-1524"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914400" y="1554480"/>
            <a:ext cx="10360152" cy="4572000"/>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dirty="0"/>
              <a:t>Minnesota Department of Human Services </a:t>
            </a:r>
            <a:r>
              <a:rPr lang="en-US" dirty="0">
                <a:solidFill>
                  <a:schemeClr val="accent1"/>
                </a:solidFill>
              </a:rPr>
              <a:t>|</a:t>
            </a:r>
            <a:r>
              <a:rPr lang="en-US" dirty="0"/>
              <a:t> mn.gov/</a:t>
            </a:r>
            <a:r>
              <a:rPr lang="en-US" dirty="0" err="1"/>
              <a:t>dhs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7800" t="16886" r="2969" b="19325"/>
          <a:stretch/>
        </p:blipFill>
        <p:spPr>
          <a:xfrm>
            <a:off x="8665028" y="174171"/>
            <a:ext cx="3158517" cy="925773"/>
          </a:xfrm>
          <a:prstGeom prst="rect">
            <a:avLst/>
          </a:prstGeom>
        </p:spPr>
      </p:pic>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2064599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06540421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2_Title and Content - White BG">
    <p:spTree>
      <p:nvGrpSpPr>
        <p:cNvPr id="1" name=""/>
        <p:cNvGrpSpPr/>
        <p:nvPr/>
      </p:nvGrpSpPr>
      <p:grpSpPr>
        <a:xfrm>
          <a:off x="0" y="0"/>
          <a:ext cx="0" cy="0"/>
          <a:chOff x="0" y="0"/>
          <a:chExt cx="0" cy="0"/>
        </a:xfrm>
      </p:grpSpPr>
      <p:sp>
        <p:nvSpPr>
          <p:cNvPr id="7" name="Rectangle 6"/>
          <p:cNvSpPr/>
          <p:nvPr userDrawn="1"/>
        </p:nvSpPr>
        <p:spPr>
          <a:xfrm>
            <a:off x="-1524"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Content Placeholder 2"/>
          <p:cNvSpPr>
            <a:spLocks noGrp="1"/>
          </p:cNvSpPr>
          <p:nvPr>
            <p:ph idx="1"/>
          </p:nvPr>
        </p:nvSpPr>
        <p:spPr>
          <a:xfrm>
            <a:off x="914400" y="1554480"/>
            <a:ext cx="10360152" cy="4572000"/>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357D2B4-9C0C-46B8-8A5B-70302C992B78}" type="datetime1">
              <a:rPr lang="en-US" smtClean="0">
                <a:solidFill>
                  <a:srgbClr val="000000"/>
                </a:solidFill>
              </a:rPr>
              <a:t>3/7/2020</a:t>
            </a:fld>
            <a:endParaRPr lang="en-US" dirty="0">
              <a:solidFill>
                <a:srgbClr val="000000"/>
              </a:solidFill>
            </a:endParaRPr>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solidFill>
                  <a:srgbClr val="000000"/>
                </a:solidFill>
              </a:rPr>
              <a:t>Minnesota Board on Aging | www.mnaging.net</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7800" t="16886" r="2969" b="19325"/>
          <a:stretch/>
        </p:blipFill>
        <p:spPr>
          <a:xfrm>
            <a:off x="8665028" y="174171"/>
            <a:ext cx="3158517" cy="925773"/>
          </a:xfrm>
          <a:prstGeom prst="rect">
            <a:avLst/>
          </a:prstGeom>
        </p:spPr>
      </p:pic>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84793083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3_Title and Content - White BG">
    <p:spTree>
      <p:nvGrpSpPr>
        <p:cNvPr id="1" name=""/>
        <p:cNvGrpSpPr/>
        <p:nvPr/>
      </p:nvGrpSpPr>
      <p:grpSpPr>
        <a:xfrm>
          <a:off x="0" y="0"/>
          <a:ext cx="0" cy="0"/>
          <a:chOff x="0" y="0"/>
          <a:chExt cx="0" cy="0"/>
        </a:xfrm>
      </p:grpSpPr>
      <p:sp>
        <p:nvSpPr>
          <p:cNvPr id="7" name="Rectangle 6"/>
          <p:cNvSpPr/>
          <p:nvPr userDrawn="1"/>
        </p:nvSpPr>
        <p:spPr>
          <a:xfrm>
            <a:off x="-1524"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Content Placeholder 2"/>
          <p:cNvSpPr>
            <a:spLocks noGrp="1"/>
          </p:cNvSpPr>
          <p:nvPr>
            <p:ph idx="1"/>
          </p:nvPr>
        </p:nvSpPr>
        <p:spPr>
          <a:xfrm>
            <a:off x="914400" y="1554480"/>
            <a:ext cx="10360152" cy="4572000"/>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357D2B4-9C0C-46B8-8A5B-70302C992B78}" type="datetime1">
              <a:rPr lang="en-US" smtClean="0">
                <a:solidFill>
                  <a:srgbClr val="000000"/>
                </a:solidFill>
              </a:rPr>
              <a:t>3/7/2020</a:t>
            </a:fld>
            <a:endParaRPr lang="en-US" dirty="0">
              <a:solidFill>
                <a:srgbClr val="000000"/>
              </a:solidFill>
            </a:endParaRPr>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solidFill>
                  <a:srgbClr val="000000"/>
                </a:solidFill>
              </a:rPr>
              <a:t>Minnesota Board on Aging | www.mnaging.net</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a:t>
            </a:fld>
            <a:endParaRPr lang="en-US" dirty="0">
              <a:solidFill>
                <a:srgbClr val="000000"/>
              </a:solidFill>
            </a:endParaRPr>
          </a:p>
        </p:txBody>
      </p: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7800" t="16886" r="2969" b="19325"/>
          <a:stretch/>
        </p:blipFill>
        <p:spPr>
          <a:xfrm>
            <a:off x="8665028" y="174171"/>
            <a:ext cx="3158517" cy="925773"/>
          </a:xfrm>
          <a:prstGeom prst="rect">
            <a:avLst/>
          </a:prstGeom>
        </p:spPr>
      </p:pic>
      <p:sp>
        <p:nvSpPr>
          <p:cNvPr id="2" name="Title 1"/>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15370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 White BG">
    <p:spTree>
      <p:nvGrpSpPr>
        <p:cNvPr id="1" name=""/>
        <p:cNvGrpSpPr/>
        <p:nvPr/>
      </p:nvGrpSpPr>
      <p:grpSpPr>
        <a:xfrm>
          <a:off x="0" y="0"/>
          <a:ext cx="0" cy="0"/>
          <a:chOff x="0" y="0"/>
          <a:chExt cx="0" cy="0"/>
        </a:xfrm>
      </p:grpSpPr>
      <p:sp>
        <p:nvSpPr>
          <p:cNvPr id="7" name="Rectangle 6"/>
          <p:cNvSpPr/>
          <p:nvPr userDrawn="1"/>
        </p:nvSpPr>
        <p:spPr>
          <a:xfrm>
            <a:off x="-1524"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914400" y="1554480"/>
            <a:ext cx="10360152" cy="4572000"/>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A529DA5-9B9E-48CF-A28A-23E49C1DA117}" type="datetime1">
              <a:rPr lang="en-US" smtClean="0"/>
              <a:t>3/7/2020</a:t>
            </a:fld>
            <a:endParaRPr lang="en-US" dirty="0"/>
          </a:p>
        </p:txBody>
      </p:sp>
      <p:sp>
        <p:nvSpPr>
          <p:cNvPr id="10"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l="7800" t="16886" r="2969" b="19325"/>
          <a:stretch/>
        </p:blipFill>
        <p:spPr>
          <a:xfrm>
            <a:off x="8665028" y="174171"/>
            <a:ext cx="3158517" cy="925773"/>
          </a:xfrm>
          <a:prstGeom prst="rect">
            <a:avLst/>
          </a:prstGeom>
        </p:spPr>
      </p:pic>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 Light BG">
    <p:bg>
      <p:bgPr>
        <a:solidFill>
          <a:srgbClr val="E8E8E8"/>
        </a:solidFill>
        <a:effectLst/>
      </p:bgPr>
    </p:bg>
    <p:spTree>
      <p:nvGrpSpPr>
        <p:cNvPr id="1" name=""/>
        <p:cNvGrpSpPr/>
        <p:nvPr/>
      </p:nvGrpSpPr>
      <p:grpSpPr>
        <a:xfrm>
          <a:off x="0" y="0"/>
          <a:ext cx="0" cy="0"/>
          <a:chOff x="0" y="0"/>
          <a:chExt cx="0" cy="0"/>
        </a:xfrm>
      </p:grpSpPr>
      <p:sp>
        <p:nvSpPr>
          <p:cNvPr id="7" name="Rectangle 6"/>
          <p:cNvSpPr/>
          <p:nvPr userDrawn="1"/>
        </p:nvSpPr>
        <p:spPr>
          <a:xfrm>
            <a:off x="0" y="0"/>
            <a:ext cx="12192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userDrawn="1"/>
        </p:nvSpPr>
        <p:spPr>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914400" y="1554480"/>
            <a:ext cx="10360152" cy="4572000"/>
          </a:xfrm>
          <a:solidFill>
            <a:schemeClr val="bg1"/>
          </a:solidFill>
          <a:ln>
            <a:noFill/>
          </a:ln>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2A127F3-7DAE-4C6D-9339-9D18A924DDCD}" type="datetime1">
              <a:rPr lang="en-US" smtClean="0"/>
              <a:t>3/7/2020</a:t>
            </a:fld>
            <a:endParaRPr lang="en-US" dirty="0"/>
          </a:p>
        </p:txBody>
      </p:sp>
      <p:sp>
        <p:nvSpPr>
          <p:cNvPr id="11"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48584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Solid - White">
    <p:bg>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a:xfrm>
            <a:off x="914400" y="1188720"/>
            <a:ext cx="10360152" cy="50292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463040" cy="365125"/>
          </a:xfrm>
        </p:spPr>
        <p:txBody>
          <a:bodyPr/>
          <a:lstStyle/>
          <a:p>
            <a:fld id="{D2E9B928-3DA7-411A-9912-4A8684FA70C2}"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olid - Black">
    <p:bg>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914400" y="182880"/>
            <a:ext cx="10360152"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a:xfrm>
            <a:off x="914400" y="1188721"/>
            <a:ext cx="10360152" cy="5029200"/>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4"/>
          <p:cNvSpPr>
            <a:spLocks noGrp="1"/>
          </p:cNvSpPr>
          <p:nvPr>
            <p:ph type="dt" sz="half" idx="11"/>
          </p:nvPr>
        </p:nvSpPr>
        <p:spPr>
          <a:xfrm>
            <a:off x="914400" y="6356350"/>
            <a:ext cx="1463040" cy="365125"/>
          </a:xfrm>
        </p:spPr>
        <p:txBody>
          <a:bodyPr/>
          <a:lstStyle>
            <a:lvl1pPr>
              <a:defRPr>
                <a:solidFill>
                  <a:schemeClr val="bg1"/>
                </a:solidFill>
              </a:defRPr>
            </a:lvl1pPr>
          </a:lstStyle>
          <a:p>
            <a:fld id="{5701E7EC-9834-487C-B59D-4C135A4D346B}" type="datetime1">
              <a:rPr lang="en-US" smtClean="0"/>
              <a:t>3/7/2020</a:t>
            </a:fld>
            <a:endParaRPr lang="en-US" dirty="0"/>
          </a:p>
        </p:txBody>
      </p:sp>
      <p:sp>
        <p:nvSpPr>
          <p:cNvPr id="7"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bg1"/>
                </a:solidFill>
              </a:defRPr>
            </a:lvl1pPr>
          </a:lstStyle>
          <a:p>
            <a:r>
              <a:rPr lang="en-US"/>
              <a:t>Minnesota Board on Aging | www.mnaging.net</a:t>
            </a:r>
            <a:endParaRPr lang="en-US" dirty="0"/>
          </a:p>
        </p:txBody>
      </p:sp>
      <p:sp>
        <p:nvSpPr>
          <p:cNvPr id="9" name="Slide Number Placeholder 6"/>
          <p:cNvSpPr>
            <a:spLocks noGrp="1"/>
          </p:cNvSpPr>
          <p:nvPr>
            <p:ph type="sldNum" sz="quarter" idx="12"/>
          </p:nvPr>
        </p:nvSpPr>
        <p:spPr>
          <a:xfrm>
            <a:off x="9902952" y="6356350"/>
            <a:ext cx="1371600"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182880"/>
            <a:ext cx="10360152" cy="9144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914400" y="1188720"/>
            <a:ext cx="10360152" cy="5029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14400" y="6356350"/>
            <a:ext cx="1371600" cy="365125"/>
          </a:xfrm>
          <a:prstGeom prst="rect">
            <a:avLst/>
          </a:prstGeom>
        </p:spPr>
        <p:txBody>
          <a:bodyPr vert="horz" lIns="91440" tIns="45720" rIns="91440" bIns="45720" rtlCol="0" anchor="ctr"/>
          <a:lstStyle>
            <a:lvl1pPr algn="l">
              <a:defRPr sz="1200">
                <a:solidFill>
                  <a:schemeClr val="tx2"/>
                </a:solidFill>
              </a:defRPr>
            </a:lvl1pPr>
          </a:lstStyle>
          <a:p>
            <a:fld id="{8C68B8A7-EEB7-4D67-8960-6FCCAA9769CD}" type="datetime1">
              <a:rPr lang="en-US" smtClean="0"/>
              <a:t>3/7/2020</a:t>
            </a:fld>
            <a:endParaRPr lang="en-US" dirty="0"/>
          </a:p>
        </p:txBody>
      </p:sp>
      <p:sp>
        <p:nvSpPr>
          <p:cNvPr id="12" name="Footer Placeholder 4"/>
          <p:cNvSpPr>
            <a:spLocks noGrp="1"/>
          </p:cNvSpPr>
          <p:nvPr>
            <p:ph type="ftr" sz="quarter" idx="3"/>
          </p:nvPr>
        </p:nvSpPr>
        <p:spPr>
          <a:xfrm>
            <a:off x="3302177" y="6356349"/>
            <a:ext cx="5587647" cy="365125"/>
          </a:xfrm>
          <a:prstGeom prst="rect">
            <a:avLst/>
          </a:prstGeom>
        </p:spPr>
        <p:txBody>
          <a:bodyPr anchor="ctr"/>
          <a:lstStyle>
            <a:lvl1pPr algn="ctr">
              <a:defRPr sz="1200">
                <a:solidFill>
                  <a:schemeClr val="tx2"/>
                </a:solidFill>
              </a:defRPr>
            </a:lvl1pPr>
          </a:lstStyle>
          <a:p>
            <a:r>
              <a:rPr lang="en-US"/>
              <a:t>Minnesota Board on Aging | www.mnaging.net</a:t>
            </a:r>
            <a:endParaRPr lang="en-US" dirty="0"/>
          </a:p>
        </p:txBody>
      </p:sp>
      <p:sp>
        <p:nvSpPr>
          <p:cNvPr id="6" name="Slide Number Placeholder 5"/>
          <p:cNvSpPr>
            <a:spLocks noGrp="1"/>
          </p:cNvSpPr>
          <p:nvPr>
            <p:ph type="sldNum" sz="quarter" idx="4"/>
          </p:nvPr>
        </p:nvSpPr>
        <p:spPr>
          <a:xfrm>
            <a:off x="9902952" y="6356350"/>
            <a:ext cx="1371600"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7" r:id="rId1"/>
    <p:sldLayoutId id="2147483799" r:id="rId2"/>
    <p:sldLayoutId id="2147483821" r:id="rId3"/>
    <p:sldLayoutId id="2147483822" r:id="rId4"/>
    <p:sldLayoutId id="2147483823" r:id="rId5"/>
    <p:sldLayoutId id="2147483712" r:id="rId6"/>
    <p:sldLayoutId id="2147483789" r:id="rId7"/>
    <p:sldLayoutId id="2147483780" r:id="rId8"/>
    <p:sldLayoutId id="2147483773" r:id="rId9"/>
    <p:sldLayoutId id="2147483800" r:id="rId10"/>
    <p:sldLayoutId id="2147483688" r:id="rId11"/>
    <p:sldLayoutId id="2147483790" r:id="rId12"/>
    <p:sldLayoutId id="2147483714" r:id="rId13"/>
    <p:sldLayoutId id="2147483795" r:id="rId14"/>
    <p:sldLayoutId id="2147483738" r:id="rId15"/>
    <p:sldLayoutId id="2147483739" r:id="rId16"/>
    <p:sldLayoutId id="2147483801" r:id="rId17"/>
    <p:sldLayoutId id="2147483802" r:id="rId18"/>
    <p:sldLayoutId id="2147483803" r:id="rId19"/>
    <p:sldLayoutId id="2147483744" r:id="rId20"/>
    <p:sldLayoutId id="2147483772" r:id="rId21"/>
    <p:sldLayoutId id="2147483793" r:id="rId22"/>
    <p:sldLayoutId id="2147483767" r:id="rId23"/>
    <p:sldLayoutId id="2147483769" r:id="rId24"/>
    <p:sldLayoutId id="2147483771" r:id="rId25"/>
    <p:sldLayoutId id="2147483770" r:id="rId26"/>
    <p:sldLayoutId id="2147483732" r:id="rId27"/>
    <p:sldLayoutId id="2147483820" r:id="rId28"/>
    <p:sldLayoutId id="2147483794" r:id="rId29"/>
    <p:sldLayoutId id="2147483733" r:id="rId30"/>
    <p:sldLayoutId id="2147483747" r:id="rId31"/>
    <p:sldLayoutId id="2147483818" r:id="rId32"/>
    <p:sldLayoutId id="2147483805" r:id="rId33"/>
    <p:sldLayoutId id="2147483750" r:id="rId34"/>
    <p:sldLayoutId id="2147483809" r:id="rId35"/>
    <p:sldLayoutId id="2147483806" r:id="rId36"/>
    <p:sldLayoutId id="2147483765" r:id="rId37"/>
    <p:sldLayoutId id="2147483808" r:id="rId38"/>
    <p:sldLayoutId id="2147483781" r:id="rId39"/>
    <p:sldLayoutId id="2147483807" r:id="rId40"/>
    <p:sldLayoutId id="2147483819" r:id="rId41"/>
    <p:sldLayoutId id="2147483824" r:id="rId42"/>
    <p:sldLayoutId id="2147483759" r:id="rId43"/>
    <p:sldLayoutId id="2147483754" r:id="rId44"/>
    <p:sldLayoutId id="2147483755" r:id="rId45"/>
    <p:sldLayoutId id="2147483753" r:id="rId46"/>
    <p:sldLayoutId id="2147483763" r:id="rId47"/>
    <p:sldLayoutId id="2147483762" r:id="rId48"/>
    <p:sldLayoutId id="2147483758" r:id="rId49"/>
    <p:sldLayoutId id="2147483756" r:id="rId50"/>
    <p:sldLayoutId id="2147483798" r:id="rId51"/>
    <p:sldLayoutId id="2147483797" r:id="rId52"/>
    <p:sldLayoutId id="2147483825" r:id="rId53"/>
    <p:sldLayoutId id="2147483826" r:id="rId54"/>
    <p:sldLayoutId id="2147483827" r:id="rId55"/>
    <p:sldLayoutId id="2147483828" r:id="rId56"/>
    <p:sldLayoutId id="2147483829" r:id="rId57"/>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5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OAA Title VI &amp; III Working Together</a:t>
            </a:r>
          </a:p>
        </p:txBody>
      </p:sp>
      <p:sp>
        <p:nvSpPr>
          <p:cNvPr id="4" name="Date Placeholder 3"/>
          <p:cNvSpPr>
            <a:spLocks noGrp="1"/>
          </p:cNvSpPr>
          <p:nvPr>
            <p:ph type="dt" sz="half" idx="15"/>
          </p:nvPr>
        </p:nvSpPr>
        <p:spPr/>
        <p:txBody>
          <a:bodyPr/>
          <a:lstStyle/>
          <a:p>
            <a:fld id="{2C121F0E-4D02-49D3-B252-9762632D5232}" type="datetime1">
              <a:rPr lang="en-US" smtClean="0"/>
              <a:t>3/7/2020</a:t>
            </a:fld>
            <a:endParaRPr lang="en-US" dirty="0"/>
          </a:p>
        </p:txBody>
      </p:sp>
      <p:sp>
        <p:nvSpPr>
          <p:cNvPr id="3" name="Text Placeholder 2"/>
          <p:cNvSpPr>
            <a:spLocks noGrp="1"/>
          </p:cNvSpPr>
          <p:nvPr>
            <p:ph type="body" sz="quarter" idx="14"/>
          </p:nvPr>
        </p:nvSpPr>
        <p:spPr/>
        <p:txBody>
          <a:bodyPr/>
          <a:lstStyle/>
          <a:p>
            <a:r>
              <a:rPr lang="en-US" dirty="0"/>
              <a:t>Leonard Geshick| Indian Elders Coordinator | MBA</a:t>
            </a:r>
          </a:p>
        </p:txBody>
      </p:sp>
      <p:sp>
        <p:nvSpPr>
          <p:cNvPr id="5" name="Footer Placeholder 4"/>
          <p:cNvSpPr>
            <a:spLocks noGrp="1"/>
          </p:cNvSpPr>
          <p:nvPr>
            <p:ph type="ftr" sz="quarter" idx="3"/>
          </p:nvPr>
        </p:nvSpPr>
        <p:spPr/>
        <p:txBody>
          <a:bodyPr/>
          <a:lstStyle/>
          <a:p>
            <a:r>
              <a:rPr lang="en-US"/>
              <a:t>Minnesota Board on Aging | www.mnaging.net</a:t>
            </a:r>
            <a:endParaRPr lang="en-US" dirty="0"/>
          </a:p>
        </p:txBody>
      </p:sp>
      <p:sp>
        <p:nvSpPr>
          <p:cNvPr id="6" name="Slide Number Placeholder 5"/>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2395202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47BAC-8AB6-40B0-B7A2-3A1CC12D2095}"/>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OAA Titles III &amp; VI Coordination</a:t>
            </a:r>
          </a:p>
          <a:p>
            <a:r>
              <a:rPr lang="pt-BR" dirty="0"/>
              <a:t>Sec. 307 (a)(21)(A) SUA</a:t>
            </a:r>
          </a:p>
          <a:p>
            <a:pPr marL="0" indent="0">
              <a:buNone/>
            </a:pPr>
            <a:r>
              <a:rPr lang="en-US" dirty="0"/>
              <a:t>The state plan shall provide an assurance that the State agency will coordinate programs under this title and programs under Title VI, if applicable.</a:t>
            </a:r>
          </a:p>
          <a:p>
            <a:pPr marL="0" indent="0">
              <a:buNone/>
            </a:pP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41234549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00635-A9D6-49D0-A28D-4371E7E58CE1}"/>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If you read the OAA, you won’t find much under Title VI</a:t>
            </a:r>
          </a:p>
          <a:p>
            <a:pPr marL="0" indent="0">
              <a:buNone/>
            </a:pPr>
            <a:r>
              <a:rPr lang="en-US" dirty="0"/>
              <a:t>Programs are designed to follow the OAA Title III Programs and tribes will find most of the rules in that section of the OAA</a:t>
            </a:r>
          </a:p>
          <a:p>
            <a:pPr marL="0" indent="0">
              <a:buNone/>
            </a:pPr>
            <a:r>
              <a:rPr lang="en-US" dirty="0"/>
              <a:t>If you can, ask your local Title III organization for copies of their standards and policy manuals, the rules are the same for both programs.</a:t>
            </a:r>
          </a:p>
          <a:p>
            <a:pPr marL="0" indent="0">
              <a:buNone/>
            </a:pPr>
            <a:r>
              <a:rPr lang="en-US" dirty="0"/>
              <a:t>Look at the manual online at https://olderindians.acl.gov/</a:t>
            </a:r>
          </a:p>
          <a:p>
            <a:pPr marL="0" indent="0">
              <a:buNone/>
            </a:pPr>
            <a:r>
              <a:rPr lang="en-US" dirty="0"/>
              <a:t>Or look to your State’s standards for assistance</a:t>
            </a:r>
          </a:p>
          <a:p>
            <a:pPr marL="0" indent="0">
              <a:buNone/>
            </a:pPr>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830936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solidFill>
                  <a:srgbClr val="F5F5F5"/>
                </a:solidFill>
              </a:rPr>
              <a:t>OAA Titles III &amp; VI Coordination</a:t>
            </a:r>
          </a:p>
        </p:txBody>
      </p:sp>
      <p:sp>
        <p:nvSpPr>
          <p:cNvPr id="3" name="Content Placeholder 2"/>
          <p:cNvSpPr>
            <a:spLocks noGrp="1"/>
          </p:cNvSpPr>
          <p:nvPr>
            <p:ph idx="1"/>
          </p:nvPr>
        </p:nvSpPr>
        <p:spPr/>
        <p:txBody>
          <a:bodyPr>
            <a:normAutofit lnSpcReduction="10000"/>
          </a:bodyPr>
          <a:lstStyle/>
          <a:p>
            <a:pPr marL="0" indent="0">
              <a:buNone/>
            </a:pPr>
            <a:r>
              <a:rPr lang="en-US" sz="3600" dirty="0"/>
              <a:t>Additionally, several requirements in Title III apply to coordination with tribes</a:t>
            </a:r>
          </a:p>
          <a:p>
            <a:r>
              <a:rPr lang="en-US" dirty="0"/>
              <a:t>Sec. 306 Area Plans: (a)(1)</a:t>
            </a:r>
          </a:p>
          <a:p>
            <a:r>
              <a:rPr lang="en-US" dirty="0"/>
              <a:t>Sec. 306 Area Plans: (6)(G)</a:t>
            </a:r>
          </a:p>
          <a:p>
            <a:r>
              <a:rPr lang="en-US" dirty="0"/>
              <a:t>Sec. 306 Area Plans: (11)</a:t>
            </a:r>
          </a:p>
          <a:p>
            <a:r>
              <a:rPr lang="pt-BR" dirty="0"/>
              <a:t>Sec. 307 State Plans: (a)(21)(B)</a:t>
            </a:r>
          </a:p>
          <a:p>
            <a:r>
              <a:rPr lang="pt-BR" dirty="0"/>
              <a:t>Sec. 307 State Plans: (a)(24) </a:t>
            </a:r>
          </a:p>
          <a:p>
            <a:pPr marL="0" indent="0" algn="r">
              <a:buNone/>
            </a:pPr>
            <a:endParaRPr lang="en-US" dirty="0"/>
          </a:p>
        </p:txBody>
      </p:sp>
      <p:sp>
        <p:nvSpPr>
          <p:cNvPr id="5" name="Footer Placeholder 4"/>
          <p:cNvSpPr>
            <a:spLocks noGrp="1"/>
          </p:cNvSpPr>
          <p:nvPr>
            <p:ph type="ftr" sz="quarter" idx="3"/>
          </p:nvPr>
        </p:nvSpPr>
        <p:spPr/>
        <p:txBody>
          <a:bodyPr/>
          <a:lstStyle/>
          <a:p>
            <a:r>
              <a:rPr lang="en-US">
                <a:solidFill>
                  <a:srgbClr val="000000"/>
                </a:solidFill>
              </a:rPr>
              <a:t>Minnesota Board on Aging | www.mnaging.net</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12</a:t>
            </a:fld>
            <a:endParaRPr lang="en-US" dirty="0">
              <a:solidFill>
                <a:srgbClr val="000000"/>
              </a:solidFill>
            </a:endParaRPr>
          </a:p>
        </p:txBody>
      </p:sp>
    </p:spTree>
    <p:extLst>
      <p:ext uri="{BB962C8B-B14F-4D97-AF65-F5344CB8AC3E}">
        <p14:creationId xmlns:p14="http://schemas.microsoft.com/office/powerpoint/2010/main" val="3006385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F3797-853C-4185-B5E1-8AF4FC94C5CF}"/>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pic>
        <p:nvPicPr>
          <p:cNvPr id="9" name="Picture 8" descr="Figure 23: Title VI Program involvement with area agencies on aging. Attend meetings and events together 58%, AAAs provide services in our community 52%, Exchange information about the elders we serve 42%, Receive training and education from AAAs 41%, Receive funding from local AAAs 31%, AAAs have a dedicated office or liason that we work with 31%, Our local AAAs act(s) as mentors to us 22%, We particpiate on a AAA advisory board 18%, We act as mentors to our local AAAs 12%, We provide training and education to the AAAs 8%, AAA(s) participate on our advisory board 8%."/>
          <p:cNvPicPr>
            <a:picLocks noChangeAspect="1"/>
          </p:cNvPicPr>
          <p:nvPr/>
        </p:nvPicPr>
        <p:blipFill>
          <a:blip r:embed="rId3"/>
          <a:stretch>
            <a:fillRect/>
          </a:stretch>
        </p:blipFill>
        <p:spPr>
          <a:xfrm>
            <a:off x="0" y="495615"/>
            <a:ext cx="12192000" cy="5866769"/>
          </a:xfrm>
          <a:prstGeom prst="rect">
            <a:avLst/>
          </a:prstGeom>
        </p:spPr>
      </p:pic>
    </p:spTree>
    <p:extLst>
      <p:ext uri="{BB962C8B-B14F-4D97-AF65-F5344CB8AC3E}">
        <p14:creationId xmlns:p14="http://schemas.microsoft.com/office/powerpoint/2010/main" val="3286895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State Title III and Tribal Title VI Services FFY 2018</a:t>
            </a:r>
          </a:p>
        </p:txBody>
      </p:sp>
      <p:sp>
        <p:nvSpPr>
          <p:cNvPr id="4" name="Date Placeholder 3"/>
          <p:cNvSpPr>
            <a:spLocks noGrp="1"/>
          </p:cNvSpPr>
          <p:nvPr>
            <p:ph type="dt" sz="half" idx="10"/>
          </p:nvPr>
        </p:nvSpPr>
        <p:spPr/>
        <p:txBody>
          <a:bodyPr/>
          <a:lstStyle/>
          <a:p>
            <a:fld id="{9A198C9B-0587-4A1E-9E03-E4C9FE222F08}"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14</a:t>
            </a:fld>
            <a:endParaRPr lang="en-US" dirty="0"/>
          </a:p>
        </p:txBody>
      </p:sp>
      <p:graphicFrame>
        <p:nvGraphicFramePr>
          <p:cNvPr id="14" name="Table Placeholder 13"/>
          <p:cNvGraphicFramePr>
            <a:graphicFrameLocks noGrp="1"/>
          </p:cNvGraphicFramePr>
          <p:nvPr>
            <p:ph type="tbl" sz="quarter" idx="13"/>
            <p:extLst>
              <p:ext uri="{D42A27DB-BD31-4B8C-83A1-F6EECF244321}">
                <p14:modId xmlns:p14="http://schemas.microsoft.com/office/powerpoint/2010/main" val="483864565"/>
              </p:ext>
            </p:extLst>
          </p:nvPr>
        </p:nvGraphicFramePr>
        <p:xfrm>
          <a:off x="2032000" y="2321228"/>
          <a:ext cx="8128000" cy="2791806"/>
        </p:xfrm>
        <a:graphic>
          <a:graphicData uri="http://schemas.openxmlformats.org/drawingml/2006/table">
            <a:tbl>
              <a:tblPr firstRow="1">
                <a:tableStyleId>{5C22544A-7EE6-4342-B048-85BDC9FD1C3A}</a:tableStyleId>
              </a:tblPr>
              <a:tblGrid>
                <a:gridCol w="2942869">
                  <a:extLst>
                    <a:ext uri="{9D8B030D-6E8A-4147-A177-3AD203B41FA5}">
                      <a16:colId xmlns:a16="http://schemas.microsoft.com/office/drawing/2014/main" val="20000"/>
                    </a:ext>
                  </a:extLst>
                </a:gridCol>
                <a:gridCol w="2623686">
                  <a:extLst>
                    <a:ext uri="{9D8B030D-6E8A-4147-A177-3AD203B41FA5}">
                      <a16:colId xmlns:a16="http://schemas.microsoft.com/office/drawing/2014/main" val="20001"/>
                    </a:ext>
                  </a:extLst>
                </a:gridCol>
                <a:gridCol w="2561445">
                  <a:extLst>
                    <a:ext uri="{9D8B030D-6E8A-4147-A177-3AD203B41FA5}">
                      <a16:colId xmlns:a16="http://schemas.microsoft.com/office/drawing/2014/main" val="20002"/>
                    </a:ext>
                  </a:extLst>
                </a:gridCol>
              </a:tblGrid>
              <a:tr h="852387">
                <a:tc>
                  <a:txBody>
                    <a:bodyPr/>
                    <a:lstStyle/>
                    <a:p>
                      <a:pPr algn="ctr" fontAlgn="ctr"/>
                      <a:r>
                        <a:rPr lang="en-US" sz="2400" u="none" strike="noStrike">
                          <a:effectLst/>
                        </a:rPr>
                        <a:t>STATE AND TRIBAL GRANT AREA</a:t>
                      </a:r>
                      <a:endParaRPr lang="en-US" sz="2400" b="1" i="0" u="none" strike="noStrike">
                        <a:solidFill>
                          <a:srgbClr val="000000"/>
                        </a:solidFill>
                        <a:effectLst/>
                        <a:latin typeface="Calibri" panose="020F0502020204030204" pitchFamily="34" charset="0"/>
                      </a:endParaRPr>
                    </a:p>
                  </a:txBody>
                  <a:tcPr marL="4789" marR="4789" marT="4789" marB="0" anchor="ctr"/>
                </a:tc>
                <a:tc>
                  <a:txBody>
                    <a:bodyPr/>
                    <a:lstStyle/>
                    <a:p>
                      <a:pPr algn="ctr" fontAlgn="ctr"/>
                      <a:r>
                        <a:rPr lang="en-US" sz="2400" u="none" strike="noStrike">
                          <a:effectLst/>
                        </a:rPr>
                        <a:t>STATE OAA FUNDING TOTAL </a:t>
                      </a:r>
                      <a:endParaRPr lang="en-US" sz="2400" b="1" i="0" u="none" strike="noStrike">
                        <a:solidFill>
                          <a:srgbClr val="000000"/>
                        </a:solidFill>
                        <a:effectLst/>
                        <a:latin typeface="Calibri" panose="020F0502020204030204" pitchFamily="34" charset="0"/>
                      </a:endParaRPr>
                    </a:p>
                  </a:txBody>
                  <a:tcPr marL="4789" marR="4789" marT="4789" marB="0" anchor="ctr"/>
                </a:tc>
                <a:tc>
                  <a:txBody>
                    <a:bodyPr/>
                    <a:lstStyle/>
                    <a:p>
                      <a:pPr algn="ctr" fontAlgn="ctr"/>
                      <a:r>
                        <a:rPr lang="en-US" sz="2400" u="none" strike="noStrike">
                          <a:effectLst/>
                        </a:rPr>
                        <a:t>TRIBAL TITLE VI FUNDING TOTAL</a:t>
                      </a:r>
                      <a:endParaRPr lang="en-US" sz="2400" b="1" i="0" u="none" strike="noStrike">
                        <a:solidFill>
                          <a:srgbClr val="000000"/>
                        </a:solidFill>
                        <a:effectLst/>
                        <a:latin typeface="Calibri" panose="020F0502020204030204" pitchFamily="34" charset="0"/>
                      </a:endParaRPr>
                    </a:p>
                  </a:txBody>
                  <a:tcPr marL="4789" marR="4789" marT="4789" marB="0" anchor="ctr"/>
                </a:tc>
                <a:extLst>
                  <a:ext uri="{0D108BD9-81ED-4DB2-BD59-A6C34878D82A}">
                    <a16:rowId xmlns:a16="http://schemas.microsoft.com/office/drawing/2014/main" val="10000"/>
                  </a:ext>
                </a:extLst>
              </a:tr>
              <a:tr h="646473">
                <a:tc>
                  <a:txBody>
                    <a:bodyPr/>
                    <a:lstStyle/>
                    <a:p>
                      <a:pPr algn="l" fontAlgn="b"/>
                      <a:r>
                        <a:rPr lang="en-US" sz="2400" u="none" strike="noStrike">
                          <a:effectLst/>
                        </a:rPr>
                        <a:t>NORTH DAKOTA </a:t>
                      </a:r>
                      <a:endParaRPr lang="en-US" sz="2400" b="1"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a:effectLst/>
                        </a:rPr>
                        <a:t>$6,567,681 </a:t>
                      </a:r>
                      <a:endParaRPr lang="en-US" sz="2400" b="0"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a:effectLst/>
                        </a:rPr>
                        <a:t>$204,300 </a:t>
                      </a:r>
                      <a:endParaRPr lang="en-US" sz="2400" b="0" i="0" u="none" strike="noStrike">
                        <a:solidFill>
                          <a:srgbClr val="000000"/>
                        </a:solidFill>
                        <a:effectLst/>
                        <a:latin typeface="Calibri" panose="020F0502020204030204" pitchFamily="34" charset="0"/>
                      </a:endParaRPr>
                    </a:p>
                  </a:txBody>
                  <a:tcPr marL="4789" marR="4789" marT="4789" marB="0" anchor="b"/>
                </a:tc>
                <a:extLst>
                  <a:ext uri="{0D108BD9-81ED-4DB2-BD59-A6C34878D82A}">
                    <a16:rowId xmlns:a16="http://schemas.microsoft.com/office/drawing/2014/main" val="10001"/>
                  </a:ext>
                </a:extLst>
              </a:tr>
              <a:tr h="646473">
                <a:tc>
                  <a:txBody>
                    <a:bodyPr/>
                    <a:lstStyle/>
                    <a:p>
                      <a:pPr algn="l" fontAlgn="b"/>
                      <a:r>
                        <a:rPr lang="en-US" sz="2400" u="none" strike="noStrike">
                          <a:effectLst/>
                        </a:rPr>
                        <a:t>WISCONSIN</a:t>
                      </a:r>
                      <a:endParaRPr lang="en-US" sz="2400" b="1"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a:effectLst/>
                        </a:rPr>
                        <a:t>$23,825,226 </a:t>
                      </a:r>
                      <a:endParaRPr lang="en-US" sz="2400" b="0"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a:effectLst/>
                        </a:rPr>
                        <a:t>$1,519,700 </a:t>
                      </a:r>
                      <a:endParaRPr lang="en-US" sz="2400" b="0" i="0" u="none" strike="noStrike">
                        <a:solidFill>
                          <a:srgbClr val="000000"/>
                        </a:solidFill>
                        <a:effectLst/>
                        <a:latin typeface="Calibri" panose="020F0502020204030204" pitchFamily="34" charset="0"/>
                      </a:endParaRPr>
                    </a:p>
                  </a:txBody>
                  <a:tcPr marL="4789" marR="4789" marT="4789" marB="0" anchor="b"/>
                </a:tc>
                <a:extLst>
                  <a:ext uri="{0D108BD9-81ED-4DB2-BD59-A6C34878D82A}">
                    <a16:rowId xmlns:a16="http://schemas.microsoft.com/office/drawing/2014/main" val="10002"/>
                  </a:ext>
                </a:extLst>
              </a:tr>
              <a:tr h="646473">
                <a:tc>
                  <a:txBody>
                    <a:bodyPr/>
                    <a:lstStyle/>
                    <a:p>
                      <a:pPr algn="l" fontAlgn="b"/>
                      <a:r>
                        <a:rPr lang="en-US" sz="2400" u="none" strike="noStrike">
                          <a:effectLst/>
                        </a:rPr>
                        <a:t>MINNESOTA</a:t>
                      </a:r>
                      <a:endParaRPr lang="en-US" sz="2400" b="1"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a:effectLst/>
                        </a:rPr>
                        <a:t>$21,428,291 </a:t>
                      </a:r>
                      <a:endParaRPr lang="en-US" sz="2400" b="0" i="0" u="none" strike="noStrike">
                        <a:solidFill>
                          <a:srgbClr val="000000"/>
                        </a:solidFill>
                        <a:effectLst/>
                        <a:latin typeface="Calibri" panose="020F0502020204030204" pitchFamily="34" charset="0"/>
                      </a:endParaRPr>
                    </a:p>
                  </a:txBody>
                  <a:tcPr marL="4789" marR="4789" marT="4789" marB="0" anchor="b"/>
                </a:tc>
                <a:tc>
                  <a:txBody>
                    <a:bodyPr/>
                    <a:lstStyle/>
                    <a:p>
                      <a:pPr algn="r" fontAlgn="b"/>
                      <a:r>
                        <a:rPr lang="en-US" sz="2400" u="none" strike="noStrike" dirty="0">
                          <a:effectLst/>
                        </a:rPr>
                        <a:t>$1,175,390 </a:t>
                      </a:r>
                      <a:endParaRPr lang="en-US" sz="2400" b="0" i="0" u="none" strike="noStrike" dirty="0">
                        <a:solidFill>
                          <a:srgbClr val="000000"/>
                        </a:solidFill>
                        <a:effectLst/>
                        <a:latin typeface="Calibri" panose="020F0502020204030204" pitchFamily="34" charset="0"/>
                      </a:endParaRPr>
                    </a:p>
                  </a:txBody>
                  <a:tcPr marL="4789" marR="4789" marT="4789" marB="0" anchor="b"/>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57806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7735" y="1264714"/>
            <a:ext cx="9488245" cy="3345385"/>
          </a:xfrm>
        </p:spPr>
        <p:txBody>
          <a:bodyPr/>
          <a:lstStyle/>
          <a:p>
            <a:pPr algn="l"/>
            <a:r>
              <a:rPr lang="en-US" sz="2800" dirty="0"/>
              <a:t>Each year the Department of Health and Human Services (HHS) participates in a number of events to </a:t>
            </a:r>
            <a:r>
              <a:rPr lang="en-US" sz="2800" b="1" dirty="0"/>
              <a:t>support the federal governments commitment to help improve the health of American Indian and Alaska Natives</a:t>
            </a:r>
            <a:r>
              <a:rPr lang="en-US" sz="2800" dirty="0"/>
              <a:t> through various health and human service programs administered by the department. As an operating division of HHS, the Administration for Community Living takes part in those events with our focus on the tribal aging population and persons with disabilities.”  </a:t>
            </a:r>
            <a:br>
              <a:rPr lang="en-US" dirty="0"/>
            </a:br>
            <a:endParaRPr lang="en-US" dirty="0"/>
          </a:p>
        </p:txBody>
      </p:sp>
      <p:sp>
        <p:nvSpPr>
          <p:cNvPr id="3" name="Text Placeholder 2"/>
          <p:cNvSpPr>
            <a:spLocks noGrp="1"/>
          </p:cNvSpPr>
          <p:nvPr>
            <p:ph type="body" sz="quarter" idx="13"/>
          </p:nvPr>
        </p:nvSpPr>
        <p:spPr>
          <a:xfrm>
            <a:off x="1387736" y="4126416"/>
            <a:ext cx="9488245" cy="1474284"/>
          </a:xfrm>
        </p:spPr>
        <p:txBody>
          <a:bodyPr>
            <a:normAutofit/>
          </a:bodyPr>
          <a:lstStyle/>
          <a:p>
            <a:pPr marL="342900" indent="-342900">
              <a:buFont typeface="Symbol" panose="05050102010706020507" pitchFamily="18" charset="2"/>
              <a:buChar char="-"/>
            </a:pPr>
            <a:r>
              <a:rPr lang="en-US" dirty="0">
                <a:solidFill>
                  <a:schemeClr val="accent1"/>
                </a:solidFill>
              </a:rPr>
              <a:t>Lance Robertson, Assistant Secretary for Aging and Administrator</a:t>
            </a:r>
          </a:p>
          <a:p>
            <a:r>
              <a:rPr lang="en-US" dirty="0">
                <a:solidFill>
                  <a:schemeClr val="accent1"/>
                </a:solidFill>
              </a:rPr>
              <a:t>March 30, 2018</a:t>
            </a:r>
          </a:p>
        </p:txBody>
      </p:sp>
      <p:sp>
        <p:nvSpPr>
          <p:cNvPr id="5" name="Footer Placeholder 4"/>
          <p:cNvSpPr>
            <a:spLocks noGrp="1"/>
          </p:cNvSpPr>
          <p:nvPr>
            <p:ph type="ftr" sz="quarter" idx="3"/>
          </p:nvPr>
        </p:nvSpPr>
        <p:spPr/>
        <p:txBody>
          <a:bodyPr/>
          <a:lstStyle/>
          <a:p>
            <a:r>
              <a:rPr lang="en-US">
                <a:solidFill>
                  <a:srgbClr val="FFFFFF"/>
                </a:solidFill>
              </a:rPr>
              <a:t>Minnesota Board on Aging | www.mnaging.net</a:t>
            </a:r>
            <a:endParaRPr lang="en-US" dirty="0">
              <a:solidFill>
                <a:srgbClr val="FFFFFF"/>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FFFFFF"/>
                </a:solidFill>
              </a:rPr>
              <a:pPr/>
              <a:t>15</a:t>
            </a:fld>
            <a:endParaRPr lang="en-US" dirty="0">
              <a:solidFill>
                <a:srgbClr val="FFFFFF"/>
              </a:solidFill>
            </a:endParaRPr>
          </a:p>
        </p:txBody>
      </p:sp>
    </p:spTree>
    <p:extLst>
      <p:ext uri="{BB962C8B-B14F-4D97-AF65-F5344CB8AC3E}">
        <p14:creationId xmlns:p14="http://schemas.microsoft.com/office/powerpoint/2010/main" val="1727358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77B7C-7A58-4614-8B83-874DAE015418}"/>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Trust Responsibility</a:t>
            </a:r>
          </a:p>
          <a:p>
            <a:pPr marL="0" marR="0" indent="0">
              <a:spcBef>
                <a:spcPts val="0"/>
              </a:spcBef>
              <a:spcAft>
                <a:spcPts val="0"/>
              </a:spcAft>
              <a:buNone/>
            </a:pPr>
            <a:r>
              <a:rPr lang="en-US" sz="3600" dirty="0">
                <a:latin typeface="Calibri" panose="020F0502020204030204" pitchFamily="34" charset="0"/>
                <a:ea typeface="Times New Roman" panose="02020603050405020304" pitchFamily="18" charset="0"/>
                <a:cs typeface="Times New Roman" panose="02020603050405020304" pitchFamily="18" charset="0"/>
              </a:rPr>
              <a:t>The United States has acknowledged its special trust responsibility to provide health services to AI/</a:t>
            </a:r>
            <a:r>
              <a:rPr lang="en-US" sz="3600" dirty="0" err="1">
                <a:latin typeface="Calibri" panose="020F0502020204030204" pitchFamily="34" charset="0"/>
                <a:ea typeface="Times New Roman" panose="02020603050405020304" pitchFamily="18" charset="0"/>
                <a:cs typeface="Times New Roman" panose="02020603050405020304" pitchFamily="18" charset="0"/>
              </a:rPr>
              <a:t>ANs.</a:t>
            </a:r>
            <a:r>
              <a:rPr lang="en-US" sz="3600" dirty="0">
                <a:latin typeface="Calibri" panose="020F0502020204030204" pitchFamily="34" charset="0"/>
                <a:ea typeface="Times New Roman" panose="02020603050405020304" pitchFamily="18" charset="0"/>
                <a:cs typeface="Times New Roman" panose="02020603050405020304" pitchFamily="18" charset="0"/>
              </a:rPr>
              <a:t> This responsibility is the direct result of treaties between the United States and Indian Tribes and of executive orders, and has been reaffirmed by judicial decisions, executive orders, and Acts of Congress. </a:t>
            </a:r>
            <a:endParaRPr lang="en-US" sz="3600" dirty="0"/>
          </a:p>
        </p:txBody>
      </p:sp>
      <p:sp>
        <p:nvSpPr>
          <p:cNvPr id="5" name="Footer Placeholder 4"/>
          <p:cNvSpPr>
            <a:spLocks noGrp="1"/>
          </p:cNvSpPr>
          <p:nvPr>
            <p:ph type="ftr" sz="quarter" idx="3"/>
          </p:nvPr>
        </p:nvSpPr>
        <p:spPr>
          <a:xfrm>
            <a:off x="3300652" y="6356349"/>
            <a:ext cx="5587647" cy="365125"/>
          </a:xfrm>
        </p:spPr>
        <p:txBody>
          <a:body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1041540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idx="4294967295"/>
          </p:nvPr>
        </p:nvSpPr>
        <p:spPr>
          <a:xfrm>
            <a:off x="914400" y="186856"/>
            <a:ext cx="6008914" cy="1371600"/>
          </a:xfrm>
        </p:spPr>
        <p:txBody>
          <a:bodyPr/>
          <a:lstStyle/>
          <a:p>
            <a:r>
              <a:rPr lang="en-US" dirty="0"/>
              <a:t>Miigwech!</a:t>
            </a:r>
          </a:p>
        </p:txBody>
      </p:sp>
      <p:sp>
        <p:nvSpPr>
          <p:cNvPr id="2" name="Text Placeholder 1"/>
          <p:cNvSpPr>
            <a:spLocks noGrp="1"/>
          </p:cNvSpPr>
          <p:nvPr>
            <p:ph type="body" sz="quarter" idx="13"/>
          </p:nvPr>
        </p:nvSpPr>
        <p:spPr/>
        <p:txBody>
          <a:bodyPr/>
          <a:lstStyle/>
          <a:p>
            <a:pPr lvl="0"/>
            <a:r>
              <a:rPr lang="en-US" dirty="0"/>
              <a:t>Leonard Geshick</a:t>
            </a:r>
          </a:p>
          <a:p>
            <a:pPr lvl="0"/>
            <a:r>
              <a:rPr lang="en-US" dirty="0"/>
              <a:t>leonard.geshick@state.mn.us</a:t>
            </a:r>
          </a:p>
          <a:p>
            <a:pPr lvl="0"/>
            <a:r>
              <a:rPr lang="en-US" dirty="0"/>
              <a:t>651-431-2608</a:t>
            </a:r>
          </a:p>
        </p:txBody>
      </p:sp>
      <p:sp>
        <p:nvSpPr>
          <p:cNvPr id="3" name="Date Placeholder 2"/>
          <p:cNvSpPr>
            <a:spLocks noGrp="1"/>
          </p:cNvSpPr>
          <p:nvPr>
            <p:ph type="dt" sz="half" idx="10"/>
          </p:nvPr>
        </p:nvSpPr>
        <p:spPr/>
        <p:txBody>
          <a:bodyPr/>
          <a:lstStyle/>
          <a:p>
            <a:fld id="{0A0700C5-4E50-4F83-AEE2-CD60BF8A1BB6}" type="datetime1">
              <a:rPr lang="en-US" smtClean="0"/>
              <a:t>3/7/2020</a:t>
            </a:fld>
            <a:endParaRPr lang="en-US" dirty="0"/>
          </a:p>
        </p:txBody>
      </p:sp>
      <p:sp>
        <p:nvSpPr>
          <p:cNvPr id="4" name="Footer Placeholder 3"/>
          <p:cNvSpPr>
            <a:spLocks noGrp="1"/>
          </p:cNvSpPr>
          <p:nvPr>
            <p:ph type="ftr" sz="quarter" idx="12"/>
          </p:nvPr>
        </p:nvSpPr>
        <p:spPr/>
        <p:txBody>
          <a:bodyPr/>
          <a:lstStyle/>
          <a:p>
            <a:r>
              <a:rPr lang="en-US"/>
              <a:t>Minnesota Board on Aging | www.mnaging.net</a:t>
            </a:r>
            <a:endParaRPr lang="en-US" dirty="0"/>
          </a:p>
        </p:txBody>
      </p:sp>
      <p:sp>
        <p:nvSpPr>
          <p:cNvPr id="5" name="Slide Number Placeholder 4"/>
          <p:cNvSpPr>
            <a:spLocks noGrp="1"/>
          </p:cNvSpPr>
          <p:nvPr>
            <p:ph type="sldNum" sz="quarter" idx="11"/>
          </p:nvPr>
        </p:nvSpPr>
        <p:spPr/>
        <p:txBody>
          <a:bodyPr/>
          <a:lstStyle/>
          <a:p>
            <a:fld id="{48F63A3B-78C7-47BE-AE5E-E10140E04643}" type="slidenum">
              <a:rPr lang="en-US" smtClean="0"/>
              <a:pPr/>
              <a:t>17</a:t>
            </a:fld>
            <a:endParaRPr lang="en-US" dirty="0"/>
          </a:p>
        </p:txBody>
      </p:sp>
    </p:spTree>
    <p:extLst>
      <p:ext uri="{BB962C8B-B14F-4D97-AF65-F5344CB8AC3E}">
        <p14:creationId xmlns:p14="http://schemas.microsoft.com/office/powerpoint/2010/main" val="269737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p:cNvSpPr>
            <a:spLocks noGrp="1"/>
          </p:cNvSpPr>
          <p:nvPr>
            <p:ph type="title"/>
          </p:nvPr>
        </p:nvSpPr>
        <p:spPr/>
        <p:txBody>
          <a:bodyPr/>
          <a:lstStyle/>
          <a:p>
            <a:r>
              <a:rPr lang="en-US" dirty="0">
                <a:solidFill>
                  <a:srgbClr val="F5F5F5"/>
                </a:solidFill>
              </a:rPr>
              <a:t>Older Americans Act</a:t>
            </a:r>
          </a:p>
        </p:txBody>
      </p:sp>
      <p:sp>
        <p:nvSpPr>
          <p:cNvPr id="2" name="TextBox 1"/>
          <p:cNvSpPr txBox="1"/>
          <p:nvPr/>
        </p:nvSpPr>
        <p:spPr>
          <a:xfrm>
            <a:off x="914400" y="1392865"/>
            <a:ext cx="10360152" cy="646331"/>
          </a:xfrm>
          <a:prstGeom prst="rect">
            <a:avLst/>
          </a:prstGeom>
          <a:noFill/>
        </p:spPr>
        <p:txBody>
          <a:bodyPr wrap="square" rtlCol="0">
            <a:spAutoFit/>
          </a:bodyPr>
          <a:lstStyle/>
          <a:p>
            <a:pPr algn="ctr"/>
            <a:r>
              <a:rPr lang="en-US" sz="3600" dirty="0"/>
              <a:t>Older Americans Act </a:t>
            </a:r>
          </a:p>
        </p:txBody>
      </p:sp>
      <p:sp>
        <p:nvSpPr>
          <p:cNvPr id="3" name="Content Placeholder 2"/>
          <p:cNvSpPr>
            <a:spLocks noGrp="1"/>
          </p:cNvSpPr>
          <p:nvPr>
            <p:ph idx="1"/>
          </p:nvPr>
        </p:nvSpPr>
        <p:spPr>
          <a:xfrm>
            <a:off x="914400" y="2149474"/>
            <a:ext cx="10360152" cy="4572000"/>
          </a:xfrm>
        </p:spPr>
        <p:txBody>
          <a:bodyPr>
            <a:normAutofit fontScale="70000" lnSpcReduction="20000"/>
          </a:bodyPr>
          <a:lstStyle/>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Title I – Objectives, to assure older Americans:</a:t>
            </a:r>
          </a:p>
          <a:p>
            <a:pPr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Title II – Administration on Aging/ Administration for Community Living (</a:t>
            </a:r>
            <a:r>
              <a:rPr lang="en-US" dirty="0" err="1">
                <a:latin typeface="Calibri" panose="020F0502020204030204" pitchFamily="34" charset="0"/>
                <a:ea typeface="Calibri" panose="020F0502020204030204" pitchFamily="34" charset="0"/>
                <a:cs typeface="Times New Roman" panose="02020603050405020304" pitchFamily="18" charset="0"/>
              </a:rPr>
              <a:t>AoA</a:t>
            </a:r>
            <a:r>
              <a:rPr lang="en-US" dirty="0">
                <a:latin typeface="Calibri" panose="020F0502020204030204" pitchFamily="34" charset="0"/>
                <a:ea typeface="Calibri" panose="020F0502020204030204" pitchFamily="34" charset="0"/>
                <a:cs typeface="Times New Roman" panose="02020603050405020304" pitchFamily="18" charset="0"/>
              </a:rPr>
              <a:t>/ ACL)</a:t>
            </a: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Title III – Grants for State and community programs </a:t>
            </a: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Title IV – creates a number of specific projects related to the objectives of the act. These include healthcare service in rural areas, computer training, civic engagement, and Native American programs.</a:t>
            </a: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Title V – establishes a program for engaging low-income senior citizens in community service employment and volunteer opportunities.</a:t>
            </a:r>
          </a:p>
          <a:p>
            <a:pPr marL="0" marR="0" indent="0">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Title VI – establishes grants for certain Native American-focused programs on aging.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b="1" dirty="0">
                <a:latin typeface="Calibri" panose="020F0502020204030204" pitchFamily="34" charset="0"/>
                <a:ea typeface="Calibri" panose="020F0502020204030204" pitchFamily="34" charset="0"/>
                <a:cs typeface="Times New Roman" panose="02020603050405020304" pitchFamily="18" charset="0"/>
              </a:rPr>
              <a:t>Title VII – creates state grants for "vulnerable elder rights protection" programs, Ombudsman.</a:t>
            </a:r>
          </a:p>
          <a:p>
            <a:pPr marL="0" indent="0">
              <a:buNone/>
            </a:pPr>
            <a:endParaRPr lang="en-US" b="1" dirty="0"/>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929242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Older Americans Act Service Delivery System</a:t>
            </a:r>
          </a:p>
        </p:txBody>
      </p:sp>
      <p:pic>
        <p:nvPicPr>
          <p:cNvPr id="4" name="Content Placeholder 3" descr="Minnesota Board on Aging, Area Agencies on Aging, Contracted Service Providers, Provides Services and Supports to Older Minnesotans.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06638" y="2413901"/>
            <a:ext cx="7178723" cy="3022621"/>
          </a:xfrm>
        </p:spPr>
      </p:pic>
      <p:sp>
        <p:nvSpPr>
          <p:cNvPr id="5" name="Trapezoid 4"/>
          <p:cNvSpPr/>
          <p:nvPr/>
        </p:nvSpPr>
        <p:spPr>
          <a:xfrm>
            <a:off x="4672012" y="2171700"/>
            <a:ext cx="2847974" cy="435425"/>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mj-lt"/>
              </a:rPr>
              <a:t>ACL</a:t>
            </a:r>
          </a:p>
        </p:txBody>
      </p:sp>
    </p:spTree>
    <p:extLst>
      <p:ext uri="{BB962C8B-B14F-4D97-AF65-F5344CB8AC3E}">
        <p14:creationId xmlns:p14="http://schemas.microsoft.com/office/powerpoint/2010/main" val="394823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7B75-B430-484B-ADDC-730C388147CF}"/>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lgn="ctr">
              <a:buNone/>
            </a:pPr>
            <a:r>
              <a:rPr lang="en-US" sz="3600" dirty="0"/>
              <a:t>State Unit on Aging</a:t>
            </a:r>
          </a:p>
          <a:p>
            <a:r>
              <a:rPr lang="en-US" dirty="0"/>
              <a:t>56 State Units on Aging </a:t>
            </a:r>
          </a:p>
          <a:p>
            <a:r>
              <a:rPr lang="en-US" dirty="0"/>
              <a:t>Each of the 50 States</a:t>
            </a:r>
          </a:p>
          <a:p>
            <a:r>
              <a:rPr lang="en-US" dirty="0"/>
              <a:t>District of Columbia, Guam, Puerto Rico, American Samoa, the Mariana Islands and the Virgin Islands</a:t>
            </a:r>
          </a:p>
          <a:p>
            <a:r>
              <a:rPr lang="en-US" dirty="0"/>
              <a:t>Minnesota Board on Aging</a:t>
            </a:r>
          </a:p>
        </p:txBody>
      </p:sp>
      <p:sp>
        <p:nvSpPr>
          <p:cNvPr id="4" name="Date Placeholder 3"/>
          <p:cNvSpPr>
            <a:spLocks noGrp="1"/>
          </p:cNvSpPr>
          <p:nvPr>
            <p:ph type="dt" sz="half" idx="10"/>
          </p:nvPr>
        </p:nvSpPr>
        <p:spPr/>
        <p:txBody>
          <a:bodyPr/>
          <a:lstStyle/>
          <a:p>
            <a:fld id="{94122F93-B411-467D-917C-1A67E7DDCC7E}" type="datetime1">
              <a:rPr lang="en-US" smtClean="0"/>
              <a:t>3/7/2020</a:t>
            </a:fld>
            <a:endParaRPr lang="en-US" dirty="0"/>
          </a:p>
        </p:txBody>
      </p:sp>
      <p:sp>
        <p:nvSpPr>
          <p:cNvPr id="5" name="Footer Placeholder 4"/>
          <p:cNvSpPr>
            <a:spLocks noGrp="1"/>
          </p:cNvSpPr>
          <p:nvPr>
            <p:ph type="ftr" sz="quarter" idx="3"/>
          </p:nvPr>
        </p:nvSpPr>
        <p:spPr>
          <a:xfrm>
            <a:off x="3300652" y="6356349"/>
            <a:ext cx="5587647" cy="365125"/>
          </a:xfrm>
        </p:spPr>
        <p:txBody>
          <a:body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12032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B9AD6-FDAD-47D4-80E1-15F8C61E63FA}"/>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lgn="ctr">
              <a:buNone/>
            </a:pPr>
            <a:r>
              <a:rPr lang="en-US" sz="3600" dirty="0"/>
              <a:t>Area Agencies on Aging</a:t>
            </a:r>
          </a:p>
          <a:p>
            <a:r>
              <a:rPr lang="en-US" dirty="0"/>
              <a:t>629 Area Agencies on Aging</a:t>
            </a:r>
          </a:p>
          <a:p>
            <a:r>
              <a:rPr lang="en-US" dirty="0"/>
              <a:t>An Area Agency on Aging (AAA) is a public or private nonprofit agency designated by a state </a:t>
            </a:r>
          </a:p>
          <a:p>
            <a:r>
              <a:rPr lang="en-US" dirty="0"/>
              <a:t>AAAs are primarily responsible for a geographic area, also known as a planning and service area (PSA), that is either a city, a single county, or a multi-county district</a:t>
            </a:r>
          </a:p>
          <a:p>
            <a:endParaRPr lang="en-US" dirty="0"/>
          </a:p>
          <a:p>
            <a:pPr marL="0" indent="0">
              <a:buNone/>
            </a:pPr>
            <a:endParaRPr lang="it-IT" dirty="0"/>
          </a:p>
          <a:p>
            <a:endParaRPr lang="en-US" dirty="0"/>
          </a:p>
        </p:txBody>
      </p:sp>
      <p:sp>
        <p:nvSpPr>
          <p:cNvPr id="4" name="Date Placeholder 3"/>
          <p:cNvSpPr>
            <a:spLocks noGrp="1"/>
          </p:cNvSpPr>
          <p:nvPr>
            <p:ph type="dt" sz="half" idx="10"/>
          </p:nvPr>
        </p:nvSpPr>
        <p:spPr/>
        <p:txBody>
          <a:bodyPr/>
          <a:lstStyle/>
          <a:p>
            <a:fld id="{94122F93-B411-467D-917C-1A67E7DDCC7E}" type="datetime1">
              <a:rPr lang="en-US" smtClean="0"/>
              <a:t>3/7/2020</a:t>
            </a:fld>
            <a:endParaRPr lang="en-US" dirty="0"/>
          </a:p>
        </p:txBody>
      </p:sp>
      <p:sp>
        <p:nvSpPr>
          <p:cNvPr id="5" name="Footer Placeholder 4"/>
          <p:cNvSpPr>
            <a:spLocks noGrp="1"/>
          </p:cNvSpPr>
          <p:nvPr>
            <p:ph type="ftr" sz="quarter" idx="3"/>
          </p:nvPr>
        </p:nvSpPr>
        <p:spPr>
          <a:xfrm>
            <a:off x="3300652" y="6356349"/>
            <a:ext cx="5587647" cy="365125"/>
          </a:xfrm>
        </p:spPr>
        <p:txBody>
          <a:bodyPr/>
          <a:lstStyle/>
          <a:p>
            <a:r>
              <a:rPr lang="en-US"/>
              <a:t>Minnesota Board on Aging | www.mnaging.net</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280153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Minnesota Area Agencies on Aging</a:t>
            </a:r>
          </a:p>
        </p:txBody>
      </p:sp>
      <p:pic>
        <p:nvPicPr>
          <p:cNvPr id="7" name="Picture 6" descr="Minnesota Area Agencies on Aging map. Some of the areas are Grand Portage, Bois Portage, Leech Lake, and White Earth"/>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7750" y="1397328"/>
            <a:ext cx="3851239" cy="4983956"/>
          </a:xfrm>
          <a:prstGeom prst="rect">
            <a:avLst/>
          </a:prstGeom>
        </p:spPr>
      </p:pic>
      <p:sp>
        <p:nvSpPr>
          <p:cNvPr id="10" name="Content Placeholder 9"/>
          <p:cNvSpPr>
            <a:spLocks noGrp="1"/>
          </p:cNvSpPr>
          <p:nvPr>
            <p:ph sz="half" idx="2"/>
          </p:nvPr>
        </p:nvSpPr>
        <p:spPr>
          <a:xfrm>
            <a:off x="5505450" y="1554480"/>
            <a:ext cx="6038850" cy="4572000"/>
          </a:xfrm>
        </p:spPr>
        <p:txBody>
          <a:bodyPr>
            <a:normAutofit/>
          </a:bodyPr>
          <a:lstStyle/>
          <a:p>
            <a:r>
              <a:rPr lang="en-US" sz="2600" dirty="0"/>
              <a:t>Dancing Sky AAA</a:t>
            </a:r>
          </a:p>
          <a:p>
            <a:r>
              <a:rPr lang="en-US" sz="2600" dirty="0"/>
              <a:t>Arrowhead Area Agency on Aging</a:t>
            </a:r>
          </a:p>
          <a:p>
            <a:r>
              <a:rPr lang="en-US" sz="2600" dirty="0"/>
              <a:t>Central Minnesota Council on Aging</a:t>
            </a:r>
          </a:p>
          <a:p>
            <a:r>
              <a:rPr lang="en-US" sz="2600" dirty="0"/>
              <a:t>Minnesota River Area Agency on Aging</a:t>
            </a:r>
          </a:p>
          <a:p>
            <a:r>
              <a:rPr lang="en-US" sz="2600" dirty="0"/>
              <a:t>Southeastern Minnesota AAA</a:t>
            </a:r>
          </a:p>
          <a:p>
            <a:r>
              <a:rPr lang="en-US" sz="2600" dirty="0"/>
              <a:t>Metropolitan Area Agency on Aging</a:t>
            </a:r>
          </a:p>
          <a:p>
            <a:r>
              <a:rPr lang="en-US" sz="2600" dirty="0"/>
              <a:t>Minnesota Indian AAA</a:t>
            </a:r>
          </a:p>
        </p:txBody>
      </p:sp>
    </p:spTree>
    <p:extLst>
      <p:ext uri="{BB962C8B-B14F-4D97-AF65-F5344CB8AC3E}">
        <p14:creationId xmlns:p14="http://schemas.microsoft.com/office/powerpoint/2010/main" val="1094858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lstStyle/>
          <a:p>
            <a:r>
              <a:rPr lang="en-US" dirty="0">
                <a:solidFill>
                  <a:srgbClr val="F5F5F5"/>
                </a:solidFill>
              </a:rPr>
              <a:t>OAA Titles III &amp; VI Coordination</a:t>
            </a:r>
          </a:p>
        </p:txBody>
      </p:sp>
      <p:sp>
        <p:nvSpPr>
          <p:cNvPr id="3" name="Content Placeholder 2"/>
          <p:cNvSpPr>
            <a:spLocks noGrp="1"/>
          </p:cNvSpPr>
          <p:nvPr>
            <p:ph idx="1"/>
          </p:nvPr>
        </p:nvSpPr>
        <p:spPr/>
        <p:txBody>
          <a:bodyPr>
            <a:normAutofit/>
          </a:bodyPr>
          <a:lstStyle/>
          <a:p>
            <a:pPr marL="0" indent="0">
              <a:buNone/>
            </a:pPr>
            <a:r>
              <a:rPr lang="en-US" sz="3600" dirty="0"/>
              <a:t>OAA Titles III &amp; VI Coordination</a:t>
            </a:r>
          </a:p>
          <a:p>
            <a:r>
              <a:rPr lang="en-US" dirty="0"/>
              <a:t>March 30, 2018 SUA Letter</a:t>
            </a:r>
          </a:p>
          <a:p>
            <a:r>
              <a:rPr lang="en-US" dirty="0"/>
              <a:t>Sec. 614(a)(11) Title VI</a:t>
            </a:r>
          </a:p>
          <a:p>
            <a:r>
              <a:rPr lang="en-US" dirty="0"/>
              <a:t>Sec. 306(a)(11)(B) AAAs</a:t>
            </a:r>
          </a:p>
          <a:p>
            <a:r>
              <a:rPr lang="pt-BR" dirty="0"/>
              <a:t>Sec. 307 (a)(21)(A) SUA</a:t>
            </a:r>
          </a:p>
          <a:p>
            <a:pPr marL="0" indent="0" algn="r">
              <a:buNone/>
            </a:pPr>
            <a:endParaRPr lang="en-US" dirty="0"/>
          </a:p>
        </p:txBody>
      </p:sp>
      <p:sp>
        <p:nvSpPr>
          <p:cNvPr id="5" name="Footer Placeholder 4"/>
          <p:cNvSpPr>
            <a:spLocks noGrp="1"/>
          </p:cNvSpPr>
          <p:nvPr>
            <p:ph type="ftr" sz="quarter" idx="3"/>
          </p:nvPr>
        </p:nvSpPr>
        <p:spPr/>
        <p:txBody>
          <a:bodyPr/>
          <a:lstStyle/>
          <a:p>
            <a:r>
              <a:rPr lang="en-US">
                <a:solidFill>
                  <a:srgbClr val="000000"/>
                </a:solidFill>
              </a:rPr>
              <a:t>Minnesota Board on Aging | www.mnaging.net</a:t>
            </a:r>
            <a:endParaRPr lang="en-US" dirty="0">
              <a:solidFill>
                <a:srgbClr val="000000"/>
              </a:solidFill>
            </a:endParaRPr>
          </a:p>
        </p:txBody>
      </p:sp>
      <p:sp>
        <p:nvSpPr>
          <p:cNvPr id="6" name="Slide Number Placeholder 5"/>
          <p:cNvSpPr>
            <a:spLocks noGrp="1"/>
          </p:cNvSpPr>
          <p:nvPr>
            <p:ph type="sldNum" sz="quarter" idx="12"/>
          </p:nvPr>
        </p:nvSpPr>
        <p:spPr/>
        <p:txBody>
          <a:bodyPr/>
          <a:lstStyle/>
          <a:p>
            <a:fld id="{48F63A3B-78C7-47BE-AE5E-E10140E04643}" type="slidenum">
              <a:rPr lang="en-US" smtClean="0">
                <a:solidFill>
                  <a:srgbClr val="000000"/>
                </a:solidFill>
              </a:rPr>
              <a:pPr/>
              <a:t>7</a:t>
            </a:fld>
            <a:endParaRPr lang="en-US" dirty="0">
              <a:solidFill>
                <a:srgbClr val="000000"/>
              </a:solidFill>
            </a:endParaRPr>
          </a:p>
        </p:txBody>
      </p:sp>
    </p:spTree>
    <p:extLst>
      <p:ext uri="{BB962C8B-B14F-4D97-AF65-F5344CB8AC3E}">
        <p14:creationId xmlns:p14="http://schemas.microsoft.com/office/powerpoint/2010/main" val="181138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1D784-E8C7-42D7-95DE-46D4CCA6A383}"/>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OAA Titles III &amp; VI Coordination</a:t>
            </a:r>
          </a:p>
          <a:p>
            <a:r>
              <a:rPr lang="en-US" dirty="0"/>
              <a:t>Sec. 614(a)(11) TVI</a:t>
            </a:r>
          </a:p>
          <a:p>
            <a:pPr marL="0" indent="0">
              <a:buNone/>
            </a:pPr>
            <a:r>
              <a:rPr lang="en-US" dirty="0"/>
              <a:t>Each Title VI application shall contain assurances that the tribal organization will coordinate services provided under this part with services provided under Title III in the same geographical area </a:t>
            </a:r>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88859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90FC2-60A4-41B8-90B2-CBA82037B6FE}"/>
              </a:ext>
            </a:extLst>
          </p:cNvPr>
          <p:cNvSpPr>
            <a:spLocks noGrp="1"/>
          </p:cNvSpPr>
          <p:nvPr>
            <p:ph type="title" idx="4294967295"/>
          </p:nvPr>
        </p:nvSpPr>
        <p:spPr>
          <a:xfrm>
            <a:off x="914400" y="-914400"/>
            <a:ext cx="10360152" cy="914400"/>
          </a:xfrm>
        </p:spPr>
        <p:txBody>
          <a:bodyPr vert="horz" lIns="91440" tIns="45720" rIns="91440" bIns="45720" rtlCol="0" anchor="b">
            <a:normAutofit/>
          </a:bodyPr>
          <a:lstStyle/>
          <a:p>
            <a:r>
              <a:rPr lang="en-US" dirty="0">
                <a:solidFill>
                  <a:schemeClr val="bg2"/>
                </a:solidFill>
              </a:rPr>
              <a:t>{Hidden</a:t>
            </a:r>
            <a:endParaRPr lang="en-US" dirty="0"/>
          </a:p>
        </p:txBody>
      </p:sp>
      <p:sp>
        <p:nvSpPr>
          <p:cNvPr id="3" name="Content Placeholder 2"/>
          <p:cNvSpPr>
            <a:spLocks noGrp="1"/>
          </p:cNvSpPr>
          <p:nvPr>
            <p:ph idx="1"/>
          </p:nvPr>
        </p:nvSpPr>
        <p:spPr/>
        <p:txBody>
          <a:bodyPr>
            <a:normAutofit/>
          </a:bodyPr>
          <a:lstStyle/>
          <a:p>
            <a:pPr marL="0" indent="0">
              <a:buNone/>
            </a:pPr>
            <a:r>
              <a:rPr lang="en-US" sz="3600" dirty="0"/>
              <a:t>OAA Titles III &amp; VI Coordination</a:t>
            </a:r>
          </a:p>
          <a:p>
            <a:r>
              <a:rPr lang="en-US" dirty="0"/>
              <a:t>Sec. 306(a)(11)(B) AAAs</a:t>
            </a:r>
          </a:p>
          <a:p>
            <a:pPr marL="0" indent="0">
              <a:buNone/>
            </a:pPr>
            <a:r>
              <a:rPr lang="en-US" dirty="0"/>
              <a:t>Each Area Agency on Aging plan shall provide information and assurance concerning services to older individuals who are Native Americans, including an assurance that the Area Agency on Aging will, to the maximum extent practicable, coordinate the services the agency provides under this title with services provided under Title VI </a:t>
            </a:r>
          </a:p>
          <a:p>
            <a:endParaRPr lang="en-US" dirty="0"/>
          </a:p>
        </p:txBody>
      </p:sp>
      <p:sp>
        <p:nvSpPr>
          <p:cNvPr id="4" name="Date Placeholder 3"/>
          <p:cNvSpPr>
            <a:spLocks noGrp="1"/>
          </p:cNvSpPr>
          <p:nvPr>
            <p:ph type="dt" sz="half" idx="10"/>
          </p:nvPr>
        </p:nvSpPr>
        <p:spPr/>
        <p:txBody>
          <a:bodyPr/>
          <a:lstStyle/>
          <a:p>
            <a:fld id="{824D5D47-1752-4D84-8BFB-C2F71A34C932}" type="datetime1">
              <a:rPr lang="en-US" smtClean="0"/>
              <a:t>3/7/2020</a:t>
            </a:fld>
            <a:endParaRPr lang="en-US" dirty="0"/>
          </a:p>
        </p:txBody>
      </p:sp>
      <p:sp>
        <p:nvSpPr>
          <p:cNvPr id="5" name="Footer Placeholder 4"/>
          <p:cNvSpPr>
            <a:spLocks noGrp="1"/>
          </p:cNvSpPr>
          <p:nvPr>
            <p:ph type="ftr" sz="quarter" idx="3"/>
          </p:nvPr>
        </p:nvSpPr>
        <p:spPr/>
        <p:txBody>
          <a:bodyPr/>
          <a:lstStyle/>
          <a:p>
            <a:r>
              <a:rPr lang="en-US" dirty="0"/>
              <a:t>Minnesota Board on Aging </a:t>
            </a:r>
            <a:r>
              <a:rPr lang="en-US" dirty="0">
                <a:solidFill>
                  <a:schemeClr val="accent1"/>
                </a:solidFill>
              </a:rPr>
              <a:t>|</a:t>
            </a:r>
            <a:r>
              <a:rPr lang="en-US" dirty="0"/>
              <a:t> www.managing.net</a:t>
            </a:r>
          </a:p>
        </p:txBody>
      </p:sp>
      <p:sp>
        <p:nvSpPr>
          <p:cNvPr id="6" name="Slide Number Placeholder 5"/>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2047500228"/>
      </p:ext>
    </p:extLst>
  </p:cSld>
  <p:clrMapOvr>
    <a:masterClrMapping/>
  </p:clrMapOvr>
</p:sld>
</file>

<file path=ppt/theme/theme1.xml><?xml version="1.0" encoding="utf-8"?>
<a:theme xmlns:a="http://schemas.openxmlformats.org/drawingml/2006/main" name="Minnesota Department of Human Services">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N.IT" id="{43004C98-5B53-4D58-92B4-D334E886AB92}" vid="{BCC84AB3-760B-4B29-9458-5FA6845EC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EW_x0020_MBA_x0020_Admin_x0020_Category xmlns="ad0abacc-eb4e-4ca5-ae8e-82d634ccc6c7">Templates</NEW_x0020_MBA_x0020_Admin_x0020_Category>
    <MBA_x0020_Category xmlns="ad0abacc-eb4e-4ca5-ae8e-82d634ccc6c7">Other</MBA_x0020_Category>
    <IconOverlay xmlns="http://schemas.microsoft.com/sharepoint/v4" xsi:nil="true"/>
    <Calendar_x0020_Year xmlns="ad0abacc-eb4e-4ca5-ae8e-82d634ccc6c7">2017</Calendar_x0020_Year>
    <MN_x0020_2030 xmlns="ad0abacc-eb4e-4ca5-ae8e-82d634ccc6c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D88B07C4E77EB4ABC6DE3476EA37006" ma:contentTypeVersion="17" ma:contentTypeDescription="Create a new document." ma:contentTypeScope="" ma:versionID="0f5d24e1d4e8993f7f51a1bbadca79fe">
  <xsd:schema xmlns:xsd="http://www.w3.org/2001/XMLSchema" xmlns:xs="http://www.w3.org/2001/XMLSchema" xmlns:p="http://schemas.microsoft.com/office/2006/metadata/properties" xmlns:ns2="ad0abacc-eb4e-4ca5-ae8e-82d634ccc6c7" xmlns:ns3="http://schemas.microsoft.com/sharepoint/v4" targetNamespace="http://schemas.microsoft.com/office/2006/metadata/properties" ma:root="true" ma:fieldsID="b8874795b01af5db21a9d0310b76c812" ns2:_="" ns3:_="">
    <xsd:import namespace="ad0abacc-eb4e-4ca5-ae8e-82d634ccc6c7"/>
    <xsd:import namespace="http://schemas.microsoft.com/sharepoint/v4"/>
    <xsd:element name="properties">
      <xsd:complexType>
        <xsd:sequence>
          <xsd:element name="documentManagement">
            <xsd:complexType>
              <xsd:all>
                <xsd:element ref="ns2:MBA_x0020_Category" minOccurs="0"/>
                <xsd:element ref="ns2:Calendar_x0020_Year"/>
                <xsd:element ref="ns3:IconOverlay" minOccurs="0"/>
                <xsd:element ref="ns2:NEW_x0020_MBA_x0020_Admin_x0020_Category"/>
                <xsd:element ref="ns2:MN_x0020_203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0abacc-eb4e-4ca5-ae8e-82d634ccc6c7" elementFormDefault="qualified">
    <xsd:import namespace="http://schemas.microsoft.com/office/2006/documentManagement/types"/>
    <xsd:import namespace="http://schemas.microsoft.com/office/infopath/2007/PartnerControls"/>
    <xsd:element name="MBA_x0020_Category" ma:index="2" nillable="true" ma:displayName="MBA Category" ma:description="enter appropriate category here" ma:format="Dropdown" ma:internalName="MBA_x0020_Category">
      <xsd:simpleType>
        <xsd:union memberTypes="dms:Text">
          <xsd:simpleType>
            <xsd:restriction base="dms:Choice">
              <xsd:enumeration value="Agendas"/>
              <xsd:enumeration value="Committee Labels and List"/>
              <xsd:enumeration value="Handouts"/>
              <xsd:enumeration value="MBA Members List"/>
              <xsd:enumeration value="MBA Presentations"/>
              <xsd:enumeration value="Member Handbook"/>
              <xsd:enumeration value="Minutes"/>
              <xsd:enumeration value="Old MBA Info"/>
              <xsd:enumeration value="OPERATIONS MANUAL FOR AREA AGENCIES ON AGING (AAAs) August 2014"/>
              <xsd:enumeration value="Other"/>
              <xsd:enumeration value="POC Handouts"/>
              <xsd:enumeration value="Schedules"/>
              <xsd:enumeration value="Calendars"/>
              <xsd:enumeration value="WHCOA"/>
            </xsd:restriction>
          </xsd:simpleType>
        </xsd:union>
      </xsd:simpleType>
    </xsd:element>
    <xsd:element name="Calendar_x0020_Year" ma:index="3" ma:displayName="Calendar Year" ma:format="Dropdown" ma:internalName="Calendar_x0020_Year">
      <xsd:simpleType>
        <xsd:restriction base="dms:Choice">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restriction>
      </xsd:simpleType>
    </xsd:element>
    <xsd:element name="NEW_x0020_MBA_x0020_Admin_x0020_Category" ma:index="13" ma:displayName="NEW MBA Admin Category" ma:description="Choose appropriate category here" ma:format="Dropdown" ma:internalName="NEW_x0020_MBA_x0020_Admin_x0020_Category">
      <xsd:simpleType>
        <xsd:union memberTypes="dms:Text">
          <xsd:simpleType>
            <xsd:restriction base="dms:Choice">
              <xsd:enumeration value="AAA Information"/>
              <xsd:enumeration value="AAA Operations Manual"/>
              <xsd:enumeration value="Calendars"/>
              <xsd:enumeration value="Legislative Information"/>
              <xsd:enumeration value="Member Handbook"/>
              <xsd:enumeration value="Member Information"/>
              <xsd:enumeration value="Member Notice of Appointments"/>
              <xsd:enumeration value="Out of State Meetings"/>
              <xsd:enumeration value="Resources/Other"/>
            </xsd:restriction>
          </xsd:simpleType>
        </xsd:union>
      </xsd:simpleType>
    </xsd:element>
    <xsd:element name="MN_x0020_2030" ma:index="14" nillable="true" ma:displayName="MN 2030" ma:internalName="MN_x0020_203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153553-7048-44C0-962D-31C90BA4FF73}">
  <ds:schemaRefs>
    <ds:schemaRef ds:uri="http://schemas.microsoft.com/sharepoint/v3/contenttype/forms"/>
  </ds:schemaRefs>
</ds:datastoreItem>
</file>

<file path=customXml/itemProps2.xml><?xml version="1.0" encoding="utf-8"?>
<ds:datastoreItem xmlns:ds="http://schemas.openxmlformats.org/officeDocument/2006/customXml" ds:itemID="{5E8389D6-E0FD-469D-8587-EA39AB285030}">
  <ds:schemaRefs>
    <ds:schemaRef ds:uri="http://www.w3.org/XML/1998/namespace"/>
    <ds:schemaRef ds:uri="http://schemas.microsoft.com/office/2006/documentManagement/types"/>
    <ds:schemaRef ds:uri="http://purl.org/dc/dcmitype/"/>
    <ds:schemaRef ds:uri="ad0abacc-eb4e-4ca5-ae8e-82d634ccc6c7"/>
    <ds:schemaRef ds:uri="http://schemas.microsoft.com/office/infopath/2007/PartnerControls"/>
    <ds:schemaRef ds:uri="http://purl.org/dc/elements/1.1/"/>
    <ds:schemaRef ds:uri="http://purl.org/dc/terms/"/>
    <ds:schemaRef ds:uri="http://schemas.microsoft.com/sharepoint/v4"/>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39144E4A-EBF7-43BC-B3DD-359A145CC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0abacc-eb4e-4ca5-ae8e-82d634ccc6c7"/>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MN.IT</Template>
  <TotalTime>16766</TotalTime>
  <Words>4352</Words>
  <Application>Microsoft Office PowerPoint</Application>
  <PresentationFormat>Widescreen</PresentationFormat>
  <Paragraphs>276</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NeueHaasGroteskText Std</vt:lpstr>
      <vt:lpstr>Symbol</vt:lpstr>
      <vt:lpstr>Minnesota Department of Human Services</vt:lpstr>
      <vt:lpstr>OAA Title VI &amp; III Working Together</vt:lpstr>
      <vt:lpstr>Older Americans Act</vt:lpstr>
      <vt:lpstr>Older Americans Act Service Delivery System</vt:lpstr>
      <vt:lpstr>{Hidden</vt:lpstr>
      <vt:lpstr>{Hidden</vt:lpstr>
      <vt:lpstr>Minnesota Area Agencies on Aging</vt:lpstr>
      <vt:lpstr>OAA Titles III &amp; VI Coordination</vt:lpstr>
      <vt:lpstr>{Hidden</vt:lpstr>
      <vt:lpstr>{Hidden</vt:lpstr>
      <vt:lpstr>{Hidden</vt:lpstr>
      <vt:lpstr>{Hidden</vt:lpstr>
      <vt:lpstr>OAA Titles III &amp; VI Coordination</vt:lpstr>
      <vt:lpstr>{Hidden</vt:lpstr>
      <vt:lpstr>State Title III and Tribal Title VI Services FFY 2018</vt:lpstr>
      <vt:lpstr>Each year the Department of Health and Human Services (HHS) participates in a number of events to support the federal governments commitment to help improve the health of American Indian and Alaska Natives through various health and human service programs administered by the department. As an operating division of HHS, the Administration for Community Living takes part in those events with our focus on the tribal aging population and persons with disabilities.”   </vt:lpstr>
      <vt:lpstr>{Hidden</vt:lpstr>
      <vt:lpstr>Miigwech!</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DHS PowerPoint template - all slides - save a copy and edit it</dc:title>
  <dc:subject>PowerPoint Template</dc:subject>
  <dc:creator>MN.IT Services Communications</dc:creator>
  <cp:keywords>PowerPoint, Template</cp:keywords>
  <dc:description>Version 1.1, Released 8-2016</dc:description>
  <cp:lastModifiedBy>Joaquin Phoenix</cp:lastModifiedBy>
  <cp:revision>737</cp:revision>
  <cp:lastPrinted>2020-02-28T21:08:00Z</cp:lastPrinted>
  <dcterms:created xsi:type="dcterms:W3CDTF">2016-01-06T16:54:03Z</dcterms:created>
  <dcterms:modified xsi:type="dcterms:W3CDTF">2020-03-08T00:06:05Z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0x010100AD88B07C4E77EB4ABC6DE3476EA37006</vt:lpwstr>
  </property>
  <property fmtid="{D5CDD505-2E9C-101B-9397-08002B2CF9AE}" pid="3" name="Order">
    <vt:r8>900</vt:r8>
  </property>
  <property fmtid="{D5CDD505-2E9C-101B-9397-08002B2CF9AE}" pid="4" name="xd_ProgID">
    <vt:lpwstr/>
  </property>
  <property fmtid="{D5CDD505-2E9C-101B-9397-08002B2CF9AE}" pid="5" name="TemplateUrl">
    <vt:lpwstr/>
  </property>
</Properties>
</file>