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291" autoAdjust="0"/>
  </p:normalViewPr>
  <p:slideViewPr>
    <p:cSldViewPr snapToGrid="0">
      <p:cViewPr varScale="1">
        <p:scale>
          <a:sx n="68" d="100"/>
          <a:sy n="68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C471-B89A-4291-BCA7-09D42C77D751}" type="datetimeFigureOut">
              <a:rPr lang="en-US" smtClean="0"/>
              <a:t>3/7/2020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69379-B8E5-42E8-AB76-27D6F65C00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111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C471-B89A-4291-BCA7-09D42C77D751}" type="datetimeFigureOut">
              <a:rPr lang="en-US" smtClean="0"/>
              <a:t>3/7/2020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69379-B8E5-42E8-AB76-27D6F65C00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453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C471-B89A-4291-BCA7-09D42C77D751}" type="datetimeFigureOut">
              <a:rPr lang="en-US" smtClean="0"/>
              <a:t>3/7/2020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69379-B8E5-42E8-AB76-27D6F65C001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763529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C471-B89A-4291-BCA7-09D42C77D751}" type="datetimeFigureOut">
              <a:rPr lang="en-US" smtClean="0"/>
              <a:t>3/7/2020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69379-B8E5-42E8-AB76-27D6F65C00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6743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C471-B89A-4291-BCA7-09D42C77D751}" type="datetimeFigureOut">
              <a:rPr lang="en-US" smtClean="0"/>
              <a:t>3/7/2020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69379-B8E5-42E8-AB76-27D6F65C001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887105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C471-B89A-4291-BCA7-09D42C77D751}" type="datetimeFigureOut">
              <a:rPr lang="en-US" smtClean="0"/>
              <a:t>3/7/2020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69379-B8E5-42E8-AB76-27D6F65C00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06274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C471-B89A-4291-BCA7-09D42C77D751}" type="datetimeFigureOut">
              <a:rPr lang="en-US" smtClean="0"/>
              <a:t>3/7/2020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69379-B8E5-42E8-AB76-27D6F65C00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7978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C471-B89A-4291-BCA7-09D42C77D751}" type="datetimeFigureOut">
              <a:rPr lang="en-US" smtClean="0"/>
              <a:t>3/7/2020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69379-B8E5-42E8-AB76-27D6F65C00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741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C471-B89A-4291-BCA7-09D42C77D751}" type="datetimeFigureOut">
              <a:rPr lang="en-US" smtClean="0"/>
              <a:t>3/7/2020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69379-B8E5-42E8-AB76-27D6F65C00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43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C471-B89A-4291-BCA7-09D42C77D751}" type="datetimeFigureOut">
              <a:rPr lang="en-US" smtClean="0"/>
              <a:t>3/7/2020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69379-B8E5-42E8-AB76-27D6F65C00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544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C471-B89A-4291-BCA7-09D42C77D751}" type="datetimeFigureOut">
              <a:rPr lang="en-US" smtClean="0"/>
              <a:t>3/7/2020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69379-B8E5-42E8-AB76-27D6F65C00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5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C471-B89A-4291-BCA7-09D42C77D751}" type="datetimeFigureOut">
              <a:rPr lang="en-US" smtClean="0"/>
              <a:t>3/7/2020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69379-B8E5-42E8-AB76-27D6F65C00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867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C471-B89A-4291-BCA7-09D42C77D751}" type="datetimeFigureOut">
              <a:rPr lang="en-US" smtClean="0"/>
              <a:t>3/7/2020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69379-B8E5-42E8-AB76-27D6F65C00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645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C471-B89A-4291-BCA7-09D42C77D751}" type="datetimeFigureOut">
              <a:rPr lang="en-US" smtClean="0"/>
              <a:t>3/7/2020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69379-B8E5-42E8-AB76-27D6F65C00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395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C471-B89A-4291-BCA7-09D42C77D751}" type="datetimeFigureOut">
              <a:rPr lang="en-US" smtClean="0"/>
              <a:t>3/7/2020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69379-B8E5-42E8-AB76-27D6F65C00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588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C471-B89A-4291-BCA7-09D42C77D751}" type="datetimeFigureOut">
              <a:rPr lang="en-US" smtClean="0"/>
              <a:t>3/7/2020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69379-B8E5-42E8-AB76-27D6F65C00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6622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9C471-B89A-4291-BCA7-09D42C77D751}" type="datetimeFigureOut">
              <a:rPr lang="en-US" smtClean="0"/>
              <a:t>3/7/2020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B269379-B8E5-42E8-AB76-27D6F65C00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746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  <p:sldLayoutId id="2147483777" r:id="rId12"/>
    <p:sldLayoutId id="2147483778" r:id="rId13"/>
    <p:sldLayoutId id="2147483779" r:id="rId14"/>
    <p:sldLayoutId id="2147483780" r:id="rId15"/>
    <p:sldLayoutId id="214748378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NEW! </a:t>
            </a:r>
            <a:br>
              <a:rPr lang="en-US" dirty="0"/>
            </a:br>
            <a:r>
              <a:rPr lang="en-US" dirty="0"/>
              <a:t>Title VI Monitoring Tool </a:t>
            </a:r>
          </a:p>
        </p:txBody>
      </p:sp>
    </p:spTree>
    <p:extLst>
      <p:ext uri="{BB962C8B-B14F-4D97-AF65-F5344CB8AC3E}">
        <p14:creationId xmlns:p14="http://schemas.microsoft.com/office/powerpoint/2010/main" val="39117225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581891"/>
            <a:ext cx="8596668" cy="1320800"/>
          </a:xfrm>
        </p:spPr>
        <p:txBody>
          <a:bodyPr/>
          <a:lstStyle/>
          <a:p>
            <a:pPr algn="ctr"/>
            <a:r>
              <a:rPr lang="en-US" dirty="0"/>
              <a:t>Reflections Sheet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85455"/>
            <a:ext cx="8596668" cy="4655907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This sheet is an opportunity for your grant to reflect on the activities of your grant.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There are four questions for you to answer each moth: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6758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do you get a copy of this monitoring tool?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21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69818"/>
          </a:xfrm>
        </p:spPr>
        <p:txBody>
          <a:bodyPr>
            <a:normAutofit/>
          </a:bodyPr>
          <a:lstStyle/>
          <a:p>
            <a:pPr algn="ctr"/>
            <a:r>
              <a:rPr lang="en-US" sz="4400" dirty="0"/>
              <a:t>Who am I?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21680"/>
            <a:ext cx="8596668" cy="388077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Jasmine Aplin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I am a new member on Cynthia’s team.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I have a JD and I’m also working on an MPH.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For the past 4 years, I’ve worked at the Center for Medicare and Medicaid Services (CMS).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My personal interests are running marathons and my 3 dachshunds. 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8763" y="4265200"/>
            <a:ext cx="3139255" cy="1770539"/>
          </a:xfrm>
          <a:prstGeom prst="rect">
            <a:avLst/>
          </a:prstGeom>
        </p:spPr>
      </p:pic>
      <p:pic>
        <p:nvPicPr>
          <p:cNvPr id="6" name="Picture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1999" y="4246667"/>
            <a:ext cx="1040291" cy="1849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682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Why am I here?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22401"/>
            <a:ext cx="8596668" cy="461896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To get your input on a new </a:t>
            </a:r>
            <a:r>
              <a:rPr lang="en-US" b="1" dirty="0"/>
              <a:t>VOLUNTARY</a:t>
            </a:r>
            <a:r>
              <a:rPr lang="en-US" dirty="0"/>
              <a:t> monitoring tool for title VI  grantees. </a:t>
            </a:r>
          </a:p>
        </p:txBody>
      </p:sp>
    </p:spTree>
    <p:extLst>
      <p:ext uri="{BB962C8B-B14F-4D97-AF65-F5344CB8AC3E}">
        <p14:creationId xmlns:p14="http://schemas.microsoft.com/office/powerpoint/2010/main" val="4092848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397163"/>
            <a:ext cx="8596668" cy="1320800"/>
          </a:xfrm>
        </p:spPr>
        <p:txBody>
          <a:bodyPr/>
          <a:lstStyle/>
          <a:p>
            <a:pPr algn="ctr"/>
            <a:r>
              <a:rPr lang="en-US" dirty="0"/>
              <a:t>What is this tool?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92372"/>
            <a:ext cx="8596668" cy="388077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This tool is intended to: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Assist you in tracking the progress of your grant.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Help you fill out your annual Title VI report.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Give you an opportunity to set goals for all aspects of your grant.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Help you identify areas of your grant that you have questions about.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Help ensure a smooth transition if you have any changes in your title VI staff.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9375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this tool is NOT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21680"/>
            <a:ext cx="8596668" cy="3880773"/>
          </a:xfrm>
        </p:spPr>
        <p:txBody>
          <a:bodyPr/>
          <a:lstStyle/>
          <a:p>
            <a:r>
              <a:rPr lang="en-US" dirty="0"/>
              <a:t>This monitoring tool is not mandatory. </a:t>
            </a:r>
          </a:p>
          <a:p>
            <a:r>
              <a:rPr lang="en-US" dirty="0"/>
              <a:t>ACL will not be collecting your report. </a:t>
            </a:r>
          </a:p>
          <a:p>
            <a:r>
              <a:rPr lang="en-US" dirty="0"/>
              <a:t>HOWEVER, we encourage you to share your report with the ACL team if you have any questions or would like to share your success.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***Please Note***This report does not substitute your title VI annual report or any financial information you enter in PMS. </a:t>
            </a:r>
          </a:p>
        </p:txBody>
      </p:sp>
    </p:spTree>
    <p:extLst>
      <p:ext uri="{BB962C8B-B14F-4D97-AF65-F5344CB8AC3E}">
        <p14:creationId xmlns:p14="http://schemas.microsoft.com/office/powerpoint/2010/main" val="28406439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341745"/>
            <a:ext cx="8596668" cy="1320800"/>
          </a:xfrm>
        </p:spPr>
        <p:txBody>
          <a:bodyPr/>
          <a:lstStyle/>
          <a:p>
            <a:pPr algn="ctr"/>
            <a:r>
              <a:rPr lang="en-US" dirty="0"/>
              <a:t>Contents of the monitoring tool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5734" y="1135352"/>
            <a:ext cx="8596668" cy="3880773"/>
          </a:xfrm>
        </p:spPr>
        <p:txBody>
          <a:bodyPr/>
          <a:lstStyle/>
          <a:p>
            <a:r>
              <a:rPr lang="en-US" dirty="0"/>
              <a:t>Instructions Sheet</a:t>
            </a:r>
          </a:p>
          <a:p>
            <a:r>
              <a:rPr lang="en-US" dirty="0"/>
              <a:t>Data Sheet </a:t>
            </a:r>
          </a:p>
          <a:p>
            <a:r>
              <a:rPr lang="en-US" dirty="0"/>
              <a:t>Dashboard Sheet </a:t>
            </a:r>
          </a:p>
          <a:p>
            <a:r>
              <a:rPr lang="en-US" dirty="0"/>
              <a:t>Reflections Sheet </a:t>
            </a:r>
          </a:p>
        </p:txBody>
      </p:sp>
    </p:spTree>
    <p:extLst>
      <p:ext uri="{BB962C8B-B14F-4D97-AF65-F5344CB8AC3E}">
        <p14:creationId xmlns:p14="http://schemas.microsoft.com/office/powerpoint/2010/main" val="19922425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Instructions Sheet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22401"/>
            <a:ext cx="8596668" cy="4618962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The Instructions Sheet has directions for how to fill out the monitoring tool.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The Instructions Sheet is also available as a separate document so that you can easily refer to the instructions while you complete the monitoring tool. </a:t>
            </a:r>
          </a:p>
        </p:txBody>
      </p:sp>
    </p:spTree>
    <p:extLst>
      <p:ext uri="{BB962C8B-B14F-4D97-AF65-F5344CB8AC3E}">
        <p14:creationId xmlns:p14="http://schemas.microsoft.com/office/powerpoint/2010/main" val="1113621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8170" y="508000"/>
            <a:ext cx="8596668" cy="1320800"/>
          </a:xfrm>
        </p:spPr>
        <p:txBody>
          <a:bodyPr/>
          <a:lstStyle/>
          <a:p>
            <a:pPr algn="ctr"/>
            <a:r>
              <a:rPr lang="en-US" dirty="0"/>
              <a:t>Data Sheet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57745"/>
            <a:ext cx="8596668" cy="4683617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The Data Sheet is where you will fill out the numeric results of your grant.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To fill out the Data Sheet you will: </a:t>
            </a:r>
          </a:p>
          <a:p>
            <a:pPr marL="457200" lvl="1" indent="0">
              <a:buNone/>
            </a:pPr>
            <a:r>
              <a:rPr lang="en-US" dirty="0"/>
              <a:t>Step 1: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4432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Dashboard Sheet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40873"/>
            <a:ext cx="8596668" cy="4600489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The Dashboard Sheet will give you charts, based on the information in the Data Sheet.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The charts show: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/>
              <a:t>The total Title VI amount spent vs. the Title VI amount that’s unspent.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/>
              <a:t>The total amount spent on indirect costs vs. the amount of indirect costs that’s unspent.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/>
              <a:t>The number of elders served each month.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/>
              <a:t>The amount of congregate meals served.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/>
              <a:t>The amount of home-delivered meals served. </a:t>
            </a:r>
          </a:p>
        </p:txBody>
      </p:sp>
    </p:spTree>
    <p:extLst>
      <p:ext uri="{BB962C8B-B14F-4D97-AF65-F5344CB8AC3E}">
        <p14:creationId xmlns:p14="http://schemas.microsoft.com/office/powerpoint/2010/main" val="251382519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213</TotalTime>
  <Words>432</Words>
  <Application>Microsoft Office PowerPoint</Application>
  <PresentationFormat>Widescreen</PresentationFormat>
  <Paragraphs>47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Trebuchet MS</vt:lpstr>
      <vt:lpstr>Wingdings</vt:lpstr>
      <vt:lpstr>Wingdings 3</vt:lpstr>
      <vt:lpstr>Facet</vt:lpstr>
      <vt:lpstr>NEW!  Title VI Monitoring Tool </vt:lpstr>
      <vt:lpstr>Who am I? </vt:lpstr>
      <vt:lpstr>Why am I here? </vt:lpstr>
      <vt:lpstr>What is this tool? </vt:lpstr>
      <vt:lpstr>What this tool is NOT</vt:lpstr>
      <vt:lpstr>Contents of the monitoring tool </vt:lpstr>
      <vt:lpstr>Instructions Sheet </vt:lpstr>
      <vt:lpstr>Data Sheet</vt:lpstr>
      <vt:lpstr>Dashboard Sheet</vt:lpstr>
      <vt:lpstr>Reflections Sheet </vt:lpstr>
      <vt:lpstr>How do you get a copy of this monitoring tool? </vt:lpstr>
    </vt:vector>
  </TitlesOfParts>
  <Company>HHS/ITIO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NEW! Title VI Monitoring Tool</dc:title>
  <dc:creator>Aplin, Jasmine (ACL)</dc:creator>
  <cp:lastModifiedBy>Joaquin Phoenix</cp:lastModifiedBy>
  <cp:revision>24</cp:revision>
  <dcterms:created xsi:type="dcterms:W3CDTF">2020-02-04T19:29:39Z</dcterms:created>
  <dcterms:modified xsi:type="dcterms:W3CDTF">2020-03-08T02:29:05Z</dcterms:modified>
</cp:coreProperties>
</file>