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79" r:id="rId2"/>
    <p:sldId id="258" r:id="rId3"/>
    <p:sldId id="283" r:id="rId4"/>
    <p:sldId id="267" r:id="rId5"/>
    <p:sldId id="268" r:id="rId6"/>
    <p:sldId id="280" r:id="rId7"/>
    <p:sldId id="269" r:id="rId8"/>
    <p:sldId id="270" r:id="rId9"/>
    <p:sldId id="284" r:id="rId10"/>
    <p:sldId id="271" r:id="rId11"/>
    <p:sldId id="282" r:id="rId12"/>
    <p:sldId id="272" r:id="rId13"/>
    <p:sldId id="273" r:id="rId14"/>
    <p:sldId id="274" r:id="rId15"/>
    <p:sldId id="281" r:id="rId16"/>
    <p:sldId id="275"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en.Rice" initials="KR" lastIdx="2" clrIdx="0">
    <p:extLst/>
  </p:cmAuthor>
  <p:cmAuthor id="2" name="Windows User" initials="W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F1D"/>
    <a:srgbClr val="3333CC"/>
    <a:srgbClr val="F1E6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418" autoAdjust="0"/>
    <p:restoredTop sz="67496" autoAdjust="0"/>
  </p:normalViewPr>
  <p:slideViewPr>
    <p:cSldViewPr>
      <p:cViewPr varScale="1">
        <p:scale>
          <a:sx n="46" d="100"/>
          <a:sy n="46" d="100"/>
        </p:scale>
        <p:origin x="1292" y="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0"/>
    </p:cViewPr>
  </p:sorterViewPr>
  <p:notesViewPr>
    <p:cSldViewPr>
      <p:cViewPr varScale="1">
        <p:scale>
          <a:sx n="56" d="100"/>
          <a:sy n="56" d="100"/>
        </p:scale>
        <p:origin x="-278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a:t>1/23/2017</a:t>
            </a: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EB4DB3F-86A9-4140-B705-098B66A0326A}" type="slidenum">
              <a:rPr lang="en-US" smtClean="0"/>
              <a:pPr/>
              <a:t>‹#›</a:t>
            </a:fld>
            <a:endParaRPr lang="en-US"/>
          </a:p>
        </p:txBody>
      </p:sp>
    </p:spTree>
    <p:extLst>
      <p:ext uri="{BB962C8B-B14F-4D97-AF65-F5344CB8AC3E}">
        <p14:creationId xmlns:p14="http://schemas.microsoft.com/office/powerpoint/2010/main" val="318164121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r>
              <a:rPr lang="en-US"/>
              <a:t>1/23/2017</a:t>
            </a:r>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F578678-88A4-4BE9-BB45-C5BDA72D90F8}" type="slidenum">
              <a:rPr lang="en-US" smtClean="0"/>
              <a:pPr/>
              <a:t>‹#›</a:t>
            </a:fld>
            <a:endParaRPr lang="en-US"/>
          </a:p>
        </p:txBody>
      </p:sp>
    </p:spTree>
    <p:extLst>
      <p:ext uri="{BB962C8B-B14F-4D97-AF65-F5344CB8AC3E}">
        <p14:creationId xmlns:p14="http://schemas.microsoft.com/office/powerpoint/2010/main" val="42345728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09565B-FAB9-44D1-9435-57DF72983D94}" type="slidenum">
              <a:rPr lang="en-US" smtClean="0"/>
              <a:pPr/>
              <a:t>1</a:t>
            </a:fld>
            <a:endParaRPr lang="en-US"/>
          </a:p>
        </p:txBody>
      </p:sp>
    </p:spTree>
    <p:extLst>
      <p:ext uri="{BB962C8B-B14F-4D97-AF65-F5344CB8AC3E}">
        <p14:creationId xmlns:p14="http://schemas.microsoft.com/office/powerpoint/2010/main" val="206937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1/23/2017</a:t>
            </a:r>
          </a:p>
        </p:txBody>
      </p:sp>
      <p:sp>
        <p:nvSpPr>
          <p:cNvPr id="5" name="Slide Number Placeholder 4"/>
          <p:cNvSpPr>
            <a:spLocks noGrp="1"/>
          </p:cNvSpPr>
          <p:nvPr>
            <p:ph type="sldNum" sz="quarter" idx="11"/>
          </p:nvPr>
        </p:nvSpPr>
        <p:spPr/>
        <p:txBody>
          <a:bodyPr/>
          <a:lstStyle/>
          <a:p>
            <a:fld id="{2F578678-88A4-4BE9-BB45-C5BDA72D90F8}" type="slidenum">
              <a:rPr lang="en-US" smtClean="0"/>
              <a:pPr/>
              <a:t>2</a:t>
            </a:fld>
            <a:endParaRPr lang="en-US"/>
          </a:p>
        </p:txBody>
      </p:sp>
    </p:spTree>
    <p:extLst>
      <p:ext uri="{BB962C8B-B14F-4D97-AF65-F5344CB8AC3E}">
        <p14:creationId xmlns:p14="http://schemas.microsoft.com/office/powerpoint/2010/main" val="3418676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1/23/2017</a:t>
            </a:r>
          </a:p>
        </p:txBody>
      </p:sp>
      <p:sp>
        <p:nvSpPr>
          <p:cNvPr id="5" name="Slide Number Placeholder 4"/>
          <p:cNvSpPr>
            <a:spLocks noGrp="1"/>
          </p:cNvSpPr>
          <p:nvPr>
            <p:ph type="sldNum" sz="quarter" idx="11"/>
          </p:nvPr>
        </p:nvSpPr>
        <p:spPr/>
        <p:txBody>
          <a:bodyPr/>
          <a:lstStyle/>
          <a:p>
            <a:fld id="{2F578678-88A4-4BE9-BB45-C5BDA72D90F8}" type="slidenum">
              <a:rPr lang="en-US" smtClean="0"/>
              <a:pPr/>
              <a:t>7</a:t>
            </a:fld>
            <a:endParaRPr lang="en-US"/>
          </a:p>
        </p:txBody>
      </p:sp>
    </p:spTree>
    <p:extLst>
      <p:ext uri="{BB962C8B-B14F-4D97-AF65-F5344CB8AC3E}">
        <p14:creationId xmlns:p14="http://schemas.microsoft.com/office/powerpoint/2010/main" val="3735412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Where can folks get the 1321 </a:t>
            </a:r>
            <a:r>
              <a:rPr lang="en-US" dirty="0" err="1"/>
              <a:t>regs</a:t>
            </a:r>
            <a:r>
              <a:rPr lang="en-US" dirty="0"/>
              <a:t>?</a:t>
            </a:r>
          </a:p>
        </p:txBody>
      </p:sp>
      <p:sp>
        <p:nvSpPr>
          <p:cNvPr id="4" name="Date Placeholder 3"/>
          <p:cNvSpPr>
            <a:spLocks noGrp="1"/>
          </p:cNvSpPr>
          <p:nvPr>
            <p:ph type="dt" idx="10"/>
          </p:nvPr>
        </p:nvSpPr>
        <p:spPr/>
        <p:txBody>
          <a:bodyPr/>
          <a:lstStyle/>
          <a:p>
            <a:r>
              <a:rPr lang="en-US"/>
              <a:t>1/23/2017</a:t>
            </a:r>
          </a:p>
        </p:txBody>
      </p:sp>
      <p:sp>
        <p:nvSpPr>
          <p:cNvPr id="5" name="Slide Number Placeholder 4"/>
          <p:cNvSpPr>
            <a:spLocks noGrp="1"/>
          </p:cNvSpPr>
          <p:nvPr>
            <p:ph type="sldNum" sz="quarter" idx="11"/>
          </p:nvPr>
        </p:nvSpPr>
        <p:spPr/>
        <p:txBody>
          <a:bodyPr/>
          <a:lstStyle/>
          <a:p>
            <a:fld id="{2F578678-88A4-4BE9-BB45-C5BDA72D90F8}" type="slidenum">
              <a:rPr lang="en-US" smtClean="0"/>
              <a:pPr/>
              <a:t>8</a:t>
            </a:fld>
            <a:endParaRPr lang="en-US"/>
          </a:p>
        </p:txBody>
      </p:sp>
    </p:spTree>
    <p:extLst>
      <p:ext uri="{BB962C8B-B14F-4D97-AF65-F5344CB8AC3E}">
        <p14:creationId xmlns:p14="http://schemas.microsoft.com/office/powerpoint/2010/main" val="3224361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1/23/2017</a:t>
            </a:r>
          </a:p>
        </p:txBody>
      </p:sp>
      <p:sp>
        <p:nvSpPr>
          <p:cNvPr id="5" name="Slide Number Placeholder 4"/>
          <p:cNvSpPr>
            <a:spLocks noGrp="1"/>
          </p:cNvSpPr>
          <p:nvPr>
            <p:ph type="sldNum" sz="quarter" idx="11"/>
          </p:nvPr>
        </p:nvSpPr>
        <p:spPr/>
        <p:txBody>
          <a:bodyPr/>
          <a:lstStyle/>
          <a:p>
            <a:fld id="{2F578678-88A4-4BE9-BB45-C5BDA72D90F8}" type="slidenum">
              <a:rPr lang="en-US" smtClean="0"/>
              <a:pPr/>
              <a:t>9</a:t>
            </a:fld>
            <a:endParaRPr lang="en-US"/>
          </a:p>
        </p:txBody>
      </p:sp>
    </p:spTree>
    <p:extLst>
      <p:ext uri="{BB962C8B-B14F-4D97-AF65-F5344CB8AC3E}">
        <p14:creationId xmlns:p14="http://schemas.microsoft.com/office/powerpoint/2010/main" val="33837687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1/23/2017</a:t>
            </a:r>
          </a:p>
        </p:txBody>
      </p:sp>
      <p:sp>
        <p:nvSpPr>
          <p:cNvPr id="5" name="Slide Number Placeholder 4"/>
          <p:cNvSpPr>
            <a:spLocks noGrp="1"/>
          </p:cNvSpPr>
          <p:nvPr>
            <p:ph type="sldNum" sz="quarter" idx="11"/>
          </p:nvPr>
        </p:nvSpPr>
        <p:spPr/>
        <p:txBody>
          <a:bodyPr/>
          <a:lstStyle/>
          <a:p>
            <a:fld id="{2F578678-88A4-4BE9-BB45-C5BDA72D90F8}" type="slidenum">
              <a:rPr lang="en-US" smtClean="0"/>
              <a:pPr/>
              <a:t>10</a:t>
            </a:fld>
            <a:endParaRPr lang="en-US"/>
          </a:p>
        </p:txBody>
      </p:sp>
    </p:spTree>
    <p:extLst>
      <p:ext uri="{BB962C8B-B14F-4D97-AF65-F5344CB8AC3E}">
        <p14:creationId xmlns:p14="http://schemas.microsoft.com/office/powerpoint/2010/main" val="1640604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1/23/2017</a:t>
            </a:r>
          </a:p>
        </p:txBody>
      </p:sp>
      <p:sp>
        <p:nvSpPr>
          <p:cNvPr id="5" name="Slide Number Placeholder 4"/>
          <p:cNvSpPr>
            <a:spLocks noGrp="1"/>
          </p:cNvSpPr>
          <p:nvPr>
            <p:ph type="sldNum" sz="quarter" idx="11"/>
          </p:nvPr>
        </p:nvSpPr>
        <p:spPr/>
        <p:txBody>
          <a:bodyPr/>
          <a:lstStyle/>
          <a:p>
            <a:fld id="{2F578678-88A4-4BE9-BB45-C5BDA72D90F8}" type="slidenum">
              <a:rPr lang="en-US" smtClean="0"/>
              <a:pPr/>
              <a:t>11</a:t>
            </a:fld>
            <a:endParaRPr lang="en-US"/>
          </a:p>
        </p:txBody>
      </p:sp>
    </p:spTree>
    <p:extLst>
      <p:ext uri="{BB962C8B-B14F-4D97-AF65-F5344CB8AC3E}">
        <p14:creationId xmlns:p14="http://schemas.microsoft.com/office/powerpoint/2010/main" val="38634389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Option A">
    <p:spTree>
      <p:nvGrpSpPr>
        <p:cNvPr id="1" name=""/>
        <p:cNvGrpSpPr/>
        <p:nvPr/>
      </p:nvGrpSpPr>
      <p:grpSpPr>
        <a:xfrm>
          <a:off x="0" y="0"/>
          <a:ext cx="0" cy="0"/>
          <a:chOff x="0" y="0"/>
          <a:chExt cx="0" cy="0"/>
        </a:xfrm>
      </p:grpSpPr>
      <p:pic>
        <p:nvPicPr>
          <p:cNvPr id="10" name="Picture 9" descr="Slide Templates33.jpg"/>
          <p:cNvPicPr>
            <a:picLocks noChangeAspect="1"/>
          </p:cNvPicPr>
          <p:nvPr userDrawn="1"/>
        </p:nvPicPr>
        <p:blipFill>
          <a:blip r:embed="rId2" cstate="print"/>
          <a:srcRect t="1078" b="1863"/>
          <a:stretch>
            <a:fillRect/>
          </a:stretch>
        </p:blipFill>
        <p:spPr>
          <a:xfrm>
            <a:off x="0" y="0"/>
            <a:ext cx="9144000" cy="6858000"/>
          </a:xfrm>
          <a:prstGeom prst="rect">
            <a:avLst/>
          </a:prstGeom>
        </p:spPr>
      </p:pic>
      <p:sp>
        <p:nvSpPr>
          <p:cNvPr id="3" name="Subtitle 2"/>
          <p:cNvSpPr>
            <a:spLocks noGrp="1"/>
          </p:cNvSpPr>
          <p:nvPr>
            <p:ph type="subTitle" idx="1" hasCustomPrompt="1"/>
          </p:nvPr>
        </p:nvSpPr>
        <p:spPr>
          <a:xfrm>
            <a:off x="76200" y="762000"/>
            <a:ext cx="5867400" cy="533400"/>
          </a:xfrm>
        </p:spPr>
        <p:txBody>
          <a:bodyPr>
            <a:normAutofit/>
          </a:bodyPr>
          <a:lstStyle>
            <a:lvl1pPr marL="0" indent="0" algn="l">
              <a:buNone/>
              <a:defRPr sz="2800" i="1" baseline="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Optional subtitle</a:t>
            </a:r>
          </a:p>
        </p:txBody>
      </p:sp>
      <p:sp>
        <p:nvSpPr>
          <p:cNvPr id="13" name="Text Placeholder 12"/>
          <p:cNvSpPr>
            <a:spLocks noGrp="1"/>
          </p:cNvSpPr>
          <p:nvPr>
            <p:ph type="body" sz="quarter" idx="12" hasCustomPrompt="1"/>
          </p:nvPr>
        </p:nvSpPr>
        <p:spPr>
          <a:xfrm>
            <a:off x="3124200" y="4648200"/>
            <a:ext cx="3962400" cy="457200"/>
          </a:xfrm>
        </p:spPr>
        <p:txBody>
          <a:bodyPr>
            <a:noAutofit/>
          </a:bodyPr>
          <a:lstStyle>
            <a:lvl1pPr>
              <a:buNone/>
              <a:defRPr sz="2000" i="1"/>
            </a:lvl1pPr>
          </a:lstStyle>
          <a:p>
            <a:pPr lvl="0"/>
            <a:r>
              <a:rPr lang="en-US" dirty="0"/>
              <a:t>Date</a:t>
            </a:r>
          </a:p>
        </p:txBody>
      </p:sp>
      <p:sp>
        <p:nvSpPr>
          <p:cNvPr id="17" name="Text Placeholder 16"/>
          <p:cNvSpPr>
            <a:spLocks noGrp="1"/>
          </p:cNvSpPr>
          <p:nvPr>
            <p:ph type="body" sz="quarter" idx="14" hasCustomPrompt="1"/>
          </p:nvPr>
        </p:nvSpPr>
        <p:spPr>
          <a:xfrm>
            <a:off x="3124200" y="2743200"/>
            <a:ext cx="6019800" cy="533400"/>
          </a:xfrm>
        </p:spPr>
        <p:txBody>
          <a:bodyPr/>
          <a:lstStyle>
            <a:lvl1pPr>
              <a:buNone/>
              <a:defRPr b="1">
                <a:solidFill>
                  <a:schemeClr val="tx2"/>
                </a:solidFill>
              </a:defRPr>
            </a:lvl1pPr>
            <a:lvl2pPr>
              <a:buNone/>
              <a:defRPr/>
            </a:lvl2pPr>
            <a:lvl3pPr>
              <a:buNone/>
              <a:defRPr/>
            </a:lvl3pPr>
            <a:lvl4pPr>
              <a:buNone/>
              <a:defRPr/>
            </a:lvl4pPr>
            <a:lvl5pPr>
              <a:buNone/>
              <a:defRPr/>
            </a:lvl5pPr>
          </a:lstStyle>
          <a:p>
            <a:pPr lvl="0"/>
            <a:r>
              <a:rPr lang="en-US" dirty="0"/>
              <a:t>Specific Title/Session Name</a:t>
            </a:r>
          </a:p>
        </p:txBody>
      </p:sp>
      <p:sp>
        <p:nvSpPr>
          <p:cNvPr id="19" name="Text Placeholder 18"/>
          <p:cNvSpPr>
            <a:spLocks noGrp="1"/>
          </p:cNvSpPr>
          <p:nvPr>
            <p:ph type="body" sz="quarter" idx="15" hasCustomPrompt="1"/>
          </p:nvPr>
        </p:nvSpPr>
        <p:spPr>
          <a:xfrm>
            <a:off x="3124200" y="3352800"/>
            <a:ext cx="6019800" cy="533400"/>
          </a:xfrm>
        </p:spPr>
        <p:txBody>
          <a:bodyPr>
            <a:normAutofit/>
          </a:bodyPr>
          <a:lstStyle>
            <a:lvl1pPr>
              <a:buNone/>
              <a:defRPr sz="2800">
                <a:solidFill>
                  <a:schemeClr val="tx1">
                    <a:lumMod val="75000"/>
                    <a:lumOff val="25000"/>
                  </a:schemeClr>
                </a:solidFill>
              </a:defRPr>
            </a:lvl1pPr>
          </a:lstStyle>
          <a:p>
            <a:pPr lvl="0"/>
            <a:r>
              <a:rPr lang="en-US" dirty="0"/>
              <a:t>Speaker name, credentials</a:t>
            </a:r>
          </a:p>
        </p:txBody>
      </p:sp>
      <p:sp>
        <p:nvSpPr>
          <p:cNvPr id="20" name="Text Placeholder 18"/>
          <p:cNvSpPr>
            <a:spLocks noGrp="1"/>
          </p:cNvSpPr>
          <p:nvPr>
            <p:ph type="body" sz="quarter" idx="16" hasCustomPrompt="1"/>
          </p:nvPr>
        </p:nvSpPr>
        <p:spPr>
          <a:xfrm>
            <a:off x="3124200" y="3886200"/>
            <a:ext cx="6019800" cy="533400"/>
          </a:xfrm>
        </p:spPr>
        <p:txBody>
          <a:bodyPr>
            <a:normAutofit/>
          </a:bodyPr>
          <a:lstStyle>
            <a:lvl1pPr>
              <a:buNone/>
              <a:defRPr sz="2800" baseline="0">
                <a:solidFill>
                  <a:schemeClr val="tx1">
                    <a:lumMod val="75000"/>
                    <a:lumOff val="25000"/>
                  </a:schemeClr>
                </a:solidFill>
              </a:defRPr>
            </a:lvl1pPr>
          </a:lstStyle>
          <a:p>
            <a:pPr lvl="0"/>
            <a:r>
              <a:rPr lang="en-US" dirty="0"/>
              <a:t>Location or speaker organization</a:t>
            </a:r>
          </a:p>
        </p:txBody>
      </p:sp>
      <p:sp>
        <p:nvSpPr>
          <p:cNvPr id="22" name="Text Placeholder 21"/>
          <p:cNvSpPr>
            <a:spLocks noGrp="1"/>
          </p:cNvSpPr>
          <p:nvPr>
            <p:ph type="body" sz="quarter" idx="17" hasCustomPrompt="1"/>
          </p:nvPr>
        </p:nvSpPr>
        <p:spPr>
          <a:xfrm>
            <a:off x="76200" y="0"/>
            <a:ext cx="7696200" cy="685800"/>
          </a:xfrm>
        </p:spPr>
        <p:txBody>
          <a:bodyPr>
            <a:normAutofit/>
          </a:bodyPr>
          <a:lstStyle>
            <a:lvl1pPr>
              <a:buNone/>
              <a:defRPr sz="4000">
                <a:solidFill>
                  <a:schemeClr val="bg1"/>
                </a:solidFill>
              </a:defRPr>
            </a:lvl1pPr>
          </a:lstStyle>
          <a:p>
            <a:pPr lvl="0"/>
            <a:r>
              <a:rPr lang="en-US" dirty="0"/>
              <a:t>Presentation/Conference Title</a:t>
            </a:r>
          </a:p>
        </p:txBody>
      </p:sp>
      <p:sp>
        <p:nvSpPr>
          <p:cNvPr id="11" name="Text Placeholder 10"/>
          <p:cNvSpPr>
            <a:spLocks noGrp="1"/>
          </p:cNvSpPr>
          <p:nvPr>
            <p:ph type="body" sz="quarter" idx="18" hasCustomPrompt="1"/>
          </p:nvPr>
        </p:nvSpPr>
        <p:spPr>
          <a:xfrm>
            <a:off x="76200" y="6172200"/>
            <a:ext cx="5943600" cy="304800"/>
          </a:xfrm>
        </p:spPr>
        <p:txBody>
          <a:bodyPr>
            <a:noAutofit/>
          </a:bodyPr>
          <a:lstStyle>
            <a:lvl1pPr>
              <a:buNone/>
              <a:defRPr sz="1600" i="1" baseline="0">
                <a:solidFill>
                  <a:schemeClr val="tx1">
                    <a:lumMod val="75000"/>
                    <a:lumOff val="25000"/>
                  </a:schemeClr>
                </a:solidFill>
              </a:defRPr>
            </a:lvl1pPr>
          </a:lstStyle>
          <a:p>
            <a:pPr lvl="0"/>
            <a:r>
              <a:rPr lang="en-US" sz="1600" dirty="0"/>
              <a:t>Optional tagline, disclaimer, contributors, etc.</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Slide Templates_Page_2.png"/>
          <p:cNvPicPr>
            <a:picLocks noChangeAspect="1"/>
          </p:cNvPicPr>
          <p:nvPr userDrawn="1"/>
        </p:nvPicPr>
        <p:blipFill>
          <a:blip r:embed="rId2" cstate="print"/>
          <a:stretch>
            <a:fillRect/>
          </a:stretch>
        </p:blipFill>
        <p:spPr>
          <a:xfrm>
            <a:off x="0" y="5317374"/>
            <a:ext cx="9144000" cy="1616826"/>
          </a:xfrm>
          <a:prstGeom prst="rect">
            <a:avLst/>
          </a:prstGeom>
        </p:spPr>
      </p:pic>
      <p:sp>
        <p:nvSpPr>
          <p:cNvPr id="2" name="Title 1"/>
          <p:cNvSpPr>
            <a:spLocks noGrp="1"/>
          </p:cNvSpPr>
          <p:nvPr>
            <p:ph type="title"/>
          </p:nvPr>
        </p:nvSpPr>
        <p:spPr>
          <a:xfrm>
            <a:off x="1792288" y="4343400"/>
            <a:ext cx="54864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3657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4953000"/>
            <a:ext cx="5486400" cy="533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5" name="Picture 4" descr="Slide Templates_Page_3.png"/>
          <p:cNvPicPr>
            <a:picLocks noChangeAspect="1"/>
          </p:cNvPicPr>
          <p:nvPr userDrawn="1"/>
        </p:nvPicPr>
        <p:blipFill>
          <a:blip r:embed="rId2" cstate="print"/>
          <a:stretch>
            <a:fillRect/>
          </a:stretch>
        </p:blipFill>
        <p:spPr>
          <a:xfrm>
            <a:off x="0" y="-131618"/>
            <a:ext cx="9144000" cy="7065818"/>
          </a:xfrm>
          <a:prstGeom prst="rect">
            <a:avLst/>
          </a:prstGeom>
        </p:spPr>
      </p:pic>
      <p:sp>
        <p:nvSpPr>
          <p:cNvPr id="6" name="Slide Number Placeholder 3"/>
          <p:cNvSpPr>
            <a:spLocks noGrp="1"/>
          </p:cNvSpPr>
          <p:nvPr>
            <p:ph type="sldNum" sz="quarter" idx="12"/>
          </p:nvPr>
        </p:nvSpPr>
        <p:spPr>
          <a:xfrm>
            <a:off x="3505200" y="6356350"/>
            <a:ext cx="2133600" cy="365125"/>
          </a:xfrm>
        </p:spPr>
        <p:txBody>
          <a:bodyPr/>
          <a:lstStyle/>
          <a:p>
            <a:fld id="{7AA28999-D008-419E-9628-EE1C64F81F4C}" type="slidenum">
              <a:rPr lang="en-US" smtClean="0"/>
              <a:pPr/>
              <a:t>‹#›</a:t>
            </a:fld>
            <a:endParaRPr lang="en-US" dirty="0"/>
          </a:p>
        </p:txBody>
      </p:sp>
      <p:sp>
        <p:nvSpPr>
          <p:cNvPr id="8" name="Title 1"/>
          <p:cNvSpPr>
            <a:spLocks noGrp="1"/>
          </p:cNvSpPr>
          <p:nvPr>
            <p:ph type="title"/>
          </p:nvPr>
        </p:nvSpPr>
        <p:spPr>
          <a:xfrm>
            <a:off x="457200" y="1981200"/>
            <a:ext cx="8229600" cy="1143000"/>
          </a:xfrm>
        </p:spPr>
        <p:txBody>
          <a:bodyPr/>
          <a:lstStyle>
            <a:lvl1pPr>
              <a:defRPr>
                <a:solidFill>
                  <a:schemeClr val="bg1"/>
                </a:solidFill>
              </a:defRPr>
            </a:lvl1pPr>
          </a:lstStyle>
          <a:p>
            <a:r>
              <a:rPr lang="en-US"/>
              <a:t>Click to edit Master title style</a:t>
            </a:r>
          </a:p>
        </p:txBody>
      </p:sp>
      <p:sp>
        <p:nvSpPr>
          <p:cNvPr id="9" name="Title 1"/>
          <p:cNvSpPr txBox="1">
            <a:spLocks/>
          </p:cNvSpPr>
          <p:nvPr userDrawn="1"/>
        </p:nvSpPr>
        <p:spPr>
          <a:xfrm>
            <a:off x="1792288" y="3429000"/>
            <a:ext cx="5486400" cy="566738"/>
          </a:xfrm>
          <a:prstGeom prst="rect">
            <a:avLst/>
          </a:prstGeom>
        </p:spPr>
        <p:txBody>
          <a:bodyPr vert="horz" lIns="91440" tIns="45720" rIns="91440" bIns="45720" rtlCol="0" anchor="b">
            <a:normAutofit/>
          </a:bodyPr>
          <a:lstStyle>
            <a:lvl1pPr algn="l">
              <a:defRPr sz="2000" b="1"/>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mj-lt"/>
                <a:ea typeface="+mj-ea"/>
                <a:cs typeface="+mj-cs"/>
              </a:rPr>
              <a:t>Click to edit Master title style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58681"/>
            <a:ext cx="7772400" cy="1130492"/>
          </a:xfrm>
        </p:spPr>
        <p:txBody>
          <a:bodyPr anchor="ctr" anchorCtr="0">
            <a:noAutofit/>
          </a:bodyPr>
          <a:lstStyle>
            <a:lvl1pPr algn="ctr">
              <a:defRPr sz="5500"/>
            </a:lvl1pPr>
          </a:lstStyle>
          <a:p>
            <a:r>
              <a:rPr lang="en-US" dirty="0"/>
              <a:t>Click to edit Master title style</a:t>
            </a:r>
          </a:p>
        </p:txBody>
      </p:sp>
      <p:sp>
        <p:nvSpPr>
          <p:cNvPr id="3" name="Subtitle 2"/>
          <p:cNvSpPr>
            <a:spLocks noGrp="1"/>
          </p:cNvSpPr>
          <p:nvPr>
            <p:ph type="subTitle" idx="1"/>
          </p:nvPr>
        </p:nvSpPr>
        <p:spPr>
          <a:xfrm>
            <a:off x="685800" y="2734975"/>
            <a:ext cx="7772400" cy="553038"/>
          </a:xfrm>
        </p:spPr>
        <p:txBody>
          <a:bodyPr/>
          <a:lstStyle>
            <a:lvl1pPr marL="0" indent="0" algn="ctr">
              <a:buNone/>
              <a:defRPr>
                <a:solidFill>
                  <a:srgbClr val="00529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468621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Option B">
    <p:spTree>
      <p:nvGrpSpPr>
        <p:cNvPr id="1" name=""/>
        <p:cNvGrpSpPr/>
        <p:nvPr/>
      </p:nvGrpSpPr>
      <p:grpSpPr>
        <a:xfrm>
          <a:off x="0" y="0"/>
          <a:ext cx="0" cy="0"/>
          <a:chOff x="0" y="0"/>
          <a:chExt cx="0" cy="0"/>
        </a:xfrm>
      </p:grpSpPr>
      <p:pic>
        <p:nvPicPr>
          <p:cNvPr id="4" name="Picture 2" descr="C:\Users\ceby.000\Desktop\ACL\PowerPointTitleSlideConcepts_Noimage_Page_3.png"/>
          <p:cNvPicPr>
            <a:picLocks noChangeAspect="1" noChangeArrowheads="1"/>
          </p:cNvPicPr>
          <p:nvPr userDrawn="1"/>
        </p:nvPicPr>
        <p:blipFill>
          <a:blip r:embed="rId2" cstate="print"/>
          <a:srcRect l="1667" t="32353" r="43333" b="31274"/>
          <a:stretch>
            <a:fillRect/>
          </a:stretch>
        </p:blipFill>
        <p:spPr bwMode="auto">
          <a:xfrm rot="10800000">
            <a:off x="5386332" y="4937760"/>
            <a:ext cx="3757667" cy="1920240"/>
          </a:xfrm>
          <a:prstGeom prst="rect">
            <a:avLst/>
          </a:prstGeom>
          <a:noFill/>
        </p:spPr>
      </p:pic>
      <p:pic>
        <p:nvPicPr>
          <p:cNvPr id="5" name="Picture 2" descr="C:\Users\ceby.000\Desktop\ACL\PowerPointTitleSlideConcepts_Noimage_Page_3.png"/>
          <p:cNvPicPr>
            <a:picLocks noChangeAspect="1" noChangeArrowheads="1"/>
          </p:cNvPicPr>
          <p:nvPr userDrawn="1"/>
        </p:nvPicPr>
        <p:blipFill>
          <a:blip r:embed="rId2" cstate="print"/>
          <a:srcRect l="1667" t="32353" r="43333" b="31274"/>
          <a:stretch>
            <a:fillRect/>
          </a:stretch>
        </p:blipFill>
        <p:spPr bwMode="auto">
          <a:xfrm>
            <a:off x="1" y="0"/>
            <a:ext cx="3757667" cy="1920240"/>
          </a:xfrm>
          <a:prstGeom prst="rect">
            <a:avLst/>
          </a:prstGeom>
          <a:noFill/>
        </p:spPr>
      </p:pic>
      <p:pic>
        <p:nvPicPr>
          <p:cNvPr id="6" name="Picture 2" descr="C:\Users\ceby.000\Desktop\ACL\PowerPointTitleSlideConcepts_Noimage_Page_2.png"/>
          <p:cNvPicPr>
            <a:picLocks noChangeAspect="1" noChangeArrowheads="1"/>
          </p:cNvPicPr>
          <p:nvPr userDrawn="1"/>
        </p:nvPicPr>
        <p:blipFill>
          <a:blip r:embed="rId3" cstate="print"/>
          <a:srcRect l="68333" b="85980"/>
          <a:stretch>
            <a:fillRect/>
          </a:stretch>
        </p:blipFill>
        <p:spPr bwMode="auto">
          <a:xfrm>
            <a:off x="152400" y="6050280"/>
            <a:ext cx="2138290" cy="731520"/>
          </a:xfrm>
          <a:prstGeom prst="rect">
            <a:avLst/>
          </a:prstGeom>
          <a:noFill/>
        </p:spPr>
      </p:pic>
      <p:sp>
        <p:nvSpPr>
          <p:cNvPr id="10" name="Text Placeholder 12"/>
          <p:cNvSpPr>
            <a:spLocks noGrp="1"/>
          </p:cNvSpPr>
          <p:nvPr>
            <p:ph type="body" sz="quarter" idx="12" hasCustomPrompt="1"/>
          </p:nvPr>
        </p:nvSpPr>
        <p:spPr>
          <a:xfrm>
            <a:off x="1371600" y="4191000"/>
            <a:ext cx="6400800" cy="457200"/>
          </a:xfrm>
        </p:spPr>
        <p:txBody>
          <a:bodyPr>
            <a:noAutofit/>
          </a:bodyPr>
          <a:lstStyle>
            <a:lvl1pPr algn="ctr">
              <a:buNone/>
              <a:defRPr sz="2000" i="1"/>
            </a:lvl1pPr>
          </a:lstStyle>
          <a:p>
            <a:pPr lvl="0"/>
            <a:r>
              <a:rPr lang="en-US" dirty="0"/>
              <a:t>Date</a:t>
            </a:r>
          </a:p>
        </p:txBody>
      </p:sp>
      <p:sp>
        <p:nvSpPr>
          <p:cNvPr id="15" name="Title 14"/>
          <p:cNvSpPr>
            <a:spLocks noGrp="1"/>
          </p:cNvSpPr>
          <p:nvPr>
            <p:ph type="title" hasCustomPrompt="1"/>
          </p:nvPr>
        </p:nvSpPr>
        <p:spPr>
          <a:xfrm>
            <a:off x="457200" y="1371600"/>
            <a:ext cx="8229600" cy="762000"/>
          </a:xfrm>
        </p:spPr>
        <p:txBody>
          <a:bodyPr/>
          <a:lstStyle>
            <a:lvl1pPr>
              <a:defRPr/>
            </a:lvl1pPr>
          </a:lstStyle>
          <a:p>
            <a:r>
              <a:rPr lang="en-US" dirty="0"/>
              <a:t>Presentation/Conference Title</a:t>
            </a:r>
          </a:p>
        </p:txBody>
      </p:sp>
      <p:sp>
        <p:nvSpPr>
          <p:cNvPr id="19" name="Text Placeholder 18"/>
          <p:cNvSpPr>
            <a:spLocks noGrp="1"/>
          </p:cNvSpPr>
          <p:nvPr>
            <p:ph type="body" sz="quarter" idx="16" hasCustomPrompt="1"/>
          </p:nvPr>
        </p:nvSpPr>
        <p:spPr>
          <a:xfrm>
            <a:off x="457200" y="2133600"/>
            <a:ext cx="8229600" cy="609600"/>
          </a:xfrm>
        </p:spPr>
        <p:txBody>
          <a:bodyPr/>
          <a:lstStyle>
            <a:lvl1pPr algn="ctr">
              <a:buNone/>
              <a:defRPr>
                <a:solidFill>
                  <a:schemeClr val="tx1">
                    <a:lumMod val="75000"/>
                    <a:lumOff val="25000"/>
                  </a:schemeClr>
                </a:solidFill>
              </a:defRPr>
            </a:lvl1pPr>
          </a:lstStyle>
          <a:p>
            <a:pPr lvl="0"/>
            <a:r>
              <a:rPr lang="en-US" dirty="0"/>
              <a:t>Subtitle or session name</a:t>
            </a:r>
          </a:p>
        </p:txBody>
      </p:sp>
      <p:sp>
        <p:nvSpPr>
          <p:cNvPr id="20" name="Text Placeholder 18"/>
          <p:cNvSpPr>
            <a:spLocks noGrp="1"/>
          </p:cNvSpPr>
          <p:nvPr>
            <p:ph type="body" sz="quarter" idx="17" hasCustomPrompt="1"/>
          </p:nvPr>
        </p:nvSpPr>
        <p:spPr>
          <a:xfrm>
            <a:off x="457200" y="3352800"/>
            <a:ext cx="8229600" cy="609600"/>
          </a:xfrm>
        </p:spPr>
        <p:txBody>
          <a:bodyPr/>
          <a:lstStyle>
            <a:lvl1pPr algn="ctr">
              <a:buNone/>
              <a:defRPr>
                <a:solidFill>
                  <a:schemeClr val="tx1">
                    <a:lumMod val="75000"/>
                    <a:lumOff val="25000"/>
                  </a:schemeClr>
                </a:solidFill>
              </a:defRPr>
            </a:lvl1pPr>
          </a:lstStyle>
          <a:p>
            <a:pPr lvl="0"/>
            <a:r>
              <a:rPr lang="en-US" dirty="0"/>
              <a:t>Location or speaker organization</a:t>
            </a:r>
          </a:p>
        </p:txBody>
      </p:sp>
      <p:sp>
        <p:nvSpPr>
          <p:cNvPr id="21" name="Text Placeholder 18"/>
          <p:cNvSpPr>
            <a:spLocks noGrp="1"/>
          </p:cNvSpPr>
          <p:nvPr>
            <p:ph type="body" sz="quarter" idx="18" hasCustomPrompt="1"/>
          </p:nvPr>
        </p:nvSpPr>
        <p:spPr>
          <a:xfrm>
            <a:off x="457200" y="2743200"/>
            <a:ext cx="8229600" cy="609600"/>
          </a:xfrm>
        </p:spPr>
        <p:txBody>
          <a:bodyPr/>
          <a:lstStyle>
            <a:lvl1pPr algn="ctr">
              <a:buNone/>
              <a:defRPr baseline="0">
                <a:solidFill>
                  <a:schemeClr val="tx1">
                    <a:lumMod val="75000"/>
                    <a:lumOff val="25000"/>
                  </a:schemeClr>
                </a:solidFill>
              </a:defRPr>
            </a:lvl1pPr>
          </a:lstStyle>
          <a:p>
            <a:pPr lvl="0"/>
            <a:r>
              <a:rPr lang="en-US" dirty="0"/>
              <a:t>Speaker name, credentials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Option C">
    <p:spTree>
      <p:nvGrpSpPr>
        <p:cNvPr id="1" name=""/>
        <p:cNvGrpSpPr/>
        <p:nvPr/>
      </p:nvGrpSpPr>
      <p:grpSpPr>
        <a:xfrm>
          <a:off x="0" y="0"/>
          <a:ext cx="0" cy="0"/>
          <a:chOff x="0" y="0"/>
          <a:chExt cx="0" cy="0"/>
        </a:xfrm>
      </p:grpSpPr>
      <p:pic>
        <p:nvPicPr>
          <p:cNvPr id="11" name="Picture 10" descr="Slide Templates32.jpg"/>
          <p:cNvPicPr>
            <a:picLocks noChangeAspect="1"/>
          </p:cNvPicPr>
          <p:nvPr userDrawn="1"/>
        </p:nvPicPr>
        <p:blipFill>
          <a:blip r:embed="rId2" cstate="print"/>
          <a:srcRect b="2941"/>
          <a:stretch>
            <a:fillRect/>
          </a:stretch>
        </p:blipFill>
        <p:spPr>
          <a:xfrm>
            <a:off x="0" y="0"/>
            <a:ext cx="9144000" cy="6858000"/>
          </a:xfrm>
          <a:prstGeom prst="rect">
            <a:avLst/>
          </a:prstGeom>
        </p:spPr>
      </p:pic>
      <p:sp>
        <p:nvSpPr>
          <p:cNvPr id="8" name="Text Placeholder 7"/>
          <p:cNvSpPr>
            <a:spLocks noGrp="1"/>
          </p:cNvSpPr>
          <p:nvPr>
            <p:ph type="body" sz="quarter" idx="10" hasCustomPrompt="1"/>
          </p:nvPr>
        </p:nvSpPr>
        <p:spPr>
          <a:xfrm>
            <a:off x="152400" y="4648200"/>
            <a:ext cx="4953000" cy="533400"/>
          </a:xfrm>
        </p:spPr>
        <p:txBody>
          <a:bodyPr/>
          <a:lstStyle>
            <a:lvl1pPr>
              <a:buNone/>
              <a:defRPr/>
            </a:lvl1pPr>
            <a:lvl2pPr>
              <a:buNone/>
              <a:defRPr/>
            </a:lvl2pPr>
            <a:lvl3pPr>
              <a:buNone/>
              <a:defRPr/>
            </a:lvl3pPr>
            <a:lvl4pPr>
              <a:buNone/>
              <a:defRPr/>
            </a:lvl4pPr>
            <a:lvl5pPr>
              <a:buNone/>
              <a:defRPr/>
            </a:lvl5pPr>
          </a:lstStyle>
          <a:p>
            <a:pPr lvl="0"/>
            <a:r>
              <a:rPr lang="en-US" dirty="0"/>
              <a:t>Speaker name, credentials</a:t>
            </a:r>
          </a:p>
        </p:txBody>
      </p:sp>
      <p:sp>
        <p:nvSpPr>
          <p:cNvPr id="9" name="Text Placeholder 7"/>
          <p:cNvSpPr>
            <a:spLocks noGrp="1"/>
          </p:cNvSpPr>
          <p:nvPr>
            <p:ph type="body" sz="quarter" idx="11" hasCustomPrompt="1"/>
          </p:nvPr>
        </p:nvSpPr>
        <p:spPr>
          <a:xfrm>
            <a:off x="152400" y="5257800"/>
            <a:ext cx="6248400" cy="457200"/>
          </a:xfrm>
        </p:spPr>
        <p:txBody>
          <a:bodyPr>
            <a:normAutofit/>
          </a:bodyPr>
          <a:lstStyle>
            <a:lvl1pPr>
              <a:buNone/>
              <a:defRPr sz="2400"/>
            </a:lvl1pPr>
            <a:lvl2pPr>
              <a:buNone/>
              <a:defRPr/>
            </a:lvl2pPr>
            <a:lvl3pPr>
              <a:buNone/>
              <a:defRPr/>
            </a:lvl3pPr>
            <a:lvl4pPr>
              <a:buNone/>
              <a:defRPr/>
            </a:lvl4pPr>
            <a:lvl5pPr>
              <a:buNone/>
              <a:defRPr/>
            </a:lvl5pPr>
          </a:lstStyle>
          <a:p>
            <a:pPr lvl="0"/>
            <a:r>
              <a:rPr lang="en-US" dirty="0"/>
              <a:t>Location or speaker organization</a:t>
            </a:r>
          </a:p>
        </p:txBody>
      </p:sp>
      <p:sp>
        <p:nvSpPr>
          <p:cNvPr id="10" name="Text Placeholder 7"/>
          <p:cNvSpPr>
            <a:spLocks noGrp="1"/>
          </p:cNvSpPr>
          <p:nvPr>
            <p:ph type="body" sz="quarter" idx="12" hasCustomPrompt="1"/>
          </p:nvPr>
        </p:nvSpPr>
        <p:spPr>
          <a:xfrm>
            <a:off x="152400" y="5715000"/>
            <a:ext cx="4953000" cy="457200"/>
          </a:xfrm>
        </p:spPr>
        <p:txBody>
          <a:bodyPr>
            <a:normAutofit/>
          </a:bodyPr>
          <a:lstStyle>
            <a:lvl1pPr>
              <a:buNone/>
              <a:defRPr sz="2400"/>
            </a:lvl1pPr>
            <a:lvl2pPr>
              <a:buNone/>
              <a:defRPr/>
            </a:lvl2pPr>
            <a:lvl3pPr>
              <a:buNone/>
              <a:defRPr/>
            </a:lvl3pPr>
            <a:lvl4pPr>
              <a:buNone/>
              <a:defRPr/>
            </a:lvl4pPr>
            <a:lvl5pPr>
              <a:buNone/>
              <a:defRPr/>
            </a:lvl5pPr>
          </a:lstStyle>
          <a:p>
            <a:pPr lvl="0"/>
            <a:r>
              <a:rPr lang="en-US" dirty="0"/>
              <a:t>Date</a:t>
            </a:r>
          </a:p>
        </p:txBody>
      </p:sp>
      <p:sp>
        <p:nvSpPr>
          <p:cNvPr id="12" name="Text Placeholder 11"/>
          <p:cNvSpPr>
            <a:spLocks noGrp="1"/>
          </p:cNvSpPr>
          <p:nvPr>
            <p:ph type="body" sz="quarter" idx="13" hasCustomPrompt="1"/>
          </p:nvPr>
        </p:nvSpPr>
        <p:spPr>
          <a:xfrm>
            <a:off x="152400" y="1524000"/>
            <a:ext cx="5791200" cy="685800"/>
          </a:xfrm>
        </p:spPr>
        <p:txBody>
          <a:bodyPr>
            <a:normAutofit/>
          </a:bodyPr>
          <a:lstStyle>
            <a:lvl1pPr>
              <a:buNone/>
              <a:defRPr sz="4000" baseline="0">
                <a:solidFill>
                  <a:schemeClr val="bg1"/>
                </a:solidFill>
              </a:defRPr>
            </a:lvl1pPr>
          </a:lstStyle>
          <a:p>
            <a:pPr lvl="0"/>
            <a:r>
              <a:rPr lang="en-US" dirty="0"/>
              <a:t>Presentation Title or Topic</a:t>
            </a:r>
          </a:p>
        </p:txBody>
      </p:sp>
      <p:sp>
        <p:nvSpPr>
          <p:cNvPr id="13" name="Text Placeholder 7"/>
          <p:cNvSpPr>
            <a:spLocks noGrp="1"/>
          </p:cNvSpPr>
          <p:nvPr>
            <p:ph type="body" sz="quarter" idx="14" hasCustomPrompt="1"/>
          </p:nvPr>
        </p:nvSpPr>
        <p:spPr>
          <a:xfrm>
            <a:off x="152400" y="2209800"/>
            <a:ext cx="4953000" cy="533400"/>
          </a:xfrm>
        </p:spPr>
        <p:txBody>
          <a:bodyPr>
            <a:normAutofit/>
          </a:bodyPr>
          <a:lstStyle>
            <a:lvl1pPr>
              <a:buNone/>
              <a:defRPr sz="2800" i="1" baseline="0">
                <a:solidFill>
                  <a:schemeClr val="bg1"/>
                </a:solidFill>
              </a:defRPr>
            </a:lvl1pPr>
            <a:lvl2pPr>
              <a:buNone/>
              <a:defRPr/>
            </a:lvl2pPr>
            <a:lvl3pPr>
              <a:buNone/>
              <a:defRPr/>
            </a:lvl3pPr>
            <a:lvl4pPr>
              <a:buNone/>
              <a:defRPr/>
            </a:lvl4pPr>
            <a:lvl5pPr>
              <a:buNone/>
              <a:defRPr/>
            </a:lvl5pPr>
          </a:lstStyle>
          <a:p>
            <a:pPr lvl="0"/>
            <a:r>
              <a:rPr lang="en-US" dirty="0"/>
              <a:t>Optional sub-line</a:t>
            </a:r>
          </a:p>
        </p:txBody>
      </p:sp>
      <p:sp>
        <p:nvSpPr>
          <p:cNvPr id="14" name="Text Placeholder 7"/>
          <p:cNvSpPr>
            <a:spLocks noGrp="1"/>
          </p:cNvSpPr>
          <p:nvPr>
            <p:ph type="body" sz="quarter" idx="15" hasCustomPrompt="1"/>
          </p:nvPr>
        </p:nvSpPr>
        <p:spPr>
          <a:xfrm>
            <a:off x="152400" y="6400800"/>
            <a:ext cx="8839200" cy="381000"/>
          </a:xfrm>
        </p:spPr>
        <p:txBody>
          <a:bodyPr>
            <a:normAutofit/>
          </a:bodyPr>
          <a:lstStyle>
            <a:lvl1pPr>
              <a:buNone/>
              <a:defRPr sz="1800" i="1">
                <a:solidFill>
                  <a:schemeClr val="tx1">
                    <a:lumMod val="75000"/>
                    <a:lumOff val="25000"/>
                  </a:schemeClr>
                </a:solidFill>
              </a:defRPr>
            </a:lvl1pPr>
            <a:lvl2pPr>
              <a:buNone/>
              <a:defRPr/>
            </a:lvl2pPr>
            <a:lvl3pPr>
              <a:buNone/>
              <a:defRPr/>
            </a:lvl3pPr>
            <a:lvl4pPr>
              <a:buNone/>
              <a:defRPr/>
            </a:lvl4pPr>
            <a:lvl5pPr>
              <a:buNone/>
              <a:defRPr/>
            </a:lvl5pPr>
          </a:lstStyle>
          <a:p>
            <a:pPr lvl="0"/>
            <a:r>
              <a:rPr lang="en-US" dirty="0"/>
              <a:t>Optional tagline, disclaimer, contributors, etc.</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General Content ">
    <p:spTree>
      <p:nvGrpSpPr>
        <p:cNvPr id="1" name=""/>
        <p:cNvGrpSpPr/>
        <p:nvPr/>
      </p:nvGrpSpPr>
      <p:grpSpPr>
        <a:xfrm>
          <a:off x="0" y="0"/>
          <a:ext cx="0" cy="0"/>
          <a:chOff x="0" y="0"/>
          <a:chExt cx="0" cy="0"/>
        </a:xfrm>
      </p:grpSpPr>
      <p:pic>
        <p:nvPicPr>
          <p:cNvPr id="7" name="Picture 6" descr="Slide Templates_Page_2.png"/>
          <p:cNvPicPr>
            <a:picLocks noChangeAspect="1"/>
          </p:cNvPicPr>
          <p:nvPr userDrawn="1"/>
        </p:nvPicPr>
        <p:blipFill>
          <a:blip r:embed="rId2" cstate="print"/>
          <a:stretch>
            <a:fillRect/>
          </a:stretch>
        </p:blipFill>
        <p:spPr>
          <a:xfrm>
            <a:off x="0" y="5317374"/>
            <a:ext cx="9144000" cy="1616826"/>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1"/>
            <a:ext cx="8229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7AA28999-D008-419E-9628-EE1C64F81F4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Slide Templates_Page_2.png"/>
          <p:cNvPicPr>
            <a:picLocks noChangeAspect="1"/>
          </p:cNvPicPr>
          <p:nvPr userDrawn="1"/>
        </p:nvPicPr>
        <p:blipFill>
          <a:blip r:embed="rId2" cstate="print"/>
          <a:stretch>
            <a:fillRect/>
          </a:stretch>
        </p:blipFill>
        <p:spPr>
          <a:xfrm>
            <a:off x="0" y="5317374"/>
            <a:ext cx="9144000" cy="1616826"/>
          </a:xfrm>
          <a:prstGeom prst="rect">
            <a:avLst/>
          </a:prstGeom>
        </p:spPr>
      </p:pic>
      <p:sp>
        <p:nvSpPr>
          <p:cNvPr id="2" name="Title 1"/>
          <p:cNvSpPr>
            <a:spLocks noGrp="1"/>
          </p:cNvSpPr>
          <p:nvPr>
            <p:ph type="title"/>
          </p:nvPr>
        </p:nvSpPr>
        <p:spPr>
          <a:xfrm>
            <a:off x="722313" y="4429125"/>
            <a:ext cx="7772400" cy="10572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2893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Columns (no subheads)">
    <p:spTree>
      <p:nvGrpSpPr>
        <p:cNvPr id="1" name=""/>
        <p:cNvGrpSpPr/>
        <p:nvPr/>
      </p:nvGrpSpPr>
      <p:grpSpPr>
        <a:xfrm>
          <a:off x="0" y="0"/>
          <a:ext cx="0" cy="0"/>
          <a:chOff x="0" y="0"/>
          <a:chExt cx="0" cy="0"/>
        </a:xfrm>
      </p:grpSpPr>
      <p:pic>
        <p:nvPicPr>
          <p:cNvPr id="8" name="Picture 7" descr="Slide Templates_Page_2.png"/>
          <p:cNvPicPr>
            <a:picLocks noChangeAspect="1"/>
          </p:cNvPicPr>
          <p:nvPr userDrawn="1"/>
        </p:nvPicPr>
        <p:blipFill>
          <a:blip r:embed="rId2" cstate="print"/>
          <a:stretch>
            <a:fillRect/>
          </a:stretch>
        </p:blipFill>
        <p:spPr>
          <a:xfrm>
            <a:off x="0" y="5317374"/>
            <a:ext cx="9144000" cy="1616826"/>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038600"/>
          </a:xfrm>
        </p:spPr>
        <p:txBody>
          <a:bodyPr/>
          <a:lstStyle>
            <a:lvl1pPr marL="228600" indent="-228600">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1"/>
            <a:ext cx="4038600" cy="4038600"/>
          </a:xfrm>
        </p:spPr>
        <p:txBody>
          <a:bodyPr/>
          <a:lstStyle>
            <a:lvl1pPr marL="228600" indent="-228600">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lumns (w/ subheads)">
    <p:spTree>
      <p:nvGrpSpPr>
        <p:cNvPr id="1" name=""/>
        <p:cNvGrpSpPr/>
        <p:nvPr/>
      </p:nvGrpSpPr>
      <p:grpSpPr>
        <a:xfrm>
          <a:off x="0" y="0"/>
          <a:ext cx="0" cy="0"/>
          <a:chOff x="0" y="0"/>
          <a:chExt cx="0" cy="0"/>
        </a:xfrm>
      </p:grpSpPr>
      <p:pic>
        <p:nvPicPr>
          <p:cNvPr id="10" name="Picture 9" descr="Slide Templates_Page_2.png"/>
          <p:cNvPicPr>
            <a:picLocks noChangeAspect="1"/>
          </p:cNvPicPr>
          <p:nvPr userDrawn="1"/>
        </p:nvPicPr>
        <p:blipFill>
          <a:blip r:embed="rId2" cstate="print"/>
          <a:stretch>
            <a:fillRect/>
          </a:stretch>
        </p:blipFill>
        <p:spPr>
          <a:xfrm>
            <a:off x="0" y="5317374"/>
            <a:ext cx="9144000" cy="1616826"/>
          </a:xfrm>
          <a:prstGeom prst="rect">
            <a:avLst/>
          </a:prstGeom>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540125"/>
          </a:xfrm>
        </p:spPr>
        <p:txBody>
          <a:bodyPr/>
          <a:lstStyle>
            <a:lvl1pPr marL="228600" indent="-228600">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540125"/>
          </a:xfrm>
        </p:spPr>
        <p:txBody>
          <a:bodyPr/>
          <a:lstStyle>
            <a:lvl1pPr marL="228600" indent="-228600">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Slide Templates_Page_2.png"/>
          <p:cNvPicPr>
            <a:picLocks noChangeAspect="1"/>
          </p:cNvPicPr>
          <p:nvPr userDrawn="1"/>
        </p:nvPicPr>
        <p:blipFill>
          <a:blip r:embed="rId2" cstate="print"/>
          <a:stretch>
            <a:fillRect/>
          </a:stretch>
        </p:blipFill>
        <p:spPr>
          <a:xfrm>
            <a:off x="0" y="5241174"/>
            <a:ext cx="9144000" cy="1616826"/>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Slide Templates_Page_2.png"/>
          <p:cNvPicPr>
            <a:picLocks noChangeAspect="1"/>
          </p:cNvPicPr>
          <p:nvPr userDrawn="1"/>
        </p:nvPicPr>
        <p:blipFill>
          <a:blip r:embed="rId2" cstate="print"/>
          <a:stretch>
            <a:fillRect/>
          </a:stretch>
        </p:blipFill>
        <p:spPr>
          <a:xfrm>
            <a:off x="0" y="5317374"/>
            <a:ext cx="9144000" cy="1616826"/>
          </a:xfrm>
          <a:prstGeom prst="rect">
            <a:avLst/>
          </a:prstGeom>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518150"/>
          </a:xfrm>
        </p:spPr>
        <p:txBody>
          <a:bodyPr/>
          <a:lstStyle>
            <a:lvl1pPr marL="228600" indent="-228600">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1"/>
            <a:ext cx="3008313" cy="4356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7AA28999-D008-419E-9628-EE1C64F81F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3505200" y="6356350"/>
            <a:ext cx="2133600" cy="365125"/>
          </a:xfrm>
          <a:prstGeom prst="rect">
            <a:avLst/>
          </a:prstGeom>
        </p:spPr>
        <p:txBody>
          <a:bodyPr vert="horz" lIns="91440" tIns="45720" rIns="91440" bIns="45720" rtlCol="0" anchor="ctr"/>
          <a:lstStyle>
            <a:lvl1pPr algn="ctr">
              <a:defRPr sz="1400">
                <a:solidFill>
                  <a:schemeClr val="bg1">
                    <a:lumMod val="85000"/>
                  </a:schemeClr>
                </a:solidFill>
              </a:defRPr>
            </a:lvl1pPr>
          </a:lstStyle>
          <a:p>
            <a:fld id="{7AA28999-D008-419E-9628-EE1C64F81F4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9" r:id="rId3"/>
    <p:sldLayoutId id="2147483650" r:id="rId4"/>
    <p:sldLayoutId id="2147483651" r:id="rId5"/>
    <p:sldLayoutId id="2147483652" r:id="rId6"/>
    <p:sldLayoutId id="2147483653" r:id="rId7"/>
    <p:sldLayoutId id="2147483654" r:id="rId8"/>
    <p:sldLayoutId id="2147483656" r:id="rId9"/>
    <p:sldLayoutId id="2147483657" r:id="rId10"/>
    <p:sldLayoutId id="2147483655" r:id="rId11"/>
    <p:sldLayoutId id="2147483660" r:id="rId12"/>
  </p:sldLayoutIdLst>
  <p:hf hdr="0" ftr="0" dt="0"/>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spcBef>
          <a:spcPct val="20000"/>
        </a:spcBef>
        <a:buClr>
          <a:schemeClr val="tx2"/>
        </a:buClr>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bg2"/>
        </a:buClr>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1"/>
        </a:buClr>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6"/>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t>Title VI New Director Training</a:t>
            </a:r>
            <a:br>
              <a:rPr lang="en-US" sz="4000" dirty="0"/>
            </a:br>
            <a:r>
              <a:rPr lang="en-US" sz="2000" dirty="0"/>
              <a:t>Title VI Required and Optional Services</a:t>
            </a:r>
          </a:p>
        </p:txBody>
      </p:sp>
      <p:sp>
        <p:nvSpPr>
          <p:cNvPr id="3" name="Subtitle 2"/>
          <p:cNvSpPr>
            <a:spLocks noGrp="1"/>
          </p:cNvSpPr>
          <p:nvPr>
            <p:ph type="subTitle" idx="1"/>
          </p:nvPr>
        </p:nvSpPr>
        <p:spPr>
          <a:xfrm>
            <a:off x="685800" y="2407418"/>
            <a:ext cx="7772400" cy="553038"/>
          </a:xfrm>
        </p:spPr>
        <p:txBody>
          <a:bodyPr>
            <a:noAutofit/>
          </a:bodyPr>
          <a:lstStyle/>
          <a:p>
            <a:pPr>
              <a:spcAft>
                <a:spcPts val="300"/>
              </a:spcAft>
            </a:pPr>
            <a:r>
              <a:rPr lang="en-US" sz="1800" dirty="0"/>
              <a:t>Presented by:</a:t>
            </a:r>
          </a:p>
          <a:p>
            <a:pPr>
              <a:spcAft>
                <a:spcPts val="300"/>
              </a:spcAft>
            </a:pPr>
            <a:r>
              <a:rPr lang="en-US" sz="1800" dirty="0"/>
              <a:t> Rhonda Schwartz, ACL - Aging Services Program Specialist</a:t>
            </a:r>
          </a:p>
          <a:p>
            <a:r>
              <a:rPr lang="en-US" sz="1800" dirty="0"/>
              <a:t>September 12, 2017</a:t>
            </a:r>
          </a:p>
        </p:txBody>
      </p:sp>
    </p:spTree>
    <p:extLst>
      <p:ext uri="{BB962C8B-B14F-4D97-AF65-F5344CB8AC3E}">
        <p14:creationId xmlns:p14="http://schemas.microsoft.com/office/powerpoint/2010/main" val="1870476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04800" y="208253"/>
            <a:ext cx="8229600" cy="1143000"/>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2"/>
                </a:solidFill>
                <a:latin typeface="+mj-lt"/>
                <a:ea typeface="+mj-ea"/>
                <a:cs typeface="+mj-cs"/>
              </a:defRPr>
            </a:lvl1pPr>
          </a:lstStyle>
          <a:p>
            <a:r>
              <a:rPr lang="en-US" dirty="0"/>
              <a:t>Part C Grants </a:t>
            </a:r>
            <a:br>
              <a:rPr lang="en-US" dirty="0"/>
            </a:br>
            <a:r>
              <a:rPr lang="en-US" dirty="0"/>
              <a:t> Caregiver Support Services (Continued)</a:t>
            </a:r>
          </a:p>
        </p:txBody>
      </p:sp>
      <p:sp>
        <p:nvSpPr>
          <p:cNvPr id="2" name="Title 1" hidden="1"/>
          <p:cNvSpPr>
            <a:spLocks noGrp="1"/>
          </p:cNvSpPr>
          <p:nvPr>
            <p:ph type="title"/>
          </p:nvPr>
        </p:nvSpPr>
        <p:spPr>
          <a:xfrm>
            <a:off x="457200" y="5395912"/>
            <a:ext cx="8229600" cy="1143000"/>
          </a:xfrm>
        </p:spPr>
        <p:txBody>
          <a:bodyPr>
            <a:noAutofit/>
          </a:bodyPr>
          <a:lstStyle/>
          <a:p>
            <a:r>
              <a:rPr lang="en-US" sz="3600" dirty="0"/>
              <a:t>Continued slide 1 of 4</a:t>
            </a:r>
            <a:endParaRPr lang="en-US" sz="3600" dirty="0"/>
          </a:p>
        </p:txBody>
      </p:sp>
      <p:sp>
        <p:nvSpPr>
          <p:cNvPr id="3" name="Content Placeholder 2"/>
          <p:cNvSpPr>
            <a:spLocks noGrp="1"/>
          </p:cNvSpPr>
          <p:nvPr>
            <p:ph idx="1"/>
          </p:nvPr>
        </p:nvSpPr>
        <p:spPr/>
        <p:txBody>
          <a:bodyPr/>
          <a:lstStyle/>
          <a:p>
            <a:r>
              <a:rPr lang="en-US" dirty="0"/>
              <a:t>Must also have a Part A/B grant</a:t>
            </a:r>
          </a:p>
          <a:p>
            <a:r>
              <a:rPr lang="en-US" dirty="0"/>
              <a:t>Services are for two types of unpaid caregivers:</a:t>
            </a:r>
          </a:p>
          <a:p>
            <a:pPr marL="0" indent="0">
              <a:buNone/>
            </a:pPr>
            <a:r>
              <a:rPr lang="en-US" dirty="0"/>
              <a:t>      √ unpaid informal provider of care to a frail older individual or to an individual with Alzheimer’s disease or a related disorder</a:t>
            </a:r>
          </a:p>
          <a:p>
            <a:pPr marL="0" indent="0">
              <a:buNone/>
            </a:pPr>
            <a:r>
              <a:rPr lang="en-US" dirty="0"/>
              <a:t>      √ older relative caregivers</a:t>
            </a:r>
          </a:p>
        </p:txBody>
      </p:sp>
      <p:sp>
        <p:nvSpPr>
          <p:cNvPr id="4" name="Slide Number Placeholder 3"/>
          <p:cNvSpPr>
            <a:spLocks noGrp="1"/>
          </p:cNvSpPr>
          <p:nvPr>
            <p:ph type="sldNum" sz="quarter" idx="12"/>
          </p:nvPr>
        </p:nvSpPr>
        <p:spPr/>
        <p:txBody>
          <a:bodyPr/>
          <a:lstStyle/>
          <a:p>
            <a:fld id="{7AA28999-D008-419E-9628-EE1C64F81F4C}" type="slidenum">
              <a:rPr lang="en-US" smtClean="0"/>
              <a:pPr/>
              <a:t>10</a:t>
            </a:fld>
            <a:endParaRPr lang="en-US" dirty="0"/>
          </a:p>
        </p:txBody>
      </p:sp>
    </p:spTree>
    <p:extLst>
      <p:ext uri="{BB962C8B-B14F-4D97-AF65-F5344CB8AC3E}">
        <p14:creationId xmlns:p14="http://schemas.microsoft.com/office/powerpoint/2010/main" val="2553579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48163"/>
            <a:ext cx="8839200" cy="1323439"/>
          </a:xfrm>
          <a:prstGeom prst="rect">
            <a:avLst/>
          </a:prstGeom>
          <a:noFill/>
        </p:spPr>
        <p:txBody>
          <a:bodyPr wrap="square" rtlCol="0">
            <a:spAutoFit/>
          </a:bodyPr>
          <a:lstStyle/>
          <a:p>
            <a:pPr algn="ctr"/>
            <a:r>
              <a:rPr lang="en-US" sz="4000" dirty="0">
                <a:solidFill>
                  <a:srgbClr val="0A4F90"/>
                </a:solidFill>
                <a:ea typeface="+mj-ea"/>
                <a:cs typeface="+mj-cs"/>
              </a:rPr>
              <a:t>Part C Grants </a:t>
            </a:r>
            <a:br>
              <a:rPr lang="en-US" sz="4000" dirty="0">
                <a:solidFill>
                  <a:srgbClr val="0A4F90"/>
                </a:solidFill>
                <a:ea typeface="+mj-ea"/>
                <a:cs typeface="+mj-cs"/>
              </a:rPr>
            </a:br>
            <a:r>
              <a:rPr lang="en-US" sz="4000" dirty="0">
                <a:solidFill>
                  <a:srgbClr val="0A4F90"/>
                </a:solidFill>
                <a:ea typeface="+mj-ea"/>
                <a:cs typeface="+mj-cs"/>
              </a:rPr>
              <a:t> Caregiver Support Services (Continued)</a:t>
            </a:r>
            <a:endParaRPr lang="en-US" dirty="0"/>
          </a:p>
        </p:txBody>
      </p:sp>
      <p:sp>
        <p:nvSpPr>
          <p:cNvPr id="2" name="Title 1" hidden="1"/>
          <p:cNvSpPr>
            <a:spLocks noGrp="1"/>
          </p:cNvSpPr>
          <p:nvPr>
            <p:ph type="title"/>
          </p:nvPr>
        </p:nvSpPr>
        <p:spPr>
          <a:xfrm>
            <a:off x="-76200" y="5715000"/>
            <a:ext cx="8686800" cy="1143000"/>
          </a:xfrm>
        </p:spPr>
        <p:txBody>
          <a:bodyPr>
            <a:normAutofit/>
          </a:bodyPr>
          <a:lstStyle/>
          <a:p>
            <a:r>
              <a:rPr lang="en-US" dirty="0"/>
              <a:t>Continued slide 2 of 4</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“Frail’’ means that the older individual is functionally impaired because the individual—</a:t>
            </a:r>
          </a:p>
          <a:p>
            <a:r>
              <a:rPr lang="en-US" dirty="0"/>
              <a:t>is unable to perform at least two activities of daily living without substantial human assistance, including verbal reminding, physical cueing, or supervision; or</a:t>
            </a:r>
          </a:p>
          <a:p>
            <a:r>
              <a:rPr lang="en-US" dirty="0"/>
              <a:t>due to a cognitive or other mental impairment, requires substantial supervision because the individual behaves in a manner that poses a serious health or safety hazard to the individual or to another individual.</a:t>
            </a:r>
          </a:p>
        </p:txBody>
      </p:sp>
      <p:sp>
        <p:nvSpPr>
          <p:cNvPr id="4" name="Slide Number Placeholder 3"/>
          <p:cNvSpPr>
            <a:spLocks noGrp="1"/>
          </p:cNvSpPr>
          <p:nvPr>
            <p:ph type="sldNum" sz="quarter" idx="12"/>
          </p:nvPr>
        </p:nvSpPr>
        <p:spPr/>
        <p:txBody>
          <a:bodyPr/>
          <a:lstStyle/>
          <a:p>
            <a:fld id="{7AA28999-D008-419E-9628-EE1C64F81F4C}" type="slidenum">
              <a:rPr lang="en-US" smtClean="0"/>
              <a:pPr/>
              <a:t>11</a:t>
            </a:fld>
            <a:endParaRPr lang="en-US" dirty="0"/>
          </a:p>
        </p:txBody>
      </p:sp>
    </p:spTree>
    <p:extLst>
      <p:ext uri="{BB962C8B-B14F-4D97-AF65-F5344CB8AC3E}">
        <p14:creationId xmlns:p14="http://schemas.microsoft.com/office/powerpoint/2010/main" val="2543107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228600"/>
            <a:ext cx="8229600" cy="1143000"/>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2"/>
                </a:solidFill>
                <a:latin typeface="+mj-lt"/>
                <a:ea typeface="+mj-ea"/>
                <a:cs typeface="+mj-cs"/>
              </a:defRPr>
            </a:lvl1pPr>
          </a:lstStyle>
          <a:p>
            <a:r>
              <a:rPr lang="en-US" dirty="0"/>
              <a:t>Part C Grants </a:t>
            </a:r>
            <a:br>
              <a:rPr lang="en-US" dirty="0"/>
            </a:br>
            <a:r>
              <a:rPr lang="en-US" dirty="0"/>
              <a:t> Caregiver Support Services (Continued)</a:t>
            </a:r>
          </a:p>
        </p:txBody>
      </p:sp>
      <p:sp>
        <p:nvSpPr>
          <p:cNvPr id="2" name="Title 1" hidden="1"/>
          <p:cNvSpPr>
            <a:spLocks noGrp="1"/>
          </p:cNvSpPr>
          <p:nvPr>
            <p:ph type="title"/>
          </p:nvPr>
        </p:nvSpPr>
        <p:spPr>
          <a:xfrm>
            <a:off x="471055" y="5514110"/>
            <a:ext cx="8229600" cy="1143000"/>
          </a:xfrm>
        </p:spPr>
        <p:txBody>
          <a:bodyPr>
            <a:normAutofit/>
          </a:bodyPr>
          <a:lstStyle/>
          <a:p>
            <a:r>
              <a:rPr lang="en-US" dirty="0"/>
              <a:t>Continued slide 3 of 4</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Older Relative Caregiver means a caregiver who— </a:t>
            </a:r>
          </a:p>
          <a:p>
            <a:pPr marL="0" indent="0">
              <a:buNone/>
            </a:pPr>
            <a:r>
              <a:rPr lang="en-US" dirty="0"/>
              <a:t>  (A)(</a:t>
            </a:r>
            <a:r>
              <a:rPr lang="en-US" dirty="0" err="1"/>
              <a:t>i</a:t>
            </a:r>
            <a:r>
              <a:rPr lang="en-US" dirty="0"/>
              <a:t>) is age 55 or older; and</a:t>
            </a:r>
          </a:p>
          <a:p>
            <a:pPr marL="0" indent="0">
              <a:buNone/>
            </a:pPr>
            <a:r>
              <a:rPr lang="en-US" dirty="0"/>
              <a:t>  (ii) lives with, is the informal provider of in-home and community care to, and is the primary caregiver for, a child or an individual with a disability;</a:t>
            </a:r>
          </a:p>
          <a:p>
            <a:pPr marL="0" indent="0">
              <a:buNone/>
            </a:pPr>
            <a:r>
              <a:rPr lang="en-US" dirty="0"/>
              <a:t>  (B) in the case of a caregiver for a child—</a:t>
            </a:r>
          </a:p>
          <a:p>
            <a:pPr marL="0" indent="0">
              <a:buNone/>
            </a:pPr>
            <a:r>
              <a:rPr lang="en-US" dirty="0"/>
              <a:t>  (</a:t>
            </a:r>
            <a:r>
              <a:rPr lang="en-US" dirty="0" err="1"/>
              <a:t>i</a:t>
            </a:r>
            <a:r>
              <a:rPr lang="en-US" dirty="0"/>
              <a:t>)is the grandparent, </a:t>
            </a:r>
            <a:r>
              <a:rPr lang="en-US" dirty="0" err="1"/>
              <a:t>stepgrandparent</a:t>
            </a:r>
            <a:r>
              <a:rPr lang="en-US" dirty="0"/>
              <a:t>, or other relative (other than the parent) by blood, marriage, or adoption, of the child; and</a:t>
            </a:r>
          </a:p>
          <a:p>
            <a:pPr marL="0" indent="0">
              <a:buNone/>
            </a:pPr>
            <a:r>
              <a:rPr lang="en-US" dirty="0"/>
              <a:t>  </a:t>
            </a:r>
          </a:p>
        </p:txBody>
      </p:sp>
      <p:sp>
        <p:nvSpPr>
          <p:cNvPr id="4" name="Slide Number Placeholder 3"/>
          <p:cNvSpPr>
            <a:spLocks noGrp="1"/>
          </p:cNvSpPr>
          <p:nvPr>
            <p:ph type="sldNum" sz="quarter" idx="12"/>
          </p:nvPr>
        </p:nvSpPr>
        <p:spPr/>
        <p:txBody>
          <a:bodyPr/>
          <a:lstStyle/>
          <a:p>
            <a:fld id="{7AA28999-D008-419E-9628-EE1C64F81F4C}" type="slidenum">
              <a:rPr lang="en-US" smtClean="0"/>
              <a:pPr/>
              <a:t>12</a:t>
            </a:fld>
            <a:endParaRPr lang="en-US" dirty="0"/>
          </a:p>
        </p:txBody>
      </p:sp>
    </p:spTree>
    <p:extLst>
      <p:ext uri="{BB962C8B-B14F-4D97-AF65-F5344CB8AC3E}">
        <p14:creationId xmlns:p14="http://schemas.microsoft.com/office/powerpoint/2010/main" val="2059348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01782" y="137969"/>
            <a:ext cx="8229600" cy="1143000"/>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2"/>
                </a:solidFill>
                <a:latin typeface="+mj-lt"/>
                <a:ea typeface="+mj-ea"/>
                <a:cs typeface="+mj-cs"/>
              </a:defRPr>
            </a:lvl1pPr>
          </a:lstStyle>
          <a:p>
            <a:r>
              <a:rPr lang="en-US" dirty="0"/>
              <a:t>Part C Grants </a:t>
            </a:r>
            <a:br>
              <a:rPr lang="en-US" dirty="0"/>
            </a:br>
            <a:r>
              <a:rPr lang="en-US" dirty="0"/>
              <a:t> Caregiver Support Services (continued)</a:t>
            </a:r>
          </a:p>
        </p:txBody>
      </p:sp>
      <p:sp>
        <p:nvSpPr>
          <p:cNvPr id="2" name="Title 1" hidden="1"/>
          <p:cNvSpPr>
            <a:spLocks noGrp="1"/>
          </p:cNvSpPr>
          <p:nvPr>
            <p:ph type="title"/>
          </p:nvPr>
        </p:nvSpPr>
        <p:spPr>
          <a:xfrm>
            <a:off x="266700" y="5805633"/>
            <a:ext cx="8229600" cy="1143000"/>
          </a:xfrm>
        </p:spPr>
        <p:txBody>
          <a:bodyPr>
            <a:normAutofit/>
          </a:bodyPr>
          <a:lstStyle/>
          <a:p>
            <a:r>
              <a:rPr lang="en-US" dirty="0"/>
              <a:t>Continued slide 4 of 4</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a:t> (ii) is the primary caregiver of the child because the biological or adoptive parents are unable or unwilling to serve as the primary caregivers of the child; and</a:t>
            </a:r>
          </a:p>
          <a:p>
            <a:pPr marL="0" indent="0">
              <a:buNone/>
            </a:pPr>
            <a:r>
              <a:rPr lang="en-US" dirty="0"/>
              <a:t>  (iii) has a legal relationship to the child, such as legal custody, adoption, or guardianship, or is raising the child informally; and</a:t>
            </a:r>
          </a:p>
          <a:p>
            <a:pPr marL="0" indent="0">
              <a:buNone/>
            </a:pPr>
            <a:r>
              <a:rPr lang="en-US" dirty="0"/>
              <a:t>  (C )in the case of a caregiver for an individual with a disability, is the parent, grandparent, or other relative by blood, marriage, or adoption, of the individual with a disability.</a:t>
            </a:r>
          </a:p>
        </p:txBody>
      </p:sp>
      <p:sp>
        <p:nvSpPr>
          <p:cNvPr id="4" name="Slide Number Placeholder 3"/>
          <p:cNvSpPr>
            <a:spLocks noGrp="1"/>
          </p:cNvSpPr>
          <p:nvPr>
            <p:ph type="sldNum" sz="quarter" idx="12"/>
          </p:nvPr>
        </p:nvSpPr>
        <p:spPr/>
        <p:txBody>
          <a:bodyPr/>
          <a:lstStyle/>
          <a:p>
            <a:fld id="{7AA28999-D008-419E-9628-EE1C64F81F4C}" type="slidenum">
              <a:rPr lang="en-US" smtClean="0"/>
              <a:pPr/>
              <a:t>13</a:t>
            </a:fld>
            <a:endParaRPr lang="en-US" dirty="0"/>
          </a:p>
        </p:txBody>
      </p:sp>
    </p:spTree>
    <p:extLst>
      <p:ext uri="{BB962C8B-B14F-4D97-AF65-F5344CB8AC3E}">
        <p14:creationId xmlns:p14="http://schemas.microsoft.com/office/powerpoint/2010/main" val="1464188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Part C Grants - Required</a:t>
            </a:r>
            <a:br>
              <a:rPr lang="en-US" sz="3200" dirty="0"/>
            </a:br>
            <a:r>
              <a:rPr lang="en-US" sz="3200" dirty="0"/>
              <a:t> Caregiver Support Services</a:t>
            </a:r>
          </a:p>
        </p:txBody>
      </p:sp>
      <p:sp>
        <p:nvSpPr>
          <p:cNvPr id="3" name="Content Placeholder 2"/>
          <p:cNvSpPr>
            <a:spLocks noGrp="1"/>
          </p:cNvSpPr>
          <p:nvPr>
            <p:ph idx="1"/>
          </p:nvPr>
        </p:nvSpPr>
        <p:spPr>
          <a:xfrm>
            <a:off x="457200" y="1600200"/>
            <a:ext cx="8229600" cy="3886201"/>
          </a:xfrm>
        </p:spPr>
        <p:txBody>
          <a:bodyPr>
            <a:noAutofit/>
          </a:bodyPr>
          <a:lstStyle/>
          <a:p>
            <a:pPr marL="514350" indent="-514350">
              <a:buAutoNum type="arabicPeriod"/>
            </a:pPr>
            <a:r>
              <a:rPr lang="en-US" sz="2200" dirty="0"/>
              <a:t>Information to caregivers about available services</a:t>
            </a:r>
          </a:p>
          <a:p>
            <a:pPr marL="514350" indent="-514350">
              <a:buAutoNum type="arabicPeriod"/>
            </a:pPr>
            <a:r>
              <a:rPr lang="en-US" sz="2200" dirty="0"/>
              <a:t>Assistance to caregivers in gaining access to the services</a:t>
            </a:r>
          </a:p>
          <a:p>
            <a:pPr marL="514350" indent="-514350">
              <a:buAutoNum type="arabicPeriod"/>
            </a:pPr>
            <a:r>
              <a:rPr lang="en-US" sz="2200" dirty="0"/>
              <a:t>Individual counseling, organization of support groups, and caregiver training to assist the caregivers in the areas of health, nutrition, and financial literacy, and in making decisions and solving problems relating to their care giving roles</a:t>
            </a:r>
          </a:p>
          <a:p>
            <a:pPr marL="514350" indent="-514350">
              <a:buAutoNum type="arabicPeriod"/>
            </a:pPr>
            <a:r>
              <a:rPr lang="en-US" sz="2200" dirty="0"/>
              <a:t>Respite care to enable caregivers of frail elders to be temporarily and intermittently relieved from their care giving responsibilities</a:t>
            </a:r>
          </a:p>
          <a:p>
            <a:pPr marL="514350" indent="-514350">
              <a:buAutoNum type="arabicPeriod"/>
            </a:pPr>
            <a:r>
              <a:rPr lang="en-US" sz="2200" dirty="0"/>
              <a:t>Supplemental services, on a limited basis, to caregivers of frail elders to complement the care provided by caregivers </a:t>
            </a:r>
          </a:p>
        </p:txBody>
      </p:sp>
      <p:sp>
        <p:nvSpPr>
          <p:cNvPr id="4" name="Slide Number Placeholder 3"/>
          <p:cNvSpPr>
            <a:spLocks noGrp="1"/>
          </p:cNvSpPr>
          <p:nvPr>
            <p:ph type="sldNum" sz="quarter" idx="12"/>
          </p:nvPr>
        </p:nvSpPr>
        <p:spPr/>
        <p:txBody>
          <a:bodyPr/>
          <a:lstStyle/>
          <a:p>
            <a:fld id="{7AA28999-D008-419E-9628-EE1C64F81F4C}" type="slidenum">
              <a:rPr lang="en-US" smtClean="0"/>
              <a:pPr/>
              <a:t>14</a:t>
            </a:fld>
            <a:endParaRPr lang="en-US" dirty="0"/>
          </a:p>
        </p:txBody>
      </p:sp>
    </p:spTree>
    <p:extLst>
      <p:ext uri="{BB962C8B-B14F-4D97-AF65-F5344CB8AC3E}">
        <p14:creationId xmlns:p14="http://schemas.microsoft.com/office/powerpoint/2010/main" val="41916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 C Grants -</a:t>
            </a:r>
            <a:br>
              <a:rPr lang="en-US" dirty="0"/>
            </a:br>
            <a:r>
              <a:rPr lang="en-US" dirty="0"/>
              <a:t> Caregiver Support Services</a:t>
            </a:r>
          </a:p>
        </p:txBody>
      </p:sp>
      <p:sp>
        <p:nvSpPr>
          <p:cNvPr id="3" name="Content Placeholder 2"/>
          <p:cNvSpPr>
            <a:spLocks noGrp="1"/>
          </p:cNvSpPr>
          <p:nvPr>
            <p:ph idx="1"/>
          </p:nvPr>
        </p:nvSpPr>
        <p:spPr/>
        <p:txBody>
          <a:bodyPr>
            <a:normAutofit/>
          </a:bodyPr>
          <a:lstStyle/>
          <a:p>
            <a:r>
              <a:rPr lang="en-US" dirty="0"/>
              <a:t>Examples of Supplemental Services:</a:t>
            </a:r>
          </a:p>
          <a:p>
            <a:pPr marL="0" indent="0">
              <a:buNone/>
            </a:pPr>
            <a:r>
              <a:rPr lang="en-US" dirty="0"/>
              <a:t>    √ emergency response systems</a:t>
            </a:r>
          </a:p>
          <a:p>
            <a:pPr marL="0" indent="0">
              <a:buNone/>
            </a:pPr>
            <a:r>
              <a:rPr lang="en-US" dirty="0"/>
              <a:t>    √ incontinence supplies</a:t>
            </a:r>
          </a:p>
          <a:p>
            <a:pPr marL="0" indent="0">
              <a:buNone/>
            </a:pPr>
            <a:r>
              <a:rPr lang="en-US" dirty="0"/>
              <a:t>    √ transportation</a:t>
            </a:r>
          </a:p>
          <a:p>
            <a:pPr marL="0" indent="0">
              <a:buNone/>
            </a:pPr>
            <a:r>
              <a:rPr lang="en-US" dirty="0"/>
              <a:t>    √ lending closets </a:t>
            </a:r>
          </a:p>
          <a:p>
            <a:pPr marL="0" indent="0">
              <a:buNone/>
            </a:pPr>
            <a:r>
              <a:rPr lang="en-US" dirty="0"/>
              <a:t>    √ home modification</a:t>
            </a:r>
          </a:p>
          <a:p>
            <a:pPr marL="0" indent="0">
              <a:buNone/>
            </a:pPr>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15</a:t>
            </a:fld>
            <a:endParaRPr lang="en-US" dirty="0"/>
          </a:p>
        </p:txBody>
      </p:sp>
    </p:spTree>
    <p:extLst>
      <p:ext uri="{BB962C8B-B14F-4D97-AF65-F5344CB8AC3E}">
        <p14:creationId xmlns:p14="http://schemas.microsoft.com/office/powerpoint/2010/main" val="2521046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1143000"/>
          </a:xfrm>
        </p:spPr>
        <p:txBody>
          <a:bodyPr>
            <a:normAutofit fontScale="90000"/>
          </a:bodyPr>
          <a:lstStyle/>
          <a:p>
            <a:r>
              <a:rPr lang="en-US" dirty="0"/>
              <a:t>Part C Grants -</a:t>
            </a:r>
            <a:br>
              <a:rPr lang="en-US" dirty="0"/>
            </a:br>
            <a:r>
              <a:rPr lang="en-US" dirty="0"/>
              <a:t> Caregiver Support Services (Continued) </a:t>
            </a:r>
          </a:p>
        </p:txBody>
      </p:sp>
      <p:sp>
        <p:nvSpPr>
          <p:cNvPr id="3" name="Content Placeholder 2"/>
          <p:cNvSpPr>
            <a:spLocks noGrp="1"/>
          </p:cNvSpPr>
          <p:nvPr>
            <p:ph idx="1"/>
          </p:nvPr>
        </p:nvSpPr>
        <p:spPr/>
        <p:txBody>
          <a:bodyPr>
            <a:normAutofit lnSpcReduction="10000"/>
          </a:bodyPr>
          <a:lstStyle/>
          <a:p>
            <a:r>
              <a:rPr lang="en-US" sz="2600" dirty="0"/>
              <a:t>If some other program is providing the service, the grantee does not have to provide it directly but must coordinate with the other program to ensure the caregivers can use the program</a:t>
            </a:r>
          </a:p>
          <a:p>
            <a:r>
              <a:rPr lang="en-US" sz="2600" dirty="0"/>
              <a:t>Program services are for the </a:t>
            </a:r>
            <a:r>
              <a:rPr lang="en-US" sz="2600" b="1" i="1" dirty="0"/>
              <a:t>caregiver</a:t>
            </a:r>
            <a:r>
              <a:rPr lang="en-US" sz="2600" dirty="0"/>
              <a:t>; not for the elder who needs care</a:t>
            </a:r>
          </a:p>
          <a:p>
            <a:r>
              <a:rPr lang="en-US" sz="2600" dirty="0"/>
              <a:t>While there may be a need to find a caregiver for a person who lives alone and does not have a family caregiver, a grantee cannot hire a caregiver for them with Title VI Part C funds</a:t>
            </a:r>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16</a:t>
            </a:fld>
            <a:endParaRPr lang="en-US" dirty="0"/>
          </a:p>
        </p:txBody>
      </p:sp>
    </p:spTree>
    <p:extLst>
      <p:ext uri="{BB962C8B-B14F-4D97-AF65-F5344CB8AC3E}">
        <p14:creationId xmlns:p14="http://schemas.microsoft.com/office/powerpoint/2010/main" val="1437819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Part A/B Grants</a:t>
            </a:r>
            <a:br>
              <a:rPr lang="en-US" dirty="0"/>
            </a:br>
            <a:r>
              <a:rPr lang="en-US" dirty="0"/>
              <a:t>Nutrition Services</a:t>
            </a:r>
          </a:p>
        </p:txBody>
      </p:sp>
      <p:sp>
        <p:nvSpPr>
          <p:cNvPr id="8" name="Content Placeholder 7"/>
          <p:cNvSpPr>
            <a:spLocks noGrp="1"/>
          </p:cNvSpPr>
          <p:nvPr>
            <p:ph idx="1"/>
          </p:nvPr>
        </p:nvSpPr>
        <p:spPr/>
        <p:txBody>
          <a:bodyPr>
            <a:normAutofit/>
          </a:bodyPr>
          <a:lstStyle/>
          <a:p>
            <a:r>
              <a:rPr lang="en-US" dirty="0"/>
              <a:t>Nutrition Services:</a:t>
            </a:r>
          </a:p>
          <a:p>
            <a:pPr marL="0" indent="0">
              <a:buNone/>
            </a:pPr>
            <a:r>
              <a:rPr lang="en-US" dirty="0"/>
              <a:t>      √ congregate meals are required</a:t>
            </a:r>
          </a:p>
          <a:p>
            <a:pPr marL="0" indent="0">
              <a:buNone/>
            </a:pPr>
            <a:r>
              <a:rPr lang="en-US" dirty="0"/>
              <a:t>      √ home delivered meals are required</a:t>
            </a:r>
          </a:p>
          <a:p>
            <a:pPr marL="0" indent="0">
              <a:buNone/>
            </a:pPr>
            <a:r>
              <a:rPr lang="en-US" dirty="0"/>
              <a:t>      √ nutrition education and nutrition counseling to be provided, as appropriate</a:t>
            </a:r>
          </a:p>
          <a:p>
            <a:pPr marL="0" indent="0">
              <a:buNone/>
            </a:pPr>
            <a:endParaRPr lang="en-US" dirty="0"/>
          </a:p>
        </p:txBody>
      </p:sp>
    </p:spTree>
    <p:extLst>
      <p:ext uri="{BB962C8B-B14F-4D97-AF65-F5344CB8AC3E}">
        <p14:creationId xmlns:p14="http://schemas.microsoft.com/office/powerpoint/2010/main" val="2424254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 A/B Grants - Other Permitted Nutrition/Heath-Related Services</a:t>
            </a:r>
          </a:p>
        </p:txBody>
      </p:sp>
      <p:sp>
        <p:nvSpPr>
          <p:cNvPr id="3" name="Content Placeholder 2"/>
          <p:cNvSpPr>
            <a:spLocks noGrp="1"/>
          </p:cNvSpPr>
          <p:nvPr>
            <p:ph sz="half" idx="1"/>
          </p:nvPr>
        </p:nvSpPr>
        <p:spPr/>
        <p:txBody>
          <a:bodyPr>
            <a:normAutofit/>
          </a:bodyPr>
          <a:lstStyle/>
          <a:p>
            <a:r>
              <a:rPr lang="en-US" sz="2400" dirty="0"/>
              <a:t>diet counseling</a:t>
            </a:r>
          </a:p>
          <a:p>
            <a:r>
              <a:rPr lang="en-US" sz="2400" dirty="0"/>
              <a:t>sponsorship of Farmers Market programs</a:t>
            </a:r>
          </a:p>
          <a:p>
            <a:r>
              <a:rPr lang="en-US" sz="2400" dirty="0"/>
              <a:t>distribution centers for food banks</a:t>
            </a:r>
          </a:p>
          <a:p>
            <a:r>
              <a:rPr lang="en-US" sz="2400" dirty="0"/>
              <a:t>Blood Sugar checks</a:t>
            </a:r>
          </a:p>
          <a:p>
            <a:r>
              <a:rPr lang="en-US" sz="2400" dirty="0"/>
              <a:t>Diabetes education</a:t>
            </a:r>
          </a:p>
          <a:p>
            <a:r>
              <a:rPr lang="en-US" sz="2400" dirty="0"/>
              <a:t>Foot Care</a:t>
            </a:r>
          </a:p>
          <a:p>
            <a:r>
              <a:rPr lang="en-US" sz="2400" dirty="0"/>
              <a:t>Blood Pressure Checks</a:t>
            </a:r>
          </a:p>
          <a:p>
            <a:endParaRPr lang="en-US" sz="2400" dirty="0"/>
          </a:p>
          <a:p>
            <a:endParaRPr lang="en-US" sz="2400" dirty="0"/>
          </a:p>
        </p:txBody>
      </p:sp>
      <p:sp>
        <p:nvSpPr>
          <p:cNvPr id="5" name="Content Placeholder 4"/>
          <p:cNvSpPr>
            <a:spLocks noGrp="1"/>
          </p:cNvSpPr>
          <p:nvPr>
            <p:ph sz="half" idx="2"/>
          </p:nvPr>
        </p:nvSpPr>
        <p:spPr/>
        <p:txBody>
          <a:bodyPr>
            <a:normAutofit/>
          </a:bodyPr>
          <a:lstStyle/>
          <a:p>
            <a:r>
              <a:rPr lang="en-US" sz="2400" dirty="0"/>
              <a:t>Evidence-based health programs</a:t>
            </a:r>
          </a:p>
          <a:p>
            <a:r>
              <a:rPr lang="en-US" sz="2400" dirty="0"/>
              <a:t>Falls avoidance education</a:t>
            </a:r>
          </a:p>
          <a:p>
            <a:r>
              <a:rPr lang="en-US" sz="2400" dirty="0"/>
              <a:t>Medication management</a:t>
            </a:r>
          </a:p>
          <a:p>
            <a:r>
              <a:rPr lang="en-US" sz="2400" dirty="0"/>
              <a:t>Traditional foods activities</a:t>
            </a:r>
          </a:p>
          <a:p>
            <a:r>
              <a:rPr lang="en-US" sz="2400" dirty="0"/>
              <a:t>Other traditional activities</a:t>
            </a:r>
          </a:p>
          <a:p>
            <a:r>
              <a:rPr lang="en-US" sz="2400" dirty="0"/>
              <a:t>Support groups</a:t>
            </a:r>
          </a:p>
          <a:p>
            <a:r>
              <a:rPr lang="en-US" sz="2400" dirty="0"/>
              <a:t>Socialization activities</a:t>
            </a:r>
          </a:p>
          <a:p>
            <a:r>
              <a:rPr lang="en-US" sz="2400" dirty="0"/>
              <a:t>Exercise Classes</a:t>
            </a:r>
          </a:p>
        </p:txBody>
      </p:sp>
      <p:sp>
        <p:nvSpPr>
          <p:cNvPr id="4" name="Slide Number Placeholder 3"/>
          <p:cNvSpPr>
            <a:spLocks noGrp="1"/>
          </p:cNvSpPr>
          <p:nvPr>
            <p:ph type="sldNum" sz="quarter" idx="12"/>
          </p:nvPr>
        </p:nvSpPr>
        <p:spPr/>
        <p:txBody>
          <a:bodyPr/>
          <a:lstStyle/>
          <a:p>
            <a:fld id="{7AA28999-D008-419E-9628-EE1C64F81F4C}" type="slidenum">
              <a:rPr lang="en-US" smtClean="0"/>
              <a:pPr/>
              <a:t>3</a:t>
            </a:fld>
            <a:endParaRPr lang="en-US" dirty="0"/>
          </a:p>
        </p:txBody>
      </p:sp>
    </p:spTree>
    <p:extLst>
      <p:ext uri="{BB962C8B-B14F-4D97-AF65-F5344CB8AC3E}">
        <p14:creationId xmlns:p14="http://schemas.microsoft.com/office/powerpoint/2010/main" val="485215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 A/B Grants</a:t>
            </a:r>
            <a:br>
              <a:rPr lang="en-US" dirty="0"/>
            </a:br>
            <a:r>
              <a:rPr lang="en-US" dirty="0"/>
              <a:t>Required Supportive Services</a:t>
            </a:r>
          </a:p>
        </p:txBody>
      </p:sp>
      <p:sp>
        <p:nvSpPr>
          <p:cNvPr id="3" name="Content Placeholder 2"/>
          <p:cNvSpPr>
            <a:spLocks noGrp="1"/>
          </p:cNvSpPr>
          <p:nvPr>
            <p:ph idx="1"/>
          </p:nvPr>
        </p:nvSpPr>
        <p:spPr/>
        <p:txBody>
          <a:bodyPr>
            <a:normAutofit fontScale="92500"/>
          </a:bodyPr>
          <a:lstStyle/>
          <a:p>
            <a:r>
              <a:rPr lang="en-US" dirty="0"/>
              <a:t>Information is a required service</a:t>
            </a:r>
          </a:p>
          <a:p>
            <a:pPr marL="0" indent="0">
              <a:buNone/>
            </a:pPr>
            <a:r>
              <a:rPr lang="en-US" dirty="0"/>
              <a:t>      √ simple provision of information to people; can be in a group session or one-on-one</a:t>
            </a:r>
          </a:p>
          <a:p>
            <a:pPr marL="0" indent="0">
              <a:buNone/>
            </a:pPr>
            <a:r>
              <a:rPr lang="en-US" dirty="0"/>
              <a:t>     √  grantees should have a list of all services that are available to older Indians in the service area </a:t>
            </a:r>
          </a:p>
          <a:p>
            <a:pPr marL="0" indent="0">
              <a:buNone/>
            </a:pPr>
            <a:r>
              <a:rPr lang="en-US" dirty="0"/>
              <a:t>     √  grantees should maintain a list of services needed or requested by the older Tribal members</a:t>
            </a:r>
          </a:p>
          <a:p>
            <a:pPr marL="0" indent="0">
              <a:buNone/>
            </a:pPr>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4</a:t>
            </a:fld>
            <a:endParaRPr lang="en-US" dirty="0"/>
          </a:p>
        </p:txBody>
      </p:sp>
    </p:spTree>
    <p:extLst>
      <p:ext uri="{BB962C8B-B14F-4D97-AF65-F5344CB8AC3E}">
        <p14:creationId xmlns:p14="http://schemas.microsoft.com/office/powerpoint/2010/main" val="1976001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67800" cy="1143000"/>
          </a:xfrm>
        </p:spPr>
        <p:txBody>
          <a:bodyPr>
            <a:normAutofit fontScale="90000"/>
          </a:bodyPr>
          <a:lstStyle/>
          <a:p>
            <a:r>
              <a:rPr lang="en-US" dirty="0"/>
              <a:t>Part A/B Grants</a:t>
            </a:r>
            <a:br>
              <a:rPr lang="en-US" dirty="0"/>
            </a:br>
            <a:r>
              <a:rPr lang="en-US" dirty="0"/>
              <a:t>Required Supportive Services (continued)</a:t>
            </a:r>
          </a:p>
        </p:txBody>
      </p:sp>
      <p:sp>
        <p:nvSpPr>
          <p:cNvPr id="3" name="Content Placeholder 2"/>
          <p:cNvSpPr>
            <a:spLocks noGrp="1"/>
          </p:cNvSpPr>
          <p:nvPr>
            <p:ph idx="1"/>
          </p:nvPr>
        </p:nvSpPr>
        <p:spPr/>
        <p:txBody>
          <a:bodyPr>
            <a:normAutofit fontScale="92500" lnSpcReduction="10000"/>
          </a:bodyPr>
          <a:lstStyle/>
          <a:p>
            <a:r>
              <a:rPr lang="en-US" dirty="0"/>
              <a:t>Assistance is a required service</a:t>
            </a:r>
          </a:p>
          <a:p>
            <a:pPr marL="0" indent="0">
              <a:buNone/>
            </a:pPr>
            <a:r>
              <a:rPr lang="en-US" dirty="0"/>
              <a:t>      √ involves providing assistance to older Tribal members to help them </a:t>
            </a:r>
            <a:r>
              <a:rPr lang="en-US" b="1" i="1" dirty="0"/>
              <a:t>access</a:t>
            </a:r>
            <a:r>
              <a:rPr lang="en-US" dirty="0"/>
              <a:t> available services; may help fill out forms, etc.</a:t>
            </a:r>
          </a:p>
          <a:p>
            <a:pPr marL="0" indent="0">
              <a:buNone/>
            </a:pPr>
            <a:r>
              <a:rPr lang="en-US" dirty="0"/>
              <a:t>      √ usually involves siting down with the older adult/family to discuss options for services</a:t>
            </a:r>
          </a:p>
          <a:p>
            <a:pPr marL="0" indent="0">
              <a:buNone/>
            </a:pPr>
            <a:r>
              <a:rPr lang="en-US" dirty="0"/>
              <a:t>      √ should be able to track the number of unduplicated clients who receive this service</a:t>
            </a:r>
          </a:p>
        </p:txBody>
      </p:sp>
      <p:sp>
        <p:nvSpPr>
          <p:cNvPr id="4" name="Slide Number Placeholder 3"/>
          <p:cNvSpPr>
            <a:spLocks noGrp="1"/>
          </p:cNvSpPr>
          <p:nvPr>
            <p:ph type="sldNum" sz="quarter" idx="12"/>
          </p:nvPr>
        </p:nvSpPr>
        <p:spPr/>
        <p:txBody>
          <a:bodyPr/>
          <a:lstStyle/>
          <a:p>
            <a:fld id="{7AA28999-D008-419E-9628-EE1C64F81F4C}" type="slidenum">
              <a:rPr lang="en-US" smtClean="0"/>
              <a:pPr/>
              <a:t>5</a:t>
            </a:fld>
            <a:endParaRPr lang="en-US" dirty="0"/>
          </a:p>
        </p:txBody>
      </p:sp>
    </p:spTree>
    <p:extLst>
      <p:ext uri="{BB962C8B-B14F-4D97-AF65-F5344CB8AC3E}">
        <p14:creationId xmlns:p14="http://schemas.microsoft.com/office/powerpoint/2010/main" val="2886598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 A/B Grants</a:t>
            </a:r>
            <a:br>
              <a:rPr lang="en-US" dirty="0"/>
            </a:br>
            <a:r>
              <a:rPr lang="en-US" dirty="0"/>
              <a:t>Optional Supportive Services</a:t>
            </a:r>
          </a:p>
        </p:txBody>
      </p:sp>
      <p:sp>
        <p:nvSpPr>
          <p:cNvPr id="3" name="Content Placeholder 2"/>
          <p:cNvSpPr>
            <a:spLocks noGrp="1"/>
          </p:cNvSpPr>
          <p:nvPr>
            <p:ph idx="1"/>
          </p:nvPr>
        </p:nvSpPr>
        <p:spPr/>
        <p:txBody>
          <a:bodyPr/>
          <a:lstStyle/>
          <a:p>
            <a:r>
              <a:rPr lang="en-US" dirty="0"/>
              <a:t>A tribal organization may provide any of the supportive services mentioned under title III of the Older Americans Act, and any other supportive services that are necessary for the general welfare of older Indians</a:t>
            </a:r>
          </a:p>
          <a:p>
            <a:pPr marL="0" indent="0">
              <a:buNone/>
            </a:pPr>
            <a:r>
              <a:rPr lang="en-US" dirty="0"/>
              <a:t>(45 C.F.R. §1322.13 (a))</a:t>
            </a:r>
          </a:p>
        </p:txBody>
      </p:sp>
      <p:sp>
        <p:nvSpPr>
          <p:cNvPr id="4" name="Slide Number Placeholder 3"/>
          <p:cNvSpPr>
            <a:spLocks noGrp="1"/>
          </p:cNvSpPr>
          <p:nvPr>
            <p:ph type="sldNum" sz="quarter" idx="12"/>
          </p:nvPr>
        </p:nvSpPr>
        <p:spPr/>
        <p:txBody>
          <a:bodyPr/>
          <a:lstStyle/>
          <a:p>
            <a:fld id="{7AA28999-D008-419E-9628-EE1C64F81F4C}" type="slidenum">
              <a:rPr lang="en-US" smtClean="0"/>
              <a:pPr/>
              <a:t>6</a:t>
            </a:fld>
            <a:endParaRPr lang="en-US" dirty="0"/>
          </a:p>
        </p:txBody>
      </p:sp>
    </p:spTree>
    <p:extLst>
      <p:ext uri="{BB962C8B-B14F-4D97-AF65-F5344CB8AC3E}">
        <p14:creationId xmlns:p14="http://schemas.microsoft.com/office/powerpoint/2010/main" val="2304558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Part A/B Grants</a:t>
            </a:r>
            <a:br>
              <a:rPr lang="en-US" dirty="0"/>
            </a:br>
            <a:r>
              <a:rPr lang="en-US" sz="4000" dirty="0"/>
              <a:t>Optional Supportive Services - Examples</a:t>
            </a:r>
          </a:p>
        </p:txBody>
      </p:sp>
      <p:sp>
        <p:nvSpPr>
          <p:cNvPr id="5" name="Content Placeholder 4"/>
          <p:cNvSpPr>
            <a:spLocks noGrp="1"/>
          </p:cNvSpPr>
          <p:nvPr>
            <p:ph sz="half" idx="1"/>
          </p:nvPr>
        </p:nvSpPr>
        <p:spPr/>
        <p:txBody>
          <a:bodyPr/>
          <a:lstStyle/>
          <a:p>
            <a:r>
              <a:rPr lang="en-US" dirty="0"/>
              <a:t>Outreach</a:t>
            </a:r>
          </a:p>
          <a:p>
            <a:r>
              <a:rPr lang="en-US" dirty="0"/>
              <a:t>Case Management</a:t>
            </a:r>
          </a:p>
          <a:p>
            <a:r>
              <a:rPr lang="en-US" dirty="0"/>
              <a:t>Transportation</a:t>
            </a:r>
          </a:p>
          <a:p>
            <a:r>
              <a:rPr lang="en-US" dirty="0"/>
              <a:t>Legal Assistance</a:t>
            </a:r>
          </a:p>
          <a:p>
            <a:r>
              <a:rPr lang="en-US" dirty="0"/>
              <a:t>Homemaker Services</a:t>
            </a:r>
          </a:p>
          <a:p>
            <a:r>
              <a:rPr lang="en-US" dirty="0"/>
              <a:t>Personal Care/Home Health Aide</a:t>
            </a:r>
          </a:p>
        </p:txBody>
      </p:sp>
      <p:sp>
        <p:nvSpPr>
          <p:cNvPr id="6" name="Content Placeholder 5"/>
          <p:cNvSpPr>
            <a:spLocks noGrp="1"/>
          </p:cNvSpPr>
          <p:nvPr>
            <p:ph sz="half" idx="2"/>
          </p:nvPr>
        </p:nvSpPr>
        <p:spPr/>
        <p:txBody>
          <a:bodyPr/>
          <a:lstStyle/>
          <a:p>
            <a:r>
              <a:rPr lang="en-US" dirty="0"/>
              <a:t>Chore Services</a:t>
            </a:r>
          </a:p>
          <a:p>
            <a:r>
              <a:rPr lang="en-US" dirty="0"/>
              <a:t>Visiting</a:t>
            </a:r>
          </a:p>
          <a:p>
            <a:r>
              <a:rPr lang="en-US" dirty="0"/>
              <a:t>Telephoning</a:t>
            </a:r>
          </a:p>
          <a:p>
            <a:r>
              <a:rPr lang="en-US" dirty="0"/>
              <a:t>Ombudsman Services</a:t>
            </a:r>
          </a:p>
          <a:p>
            <a:r>
              <a:rPr lang="en-US" dirty="0"/>
              <a:t>Health Promotion Activities</a:t>
            </a:r>
          </a:p>
          <a:p>
            <a:r>
              <a:rPr lang="en-US" dirty="0"/>
              <a:t>Snow Removal</a:t>
            </a:r>
          </a:p>
          <a:p>
            <a:r>
              <a:rPr lang="en-US" dirty="0"/>
              <a:t>Wood Chopping</a:t>
            </a:r>
          </a:p>
        </p:txBody>
      </p:sp>
      <p:sp>
        <p:nvSpPr>
          <p:cNvPr id="4" name="Slide Number Placeholder 3"/>
          <p:cNvSpPr>
            <a:spLocks noGrp="1"/>
          </p:cNvSpPr>
          <p:nvPr>
            <p:ph type="sldNum" sz="quarter" idx="12"/>
          </p:nvPr>
        </p:nvSpPr>
        <p:spPr/>
        <p:txBody>
          <a:bodyPr/>
          <a:lstStyle/>
          <a:p>
            <a:fld id="{7AA28999-D008-419E-9628-EE1C64F81F4C}" type="slidenum">
              <a:rPr lang="en-US" smtClean="0"/>
              <a:pPr/>
              <a:t>7</a:t>
            </a:fld>
            <a:endParaRPr lang="en-US" dirty="0"/>
          </a:p>
        </p:txBody>
      </p:sp>
    </p:spTree>
    <p:extLst>
      <p:ext uri="{BB962C8B-B14F-4D97-AF65-F5344CB8AC3E}">
        <p14:creationId xmlns:p14="http://schemas.microsoft.com/office/powerpoint/2010/main" val="3615619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t>Part A/B Grants</a:t>
            </a:r>
            <a:br>
              <a:rPr lang="en-US" dirty="0"/>
            </a:br>
            <a:r>
              <a:rPr lang="en-US" dirty="0"/>
              <a:t>Optional Supportive Services (continued)</a:t>
            </a:r>
          </a:p>
        </p:txBody>
      </p:sp>
      <p:sp>
        <p:nvSpPr>
          <p:cNvPr id="3" name="Content Placeholder 2"/>
          <p:cNvSpPr>
            <a:spLocks noGrp="1"/>
          </p:cNvSpPr>
          <p:nvPr>
            <p:ph idx="1"/>
          </p:nvPr>
        </p:nvSpPr>
        <p:spPr/>
        <p:txBody>
          <a:bodyPr>
            <a:normAutofit fontScale="92500" lnSpcReduction="10000"/>
          </a:bodyPr>
          <a:lstStyle/>
          <a:p>
            <a:r>
              <a:rPr lang="en-US" dirty="0"/>
              <a:t>If a grantee elects to provide multipurpose senior center activities it shall comply with all applicable local health, fire, safety, building, zoning and sanitation laws, ordinances or codes.</a:t>
            </a:r>
          </a:p>
          <a:p>
            <a:r>
              <a:rPr lang="en-US" dirty="0"/>
              <a:t>If a grantee elects to provide legal services, it shall substantially comply with the requirements in 45 C.F.R. §1321.71 and legal services providers shall comply fully with the requirements in 45 C.F.R. §§1321.71(c) through 1321.71(p). </a:t>
            </a:r>
          </a:p>
          <a:p>
            <a:endParaRPr lang="en-US" dirty="0"/>
          </a:p>
        </p:txBody>
      </p:sp>
      <p:sp>
        <p:nvSpPr>
          <p:cNvPr id="4" name="Slide Number Placeholder 3"/>
          <p:cNvSpPr>
            <a:spLocks noGrp="1"/>
          </p:cNvSpPr>
          <p:nvPr>
            <p:ph type="sldNum" sz="quarter" idx="12"/>
          </p:nvPr>
        </p:nvSpPr>
        <p:spPr/>
        <p:txBody>
          <a:bodyPr/>
          <a:lstStyle/>
          <a:p>
            <a:fld id="{7AA28999-D008-419E-9628-EE1C64F81F4C}" type="slidenum">
              <a:rPr lang="en-US" smtClean="0"/>
              <a:pPr/>
              <a:t>8</a:t>
            </a:fld>
            <a:endParaRPr lang="en-US" dirty="0"/>
          </a:p>
        </p:txBody>
      </p:sp>
    </p:spTree>
    <p:extLst>
      <p:ext uri="{BB962C8B-B14F-4D97-AF65-F5344CB8AC3E}">
        <p14:creationId xmlns:p14="http://schemas.microsoft.com/office/powerpoint/2010/main" val="1877314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rmAutofit fontScale="90000"/>
          </a:bodyPr>
          <a:lstStyle/>
          <a:p>
            <a:r>
              <a:rPr lang="en-US" dirty="0"/>
              <a:t>Part C Grants </a:t>
            </a:r>
            <a:br>
              <a:rPr lang="en-US" dirty="0"/>
            </a:br>
            <a:r>
              <a:rPr lang="en-US" dirty="0"/>
              <a:t> Caregiver Support Services (Continued)</a:t>
            </a:r>
          </a:p>
        </p:txBody>
      </p:sp>
      <p:sp>
        <p:nvSpPr>
          <p:cNvPr id="3" name="Content Placeholder 2"/>
          <p:cNvSpPr>
            <a:spLocks noGrp="1"/>
          </p:cNvSpPr>
          <p:nvPr>
            <p:ph idx="1"/>
          </p:nvPr>
        </p:nvSpPr>
        <p:spPr/>
        <p:txBody>
          <a:bodyPr/>
          <a:lstStyle/>
          <a:p>
            <a:r>
              <a:rPr lang="en-US" dirty="0"/>
              <a:t>Added to Older Americans Act in 2000</a:t>
            </a:r>
          </a:p>
          <a:p>
            <a:r>
              <a:rPr lang="en-US" dirty="0"/>
              <a:t>assists families, friends, or neighbors to care for an elder with a chronic illness or disability</a:t>
            </a:r>
          </a:p>
          <a:p>
            <a:r>
              <a:rPr lang="en-US" dirty="0"/>
              <a:t>helps tribes provide locally determined systems of support services for family caregivers of elders and for grandparents caring for grandchildren </a:t>
            </a:r>
          </a:p>
        </p:txBody>
      </p:sp>
      <p:sp>
        <p:nvSpPr>
          <p:cNvPr id="4" name="Slide Number Placeholder 3"/>
          <p:cNvSpPr>
            <a:spLocks noGrp="1"/>
          </p:cNvSpPr>
          <p:nvPr>
            <p:ph type="sldNum" sz="quarter" idx="12"/>
          </p:nvPr>
        </p:nvSpPr>
        <p:spPr/>
        <p:txBody>
          <a:bodyPr/>
          <a:lstStyle/>
          <a:p>
            <a:fld id="{7AA28999-D008-419E-9628-EE1C64F81F4C}" type="slidenum">
              <a:rPr lang="en-US" smtClean="0"/>
              <a:pPr/>
              <a:t>9</a:t>
            </a:fld>
            <a:endParaRPr lang="en-US" dirty="0"/>
          </a:p>
        </p:txBody>
      </p:sp>
    </p:spTree>
    <p:extLst>
      <p:ext uri="{BB962C8B-B14F-4D97-AF65-F5344CB8AC3E}">
        <p14:creationId xmlns:p14="http://schemas.microsoft.com/office/powerpoint/2010/main" val="3873889371"/>
      </p:ext>
    </p:extLst>
  </p:cSld>
  <p:clrMapOvr>
    <a:masterClrMapping/>
  </p:clrMapOvr>
</p:sld>
</file>

<file path=ppt/theme/theme1.xml><?xml version="1.0" encoding="utf-8"?>
<a:theme xmlns:a="http://schemas.openxmlformats.org/drawingml/2006/main" name="ACLPresentationTemplate_2014">
  <a:themeElements>
    <a:clrScheme name="ACL">
      <a:dk1>
        <a:sysClr val="windowText" lastClr="000000"/>
      </a:dk1>
      <a:lt1>
        <a:sysClr val="window" lastClr="FFFFFF"/>
      </a:lt1>
      <a:dk2>
        <a:srgbClr val="0A4F90"/>
      </a:dk2>
      <a:lt2>
        <a:srgbClr val="FAA21C"/>
      </a:lt2>
      <a:accent1>
        <a:srgbClr val="BF1E2E"/>
      </a:accent1>
      <a:accent2>
        <a:srgbClr val="E3F1FD"/>
      </a:accent2>
      <a:accent3>
        <a:srgbClr val="FAA21C"/>
      </a:accent3>
      <a:accent4>
        <a:srgbClr val="0A4F90"/>
      </a:accent4>
      <a:accent5>
        <a:srgbClr val="C0C0C0"/>
      </a:accent5>
      <a:accent6>
        <a:srgbClr val="777777"/>
      </a:accent6>
      <a:hlink>
        <a:srgbClr val="0033CC"/>
      </a:hlink>
      <a:folHlink>
        <a:srgbClr val="5F006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OIRM-DSG Project Status 2015-08-27</Template>
  <TotalTime>7299</TotalTime>
  <Words>1079</Words>
  <Application>Microsoft Office PowerPoint</Application>
  <PresentationFormat>On-screen Show (4:3)</PresentationFormat>
  <Paragraphs>128</Paragraphs>
  <Slides>16</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ACLPresentationTemplate_2014</vt:lpstr>
      <vt:lpstr>Title VI New Director Training Title VI Required and Optional Services</vt:lpstr>
      <vt:lpstr>Part A/B Grants Nutrition Services</vt:lpstr>
      <vt:lpstr>Part A/B Grants - Other Permitted Nutrition/Heath-Related Services</vt:lpstr>
      <vt:lpstr>Part A/B Grants Required Supportive Services</vt:lpstr>
      <vt:lpstr>Part A/B Grants Required Supportive Services (continued)</vt:lpstr>
      <vt:lpstr>Part A/B Grants Optional Supportive Services</vt:lpstr>
      <vt:lpstr>Part A/B Grants Optional Supportive Services - Examples</vt:lpstr>
      <vt:lpstr>Part A/B Grants Optional Supportive Services (continued)</vt:lpstr>
      <vt:lpstr>Part C Grants   Caregiver Support Services (Continued)</vt:lpstr>
      <vt:lpstr>Continued slide 1 of 4</vt:lpstr>
      <vt:lpstr>Continued slide 2 of 4</vt:lpstr>
      <vt:lpstr>Continued slide 3 of 4</vt:lpstr>
      <vt:lpstr>Continued slide 4 of 4</vt:lpstr>
      <vt:lpstr>Part C Grants - Required  Caregiver Support Services</vt:lpstr>
      <vt:lpstr>Part C Grants -  Caregiver Support Services</vt:lpstr>
      <vt:lpstr>Part C Grants -  Caregiver Support Services (Continued)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Page</dc:title>
  <dc:creator>Jacques Newgen</dc:creator>
  <cp:lastModifiedBy>Melissa Szasz</cp:lastModifiedBy>
  <cp:revision>360</cp:revision>
  <cp:lastPrinted>2017-02-06T12:46:17Z</cp:lastPrinted>
  <dcterms:created xsi:type="dcterms:W3CDTF">2015-08-27T18:08:02Z</dcterms:created>
  <dcterms:modified xsi:type="dcterms:W3CDTF">2017-09-20T20:27:34Z</dcterms:modified>
</cp:coreProperties>
</file>