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275" r:id="rId4"/>
    <p:sldId id="266" r:id="rId5"/>
    <p:sldId id="318" r:id="rId6"/>
    <p:sldId id="313" r:id="rId7"/>
    <p:sldId id="308" r:id="rId8"/>
    <p:sldId id="289" r:id="rId9"/>
    <p:sldId id="291" r:id="rId10"/>
    <p:sldId id="307" r:id="rId11"/>
    <p:sldId id="269" r:id="rId12"/>
    <p:sldId id="276" r:id="rId13"/>
    <p:sldId id="290" r:id="rId14"/>
    <p:sldId id="309" r:id="rId15"/>
    <p:sldId id="304" r:id="rId16"/>
    <p:sldId id="310" r:id="rId17"/>
    <p:sldId id="295" r:id="rId18"/>
    <p:sldId id="317" r:id="rId19"/>
    <p:sldId id="272" r:id="rId20"/>
    <p:sldId id="311" r:id="rId21"/>
    <p:sldId id="293" r:id="rId22"/>
    <p:sldId id="294" r:id="rId23"/>
    <p:sldId id="261" r:id="rId24"/>
    <p:sldId id="282" r:id="rId25"/>
    <p:sldId id="281" r:id="rId26"/>
    <p:sldId id="274" r:id="rId27"/>
    <p:sldId id="287" r:id="rId28"/>
    <p:sldId id="283" r:id="rId29"/>
    <p:sldId id="284" r:id="rId30"/>
    <p:sldId id="285" r:id="rId31"/>
    <p:sldId id="292" r:id="rId32"/>
    <p:sldId id="314" r:id="rId33"/>
    <p:sldId id="315" r:id="rId34"/>
    <p:sldId id="286" r:id="rId35"/>
    <p:sldId id="279" r:id="rId36"/>
    <p:sldId id="277" r:id="rId37"/>
    <p:sldId id="278" r:id="rId38"/>
    <p:sldId id="26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WR" initials="AWR" lastIdx="11" clrIdx="0">
    <p:extLst>
      <p:ext uri="{19B8F6BF-5375-455C-9EA6-DF929625EA0E}">
        <p15:presenceInfo xmlns:p15="http://schemas.microsoft.com/office/powerpoint/2012/main" userId="Amy W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3" autoAdjust="0"/>
    <p:restoredTop sz="86405" autoAdjust="0"/>
  </p:normalViewPr>
  <p:slideViewPr>
    <p:cSldViewPr>
      <p:cViewPr varScale="1">
        <p:scale>
          <a:sx n="71" d="100"/>
          <a:sy n="71" d="100"/>
        </p:scale>
        <p:origin x="33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387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22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D4532-06E6-41D1-9B01-A9BBCBF84EA4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4DB3F-86A9-4140-B705-098B66A032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24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9BBB8-96FF-41D5-9A60-2959036AE265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78678-88A4-4BE9-BB45-C5BDA72D90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1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919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69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NCE = No Cost Extension </a:t>
            </a:r>
          </a:p>
          <a:p>
            <a:r>
              <a:rPr lang="en-US" dirty="0"/>
              <a:t>** Grantees may incur pre-award costs without ACL prior</a:t>
            </a:r>
            <a:r>
              <a:rPr lang="en-US" baseline="0" dirty="0"/>
              <a:t> approval</a:t>
            </a:r>
            <a:r>
              <a:rPr lang="en-US" dirty="0"/>
              <a:t> for FFCRA and CARES Act grants dating back to January 20, 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5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2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88"/>
          <a:stretch/>
        </p:blipFill>
        <p:spPr>
          <a:xfrm>
            <a:off x="0" y="1"/>
            <a:ext cx="9144000" cy="525780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152400"/>
            <a:ext cx="7696200" cy="685800"/>
          </a:xfrm>
        </p:spPr>
        <p:txBody>
          <a:bodyPr>
            <a:normAutofit/>
          </a:bodyPr>
          <a:lstStyle>
            <a:lvl1pPr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Presentation/Conference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200" y="762000"/>
            <a:ext cx="5867400" cy="533400"/>
          </a:xfrm>
        </p:spPr>
        <p:txBody>
          <a:bodyPr>
            <a:normAutofit/>
          </a:bodyPr>
          <a:lstStyle>
            <a:lvl1pPr marL="0" indent="0" algn="l">
              <a:buNone/>
              <a:defRPr sz="2800" i="1"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Optional subtitle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3124200" y="2743200"/>
            <a:ext cx="6019800" cy="533400"/>
          </a:xfrm>
        </p:spPr>
        <p:txBody>
          <a:bodyPr/>
          <a:lstStyle>
            <a:lvl1pPr>
              <a:buNone/>
              <a:defRPr b="1">
                <a:solidFill>
                  <a:srgbClr val="0A4F9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Specific Title/Session Name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3124200" y="3352800"/>
            <a:ext cx="6019800" cy="533400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name, credentials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3124200" y="3886200"/>
            <a:ext cx="6019800" cy="533400"/>
          </a:xfrm>
        </p:spPr>
        <p:txBody>
          <a:bodyPr>
            <a:normAutofit/>
          </a:bodyPr>
          <a:lstStyle>
            <a:lvl1pPr>
              <a:buNone/>
              <a:defRPr sz="2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124200" y="4648200"/>
            <a:ext cx="3962400" cy="457200"/>
          </a:xfrm>
        </p:spPr>
        <p:txBody>
          <a:bodyPr>
            <a:noAutofit/>
          </a:bodyPr>
          <a:lstStyle>
            <a:lvl1pPr>
              <a:buNone/>
              <a:defRPr sz="2000" i="0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6172200"/>
            <a:ext cx="5943600" cy="304800"/>
          </a:xfrm>
        </p:spPr>
        <p:txBody>
          <a:bodyPr>
            <a:noAutofit/>
          </a:bodyPr>
          <a:lstStyle>
            <a:lvl1pPr>
              <a:buNone/>
              <a:defRPr sz="200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z="1600" dirty="0"/>
              <a:t>Optional tagline, disclaimer, contributors, etc.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1C245E-AFFF-406F-9573-2C5C7E1471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65818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533400" y="19812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Presentation/Conference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743200"/>
            <a:ext cx="8229600" cy="609600"/>
          </a:xfrm>
        </p:spPr>
        <p:txBody>
          <a:bodyPr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or session name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533400" y="3352800"/>
            <a:ext cx="8229600" cy="609600"/>
          </a:xfrm>
        </p:spPr>
        <p:txBody>
          <a:bodyPr/>
          <a:lstStyle>
            <a:lvl1pPr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name, credentials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3962400"/>
            <a:ext cx="8229600" cy="609600"/>
          </a:xfrm>
        </p:spPr>
        <p:txBody>
          <a:bodyPr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47800" y="4800600"/>
            <a:ext cx="6400800" cy="457200"/>
          </a:xfrm>
        </p:spPr>
        <p:txBody>
          <a:bodyPr>
            <a:noAutofit/>
          </a:bodyPr>
          <a:lstStyle>
            <a:lvl1pPr algn="ctr">
              <a:buNone/>
              <a:defRPr sz="2000" i="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eral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9967395-972D-4D45-A72D-BCAB9768EB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10"/>
          <a:stretch/>
        </p:blipFill>
        <p:spPr>
          <a:xfrm>
            <a:off x="0" y="5410200"/>
            <a:ext cx="9144000" cy="144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5pPr marL="2057400" indent="-22860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 dirty="0"/>
              <a:t>Add slide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9023670-3EF3-4700-B3B4-23872450B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289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Add subtext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29125"/>
            <a:ext cx="7772400" cy="1057275"/>
          </a:xfrm>
        </p:spPr>
        <p:txBody>
          <a:bodyPr anchor="t">
            <a:no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lumns (no subhea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CCD8635-0F26-43B0-9588-EBE6E3DED5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038600"/>
          </a:xfrm>
        </p:spPr>
        <p:txBody>
          <a:bodyPr/>
          <a:lstStyle>
            <a:lvl1pPr marL="228600" indent="-22860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 marL="2057400" indent="-228600">
              <a:buFont typeface="Wingdings" panose="05000000000000000000" pitchFamily="2" charset="2"/>
              <a:buChar char="Ø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Add column 1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038600"/>
          </a:xfrm>
        </p:spPr>
        <p:txBody>
          <a:bodyPr/>
          <a:lstStyle>
            <a:lvl1pPr marL="228600" indent="-22860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 marL="2057400" indent="-228600">
              <a:buFont typeface="Wingdings" panose="05000000000000000000" pitchFamily="2" charset="2"/>
              <a:buChar char="Ø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Add column 2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lumns (w/ subhea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2E9C1B7-8390-4282-8E18-4439B1DCEB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Column 1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540125"/>
          </a:xfrm>
        </p:spPr>
        <p:txBody>
          <a:bodyPr/>
          <a:lstStyle>
            <a:lvl1pPr marL="228600" indent="-22860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2057400" indent="-228600">
              <a:buFont typeface="Wingdings" panose="05000000000000000000" pitchFamily="2" charset="2"/>
              <a:buChar char="Ø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Add column 1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Column 2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540125"/>
          </a:xfrm>
        </p:spPr>
        <p:txBody>
          <a:bodyPr/>
          <a:lstStyle>
            <a:lvl1pPr marL="228600" indent="-22860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2057400" indent="-228600">
              <a:buFont typeface="Wingdings" panose="05000000000000000000" pitchFamily="2" charset="2"/>
              <a:buChar char="Ø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Add column 2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98CE108-2AF3-48C1-B3EC-2163A9C324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3E8618A-F67A-4ADA-9D37-61F6445697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3657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a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343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953000"/>
            <a:ext cx="5486400" cy="5334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 subtext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1618"/>
            <a:ext cx="9143999" cy="706581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closing slide title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792288" y="3429000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dministration for Community Living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760433"/>
            <a:ext cx="2323714" cy="961042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</p:spPr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7" r:id="rId8"/>
    <p:sldLayoutId id="214748365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A4F90"/>
        </a:buClr>
        <a:buSzPct val="10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Tx/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mssupport@psc.hhs.gov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acl.gov/sites/default/files/COVID19/FAQ%20-%20PHWF%20Title%20VI_1-19-22.docx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acl.gov/grants/acl-mandatory-grants-programmatic-and-fiscal-contact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ora.Mpinja@acl.hhs.gov" TargetMode="External"/><Relationship Id="rId2" Type="http://schemas.openxmlformats.org/officeDocument/2006/relationships/hyperlink" Target="mailto:Alice.Kelsey@acl.hhs.gov" TargetMode="Externa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acl.gov/grants/acl-mandatory-grants-programmatic-and-fiscal-contacts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acl.gov/sites/default/files/common/FAQ%20for%20Title%20VI%20Grantees-%20May%2011%202020.pdf" TargetMode="External"/><Relationship Id="rId2" Type="http://schemas.openxmlformats.org/officeDocument/2006/relationships/hyperlink" Target="https://acl.gov/sites/default/files/COVID19/FAQ%20-%20PHWF%20Title%20VI_1-19-22.docx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cl.gov/sites/default/files/common/5-26%20COVID-19%20Reporting%20for%20Title%20VI%20Part%20A-B-C%20programs-FINAL.docx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l.gov/about-acl/authorizing-statutes/older-americans-act" TargetMode="External"/><Relationship Id="rId2" Type="http://schemas.openxmlformats.org/officeDocument/2006/relationships/hyperlink" Target="https://olderindians.acl.gov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usaspending.gov/" TargetMode="External"/><Relationship Id="rId4" Type="http://schemas.openxmlformats.org/officeDocument/2006/relationships/hyperlink" Target="http://www.ecfr.gov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l.gov/about-acl/administration-aging-program-instructions" TargetMode="External"/><Relationship Id="rId2" Type="http://schemas.openxmlformats.org/officeDocument/2006/relationships/hyperlink" Target="http://www.ecfr.gov/cgi-bin/text-idx?SID=2d6c8627615f5cae897115a9e9d7e19f&amp;mc=true&amp;node=pt45.1.75&amp;rgn=div5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gid.acl.gov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A610DA8C-9520-45CB-B7B7-E077FBAF2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April 19, 2022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B0B3166B-3E8E-4CF9-AE29-2481CA5D3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24200" y="4114800"/>
            <a:ext cx="6019800" cy="533400"/>
          </a:xfrm>
        </p:spPr>
        <p:txBody>
          <a:bodyPr/>
          <a:lstStyle/>
          <a:p>
            <a:r>
              <a:rPr lang="en-US" dirty="0"/>
              <a:t>Administration for Community Living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E6024A09-B2AA-40F7-B612-56B0E165C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24200" y="3352800"/>
            <a:ext cx="6019800" cy="914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Alice Kelsey, Aging Fiscal Policy Specialist</a:t>
            </a:r>
          </a:p>
          <a:p>
            <a:r>
              <a:rPr lang="en-US" dirty="0"/>
              <a:t>Bora Mpinja, Fiscal Operations Specialist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58F89821-4D88-4D5C-AB06-5906E38BE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Tribal Fiscal Information 101</a:t>
            </a:r>
          </a:p>
        </p:txBody>
      </p:sp>
      <p:sp>
        <p:nvSpPr>
          <p:cNvPr id="37" name="Subtitle 36">
            <a:extLst>
              <a:ext uri="{FF2B5EF4-FFF2-40B4-BE49-F238E27FC236}">
                <a16:creationId xmlns:a16="http://schemas.microsoft.com/office/drawing/2014/main" id="{07D101D4-B2E9-42E2-8EDE-098F478B8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2022 National Title VI Conference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2F03ACA-2809-48C3-AD9E-0A3241535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200" y="152400"/>
            <a:ext cx="7696200" cy="6858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 VI Fiscal Information 101</a:t>
            </a:r>
          </a:p>
        </p:txBody>
      </p:sp>
    </p:spTree>
    <p:extLst>
      <p:ext uri="{BB962C8B-B14F-4D97-AF65-F5344CB8AC3E}">
        <p14:creationId xmlns:p14="http://schemas.microsoft.com/office/powerpoint/2010/main" val="1134015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B04F2-6899-47DB-83B3-84252EFC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FFCRA , CARES Act, 2020 MIPPA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5E409-4383-4504-ACEA-D1C238387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project period for those with a no-cost extension ends 9/30/2022 for FFCRA and CARES Act and 8/31/2022 for 2020 MIPPA</a:t>
            </a:r>
          </a:p>
          <a:p>
            <a:r>
              <a:rPr lang="en-US" dirty="0"/>
              <a:t>You have until 1/31/2023 for FFCRA and CARES Act and until 11/30/2022 for 2020 MIPPA to submit a FINAL report</a:t>
            </a:r>
          </a:p>
          <a:p>
            <a:r>
              <a:rPr lang="en-US" dirty="0"/>
              <a:t>Many tribes still have funds left on these grants!</a:t>
            </a:r>
          </a:p>
          <a:p>
            <a:r>
              <a:rPr lang="en-US" dirty="0">
                <a:solidFill>
                  <a:srgbClr val="FF0000"/>
                </a:solidFill>
              </a:rPr>
              <a:t>Plain Talk: Spend your money, if you don’t it will be GONE forever!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Meet NOW to make a plan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2741C-0EA4-452C-AEF0-92DE2B31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470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VI and NSIP </a:t>
            </a:r>
            <a:br>
              <a:rPr lang="en-US" dirty="0"/>
            </a:br>
            <a:r>
              <a:rPr lang="en-US" dirty="0"/>
              <a:t>SF 425 Financial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0687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Reports Due: June 30, 2022 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2020 Title VI </a:t>
            </a:r>
            <a:r>
              <a:rPr lang="en-US" dirty="0"/>
              <a:t>Part A/B, Title VI Part C, and NSIP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Nutrition COVID Supplemental (NAC5)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ARP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Public Health Workforce (TRPH)</a:t>
            </a:r>
          </a:p>
          <a:p>
            <a:r>
              <a:rPr lang="en-US" dirty="0"/>
              <a:t>Reports must be submitted through the Payment Management System (PMS):  https://pms.psc.gov. </a:t>
            </a:r>
          </a:p>
          <a:p>
            <a:pPr lvl="1"/>
            <a:r>
              <a:rPr lang="en-US" sz="2200" dirty="0"/>
              <a:t>All questions related to submissions should be directed to the PMS Helpdesk:</a:t>
            </a:r>
          </a:p>
          <a:p>
            <a:pPr lvl="2"/>
            <a:r>
              <a:rPr lang="en-US" dirty="0"/>
              <a:t>Email: </a:t>
            </a:r>
            <a:r>
              <a:rPr lang="en-US" u="sng" dirty="0">
                <a:hlinkClick r:id="rId2"/>
              </a:rPr>
              <a:t>PMSSupport@psc.hhs.gov</a:t>
            </a:r>
            <a:endParaRPr lang="en-US" dirty="0"/>
          </a:p>
          <a:p>
            <a:pPr lvl="2"/>
            <a:r>
              <a:rPr lang="en-US" dirty="0"/>
              <a:t>Phone: 1-877-614-5533</a:t>
            </a:r>
          </a:p>
          <a:p>
            <a:r>
              <a:rPr lang="en-US" dirty="0"/>
              <a:t>Do not submit reports to ACL, must be submitted in PMS</a:t>
            </a:r>
          </a:p>
          <a:p>
            <a:r>
              <a:rPr lang="en-US" dirty="0"/>
              <a:t>Reports are a cumulative report for the reporting periods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07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Project period is the time during which the non-Federal entity may incur new obligations to carry out the work authorized under the Federal award (45CFR75.2)</a:t>
            </a:r>
          </a:p>
          <a:p>
            <a:r>
              <a:rPr lang="en-US" dirty="0"/>
              <a:t>Obligations are orders placed for property and services, contracts and </a:t>
            </a:r>
            <a:r>
              <a:rPr lang="en-US" dirty="0" err="1"/>
              <a:t>subawards</a:t>
            </a:r>
            <a:r>
              <a:rPr lang="en-US" dirty="0"/>
              <a:t> made, and similar transactions during a given period that require payment by the non-Federal entity during the same or a future period (45CFR75.2) </a:t>
            </a:r>
          </a:p>
          <a:p>
            <a:r>
              <a:rPr lang="en-US" dirty="0"/>
              <a:t>Grant activities may only occur during the project period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7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2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Project Period Plain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4196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”Project Period” </a:t>
            </a:r>
            <a:r>
              <a:rPr lang="en-US" dirty="0"/>
              <a:t>is the time you are supposed to do stuff for Elders with this money.</a:t>
            </a:r>
          </a:p>
          <a:p>
            <a:r>
              <a:rPr lang="en-US" dirty="0">
                <a:solidFill>
                  <a:srgbClr val="FF0000"/>
                </a:solidFill>
              </a:rPr>
              <a:t>“Obligation” </a:t>
            </a:r>
            <a:r>
              <a:rPr lang="en-US" dirty="0"/>
              <a:t>is when you promise to pay someone for something.  Promises must be made during the </a:t>
            </a:r>
            <a:r>
              <a:rPr lang="en-US" dirty="0">
                <a:solidFill>
                  <a:srgbClr val="FF0000"/>
                </a:solidFill>
              </a:rPr>
              <a:t>Project Period</a:t>
            </a:r>
            <a:r>
              <a:rPr lang="en-US" dirty="0"/>
              <a:t>.</a:t>
            </a:r>
          </a:p>
          <a:p>
            <a:r>
              <a:rPr lang="en-US" dirty="0"/>
              <a:t>Sometimes you </a:t>
            </a:r>
            <a:r>
              <a:rPr lang="en-US" dirty="0">
                <a:solidFill>
                  <a:srgbClr val="FF0000"/>
                </a:solidFill>
              </a:rPr>
              <a:t>Obligate</a:t>
            </a:r>
            <a:r>
              <a:rPr lang="en-US" dirty="0"/>
              <a:t> money by placing an order, but it shows up after the end of the </a:t>
            </a:r>
            <a:r>
              <a:rPr lang="en-US" dirty="0">
                <a:solidFill>
                  <a:srgbClr val="FF0000"/>
                </a:solidFill>
              </a:rPr>
              <a:t>Project Period</a:t>
            </a:r>
            <a:r>
              <a:rPr lang="en-US" dirty="0"/>
              <a:t>.  This is okay for stuff, but not okay for activities.  </a:t>
            </a:r>
          </a:p>
          <a:p>
            <a:r>
              <a:rPr lang="en-US" dirty="0"/>
              <a:t>If someone works or does an activity after the </a:t>
            </a:r>
            <a:r>
              <a:rPr lang="en-US" dirty="0">
                <a:solidFill>
                  <a:srgbClr val="FF0000"/>
                </a:solidFill>
              </a:rPr>
              <a:t>Project Period </a:t>
            </a:r>
            <a:r>
              <a:rPr lang="en-US" dirty="0"/>
              <a:t>it must be billed to the </a:t>
            </a:r>
            <a:r>
              <a:rPr lang="en-US" dirty="0">
                <a:solidFill>
                  <a:srgbClr val="FF0000"/>
                </a:solidFill>
              </a:rPr>
              <a:t>next Project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993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77FB05-10DA-4713-BEBC-C20B3C0B3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disaster declaration flexibilities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19C91-E726-451A-878D-0DF3FA00B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9E3EA-FE15-4BA6-BE3B-DE035C20A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Major Disaster Declaration Flexibilities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55F8B-BA70-43D1-8F08-2EB7BA92B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Flexibility is provided during a Major Disaster Declaration for any allowable Title VI Service to be paid for with Regular Title VI, FFCRA, CARES Act, Nutrition Supplemental NAC5, ARP</a:t>
            </a:r>
          </a:p>
          <a:p>
            <a:pPr lvl="1"/>
            <a:r>
              <a:rPr lang="en-US" dirty="0"/>
              <a:t>Funding can be used for disaster relief once a Major Disaster declaration is approved (by the President for your Tribe, or your Tribe is included in a Major Disaster Declaration that was approved for the state), even if your tribe does not have its own major disaster declaration </a:t>
            </a:r>
          </a:p>
          <a:p>
            <a:pPr lvl="1"/>
            <a:r>
              <a:rPr lang="en-US" dirty="0"/>
              <a:t>Example: During an MDD, i.e. supportive services for a tribal elder can be paid for with Title VI Caregiver funds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94401-DD7B-4075-A252-6C3D09CE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34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6D46A-33F4-45B1-9FED-9B0A25C4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Major Disaster Declaration </a:t>
            </a:r>
            <a:br>
              <a:rPr lang="en-US" dirty="0"/>
            </a:br>
            <a:r>
              <a:rPr lang="en-US" dirty="0"/>
              <a:t>Plain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539A8-7263-4C28-92E5-A2EACED6A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Title VI service can be charged to any part of the Title VI grant</a:t>
            </a:r>
          </a:p>
          <a:p>
            <a:pPr lvl="1"/>
            <a:r>
              <a:rPr lang="en-US" dirty="0"/>
              <a:t>Contact Title VI for more information and exceptions on NSIP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555FD-631C-4489-BD9A-BFD373B2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84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1B1C69-2E30-4871-A56A-945AC0D1D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supplemental funding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48BDF-C312-4BA8-B809-263E4563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61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Health Workforce </a:t>
            </a:r>
            <a:br>
              <a:rPr lang="en-US" dirty="0"/>
            </a:br>
            <a:r>
              <a:rPr lang="en-US" dirty="0"/>
              <a:t>COVID Supplemental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Funding may be used to cover wages and benefits for public health professionals (directly or through contract)</a:t>
            </a:r>
          </a:p>
          <a:p>
            <a:pPr lvl="1"/>
            <a:r>
              <a:rPr lang="en-US" dirty="0"/>
              <a:t>Costs of associated equipment, training and supplies for these professionals and indirect costs</a:t>
            </a:r>
          </a:p>
          <a:p>
            <a:r>
              <a:rPr lang="en-US" dirty="0"/>
              <a:t>Fiscal Reports funds are accounted for and reported separately from Regular Title VI funds</a:t>
            </a:r>
          </a:p>
          <a:p>
            <a:pPr lvl="1"/>
            <a:r>
              <a:rPr lang="en-US" dirty="0"/>
              <a:t>Different fiscal reporting timeframes (SF425): 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ue June 30, 2022, June 30, 2023, and June 30, 2024 and 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January 31, 2025</a:t>
            </a:r>
            <a:endParaRPr lang="en-US" dirty="0"/>
          </a:p>
          <a:p>
            <a:pPr lvl="1"/>
            <a:r>
              <a:rPr lang="en-US" dirty="0"/>
              <a:t>Same programmatic reporting timeframes (PPR)</a:t>
            </a:r>
          </a:p>
          <a:p>
            <a:pPr lvl="2"/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Due June 30, 2022, June 30, 2023, June 30, 2024, and June 30, 2025 </a:t>
            </a:r>
            <a:endParaRPr lang="en-US" dirty="0"/>
          </a:p>
          <a:p>
            <a:r>
              <a:rPr lang="en-US" dirty="0"/>
              <a:t>FAQ for Tribal Grantees: </a:t>
            </a:r>
            <a:r>
              <a:rPr lang="en-US" dirty="0">
                <a:hlinkClick r:id="rId2"/>
              </a:rPr>
              <a:t>https://acl.gov/sites/default/files/COVID19/FAQ%20-%20PHWF%20Title%20VI_1-19-22.docx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99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COVID Supplemental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COVID Supplemental Funding*: FFCRA, CARES Act, Nutrition Supplemental and ARP Title VI Funding</a:t>
            </a:r>
          </a:p>
          <a:p>
            <a:pPr lvl="1"/>
            <a:r>
              <a:rPr lang="en-US" dirty="0"/>
              <a:t>Should be used to support the Title VI program in response to COVID pandemic</a:t>
            </a:r>
          </a:p>
          <a:p>
            <a:pPr lvl="1"/>
            <a:r>
              <a:rPr lang="en-US" dirty="0"/>
              <a:t>Currently all Title VI activities are considered COVID response activities</a:t>
            </a:r>
          </a:p>
          <a:p>
            <a:r>
              <a:rPr lang="en-US" dirty="0"/>
              <a:t>On Fiscal Reports funds are accounted for and reported separately from Regular Title VI funds</a:t>
            </a:r>
          </a:p>
          <a:p>
            <a:pPr lvl="1"/>
            <a:r>
              <a:rPr lang="en-US" dirty="0"/>
              <a:t>Different fiscal reporting timeframes (SF425) </a:t>
            </a:r>
          </a:p>
          <a:p>
            <a:pPr lvl="1"/>
            <a:r>
              <a:rPr lang="en-US" dirty="0"/>
              <a:t>Same programmatic reporting timeframes (PPR)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*Does not include Public Health Workforce COVID supplemental funding (TRPH)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Coordination and Collaboration: Fiscal and Program</a:t>
            </a:r>
          </a:p>
          <a:p>
            <a:r>
              <a:rPr lang="en-US" dirty="0"/>
              <a:t>Financial Reporting Due Dates and Project Periods</a:t>
            </a:r>
          </a:p>
          <a:p>
            <a:r>
              <a:rPr lang="en-US" dirty="0"/>
              <a:t>Major Disaster Declaration Flexibilities</a:t>
            </a:r>
          </a:p>
          <a:p>
            <a:r>
              <a:rPr lang="en-US" dirty="0"/>
              <a:t>All COVID Supplemental Funding and Allowable Expenditures</a:t>
            </a:r>
          </a:p>
          <a:p>
            <a:r>
              <a:rPr lang="en-US" dirty="0"/>
              <a:t>Equipment Prior Approval Process</a:t>
            </a:r>
          </a:p>
          <a:p>
            <a:r>
              <a:rPr lang="en-US" dirty="0"/>
              <a:t>No-Cost Extensions (NCE) and Liquidation Extensions</a:t>
            </a:r>
          </a:p>
          <a:p>
            <a:r>
              <a:rPr lang="en-US" dirty="0"/>
              <a:t>Financial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83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07DCA-C1E9-4F57-9A94-BF7A8C3C3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COVID Supplemental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1CBFB-1FE5-4D4C-8274-F0FAA5F0F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rtl="0"/>
            <a:r>
              <a:rPr lang="en-US" sz="2800" dirty="0">
                <a:solidFill>
                  <a:srgbClr val="000000"/>
                </a:solidFill>
                <a:effectLst/>
                <a:latin typeface="+mj-lt"/>
              </a:rPr>
              <a:t>Can COVID Supplemental Funding* (i.e. FFCRA, CARES Act, Nutrition Supplemental NAC5, and ARP funds) ONLY be used to pay for items like masks and hand sanitizer?</a:t>
            </a:r>
          </a:p>
          <a:p>
            <a:pPr marL="0" indent="0" rtl="0">
              <a:buNone/>
            </a:pPr>
            <a:endParaRPr lang="en-US" dirty="0"/>
          </a:p>
          <a:p>
            <a:pPr lvl="1"/>
            <a:r>
              <a:rPr lang="en-US" dirty="0"/>
              <a:t>A: NO!!! During the Major Disaster Declaration funds can be used for ANY allowable Title VI service; i.e. Information and Assistance, Home Delivered Meals, Caregiving, Transportation, Homemaker, and much, much more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Does not include Public Health Workforce COVID supplemental funding (TRPH)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E3F12-FA8D-4388-99BF-B81A833E7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20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All COVID Supplemental Funding*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OAA offers great spending flexibility</a:t>
            </a:r>
          </a:p>
          <a:p>
            <a:pPr lvl="1"/>
            <a:r>
              <a:rPr lang="en-US" dirty="0"/>
              <a:t>Part A funds could be used to pay for supplies and equipment directly related to your Nutrition Programs, including supplies and equipment such as carry-out containers, warming bags or coolers, and other supplies needed to support healthy living for elders during this COVID-19 pandemic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*Does not include Public Health Workforce COVID supplemental funding (TRPH)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588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F17033-6716-4281-828E-FD9F3664F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5800" y="541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*Does not include Public Health Workforce COVID supplemental funding (TRPH)</a:t>
            </a:r>
          </a:p>
        </p:txBody>
      </p:sp>
      <p:sp>
        <p:nvSpPr>
          <p:cNvPr id="7" name="Content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267200" cy="4038600"/>
          </a:xfrm>
        </p:spPr>
        <p:txBody>
          <a:bodyPr/>
          <a:lstStyle/>
          <a:p>
            <a:r>
              <a:rPr lang="en-US" dirty="0"/>
              <a:t>Printing</a:t>
            </a:r>
          </a:p>
          <a:p>
            <a:r>
              <a:rPr lang="en-US" dirty="0"/>
              <a:t>Budgeting</a:t>
            </a:r>
          </a:p>
          <a:p>
            <a:r>
              <a:rPr lang="en-US" dirty="0"/>
              <a:t>Training</a:t>
            </a:r>
          </a:p>
          <a:p>
            <a:r>
              <a:rPr lang="en-US" dirty="0"/>
              <a:t>Personnel Management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Employee Benefits</a:t>
            </a:r>
          </a:p>
          <a:p>
            <a:r>
              <a:rPr lang="en-US" dirty="0"/>
              <a:t>Travel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Accounting Services</a:t>
            </a:r>
          </a:p>
          <a:p>
            <a:r>
              <a:rPr lang="en-US" dirty="0"/>
              <a:t>Indirect Costs</a:t>
            </a:r>
          </a:p>
          <a:p>
            <a:r>
              <a:rPr lang="en-US" dirty="0"/>
              <a:t>Advertisement</a:t>
            </a:r>
          </a:p>
          <a:p>
            <a:r>
              <a:rPr lang="en-US" dirty="0"/>
              <a:t>Materials and Supplies</a:t>
            </a:r>
          </a:p>
          <a:p>
            <a:r>
              <a:rPr lang="en-US" dirty="0"/>
              <a:t>Advisory Councils</a:t>
            </a:r>
          </a:p>
          <a:p>
            <a:r>
              <a:rPr lang="en-US" dirty="0"/>
              <a:t>Office Equipment</a:t>
            </a:r>
          </a:p>
          <a:p>
            <a:r>
              <a:rPr lang="en-US" dirty="0"/>
              <a:t>Audit Services</a:t>
            </a:r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/>
              <a:t>All COVID Supplemental Funding*</a:t>
            </a:r>
            <a:br>
              <a:rPr lang="en-US" dirty="0"/>
            </a:br>
            <a:r>
              <a:rPr lang="en-US" dirty="0"/>
              <a:t>Examples of Administrative Costs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77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C5FA7B-6214-41AE-812E-ABC318D6C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" y="57150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*Does not include Public Health Workforce COVID supplemental funding (TRPH)</a:t>
            </a:r>
          </a:p>
        </p:txBody>
      </p:sp>
      <p:sp>
        <p:nvSpPr>
          <p:cNvPr id="6" name="Content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343399"/>
          </a:xfrm>
        </p:spPr>
        <p:txBody>
          <a:bodyPr/>
          <a:lstStyle/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Other Services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Social Events</a:t>
            </a:r>
          </a:p>
          <a:p>
            <a:r>
              <a:rPr lang="en-US" dirty="0"/>
              <a:t>Information Services</a:t>
            </a:r>
          </a:p>
          <a:p>
            <a:r>
              <a:rPr lang="en-US" dirty="0"/>
              <a:t>Counseling</a:t>
            </a:r>
          </a:p>
          <a:p>
            <a:r>
              <a:rPr lang="en-US" dirty="0"/>
              <a:t>Support Group</a:t>
            </a:r>
          </a:p>
          <a:p>
            <a:r>
              <a:rPr lang="en-US" dirty="0"/>
              <a:t>Caregiver Training</a:t>
            </a:r>
          </a:p>
          <a:p>
            <a:r>
              <a:rPr lang="en-US" dirty="0"/>
              <a:t>Supplemental Services</a:t>
            </a:r>
          </a:p>
          <a:p>
            <a:r>
              <a:rPr lang="en-US" dirty="0"/>
              <a:t>Respite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76401"/>
            <a:ext cx="4040188" cy="4038599"/>
          </a:xfrm>
        </p:spPr>
        <p:txBody>
          <a:bodyPr>
            <a:normAutofit lnSpcReduction="10000"/>
          </a:bodyPr>
          <a:lstStyle/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Home Delivered Meals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Nutrition Education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Nutrition Counseling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Information and Assistance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Outreach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Case Management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Homemaker Service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Chore Service</a:t>
            </a:r>
          </a:p>
          <a:p>
            <a:pPr marL="228600" lvl="1" indent="-2286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Telephoning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COVID Supplemental Funding*</a:t>
            </a:r>
            <a:br>
              <a:rPr lang="en-US" dirty="0"/>
            </a:br>
            <a:r>
              <a:rPr lang="en-US" dirty="0"/>
              <a:t>Examples of Services</a:t>
            </a:r>
          </a:p>
        </p:txBody>
      </p:sp>
    </p:spTree>
    <p:extLst>
      <p:ext uri="{BB962C8B-B14F-4D97-AF65-F5344CB8AC3E}">
        <p14:creationId xmlns:p14="http://schemas.microsoft.com/office/powerpoint/2010/main" val="2770729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F89D17-2CAA-48ED-A61D-C3AA66D43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" y="5486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*Does not include Public Health Workforce COVID supplemental funding (TRPH)</a:t>
            </a:r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Service costs in the COVID environment could include additional costs related to delivering services such as (not all inclusive):</a:t>
            </a:r>
          </a:p>
          <a:p>
            <a:pPr lvl="1"/>
            <a:r>
              <a:rPr lang="en-US" dirty="0"/>
              <a:t>PPE: Masks, gloves, hand sanitizer</a:t>
            </a:r>
          </a:p>
          <a:p>
            <a:pPr lvl="1"/>
            <a:r>
              <a:rPr lang="en-US" dirty="0"/>
              <a:t>Cleaning supplies: antibacterial cleaning supplies, soap, mops, etc.</a:t>
            </a:r>
          </a:p>
          <a:p>
            <a:pPr lvl="1"/>
            <a:r>
              <a:rPr lang="en-US" dirty="0"/>
              <a:t>COVID testing</a:t>
            </a:r>
          </a:p>
          <a:p>
            <a:pPr lvl="1"/>
            <a:r>
              <a:rPr lang="en-US" dirty="0"/>
              <a:t>Vehicle Fuel</a:t>
            </a:r>
          </a:p>
          <a:p>
            <a:pPr lvl="1"/>
            <a:r>
              <a:rPr lang="en-US" dirty="0"/>
              <a:t>Additional training for staff, caregivers and volunteers</a:t>
            </a:r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COVID Supplemental Funding*</a:t>
            </a:r>
            <a:br>
              <a:rPr lang="en-US" dirty="0"/>
            </a:br>
            <a:r>
              <a:rPr lang="en-US" dirty="0"/>
              <a:t>Service Costs</a:t>
            </a:r>
          </a:p>
        </p:txBody>
      </p:sp>
    </p:spTree>
    <p:extLst>
      <p:ext uri="{BB962C8B-B14F-4D97-AF65-F5344CB8AC3E}">
        <p14:creationId xmlns:p14="http://schemas.microsoft.com/office/powerpoint/2010/main" val="35088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B84B34-8C94-41FC-9EC3-A702C75DA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5800" y="525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*Does not include Public Health Workforce COVID supplemental funding (TRPH)</a:t>
            </a:r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US" dirty="0"/>
              <a:t>Compensation for Personal Services &amp; Fringe Benefits</a:t>
            </a:r>
          </a:p>
          <a:p>
            <a:pPr lvl="1"/>
            <a:r>
              <a:rPr lang="en-US" dirty="0"/>
              <a:t>Title VI Director</a:t>
            </a:r>
          </a:p>
          <a:p>
            <a:pPr lvl="1"/>
            <a:r>
              <a:rPr lang="en-US" dirty="0"/>
              <a:t>Part-time staff</a:t>
            </a:r>
          </a:p>
          <a:p>
            <a:pPr lvl="1"/>
            <a:r>
              <a:rPr lang="en-US" dirty="0"/>
              <a:t>Temporary Staff</a:t>
            </a:r>
          </a:p>
          <a:p>
            <a:pPr lvl="1"/>
            <a:r>
              <a:rPr lang="en-US" dirty="0"/>
              <a:t>Hazard Pay</a:t>
            </a:r>
          </a:p>
          <a:p>
            <a:pPr lvl="1"/>
            <a:r>
              <a:rPr lang="en-US" dirty="0"/>
              <a:t>Administrative Leave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COVID Supplemental Funding*</a:t>
            </a:r>
            <a:br>
              <a:rPr lang="en-US" dirty="0"/>
            </a:br>
            <a:r>
              <a:rPr lang="en-US" dirty="0"/>
              <a:t>Service Costs Continued</a:t>
            </a:r>
          </a:p>
        </p:txBody>
      </p:sp>
    </p:spTree>
    <p:extLst>
      <p:ext uri="{BB962C8B-B14F-4D97-AF65-F5344CB8AC3E}">
        <p14:creationId xmlns:p14="http://schemas.microsoft.com/office/powerpoint/2010/main" val="3699048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F415FE-7F42-4F09-B37D-D448BBACB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8200" y="54102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*Does not include Public Health Workforce COVID supplemental funding (TRPH)</a:t>
            </a:r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4038601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Other Supportive Services: </a:t>
            </a:r>
          </a:p>
          <a:p>
            <a:pPr lvl="2"/>
            <a:r>
              <a:rPr lang="en-US" sz="2800" dirty="0"/>
              <a:t>Groceries and/or food boxes</a:t>
            </a:r>
          </a:p>
          <a:p>
            <a:pPr lvl="2"/>
            <a:r>
              <a:rPr lang="en-US" sz="2800" dirty="0"/>
              <a:t>Toilet paper / hygiene / cleaning supplies</a:t>
            </a:r>
          </a:p>
          <a:p>
            <a:pPr lvl="2"/>
            <a:r>
              <a:rPr lang="en-US" sz="2800" dirty="0"/>
              <a:t>Activity Packages</a:t>
            </a:r>
          </a:p>
          <a:p>
            <a:pPr lvl="2"/>
            <a:r>
              <a:rPr lang="en-US" sz="2800" dirty="0"/>
              <a:t>Telephones for elders to avoid social isolation</a:t>
            </a:r>
          </a:p>
          <a:p>
            <a:pPr lvl="2"/>
            <a:r>
              <a:rPr lang="en-US" sz="2800" dirty="0"/>
              <a:t>Assistance with </a:t>
            </a:r>
            <a:r>
              <a:rPr lang="en-US" sz="2800" dirty="0" err="1"/>
              <a:t>WiFi</a:t>
            </a:r>
            <a:endParaRPr lang="en-US" sz="2800" dirty="0"/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COVID Supplemental Funding*</a:t>
            </a:r>
            <a:br>
              <a:rPr lang="en-US" dirty="0"/>
            </a:br>
            <a:r>
              <a:rPr lang="en-US" dirty="0"/>
              <a:t>Service Costs Continued</a:t>
            </a:r>
          </a:p>
        </p:txBody>
      </p:sp>
    </p:spTree>
    <p:extLst>
      <p:ext uri="{BB962C8B-B14F-4D97-AF65-F5344CB8AC3E}">
        <p14:creationId xmlns:p14="http://schemas.microsoft.com/office/powerpoint/2010/main" val="4281256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prior approval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397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Prior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Purchases of equipment and supplies that exceed a $5,000 unit cost must receive prior approval from ACL prior to purchase.</a:t>
            </a:r>
          </a:p>
          <a:p>
            <a:pPr lvl="0"/>
            <a:r>
              <a:rPr lang="en-US" dirty="0"/>
              <a:t>Equipment means tangible personal property (including information technology systems) having a useful life of more than one year and a per-unit acquisition cost which equals or exceeds the lesser of the capitalization level established by the non-Federal entity for financial statement purposes, or $5,000.</a:t>
            </a:r>
          </a:p>
          <a:p>
            <a:pPr lvl="0"/>
            <a:r>
              <a:rPr lang="en-US" dirty="0"/>
              <a:t>Supplies are defined as all tangible personal property other than those described in Equipment. </a:t>
            </a:r>
          </a:p>
          <a:p>
            <a:pPr lvl="0"/>
            <a:r>
              <a:rPr lang="en-US" dirty="0"/>
              <a:t>Per 45CFR75.320(a)(2) a grantee may not encumber property without approval of the HHS awarding agency.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73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Prior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 purchase the equipment until written approval is received from ACL</a:t>
            </a:r>
          </a:p>
          <a:p>
            <a:r>
              <a:rPr lang="en-US" dirty="0"/>
              <a:t>Once prior approval is received, follow your tribal organization’s procurement policies</a:t>
            </a:r>
          </a:p>
          <a:p>
            <a:r>
              <a:rPr lang="en-US" dirty="0"/>
              <a:t>Submit the request and any attachments (bids) to your </a:t>
            </a:r>
            <a:r>
              <a:rPr lang="en-US" dirty="0">
                <a:hlinkClick r:id="rId2"/>
              </a:rPr>
              <a:t>ACL Program Contact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4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952" y="1524000"/>
            <a:ext cx="8634248" cy="4114799"/>
          </a:xfrm>
        </p:spPr>
        <p:txBody>
          <a:bodyPr>
            <a:normAutofit/>
          </a:bodyPr>
          <a:lstStyle/>
          <a:p>
            <a:r>
              <a:rPr lang="it-IT" b="1" dirty="0"/>
              <a:t>Alice Kelsey: </a:t>
            </a:r>
            <a:r>
              <a:rPr lang="it-IT" b="1" dirty="0">
                <a:hlinkClick r:id="rId2"/>
              </a:rPr>
              <a:t>Alice.Kelsey@acl.hhs.gov</a:t>
            </a:r>
            <a:endParaRPr lang="it-IT" b="1" dirty="0"/>
          </a:p>
          <a:p>
            <a:endParaRPr lang="it-IT" b="1" dirty="0"/>
          </a:p>
          <a:p>
            <a:r>
              <a:rPr lang="en-US" b="1" dirty="0"/>
              <a:t>Bora Mpinja: </a:t>
            </a:r>
            <a:r>
              <a:rPr lang="en-US" b="1" u="sng" dirty="0">
                <a:hlinkClick r:id="rId3"/>
              </a:rPr>
              <a:t>Bora.Mpinja@acl.hhs.gov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46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Prior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Required Information for Approval:</a:t>
            </a:r>
          </a:p>
          <a:p>
            <a:pPr lvl="1"/>
            <a:r>
              <a:rPr lang="en-US" dirty="0"/>
              <a:t>Date, Tribal Organization, Tribal Contact and Email</a:t>
            </a:r>
          </a:p>
          <a:p>
            <a:pPr lvl="1"/>
            <a:r>
              <a:rPr lang="en-US" dirty="0"/>
              <a:t>Grant number</a:t>
            </a:r>
          </a:p>
          <a:p>
            <a:pPr lvl="1"/>
            <a:r>
              <a:rPr lang="en-US" dirty="0"/>
              <a:t>Three bids </a:t>
            </a:r>
          </a:p>
          <a:p>
            <a:pPr lvl="1"/>
            <a:r>
              <a:rPr lang="en-US" dirty="0"/>
              <a:t>Intended use of the equipment</a:t>
            </a:r>
          </a:p>
          <a:p>
            <a:pPr lvl="1"/>
            <a:r>
              <a:rPr lang="en-US" dirty="0"/>
              <a:t>Amount of Title VI funds used as a percentage of the cost</a:t>
            </a:r>
          </a:p>
          <a:p>
            <a:pPr lvl="1"/>
            <a:r>
              <a:rPr lang="en-US" dirty="0"/>
              <a:t>Estimated percentage of time the equipment will be used by the Title VI program</a:t>
            </a:r>
          </a:p>
          <a:p>
            <a:pPr lvl="1"/>
            <a:r>
              <a:rPr lang="en-US" dirty="0"/>
              <a:t>Can the equipment be purchased with other funding sources other than Title VI</a:t>
            </a:r>
          </a:p>
          <a:p>
            <a:pPr lvl="1"/>
            <a:r>
              <a:rPr lang="en-US" dirty="0"/>
              <a:t>Analysis of lease and purchase alternatives </a:t>
            </a:r>
          </a:p>
          <a:p>
            <a:pPr lvl="1"/>
            <a:r>
              <a:rPr lang="en-US" dirty="0"/>
              <a:t>Buy American Requirement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07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Equipment Prior Approval </a:t>
            </a:r>
            <a:br>
              <a:rPr lang="en-US" dirty="0"/>
            </a:br>
            <a:r>
              <a:rPr lang="en-US" dirty="0"/>
              <a:t>Plain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buy lots of little stuff which adds up to over </a:t>
            </a:r>
            <a:r>
              <a:rPr lang="en-US" dirty="0">
                <a:solidFill>
                  <a:srgbClr val="FF0000"/>
                </a:solidFill>
              </a:rPr>
              <a:t>$5,000 </a:t>
            </a:r>
            <a:r>
              <a:rPr lang="en-US" dirty="0"/>
              <a:t>you don’t need permission.</a:t>
            </a:r>
          </a:p>
          <a:p>
            <a:r>
              <a:rPr lang="en-US" dirty="0"/>
              <a:t>If you buy </a:t>
            </a:r>
            <a:r>
              <a:rPr lang="en-US" dirty="0">
                <a:solidFill>
                  <a:srgbClr val="FF0000"/>
                </a:solidFill>
              </a:rPr>
              <a:t>ONE ITEM </a:t>
            </a:r>
            <a:r>
              <a:rPr lang="en-US" dirty="0"/>
              <a:t>which costs over $5,000, you need permission.</a:t>
            </a:r>
          </a:p>
          <a:p>
            <a:r>
              <a:rPr lang="en-US" dirty="0"/>
              <a:t>There is information you need to give ACL.</a:t>
            </a:r>
          </a:p>
          <a:p>
            <a:r>
              <a:rPr lang="en-US" dirty="0"/>
              <a:t>The item you buy has to be </a:t>
            </a:r>
            <a:r>
              <a:rPr lang="en-US" dirty="0">
                <a:solidFill>
                  <a:srgbClr val="FF0000"/>
                </a:solidFill>
              </a:rPr>
              <a:t>Made in the USA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DON’T</a:t>
            </a:r>
            <a:r>
              <a:rPr lang="en-US" dirty="0"/>
              <a:t> buy the item until you have </a:t>
            </a:r>
            <a:r>
              <a:rPr lang="en-US" dirty="0">
                <a:solidFill>
                  <a:srgbClr val="FF0000"/>
                </a:solidFill>
              </a:rPr>
              <a:t>APPROVAL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83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No-Cost Extensions &amp; Liquidation Extensions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197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No-Cost Extension &amp; </a:t>
            </a:r>
            <a:br>
              <a:rPr lang="en-US" dirty="0"/>
            </a:br>
            <a:r>
              <a:rPr lang="en-US" dirty="0"/>
              <a:t>Liquidation Extension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Extends life of grant </a:t>
            </a:r>
          </a:p>
          <a:p>
            <a:r>
              <a:rPr lang="en-US" dirty="0"/>
              <a:t>End of GRANT period (final budget period) </a:t>
            </a:r>
          </a:p>
          <a:p>
            <a:r>
              <a:rPr lang="en-US" dirty="0"/>
              <a:t>Submit no later than 30 days prior to end of grant period </a:t>
            </a:r>
          </a:p>
          <a:p>
            <a:r>
              <a:rPr lang="en-US" dirty="0"/>
              <a:t>Financial and Narrative Progress Reports requirements remain </a:t>
            </a:r>
          </a:p>
          <a:p>
            <a:r>
              <a:rPr lang="en-US" dirty="0"/>
              <a:t>Submit the request to your </a:t>
            </a:r>
            <a:r>
              <a:rPr lang="en-US" dirty="0">
                <a:hlinkClick r:id="rId2"/>
              </a:rPr>
              <a:t>ACL Program Contact</a:t>
            </a:r>
            <a:endParaRPr lang="en-US" dirty="0"/>
          </a:p>
          <a:p>
            <a:endParaRPr lang="en-US" dirty="0"/>
          </a:p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90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313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 Supplemental Funding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Public Health Workforce grant: </a:t>
            </a:r>
            <a:r>
              <a:rPr lang="en-US" dirty="0">
                <a:hlinkClick r:id="rId2"/>
              </a:rPr>
              <a:t>https://acl.gov/sites/default/files/COVID19/FAQ%20-%20PHWF%20Title%20VI_1-19-22.docx</a:t>
            </a:r>
            <a:endParaRPr lang="en-US" dirty="0"/>
          </a:p>
          <a:p>
            <a:r>
              <a:rPr lang="en-US" dirty="0"/>
              <a:t>ARP, FFCRA &amp; CARES Act Title VI FAQ: </a:t>
            </a:r>
            <a:r>
              <a:rPr lang="en-US" dirty="0">
                <a:hlinkClick r:id="rId3"/>
              </a:rPr>
              <a:t>https://acl.gov/sites/default/files/common/FAQ%20for%20Title%20VI%20Grantees-%20May%2011%202020.pdf</a:t>
            </a:r>
            <a:endParaRPr lang="en-US" dirty="0"/>
          </a:p>
          <a:p>
            <a:r>
              <a:rPr lang="en-US" dirty="0"/>
              <a:t>Program Reporting Guidance for Title VI: </a:t>
            </a:r>
            <a:r>
              <a:rPr lang="en-US" dirty="0">
                <a:hlinkClick r:id="rId4"/>
              </a:rPr>
              <a:t>https://acl.gov/sites/default/files/common/5-26%20COVID-19%20Reporting%20for%20Title%20VI%20Part%20A-B-C%20programs-FINAL.docx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31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5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Older Indians Website: </a:t>
            </a:r>
            <a:r>
              <a:rPr lang="en-US" dirty="0">
                <a:hlinkClick r:id="rId2"/>
              </a:rPr>
              <a:t>https://olderindians.acl.gov/</a:t>
            </a:r>
            <a:endParaRPr lang="en-US" dirty="0"/>
          </a:p>
          <a:p>
            <a:r>
              <a:rPr lang="en-US" dirty="0"/>
              <a:t>Older Americans Act: </a:t>
            </a:r>
            <a:r>
              <a:rPr lang="en-US" u="sng" dirty="0">
                <a:hlinkClick r:id="rId3"/>
              </a:rPr>
              <a:t>https://www.acl.gov/about-acl/authorizing-statutes/older-americans-act</a:t>
            </a:r>
            <a:endParaRPr lang="en-US" u="sng" dirty="0"/>
          </a:p>
          <a:p>
            <a:r>
              <a:rPr lang="en-US" dirty="0"/>
              <a:t>Code of Federal Regulations: </a:t>
            </a:r>
            <a:r>
              <a:rPr lang="en-US" dirty="0">
                <a:hlinkClick r:id="rId4"/>
              </a:rPr>
              <a:t>http://www.ecfr.gov</a:t>
            </a:r>
            <a:endParaRPr lang="en-US" dirty="0"/>
          </a:p>
          <a:p>
            <a:r>
              <a:rPr lang="en-US" dirty="0"/>
              <a:t>Federal Funding Accountability and Transparency Act (FFATA or Transparency Act): </a:t>
            </a:r>
            <a:r>
              <a:rPr lang="en-US" dirty="0">
                <a:cs typeface="Century Gothic" pitchFamily="34" charset="0"/>
                <a:hlinkClick r:id="rId5"/>
              </a:rPr>
              <a:t>www.usaspending.gov</a:t>
            </a:r>
            <a:endParaRPr lang="en-US" dirty="0">
              <a:cs typeface="Century Gothic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3349-DB28-40C9-B75B-9750A599D4C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70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Resources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Uniform Administrative Requirements, Cost Principles, and Audit Requirements for HHS Awards: 45 CFR 75</a:t>
            </a:r>
          </a:p>
          <a:p>
            <a:pPr lvl="1"/>
            <a:r>
              <a:rPr lang="en-US" dirty="0">
                <a:hlinkClick r:id="rId2"/>
              </a:rPr>
              <a:t>http://www.ecfr.gov/cgi-bin/text-idx?SID=2d6c8627615f5cae897115a9e9d7e19f&amp;mc=true&amp;node=pt45.1.75&amp;rgn=div5</a:t>
            </a:r>
            <a:endParaRPr lang="en-US" dirty="0"/>
          </a:p>
          <a:p>
            <a:r>
              <a:rPr lang="en-US" dirty="0"/>
              <a:t>ACL Program Instructions</a:t>
            </a:r>
          </a:p>
          <a:p>
            <a:pPr lvl="1"/>
            <a:r>
              <a:rPr lang="en-US" dirty="0">
                <a:hlinkClick r:id="rId3"/>
              </a:rPr>
              <a:t>https://www.acl.gov/about-acl/administration-aging-program-instructions</a:t>
            </a:r>
            <a:endParaRPr lang="en-US" dirty="0"/>
          </a:p>
          <a:p>
            <a:r>
              <a:rPr lang="en-US" dirty="0"/>
              <a:t>AGID (Aging Integrated Database)</a:t>
            </a:r>
          </a:p>
          <a:p>
            <a:pPr lvl="1"/>
            <a:r>
              <a:rPr lang="en-US" dirty="0">
                <a:hlinkClick r:id="rId4"/>
              </a:rPr>
              <a:t>https://agid.acl.gov/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3349-DB28-40C9-B75B-9750A599D4C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820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0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5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Program and Fiscal Staff Coordination</a:t>
            </a:r>
          </a:p>
          <a:p>
            <a:r>
              <a:rPr lang="en-US" dirty="0"/>
              <a:t>Regular Communication is Key </a:t>
            </a:r>
          </a:p>
          <a:p>
            <a:r>
              <a:rPr lang="en-US" dirty="0"/>
              <a:t>Ideas for a Monthly touch base:</a:t>
            </a:r>
          </a:p>
          <a:p>
            <a:pPr lvl="2"/>
            <a:r>
              <a:rPr lang="en-US" dirty="0"/>
              <a:t>Review budget and expenditures</a:t>
            </a:r>
          </a:p>
          <a:p>
            <a:pPr lvl="2"/>
            <a:r>
              <a:rPr lang="en-US" dirty="0"/>
              <a:t>Reconciliation between expenditures and draws</a:t>
            </a:r>
          </a:p>
          <a:p>
            <a:pPr lvl="2"/>
            <a:r>
              <a:rPr lang="en-US" dirty="0"/>
              <a:t>Review forecasting for future needs of the program</a:t>
            </a:r>
          </a:p>
          <a:p>
            <a:pPr lvl="2"/>
            <a:r>
              <a:rPr lang="en-US" dirty="0"/>
              <a:t>Discuss any concerns</a:t>
            </a:r>
          </a:p>
          <a:p>
            <a:r>
              <a:rPr lang="en-US" dirty="0"/>
              <a:t>Expenditure data is required in the program report (PPR), coordination is important to be prepared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3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3488-7035-44A8-95EF-6EEE1BAA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Collaboration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7F93E3-4F9B-4569-8F7D-0A0F92A1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6356C9-6A2B-40A1-93D4-32C6E31350F9}"/>
              </a:ext>
            </a:extLst>
          </p:cNvPr>
          <p:cNvSpPr txBox="1"/>
          <p:nvPr/>
        </p:nvSpPr>
        <p:spPr>
          <a:xfrm>
            <a:off x="838200" y="1219200"/>
            <a:ext cx="74676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Program and Fiscal/Budget staff must communicate and work collaboratively on grant management and administration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Read and review the terms and conditions on your Notice of Award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Use your approved budget as a guide to spend your grant funds</a:t>
            </a:r>
          </a:p>
        </p:txBody>
      </p:sp>
    </p:spTree>
    <p:extLst>
      <p:ext uri="{BB962C8B-B14F-4D97-AF65-F5344CB8AC3E}">
        <p14:creationId xmlns:p14="http://schemas.microsoft.com/office/powerpoint/2010/main" val="362110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CCD743-FD37-4E2F-A35A-D0E8E7A23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Reporting Due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70B20-2D49-4C13-9301-2856C91B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35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142"/>
            <a:ext cx="8229600" cy="772142"/>
          </a:xfrm>
        </p:spPr>
        <p:txBody>
          <a:bodyPr>
            <a:normAutofit/>
          </a:bodyPr>
          <a:lstStyle/>
          <a:p>
            <a:r>
              <a:rPr lang="en-US" sz="3200" dirty="0"/>
              <a:t>Financial Reporting Due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612921"/>
              </p:ext>
            </p:extLst>
          </p:nvPr>
        </p:nvGraphicFramePr>
        <p:xfrm>
          <a:off x="266700" y="609600"/>
          <a:ext cx="8877301" cy="5363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300">
                  <a:extLst>
                    <a:ext uri="{9D8B030D-6E8A-4147-A177-3AD203B41FA5}">
                      <a16:colId xmlns:a16="http://schemas.microsoft.com/office/drawing/2014/main" val="39039685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512422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87560377"/>
                    </a:ext>
                  </a:extLst>
                </a:gridCol>
                <a:gridCol w="2971801">
                  <a:extLst>
                    <a:ext uri="{9D8B030D-6E8A-4147-A177-3AD203B41FA5}">
                      <a16:colId xmlns:a16="http://schemas.microsoft.com/office/drawing/2014/main" val="114954523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/>
                        <a:t>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SF425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SF425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86052"/>
                  </a:ext>
                </a:extLst>
              </a:tr>
              <a:tr h="651951">
                <a:tc>
                  <a:txBody>
                    <a:bodyPr/>
                    <a:lstStyle/>
                    <a:p>
                      <a:r>
                        <a:rPr lang="en-US" dirty="0"/>
                        <a:t>2020, 2021, 2022 Title VI; Part A/B, C,</a:t>
                      </a:r>
                      <a:r>
                        <a:rPr lang="en-US" baseline="0" dirty="0"/>
                        <a:t> NSIP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6/30/2021; 6/30/2022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7/31/2023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4/1/2020-3/31/2023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104451"/>
                  </a:ext>
                </a:extLst>
              </a:tr>
              <a:tr h="349340">
                <a:tc>
                  <a:txBody>
                    <a:bodyPr/>
                    <a:lstStyle/>
                    <a:p>
                      <a:r>
                        <a:rPr lang="en-US" b="1" dirty="0"/>
                        <a:t>IF NCE</a:t>
                      </a:r>
                      <a:r>
                        <a:rPr lang="en-US" dirty="0"/>
                        <a:t>: 2020 MIPPA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12/31/2022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9/1/2020-8/31/2022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182757"/>
                  </a:ext>
                </a:extLst>
              </a:tr>
              <a:tr h="420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IF NCE: </a:t>
                      </a:r>
                      <a:r>
                        <a:rPr lang="en-US" dirty="0"/>
                        <a:t>FFCRA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6/30/2022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1/31/2023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3/20/2020-9/30/2022**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11470"/>
                  </a:ext>
                </a:extLst>
              </a:tr>
              <a:tr h="395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IF NCE: </a:t>
                      </a:r>
                      <a:r>
                        <a:rPr lang="en-US" dirty="0"/>
                        <a:t>CARES</a:t>
                      </a:r>
                      <a:r>
                        <a:rPr lang="en-US" baseline="0" dirty="0"/>
                        <a:t> 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6/30/2022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1/31/2023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4/1/2020-9/30/2022**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138925"/>
                  </a:ext>
                </a:extLst>
              </a:tr>
              <a:tr h="420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2021 MIPPA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12/31/2022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9/1/2021-8/31/2022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613637"/>
                  </a:ext>
                </a:extLst>
              </a:tr>
              <a:tr h="420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Nutrition COVID Supplemental (NAC5)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6/30/2022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12/31/2022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12/27/202-9/30/2022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862883"/>
                  </a:ext>
                </a:extLst>
              </a:tr>
              <a:tr h="420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6/30/2022; 6/30/2023; 6/30/2024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1/31/2025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5/1/2021-9/30/2024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779836"/>
                  </a:ext>
                </a:extLst>
              </a:tr>
              <a:tr h="420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Public Health Workforce (TRPH)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6/30/2022; 6/30/2023; 6/30/2024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1/31/2025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1/1/2022-9/30/2024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91666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894685"/>
            <a:ext cx="82296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* NCE = No Cost Extension </a:t>
            </a:r>
          </a:p>
          <a:p>
            <a:r>
              <a:rPr lang="en-US" dirty="0"/>
              <a:t>** Grantees may incur pre-award costs without prior approval for FFCRA and CARES Act grants dating back to January 20, 2020</a:t>
            </a:r>
          </a:p>
        </p:txBody>
      </p:sp>
    </p:spTree>
    <p:extLst>
      <p:ext uri="{BB962C8B-B14F-4D97-AF65-F5344CB8AC3E}">
        <p14:creationId xmlns:p14="http://schemas.microsoft.com/office/powerpoint/2010/main" val="212289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SF425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Fiscal reports are due in the Payment Management System (PMS) for reporting periods after 9/30/2020</a:t>
            </a:r>
          </a:p>
          <a:p>
            <a:r>
              <a:rPr lang="en-US" dirty="0"/>
              <a:t>Delinquent financial and/or program reports may result in suspension of grant awards</a:t>
            </a:r>
          </a:p>
          <a:p>
            <a:r>
              <a:rPr lang="en-US" dirty="0"/>
              <a:t>PMS will be conducting SF425 trainings for grantees</a:t>
            </a:r>
          </a:p>
          <a:p>
            <a:r>
              <a:rPr lang="en-US" dirty="0"/>
              <a:t>More information will be provided at a later date, however </a:t>
            </a:r>
            <a:r>
              <a:rPr lang="en-US" dirty="0">
                <a:solidFill>
                  <a:srgbClr val="FF0000"/>
                </a:solidFill>
              </a:rPr>
              <a:t>SAVE THE DATE </a:t>
            </a:r>
            <a:r>
              <a:rPr lang="en-US" dirty="0"/>
              <a:t>as trainings will be held:</a:t>
            </a:r>
          </a:p>
          <a:p>
            <a:pPr lvl="1"/>
            <a:r>
              <a:rPr lang="en-US" dirty="0"/>
              <a:t>Tuesday, May 10, 2022: 10am-12pm ET</a:t>
            </a:r>
          </a:p>
          <a:p>
            <a:pPr lvl="1"/>
            <a:r>
              <a:rPr lang="en-US" dirty="0"/>
              <a:t>Wednesday, June 8, 2022: 1pm-3pm 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4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/>
          </a:bodyPr>
          <a:lstStyle/>
          <a:p>
            <a:r>
              <a:rPr lang="en-US" dirty="0"/>
              <a:t>SF425 Reports &amp; FCTR </a:t>
            </a:r>
            <a:br>
              <a:rPr lang="en-US" dirty="0"/>
            </a:br>
            <a:r>
              <a:rPr lang="en-US" dirty="0"/>
              <a:t>Plain Talk</a:t>
            </a:r>
            <a:br>
              <a:rPr lang="en-US" dirty="0"/>
            </a:br>
            <a:br>
              <a:rPr lang="en-US" dirty="0"/>
            </a:br>
            <a:r>
              <a:rPr lang="en-US" sz="6000" dirty="0">
                <a:solidFill>
                  <a:srgbClr val="FF0000"/>
                </a:solidFill>
              </a:rPr>
              <a:t>NO REPORT. </a:t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>NO MONEY.</a:t>
            </a:r>
            <a:br>
              <a:rPr lang="en-US" sz="6000" dirty="0">
                <a:solidFill>
                  <a:srgbClr val="FF0000"/>
                </a:solidFill>
              </a:rPr>
            </a:b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52328"/>
      </p:ext>
    </p:extLst>
  </p:cSld>
  <p:clrMapOvr>
    <a:masterClrMapping/>
  </p:clrMapOvr>
</p:sld>
</file>

<file path=ppt/theme/theme1.xml><?xml version="1.0" encoding="utf-8"?>
<a:theme xmlns:a="http://schemas.openxmlformats.org/drawingml/2006/main" name="ACLPresentationTemplate_2014">
  <a:themeElements>
    <a:clrScheme name="ACL">
      <a:dk1>
        <a:sysClr val="windowText" lastClr="000000"/>
      </a:dk1>
      <a:lt1>
        <a:sysClr val="window" lastClr="FFFFFF"/>
      </a:lt1>
      <a:dk2>
        <a:srgbClr val="0A4F90"/>
      </a:dk2>
      <a:lt2>
        <a:srgbClr val="FAA21C"/>
      </a:lt2>
      <a:accent1>
        <a:srgbClr val="BF1E2E"/>
      </a:accent1>
      <a:accent2>
        <a:srgbClr val="E3F1FD"/>
      </a:accent2>
      <a:accent3>
        <a:srgbClr val="FAA21C"/>
      </a:accent3>
      <a:accent4>
        <a:srgbClr val="0A4F90"/>
      </a:accent4>
      <a:accent5>
        <a:srgbClr val="C0C0C0"/>
      </a:accent5>
      <a:accent6>
        <a:srgbClr val="777777"/>
      </a:accent6>
      <a:hlink>
        <a:srgbClr val="0033CC"/>
      </a:hlink>
      <a:folHlink>
        <a:srgbClr val="5F006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ACLPresentationTemplate_2014</Template>
  <TotalTime>3911</TotalTime>
  <Words>2268</Words>
  <Application>Microsoft Office PowerPoint</Application>
  <PresentationFormat>On-screen Show (4:3)</PresentationFormat>
  <Paragraphs>302</Paragraphs>
  <Slides>38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Courier New</vt:lpstr>
      <vt:lpstr>Wingdings</vt:lpstr>
      <vt:lpstr>ACLPresentationTemplate_2014</vt:lpstr>
      <vt:lpstr>Title VI Fiscal Information 101</vt:lpstr>
      <vt:lpstr>Overview</vt:lpstr>
      <vt:lpstr>Introductions</vt:lpstr>
      <vt:lpstr>Coordination</vt:lpstr>
      <vt:lpstr>Tips for Collaboration</vt:lpstr>
      <vt:lpstr>Financial Reporting Due dates</vt:lpstr>
      <vt:lpstr>Financial Reporting Due Dates</vt:lpstr>
      <vt:lpstr>SF425 Reports</vt:lpstr>
      <vt:lpstr>SF425 Reports &amp; FCTR  Plain Talk  NO REPORT.  NO MONEY. </vt:lpstr>
      <vt:lpstr>FFCRA , CARES Act, 2020 MIPPA</vt:lpstr>
      <vt:lpstr>Title VI and NSIP  SF 425 Financial Reports</vt:lpstr>
      <vt:lpstr>Project Period</vt:lpstr>
      <vt:lpstr>Project Period Plain Talk</vt:lpstr>
      <vt:lpstr>Major disaster declaration flexibilities</vt:lpstr>
      <vt:lpstr>Major Disaster Declaration Flexibilities</vt:lpstr>
      <vt:lpstr>Major Disaster Declaration  Plain Talk</vt:lpstr>
      <vt:lpstr>covid-19 supplemental funding</vt:lpstr>
      <vt:lpstr>Public Health Workforce  COVID Supplemental Funding</vt:lpstr>
      <vt:lpstr>COVID Supplemental Funding</vt:lpstr>
      <vt:lpstr>All COVID Supplemental Funding</vt:lpstr>
      <vt:lpstr>All COVID Supplemental Funding* Continued</vt:lpstr>
      <vt:lpstr>All COVID Supplemental Funding* Examples of Administrative Costs </vt:lpstr>
      <vt:lpstr>All COVID Supplemental Funding* Examples of Services</vt:lpstr>
      <vt:lpstr>All COVID Supplemental Funding* Service Costs</vt:lpstr>
      <vt:lpstr>All COVID Supplemental Funding* Service Costs Continued</vt:lpstr>
      <vt:lpstr>All COVID Supplemental Funding* Service Costs Continued</vt:lpstr>
      <vt:lpstr>Equipment prior approval process</vt:lpstr>
      <vt:lpstr>Equipment Prior Approval</vt:lpstr>
      <vt:lpstr>Equipment Prior Approval</vt:lpstr>
      <vt:lpstr>Equipment Prior Approval</vt:lpstr>
      <vt:lpstr>Equipment Prior Approval  Plain Talk</vt:lpstr>
      <vt:lpstr>No-Cost Extensions &amp; Liquidation Extensions</vt:lpstr>
      <vt:lpstr>No-Cost Extension &amp;  Liquidation Extension Process</vt:lpstr>
      <vt:lpstr>Financial resources</vt:lpstr>
      <vt:lpstr>COVID Supplemental Funding Resources</vt:lpstr>
      <vt:lpstr>Financial Resources</vt:lpstr>
      <vt:lpstr>Financial Resources Continued</vt:lpstr>
      <vt:lpstr>Questions</vt:lpstr>
    </vt:vector>
  </TitlesOfParts>
  <Company>HHS/ACL/OEA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ACL Presentation Style Template</dc:title>
  <dc:creator>ACL</dc:creator>
  <cp:keywords>ACL, OEA, Template</cp:keywords>
  <cp:lastModifiedBy>Joaquin Phoenix</cp:lastModifiedBy>
  <cp:revision>149</cp:revision>
  <dcterms:created xsi:type="dcterms:W3CDTF">2017-03-22T19:20:04Z</dcterms:created>
  <dcterms:modified xsi:type="dcterms:W3CDTF">2022-04-21T01:50:34Z</dcterms:modified>
</cp:coreProperties>
</file>