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sldIdLst>
    <p:sldId id="256" r:id="rId2"/>
    <p:sldId id="319" r:id="rId3"/>
    <p:sldId id="267" r:id="rId4"/>
    <p:sldId id="321" r:id="rId5"/>
    <p:sldId id="274" r:id="rId6"/>
    <p:sldId id="268" r:id="rId7"/>
    <p:sldId id="339" r:id="rId8"/>
    <p:sldId id="308" r:id="rId9"/>
    <p:sldId id="309" r:id="rId10"/>
    <p:sldId id="269" r:id="rId11"/>
    <p:sldId id="312" r:id="rId12"/>
    <p:sldId id="270" r:id="rId13"/>
    <p:sldId id="306" r:id="rId14"/>
    <p:sldId id="307" r:id="rId15"/>
    <p:sldId id="272" r:id="rId16"/>
    <p:sldId id="273" r:id="rId17"/>
    <p:sldId id="281" r:id="rId18"/>
    <p:sldId id="275" r:id="rId19"/>
    <p:sldId id="292" r:id="rId20"/>
    <p:sldId id="259" r:id="rId21"/>
    <p:sldId id="276" r:id="rId22"/>
    <p:sldId id="313" r:id="rId23"/>
    <p:sldId id="277" r:id="rId24"/>
    <p:sldId id="315" r:id="rId25"/>
    <p:sldId id="278" r:id="rId26"/>
    <p:sldId id="280" r:id="rId27"/>
    <p:sldId id="279" r:id="rId28"/>
    <p:sldId id="294" r:id="rId29"/>
    <p:sldId id="283" r:id="rId30"/>
    <p:sldId id="27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7" r:id="rId46"/>
    <p:sldId id="338" r:id="rId47"/>
    <p:sldId id="288" r:id="rId48"/>
    <p:sldId id="291" r:id="rId49"/>
    <p:sldId id="258"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dgins, Kristen (ACL)" initials="HK(" lastIdx="11" clrIdx="0">
    <p:extLst>
      <p:ext uri="{19B8F6BF-5375-455C-9EA6-DF929625EA0E}">
        <p15:presenceInfo xmlns:p15="http://schemas.microsoft.com/office/powerpoint/2012/main" userId="S-1-5-21-1747495209-1248221918-2216747781-162674" providerId="AD"/>
      </p:ext>
    </p:extLst>
  </p:cmAuthor>
  <p:cmAuthor id="2" name="Boven, Lacey (ACL)" initials="BL(" lastIdx="3" clrIdx="1">
    <p:extLst>
      <p:ext uri="{19B8F6BF-5375-455C-9EA6-DF929625EA0E}">
        <p15:presenceInfo xmlns:p15="http://schemas.microsoft.com/office/powerpoint/2012/main" userId="Boven, Lacey (A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405" autoAdjust="0"/>
  </p:normalViewPr>
  <p:slideViewPr>
    <p:cSldViewPr snapToGrid="0" snapToObjects="1">
      <p:cViewPr varScale="1">
        <p:scale>
          <a:sx n="71" d="100"/>
          <a:sy n="71" d="100"/>
        </p:scale>
        <p:origin x="336" y="58"/>
      </p:cViewPr>
      <p:guideLst>
        <p:guide orient="horz" pos="2160"/>
        <p:guide pos="2880"/>
      </p:guideLst>
    </p:cSldViewPr>
  </p:slideViewPr>
  <p:outlineViewPr>
    <p:cViewPr>
      <p:scale>
        <a:sx n="33" d="100"/>
        <a:sy n="33" d="100"/>
      </p:scale>
      <p:origin x="0" y="-53424"/>
    </p:cViewPr>
  </p:outlineViewPr>
  <p:notesTextViewPr>
    <p:cViewPr>
      <p:scale>
        <a:sx n="100" d="100"/>
        <a:sy n="100" d="100"/>
      </p:scale>
      <p:origin x="0" y="0"/>
    </p:cViewPr>
  </p:notesTextViewPr>
  <p:sorterViewPr>
    <p:cViewPr varScale="1">
      <p:scale>
        <a:sx n="100" d="100"/>
        <a:sy n="100" d="100"/>
      </p:scale>
      <p:origin x="0" y="-51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CC8FCC-1A7B-4392-8DB9-082039564F63}" type="datetimeFigureOut">
              <a:rPr lang="en-US" smtClean="0"/>
              <a:pPr/>
              <a:t>4/16/2022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9565B-FAB9-44D1-9435-57DF72983D94}" type="slidenum">
              <a:rPr lang="en-US" smtClean="0"/>
              <a:pPr/>
              <a:t>‹#›</a:t>
            </a:fld>
            <a:endParaRPr lang="en-US"/>
          </a:p>
        </p:txBody>
      </p:sp>
    </p:spTree>
    <p:extLst>
      <p:ext uri="{BB962C8B-B14F-4D97-AF65-F5344CB8AC3E}">
        <p14:creationId xmlns:p14="http://schemas.microsoft.com/office/powerpoint/2010/main" val="65746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1</a:t>
            </a:fld>
            <a:endParaRPr lang="en-US"/>
          </a:p>
        </p:txBody>
      </p:sp>
    </p:spTree>
    <p:extLst>
      <p:ext uri="{BB962C8B-B14F-4D97-AF65-F5344CB8AC3E}">
        <p14:creationId xmlns:p14="http://schemas.microsoft.com/office/powerpoint/2010/main" val="3232726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10</a:t>
            </a:fld>
            <a:endParaRPr lang="en-US"/>
          </a:p>
        </p:txBody>
      </p:sp>
    </p:spTree>
    <p:extLst>
      <p:ext uri="{BB962C8B-B14F-4D97-AF65-F5344CB8AC3E}">
        <p14:creationId xmlns:p14="http://schemas.microsoft.com/office/powerpoint/2010/main" val="262350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 Grandparent or Step-Grandparent</a:t>
            </a:r>
          </a:p>
          <a:p>
            <a:pPr lvl="1"/>
            <a:r>
              <a:rPr lang="en-US" dirty="0"/>
              <a:t>Relative of a child by blood or marriage</a:t>
            </a:r>
          </a:p>
          <a:p>
            <a:pPr lvl="1"/>
            <a:r>
              <a:rPr lang="en-US" dirty="0"/>
              <a:t>55 years of age or older and</a:t>
            </a:r>
          </a:p>
          <a:p>
            <a:pPr lvl="2"/>
            <a:r>
              <a:rPr lang="en-US" dirty="0"/>
              <a:t>Lives with the child (not more than 18 years old)</a:t>
            </a:r>
          </a:p>
          <a:p>
            <a:pPr lvl="2"/>
            <a:r>
              <a:rPr lang="en-US" dirty="0"/>
              <a:t>Is the primary caregiver</a:t>
            </a:r>
          </a:p>
          <a:p>
            <a:pPr lvl="2"/>
            <a:r>
              <a:rPr lang="en-US" dirty="0"/>
              <a:t>Has legal or informal relationship</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11</a:t>
            </a:fld>
            <a:endParaRPr lang="en-US"/>
          </a:p>
        </p:txBody>
      </p:sp>
    </p:spTree>
    <p:extLst>
      <p:ext uri="{BB962C8B-B14F-4D97-AF65-F5344CB8AC3E}">
        <p14:creationId xmlns:p14="http://schemas.microsoft.com/office/powerpoint/2010/main" val="167842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 Parent or a Grandparent (or Step-Grandparent)</a:t>
            </a:r>
          </a:p>
          <a:p>
            <a:pPr lvl="1"/>
            <a:r>
              <a:rPr lang="en-US" dirty="0"/>
              <a:t>Relative of a child by blood or marriage</a:t>
            </a:r>
          </a:p>
          <a:p>
            <a:pPr lvl="1"/>
            <a:r>
              <a:rPr lang="en-US" dirty="0"/>
              <a:t>55 years of age or older and</a:t>
            </a:r>
          </a:p>
          <a:p>
            <a:pPr lvl="2"/>
            <a:r>
              <a:rPr lang="en-US" dirty="0"/>
              <a:t>Lives with the child</a:t>
            </a:r>
          </a:p>
          <a:p>
            <a:pPr lvl="2"/>
            <a:r>
              <a:rPr lang="en-US" dirty="0"/>
              <a:t>Is the primary caregiver</a:t>
            </a:r>
          </a:p>
          <a:p>
            <a:pPr lvl="2"/>
            <a:r>
              <a:rPr lang="en-US" dirty="0"/>
              <a:t>Has legal or informal relationship</a:t>
            </a:r>
          </a:p>
          <a:p>
            <a:pPr lvl="2"/>
            <a:endParaRPr lang="en-US" dirty="0"/>
          </a:p>
          <a:p>
            <a:pPr lvl="2"/>
            <a:endParaRPr lang="en-US" dirty="0"/>
          </a:p>
          <a:p>
            <a:pPr lvl="2"/>
            <a:r>
              <a:rPr lang="en-US" dirty="0"/>
              <a:t>(2) INDIVIDUAL WITH A DISABILITY.—The term ‘‘individual with a disability’’ means an individual with a disability, as defined in section 3 of the Americans with Disabilities Act of 1990 (42 U.S.C. 12102), who is not less than age 18 and not more than age 59. </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12</a:t>
            </a:fld>
            <a:endParaRPr lang="en-US"/>
          </a:p>
        </p:txBody>
      </p:sp>
    </p:spTree>
    <p:extLst>
      <p:ext uri="{BB962C8B-B14F-4D97-AF65-F5344CB8AC3E}">
        <p14:creationId xmlns:p14="http://schemas.microsoft.com/office/powerpoint/2010/main" val="392069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13</a:t>
            </a:fld>
            <a:endParaRPr lang="en-US"/>
          </a:p>
        </p:txBody>
      </p:sp>
    </p:spTree>
    <p:extLst>
      <p:ext uri="{BB962C8B-B14F-4D97-AF65-F5344CB8AC3E}">
        <p14:creationId xmlns:p14="http://schemas.microsoft.com/office/powerpoint/2010/main" val="2726988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14</a:t>
            </a:fld>
            <a:endParaRPr lang="en-US"/>
          </a:p>
        </p:txBody>
      </p:sp>
    </p:spTree>
    <p:extLst>
      <p:ext uri="{BB962C8B-B14F-4D97-AF65-F5344CB8AC3E}">
        <p14:creationId xmlns:p14="http://schemas.microsoft.com/office/powerpoint/2010/main" val="174690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15</a:t>
            </a:fld>
            <a:endParaRPr lang="en-US"/>
          </a:p>
        </p:txBody>
      </p:sp>
    </p:spTree>
    <p:extLst>
      <p:ext uri="{BB962C8B-B14F-4D97-AF65-F5344CB8AC3E}">
        <p14:creationId xmlns:p14="http://schemas.microsoft.com/office/powerpoint/2010/main" val="48461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16</a:t>
            </a:fld>
            <a:endParaRPr lang="en-US"/>
          </a:p>
        </p:txBody>
      </p:sp>
    </p:spTree>
    <p:extLst>
      <p:ext uri="{BB962C8B-B14F-4D97-AF65-F5344CB8AC3E}">
        <p14:creationId xmlns:p14="http://schemas.microsoft.com/office/powerpoint/2010/main" val="1034249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17</a:t>
            </a:fld>
            <a:endParaRPr lang="en-US"/>
          </a:p>
        </p:txBody>
      </p:sp>
    </p:spTree>
    <p:extLst>
      <p:ext uri="{BB962C8B-B14F-4D97-AF65-F5344CB8AC3E}">
        <p14:creationId xmlns:p14="http://schemas.microsoft.com/office/powerpoint/2010/main" val="62923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Title VI Part C can help caregivers in a variety of ways.</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18</a:t>
            </a:fld>
            <a:endParaRPr lang="en-US"/>
          </a:p>
        </p:txBody>
      </p:sp>
    </p:spTree>
    <p:extLst>
      <p:ext uri="{BB962C8B-B14F-4D97-AF65-F5344CB8AC3E}">
        <p14:creationId xmlns:p14="http://schemas.microsoft.com/office/powerpoint/2010/main" val="3179446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19</a:t>
            </a:fld>
            <a:endParaRPr lang="en-US"/>
          </a:p>
        </p:txBody>
      </p:sp>
    </p:spTree>
    <p:extLst>
      <p:ext uri="{BB962C8B-B14F-4D97-AF65-F5344CB8AC3E}">
        <p14:creationId xmlns:p14="http://schemas.microsoft.com/office/powerpoint/2010/main" val="121494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2</a:t>
            </a:fld>
            <a:endParaRPr lang="en-US"/>
          </a:p>
        </p:txBody>
      </p:sp>
    </p:spTree>
    <p:extLst>
      <p:ext uri="{BB962C8B-B14F-4D97-AF65-F5344CB8AC3E}">
        <p14:creationId xmlns:p14="http://schemas.microsoft.com/office/powerpoint/2010/main" val="95195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20</a:t>
            </a:fld>
            <a:endParaRPr lang="en-US"/>
          </a:p>
        </p:txBody>
      </p:sp>
    </p:spTree>
    <p:extLst>
      <p:ext uri="{BB962C8B-B14F-4D97-AF65-F5344CB8AC3E}">
        <p14:creationId xmlns:p14="http://schemas.microsoft.com/office/powerpoint/2010/main" val="2242675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 public and media activity that conveys information to caregivers about available services, which can include an in-person interactive presentation to the public. Examples include: </a:t>
            </a:r>
          </a:p>
          <a:p>
            <a:pPr marL="174708" indent="-174708">
              <a:buFont typeface="Arial" panose="020B0604020202020204" pitchFamily="34" charset="0"/>
              <a:buChar char="•"/>
            </a:pPr>
            <a:r>
              <a:rPr lang="en-US" dirty="0"/>
              <a:t>Public education - community meetings, Health Fairs, </a:t>
            </a:r>
            <a:r>
              <a:rPr lang="en-US" dirty="0" err="1"/>
              <a:t>Elderfests</a:t>
            </a:r>
            <a:r>
              <a:rPr lang="en-US" dirty="0"/>
              <a:t> </a:t>
            </a:r>
          </a:p>
          <a:p>
            <a:pPr marL="174708" indent="-174708">
              <a:buFont typeface="Arial" panose="020B0604020202020204" pitchFamily="34" charset="0"/>
              <a:buChar char="•"/>
            </a:pPr>
            <a:r>
              <a:rPr lang="en-US" dirty="0"/>
              <a:t>Mass media - PSA’s on radio/TV, Tribal newspapers, newsletters, calendars, websites, electronic billboards</a:t>
            </a:r>
          </a:p>
          <a:p>
            <a:pPr marL="174708" indent="-174708">
              <a:buFont typeface="Arial" panose="020B0604020202020204" pitchFamily="34" charset="0"/>
              <a:buChar char="•"/>
            </a:pPr>
            <a:r>
              <a:rPr lang="en-US" dirty="0"/>
              <a:t>Program Brochures, Bulletin Boards</a:t>
            </a:r>
          </a:p>
          <a:p>
            <a:pPr marL="174708" indent="-174708">
              <a:buFont typeface="Arial" panose="020B0604020202020204" pitchFamily="34" charset="0"/>
              <a:buChar char="•"/>
            </a:pPr>
            <a:r>
              <a:rPr lang="en-US" dirty="0"/>
              <a:t>Caregiver Resource Library</a:t>
            </a:r>
          </a:p>
          <a:p>
            <a:pPr marL="174708" indent="-174708">
              <a:buFont typeface="Arial" panose="020B0604020202020204" pitchFamily="34" charset="0"/>
              <a:buChar char="•"/>
            </a:pPr>
            <a:r>
              <a:rPr lang="en-US" dirty="0"/>
              <a:t>Helping Agency Resource Guides</a:t>
            </a:r>
          </a:p>
          <a:p>
            <a:pPr marL="174708" indent="-174708">
              <a:buFont typeface="Arial" panose="020B0604020202020204" pitchFamily="34" charset="0"/>
              <a:buChar char="•"/>
            </a:pPr>
            <a:r>
              <a:rPr lang="en-US" dirty="0"/>
              <a:t>Webinars</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21</a:t>
            </a:fld>
            <a:endParaRPr lang="en-US"/>
          </a:p>
        </p:txBody>
      </p:sp>
    </p:spTree>
    <p:extLst>
      <p:ext uri="{BB962C8B-B14F-4D97-AF65-F5344CB8AC3E}">
        <p14:creationId xmlns:p14="http://schemas.microsoft.com/office/powerpoint/2010/main" val="151095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Helping caregivers access services, including through: </a:t>
            </a:r>
          </a:p>
          <a:p>
            <a:pPr marL="640594" lvl="1" indent="-174708">
              <a:buFont typeface="Arial" panose="020B0604020202020204" pitchFamily="34" charset="0"/>
              <a:buChar char="•"/>
            </a:pPr>
            <a:r>
              <a:rPr lang="en-US" dirty="0"/>
              <a:t>Individual one-on-one contact linking family caregivers with services, supports and other opportunities.</a:t>
            </a:r>
          </a:p>
          <a:p>
            <a:pPr marL="640594" lvl="1" indent="-174708">
              <a:buFont typeface="Arial" panose="020B0604020202020204" pitchFamily="34" charset="0"/>
              <a:buChar char="•"/>
            </a:pPr>
            <a:r>
              <a:rPr lang="en-US" dirty="0"/>
              <a:t>Follow-up to ensure services are received.</a:t>
            </a:r>
          </a:p>
          <a:p>
            <a:pPr marL="640594" lvl="1" indent="-174708">
              <a:buFont typeface="Arial" panose="020B0604020202020204" pitchFamily="34" charset="0"/>
              <a:buChar char="•"/>
            </a:pPr>
            <a:r>
              <a:rPr lang="en-US" dirty="0"/>
              <a:t>Case management – Caregiver Assessment, wrap-around services, person-centered planning.</a:t>
            </a:r>
          </a:p>
          <a:p>
            <a:pPr marL="174708" indent="-174708">
              <a:buFont typeface="Arial" panose="020B0604020202020204" pitchFamily="34" charset="0"/>
              <a:buChar char="•"/>
            </a:pPr>
            <a:endParaRPr lang="en-US" dirty="0"/>
          </a:p>
          <a:p>
            <a:r>
              <a:rPr lang="en-US" dirty="0"/>
              <a:t>Help with applications</a:t>
            </a:r>
          </a:p>
          <a:p>
            <a:r>
              <a:rPr lang="en-US" dirty="0"/>
              <a:t>Information about accessing low cost medical equipment</a:t>
            </a:r>
          </a:p>
          <a:p>
            <a:r>
              <a:rPr lang="en-US" dirty="0"/>
              <a:t>“Hand hold” when necessary</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22</a:t>
            </a:fld>
            <a:endParaRPr lang="en-US"/>
          </a:p>
        </p:txBody>
      </p:sp>
    </p:spTree>
    <p:extLst>
      <p:ext uri="{BB962C8B-B14F-4D97-AF65-F5344CB8AC3E}">
        <p14:creationId xmlns:p14="http://schemas.microsoft.com/office/powerpoint/2010/main" val="520916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23</a:t>
            </a:fld>
            <a:endParaRPr lang="en-US"/>
          </a:p>
        </p:txBody>
      </p:sp>
    </p:spTree>
    <p:extLst>
      <p:ext uri="{BB962C8B-B14F-4D97-AF65-F5344CB8AC3E}">
        <p14:creationId xmlns:p14="http://schemas.microsoft.com/office/powerpoint/2010/main" val="2541502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For example: A gathering of two or more caregivers meeting in a room/space to talk and share and the group may be led by Title VI staff or another health professional is one session.</a:t>
            </a:r>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24</a:t>
            </a:fld>
            <a:endParaRPr lang="en-US"/>
          </a:p>
        </p:txBody>
      </p:sp>
    </p:spTree>
    <p:extLst>
      <p:ext uri="{BB962C8B-B14F-4D97-AF65-F5344CB8AC3E}">
        <p14:creationId xmlns:p14="http://schemas.microsoft.com/office/powerpoint/2010/main" val="377398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service that is led by an individual, moderator, or professional to facilitate caregivers to discuss their common experiences and concerns and develop a mutual support system. Support groups are typically held on a regularly scheduled basis and may be conducted in person, over the telephone, or online. Caregiver support groups would not include caregiver education/training group or other groups primarily aimed at teaching skills or meeting on an informal basis without a facilitator. </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25</a:t>
            </a:fld>
            <a:endParaRPr lang="en-US"/>
          </a:p>
        </p:txBody>
      </p:sp>
    </p:spTree>
    <p:extLst>
      <p:ext uri="{BB962C8B-B14F-4D97-AF65-F5344CB8AC3E}">
        <p14:creationId xmlns:p14="http://schemas.microsoft.com/office/powerpoint/2010/main" val="422735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only supposed to be for caregivers of the “frail”. UNLESS you are a GRG over the age of 55 and the child must be under the age of 18. Preference can be given to GRGs raising children with disabilities.  </a:t>
            </a:r>
          </a:p>
          <a:p>
            <a:endParaRPr lang="en-US" dirty="0"/>
          </a:p>
          <a:p>
            <a:pPr marL="174708" indent="-174708">
              <a:buFont typeface="Arial" panose="020B0604020202020204" pitchFamily="34" charset="0"/>
              <a:buChar char="•"/>
            </a:pPr>
            <a:r>
              <a:rPr lang="en-US" dirty="0"/>
              <a:t>Home Modifications</a:t>
            </a:r>
          </a:p>
          <a:p>
            <a:pPr marL="174708" indent="-174708">
              <a:buFont typeface="Arial" panose="020B0604020202020204" pitchFamily="34" charset="0"/>
              <a:buChar char="•"/>
            </a:pPr>
            <a:r>
              <a:rPr lang="en-US" dirty="0"/>
              <a:t>Assistive Technologies</a:t>
            </a:r>
          </a:p>
          <a:p>
            <a:pPr marL="174708" indent="-174708">
              <a:buFont typeface="Arial" panose="020B0604020202020204" pitchFamily="34" charset="0"/>
              <a:buChar char="•"/>
            </a:pPr>
            <a:r>
              <a:rPr lang="en-US" dirty="0"/>
              <a:t>Emergency Response Systems</a:t>
            </a:r>
          </a:p>
          <a:p>
            <a:pPr marL="174708" indent="-174708">
              <a:buFont typeface="Arial" panose="020B0604020202020204" pitchFamily="34" charset="0"/>
              <a:buChar char="•"/>
            </a:pPr>
            <a:r>
              <a:rPr lang="en-US" dirty="0"/>
              <a:t>Equipment</a:t>
            </a:r>
          </a:p>
          <a:p>
            <a:pPr marL="174708" indent="-174708">
              <a:buFont typeface="Arial" panose="020B0604020202020204" pitchFamily="34" charset="0"/>
              <a:buChar char="•"/>
            </a:pPr>
            <a:r>
              <a:rPr lang="en-US" dirty="0"/>
              <a:t>Incontinence Supplies</a:t>
            </a:r>
          </a:p>
          <a:p>
            <a:pPr marL="174708" indent="-174708">
              <a:buFont typeface="Arial" panose="020B0604020202020204" pitchFamily="34" charset="0"/>
              <a:buChar char="•"/>
            </a:pPr>
            <a:r>
              <a:rPr lang="en-US" dirty="0"/>
              <a:t>Transportation</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26</a:t>
            </a:fld>
            <a:endParaRPr lang="en-US"/>
          </a:p>
        </p:txBody>
      </p:sp>
    </p:spTree>
    <p:extLst>
      <p:ext uri="{BB962C8B-B14F-4D97-AF65-F5344CB8AC3E}">
        <p14:creationId xmlns:p14="http://schemas.microsoft.com/office/powerpoint/2010/main" val="128560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Really only supposed to be for caregivers of the “frail”. UNLESS you are a GRG over the age of 55 and the child must be under the age of 18. Preference can be given to GRGs raising children with disabilities.  </a:t>
            </a:r>
          </a:p>
          <a:p>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 service for caregivers which offers temporary, substitute supports or living arrangements for care recipients in order to provide a brief period of relief or rest for the caregivers. </a:t>
            </a:r>
          </a:p>
          <a:p>
            <a:pPr marL="174708" indent="-174708">
              <a:buFont typeface="Arial" panose="020B0604020202020204" pitchFamily="34" charset="0"/>
              <a:buChar char="•"/>
            </a:pPr>
            <a:r>
              <a:rPr lang="en-US" dirty="0"/>
              <a:t>Provide funds to informal family caregivers for the purchase of respite and other assistance on a temporary, intermittent basis so the primary informal family caregiver gets a break</a:t>
            </a:r>
          </a:p>
          <a:p>
            <a:pPr marL="174708" indent="-174708">
              <a:buFont typeface="Arial" panose="020B0604020202020204" pitchFamily="34" charset="0"/>
              <a:buChar char="•"/>
            </a:pPr>
            <a:r>
              <a:rPr lang="en-US" dirty="0"/>
              <a:t>Senior Center activities</a:t>
            </a:r>
          </a:p>
          <a:p>
            <a:pPr marL="174708" indent="-174708">
              <a:buFont typeface="Arial" panose="020B0604020202020204" pitchFamily="34" charset="0"/>
              <a:buChar char="•"/>
            </a:pPr>
            <a:r>
              <a:rPr lang="en-US" dirty="0"/>
              <a:t>Adult Day Care</a:t>
            </a:r>
          </a:p>
          <a:p>
            <a:pPr marL="174708" indent="-174708">
              <a:buFont typeface="Arial" panose="020B0604020202020204" pitchFamily="34" charset="0"/>
              <a:buChar char="•"/>
            </a:pPr>
            <a:r>
              <a:rPr lang="en-US" dirty="0"/>
              <a:t>Summer camps for children</a:t>
            </a:r>
          </a:p>
          <a:p>
            <a:pPr marL="174708" indent="-174708">
              <a:buFont typeface="Arial" panose="020B0604020202020204" pitchFamily="34" charset="0"/>
              <a:buChar char="•"/>
            </a:pPr>
            <a:r>
              <a:rPr lang="en-US" dirty="0"/>
              <a:t>Get-a-way activities for Grandparents, Relative parents</a:t>
            </a:r>
          </a:p>
          <a:p>
            <a:pPr marL="174708" indent="-174708">
              <a:buFont typeface="Arial" panose="020B0604020202020204" pitchFamily="34" charset="0"/>
              <a:buChar char="•"/>
            </a:pPr>
            <a:r>
              <a:rPr lang="en-US" dirty="0"/>
              <a:t>This can be done a variety of ways. The program can arrange for and directly pay a provider for respite care, or the program can provide the informal family caregiver with a voucher that can be used to pay a provider for respite care, or the program may provide the informal family caregiver with a budget or actual cash for them to spend on a pre-determined set of services with a way to track what the informal family caregiver uses the money for. </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27</a:t>
            </a:fld>
            <a:endParaRPr lang="en-US"/>
          </a:p>
        </p:txBody>
      </p:sp>
    </p:spTree>
    <p:extLst>
      <p:ext uri="{BB962C8B-B14F-4D97-AF65-F5344CB8AC3E}">
        <p14:creationId xmlns:p14="http://schemas.microsoft.com/office/powerpoint/2010/main" val="16274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Archrespite.org has great training and technical assistance</a:t>
            </a:r>
            <a:r>
              <a:rPr lang="en-US" baseline="0" dirty="0"/>
              <a:t> materials. For instance volunteer models and voucher models. Have templates, all that good stuff. Have worker training programs. </a:t>
            </a:r>
            <a:endParaRPr lang="en-US" dirty="0"/>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28</a:t>
            </a:fld>
            <a:endParaRPr lang="en-US"/>
          </a:p>
        </p:txBody>
      </p:sp>
    </p:spTree>
    <p:extLst>
      <p:ext uri="{BB962C8B-B14F-4D97-AF65-F5344CB8AC3E}">
        <p14:creationId xmlns:p14="http://schemas.microsoft.com/office/powerpoint/2010/main" val="3225825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29</a:t>
            </a:fld>
            <a:endParaRPr lang="en-US"/>
          </a:p>
        </p:txBody>
      </p:sp>
    </p:spTree>
    <p:extLst>
      <p:ext uri="{BB962C8B-B14F-4D97-AF65-F5344CB8AC3E}">
        <p14:creationId xmlns:p14="http://schemas.microsoft.com/office/powerpoint/2010/main" val="45256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caregiver is the client!</a:t>
            </a:r>
          </a:p>
        </p:txBody>
      </p:sp>
      <p:sp>
        <p:nvSpPr>
          <p:cNvPr id="4" name="Slide Number Placeholder 3"/>
          <p:cNvSpPr>
            <a:spLocks noGrp="1"/>
          </p:cNvSpPr>
          <p:nvPr>
            <p:ph type="sldNum" sz="quarter" idx="10"/>
          </p:nvPr>
        </p:nvSpPr>
        <p:spPr/>
        <p:txBody>
          <a:bodyPr/>
          <a:lstStyle/>
          <a:p>
            <a:fld id="{0709565B-FAB9-44D1-9435-57DF72983D94}" type="slidenum">
              <a:rPr lang="en-US" smtClean="0"/>
              <a:pPr/>
              <a:t>3</a:t>
            </a:fld>
            <a:endParaRPr lang="en-US"/>
          </a:p>
        </p:txBody>
      </p:sp>
    </p:spTree>
    <p:extLst>
      <p:ext uri="{BB962C8B-B14F-4D97-AF65-F5344CB8AC3E}">
        <p14:creationId xmlns:p14="http://schemas.microsoft.com/office/powerpoint/2010/main" val="228342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30</a:t>
            </a:fld>
            <a:endParaRPr lang="en-US"/>
          </a:p>
        </p:txBody>
      </p:sp>
    </p:spTree>
    <p:extLst>
      <p:ext uri="{BB962C8B-B14F-4D97-AF65-F5344CB8AC3E}">
        <p14:creationId xmlns:p14="http://schemas.microsoft.com/office/powerpoint/2010/main" val="2753499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31</a:t>
            </a:fld>
            <a:endParaRPr lang="en-US"/>
          </a:p>
        </p:txBody>
      </p:sp>
    </p:spTree>
    <p:extLst>
      <p:ext uri="{BB962C8B-B14F-4D97-AF65-F5344CB8AC3E}">
        <p14:creationId xmlns:p14="http://schemas.microsoft.com/office/powerpoint/2010/main" val="928433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42195-9E34-4B8E-B0D7-671AA148BB7E}" type="slidenum">
              <a:rPr lang="en-US" smtClean="0"/>
              <a:t>32</a:t>
            </a:fld>
            <a:endParaRPr lang="en-US"/>
          </a:p>
        </p:txBody>
      </p:sp>
    </p:spTree>
    <p:extLst>
      <p:ext uri="{BB962C8B-B14F-4D97-AF65-F5344CB8AC3E}">
        <p14:creationId xmlns:p14="http://schemas.microsoft.com/office/powerpoint/2010/main" val="1881092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33</a:t>
            </a:fld>
            <a:endParaRPr lang="en-US"/>
          </a:p>
        </p:txBody>
      </p:sp>
    </p:spTree>
    <p:extLst>
      <p:ext uri="{BB962C8B-B14F-4D97-AF65-F5344CB8AC3E}">
        <p14:creationId xmlns:p14="http://schemas.microsoft.com/office/powerpoint/2010/main" val="4023999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34</a:t>
            </a:fld>
            <a:endParaRPr lang="en-US"/>
          </a:p>
        </p:txBody>
      </p:sp>
    </p:spTree>
    <p:extLst>
      <p:ext uri="{BB962C8B-B14F-4D97-AF65-F5344CB8AC3E}">
        <p14:creationId xmlns:p14="http://schemas.microsoft.com/office/powerpoint/2010/main" val="2273727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35</a:t>
            </a:fld>
            <a:endParaRPr lang="en-US"/>
          </a:p>
        </p:txBody>
      </p:sp>
    </p:spTree>
    <p:extLst>
      <p:ext uri="{BB962C8B-B14F-4D97-AF65-F5344CB8AC3E}">
        <p14:creationId xmlns:p14="http://schemas.microsoft.com/office/powerpoint/2010/main" val="709583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36</a:t>
            </a:fld>
            <a:endParaRPr lang="en-US"/>
          </a:p>
        </p:txBody>
      </p:sp>
    </p:spTree>
    <p:extLst>
      <p:ext uri="{BB962C8B-B14F-4D97-AF65-F5344CB8AC3E}">
        <p14:creationId xmlns:p14="http://schemas.microsoft.com/office/powerpoint/2010/main" val="1334632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37</a:t>
            </a:fld>
            <a:endParaRPr lang="en-US"/>
          </a:p>
        </p:txBody>
      </p:sp>
    </p:spTree>
    <p:extLst>
      <p:ext uri="{BB962C8B-B14F-4D97-AF65-F5344CB8AC3E}">
        <p14:creationId xmlns:p14="http://schemas.microsoft.com/office/powerpoint/2010/main" val="4274420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38</a:t>
            </a:fld>
            <a:endParaRPr lang="en-US"/>
          </a:p>
        </p:txBody>
      </p:sp>
    </p:spTree>
    <p:extLst>
      <p:ext uri="{BB962C8B-B14F-4D97-AF65-F5344CB8AC3E}">
        <p14:creationId xmlns:p14="http://schemas.microsoft.com/office/powerpoint/2010/main" val="1122526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39</a:t>
            </a:fld>
            <a:endParaRPr lang="en-US"/>
          </a:p>
        </p:txBody>
      </p:sp>
    </p:spTree>
    <p:extLst>
      <p:ext uri="{BB962C8B-B14F-4D97-AF65-F5344CB8AC3E}">
        <p14:creationId xmlns:p14="http://schemas.microsoft.com/office/powerpoint/2010/main" val="38197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a:t>
            </a:fld>
            <a:endParaRPr lang="en-US"/>
          </a:p>
        </p:txBody>
      </p:sp>
    </p:spTree>
    <p:extLst>
      <p:ext uri="{BB962C8B-B14F-4D97-AF65-F5344CB8AC3E}">
        <p14:creationId xmlns:p14="http://schemas.microsoft.com/office/powerpoint/2010/main" val="1388904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40</a:t>
            </a:fld>
            <a:endParaRPr lang="en-US"/>
          </a:p>
        </p:txBody>
      </p:sp>
    </p:spTree>
    <p:extLst>
      <p:ext uri="{BB962C8B-B14F-4D97-AF65-F5344CB8AC3E}">
        <p14:creationId xmlns:p14="http://schemas.microsoft.com/office/powerpoint/2010/main" val="3735176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reminder on the age limits of caregivers </a:t>
            </a:r>
          </a:p>
        </p:txBody>
      </p:sp>
      <p:sp>
        <p:nvSpPr>
          <p:cNvPr id="4" name="Slide Number Placeholder 3"/>
          <p:cNvSpPr>
            <a:spLocks noGrp="1"/>
          </p:cNvSpPr>
          <p:nvPr>
            <p:ph type="sldNum" sz="quarter" idx="10"/>
          </p:nvPr>
        </p:nvSpPr>
        <p:spPr/>
        <p:txBody>
          <a:bodyPr/>
          <a:lstStyle/>
          <a:p>
            <a:fld id="{0A942195-9E34-4B8E-B0D7-671AA148BB7E}" type="slidenum">
              <a:rPr lang="en-US" smtClean="0"/>
              <a:t>41</a:t>
            </a:fld>
            <a:endParaRPr lang="en-US"/>
          </a:p>
        </p:txBody>
      </p:sp>
    </p:spTree>
    <p:extLst>
      <p:ext uri="{BB962C8B-B14F-4D97-AF65-F5344CB8AC3E}">
        <p14:creationId xmlns:p14="http://schemas.microsoft.com/office/powerpoint/2010/main" val="245217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42</a:t>
            </a:fld>
            <a:endParaRPr lang="en-US"/>
          </a:p>
        </p:txBody>
      </p:sp>
    </p:spTree>
    <p:extLst>
      <p:ext uri="{BB962C8B-B14F-4D97-AF65-F5344CB8AC3E}">
        <p14:creationId xmlns:p14="http://schemas.microsoft.com/office/powerpoint/2010/main" val="2412391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43</a:t>
            </a:fld>
            <a:endParaRPr lang="en-US"/>
          </a:p>
        </p:txBody>
      </p:sp>
    </p:spTree>
    <p:extLst>
      <p:ext uri="{BB962C8B-B14F-4D97-AF65-F5344CB8AC3E}">
        <p14:creationId xmlns:p14="http://schemas.microsoft.com/office/powerpoint/2010/main" val="1308580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44</a:t>
            </a:fld>
            <a:endParaRPr lang="en-US"/>
          </a:p>
        </p:txBody>
      </p:sp>
    </p:spTree>
    <p:extLst>
      <p:ext uri="{BB962C8B-B14F-4D97-AF65-F5344CB8AC3E}">
        <p14:creationId xmlns:p14="http://schemas.microsoft.com/office/powerpoint/2010/main" val="2836091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45</a:t>
            </a:fld>
            <a:endParaRPr lang="en-US"/>
          </a:p>
        </p:txBody>
      </p:sp>
    </p:spTree>
    <p:extLst>
      <p:ext uri="{BB962C8B-B14F-4D97-AF65-F5344CB8AC3E}">
        <p14:creationId xmlns:p14="http://schemas.microsoft.com/office/powerpoint/2010/main" val="3883179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46</a:t>
            </a:fld>
            <a:endParaRPr lang="en-US"/>
          </a:p>
        </p:txBody>
      </p:sp>
    </p:spTree>
    <p:extLst>
      <p:ext uri="{BB962C8B-B14F-4D97-AF65-F5344CB8AC3E}">
        <p14:creationId xmlns:p14="http://schemas.microsoft.com/office/powerpoint/2010/main" val="2850958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 in caregiver</a:t>
            </a:r>
            <a:r>
              <a:rPr lang="en-US" baseline="0" dirty="0"/>
              <a:t> could be a professional caregiver or someone else that is chosen to be responsible for the care recipient for a limited period of time. The funds for respite care can given directly to the informal caregiver to pay directly to a stand-in caregiver or given as a voucher from the Title VI program to the informal caregiver whereby the stand-in caregiver would be paid directly by the Title VI program. </a:t>
            </a:r>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47</a:t>
            </a:fld>
            <a:endParaRPr lang="en-US"/>
          </a:p>
        </p:txBody>
      </p:sp>
    </p:spTree>
    <p:extLst>
      <p:ext uri="{BB962C8B-B14F-4D97-AF65-F5344CB8AC3E}">
        <p14:creationId xmlns:p14="http://schemas.microsoft.com/office/powerpoint/2010/main" val="654630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48</a:t>
            </a:fld>
            <a:endParaRPr lang="en-US"/>
          </a:p>
        </p:txBody>
      </p:sp>
    </p:spTree>
    <p:extLst>
      <p:ext uri="{BB962C8B-B14F-4D97-AF65-F5344CB8AC3E}">
        <p14:creationId xmlns:p14="http://schemas.microsoft.com/office/powerpoint/2010/main" val="16783731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49</a:t>
            </a:fld>
            <a:endParaRPr lang="en-US"/>
          </a:p>
        </p:txBody>
      </p:sp>
    </p:spTree>
    <p:extLst>
      <p:ext uri="{BB962C8B-B14F-4D97-AF65-F5344CB8AC3E}">
        <p14:creationId xmlns:p14="http://schemas.microsoft.com/office/powerpoint/2010/main" val="182919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5</a:t>
            </a:fld>
            <a:endParaRPr lang="en-US"/>
          </a:p>
        </p:txBody>
      </p:sp>
    </p:spTree>
    <p:extLst>
      <p:ext uri="{BB962C8B-B14F-4D97-AF65-F5344CB8AC3E}">
        <p14:creationId xmlns:p14="http://schemas.microsoft.com/office/powerpoint/2010/main" val="33315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6</a:t>
            </a:fld>
            <a:endParaRPr lang="en-US"/>
          </a:p>
        </p:txBody>
      </p:sp>
    </p:spTree>
    <p:extLst>
      <p:ext uri="{BB962C8B-B14F-4D97-AF65-F5344CB8AC3E}">
        <p14:creationId xmlns:p14="http://schemas.microsoft.com/office/powerpoint/2010/main" val="205402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7</a:t>
            </a:fld>
            <a:endParaRPr lang="en-US"/>
          </a:p>
        </p:txBody>
      </p:sp>
    </p:spTree>
    <p:extLst>
      <p:ext uri="{BB962C8B-B14F-4D97-AF65-F5344CB8AC3E}">
        <p14:creationId xmlns:p14="http://schemas.microsoft.com/office/powerpoint/2010/main" val="222352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9565B-FAB9-44D1-9435-57DF72983D94}" type="slidenum">
              <a:rPr lang="en-US" smtClean="0"/>
              <a:pPr/>
              <a:t>8</a:t>
            </a:fld>
            <a:endParaRPr lang="en-US"/>
          </a:p>
        </p:txBody>
      </p:sp>
    </p:spTree>
    <p:extLst>
      <p:ext uri="{BB962C8B-B14F-4D97-AF65-F5344CB8AC3E}">
        <p14:creationId xmlns:p14="http://schemas.microsoft.com/office/powerpoint/2010/main" val="234440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a:t>Must be 18 years or older</a:t>
            </a:r>
          </a:p>
          <a:p>
            <a:pPr lvl="1"/>
            <a:r>
              <a:rPr lang="en-US" sz="3200" dirty="0"/>
              <a:t>Provides services or support to an Elder(s) (tribally determined age) or an individual(s) of any age with Alzheimer’s disease and related disorders (such as dementia).</a:t>
            </a:r>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9</a:t>
            </a:fld>
            <a:endParaRPr lang="en-US"/>
          </a:p>
        </p:txBody>
      </p:sp>
    </p:spTree>
    <p:extLst>
      <p:ext uri="{BB962C8B-B14F-4D97-AF65-F5344CB8AC3E}">
        <p14:creationId xmlns:p14="http://schemas.microsoft.com/office/powerpoint/2010/main" val="4103649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chor="ctr" anchorCtr="0">
            <a:noAutofit/>
          </a:bodyPr>
          <a:lstStyle>
            <a:lvl1pPr algn="ctr">
              <a:defRPr sz="5500"/>
            </a:lvl1pPr>
          </a:lstStyle>
          <a:p>
            <a:r>
              <a:rPr lang="en-US" dirty="0"/>
              <a:t>Click to edit Master title style</a:t>
            </a:r>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6663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37DD546-688F-4776-98B9-3643CBD8183E}" type="slidenum">
              <a:rPr lang="en-US" smtClean="0"/>
              <a:t>‹#›</a:t>
            </a:fld>
            <a:endParaRPr lang="en-US"/>
          </a:p>
        </p:txBody>
      </p:sp>
    </p:spTree>
    <p:extLst>
      <p:ext uri="{BB962C8B-B14F-4D97-AF65-F5344CB8AC3E}">
        <p14:creationId xmlns:p14="http://schemas.microsoft.com/office/powerpoint/2010/main" val="266186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0"/>
          </p:nvPr>
        </p:nvSpPr>
        <p:spPr>
          <a:xfrm>
            <a:off x="457200"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1"/>
          </p:nvPr>
        </p:nvSpPr>
        <p:spPr>
          <a:xfrm>
            <a:off x="3221845"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p:cNvSpPr>
            <a:spLocks noGrp="1"/>
          </p:cNvSpPr>
          <p:nvPr>
            <p:ph type="pic" idx="12"/>
          </p:nvPr>
        </p:nvSpPr>
        <p:spPr>
          <a:xfrm>
            <a:off x="5989320"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lide Number Placeholder 3"/>
          <p:cNvSpPr>
            <a:spLocks noGrp="1"/>
          </p:cNvSpPr>
          <p:nvPr>
            <p:ph type="sldNum" sz="quarter" idx="13"/>
          </p:nvPr>
        </p:nvSpPr>
        <p:spPr/>
        <p:txBody>
          <a:bodyPr/>
          <a:lstStyle/>
          <a:p>
            <a:fld id="{237DD546-688F-4776-98B9-3643CBD8183E}" type="slidenum">
              <a:rPr lang="en-US" smtClean="0"/>
              <a:t>‹#›</a:t>
            </a:fld>
            <a:endParaRPr lang="en-US"/>
          </a:p>
        </p:txBody>
      </p:sp>
    </p:spTree>
    <p:extLst>
      <p:ext uri="{BB962C8B-B14F-4D97-AF65-F5344CB8AC3E}">
        <p14:creationId xmlns:p14="http://schemas.microsoft.com/office/powerpoint/2010/main" val="113958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237DD546-688F-4776-98B9-3643CBD8183E}" type="slidenum">
              <a:rPr lang="en-US" smtClean="0"/>
              <a:t>‹#›</a:t>
            </a:fld>
            <a:endParaRPr lang="en-US"/>
          </a:p>
        </p:txBody>
      </p:sp>
    </p:spTree>
    <p:extLst>
      <p:ext uri="{BB962C8B-B14F-4D97-AF65-F5344CB8AC3E}">
        <p14:creationId xmlns:p14="http://schemas.microsoft.com/office/powerpoint/2010/main" val="6949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a:t>
            </a:r>
            <a:r>
              <a:rPr lang="en-US" dirty="0" err="1"/>
              <a:t>styl</a:t>
            </a:r>
            <a:endParaRPr lang="en-US" dirty="0"/>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237DD546-688F-4776-98B9-3643CBD8183E}" type="slidenum">
              <a:rPr lang="en-US" smtClean="0"/>
              <a:t>‹#›</a:t>
            </a:fld>
            <a:endParaRPr lang="en-US"/>
          </a:p>
        </p:txBody>
      </p:sp>
    </p:spTree>
    <p:extLst>
      <p:ext uri="{BB962C8B-B14F-4D97-AF65-F5344CB8AC3E}">
        <p14:creationId xmlns:p14="http://schemas.microsoft.com/office/powerpoint/2010/main" val="194068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37DD546-688F-4776-98B9-3643CBD8183E}" type="slidenum">
              <a:rPr lang="en-US" smtClean="0"/>
              <a:t>‹#›</a:t>
            </a:fld>
            <a:endParaRPr lang="en-US"/>
          </a:p>
        </p:txBody>
      </p:sp>
    </p:spTree>
    <p:extLst>
      <p:ext uri="{BB962C8B-B14F-4D97-AF65-F5344CB8AC3E}">
        <p14:creationId xmlns:p14="http://schemas.microsoft.com/office/powerpoint/2010/main" val="420501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37DD546-688F-4776-98B9-3643CBD8183E}" type="slidenum">
              <a:rPr lang="en-US" smtClean="0"/>
              <a:t>‹#›</a:t>
            </a:fld>
            <a:endParaRPr lang="en-US"/>
          </a:p>
        </p:txBody>
      </p:sp>
    </p:spTree>
    <p:extLst>
      <p:ext uri="{BB962C8B-B14F-4D97-AF65-F5344CB8AC3E}">
        <p14:creationId xmlns:p14="http://schemas.microsoft.com/office/powerpoint/2010/main" val="90382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37DD546-688F-4776-98B9-3643CBD8183E}" type="slidenum">
              <a:rPr lang="en-US" smtClean="0"/>
              <a:t>‹#›</a:t>
            </a:fld>
            <a:endParaRPr lang="en-US"/>
          </a:p>
        </p:txBody>
      </p:sp>
    </p:spTree>
    <p:extLst>
      <p:ext uri="{BB962C8B-B14F-4D97-AF65-F5344CB8AC3E}">
        <p14:creationId xmlns:p14="http://schemas.microsoft.com/office/powerpoint/2010/main" val="360263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2957"/>
            <a:ext cx="8229600" cy="6095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84094"/>
            <a:ext cx="8229600" cy="41420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D546-688F-4776-98B9-3643CBD8183E}" type="slidenum">
              <a:rPr lang="en-US" smtClean="0"/>
              <a:t>‹#›</a:t>
            </a:fld>
            <a:endParaRPr lang="en-US"/>
          </a:p>
        </p:txBody>
      </p:sp>
    </p:spTree>
    <p:extLst>
      <p:ext uri="{BB962C8B-B14F-4D97-AF65-F5344CB8AC3E}">
        <p14:creationId xmlns:p14="http://schemas.microsoft.com/office/powerpoint/2010/main" val="388876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Lst>
  <p:hf hdr="0" ftr="0" dt="0"/>
  <p:txStyles>
    <p:titleStyle>
      <a:lvl1pPr algn="l" defTabSz="457200" rtl="0" eaLnBrk="1" latinLnBrk="0" hangingPunct="1">
        <a:spcBef>
          <a:spcPct val="0"/>
        </a:spcBef>
        <a:buNone/>
        <a:defRPr sz="3800" kern="1200">
          <a:solidFill>
            <a:srgbClr val="00529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alz.org/help-support/resources/helpline" TargetMode="External"/><Relationship Id="rId7" Type="http://schemas.openxmlformats.org/officeDocument/2006/relationships/hyperlink" Target="http://www.caregiving.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caregiver.org/" TargetMode="External"/><Relationship Id="rId5" Type="http://schemas.openxmlformats.org/officeDocument/2006/relationships/hyperlink" Target="http://www.medicare.gov/campaigns/caregiver/caregiver-resource-kit.html" TargetMode="External"/><Relationship Id="rId4" Type="http://schemas.openxmlformats.org/officeDocument/2006/relationships/hyperlink" Target="http://archrespite.org/respitelocator"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Lacey.Boven@acl.hhs.gov"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6513"/>
            <a:ext cx="7772400" cy="786250"/>
          </a:xfrm>
        </p:spPr>
        <p:txBody>
          <a:bodyPr/>
          <a:lstStyle/>
          <a:p>
            <a:r>
              <a:rPr lang="en-US" sz="4000" b="1" dirty="0"/>
              <a:t>Caregiver Program Overview</a:t>
            </a:r>
            <a:endParaRPr lang="en-US" sz="3200" dirty="0"/>
          </a:p>
        </p:txBody>
      </p:sp>
      <p:sp>
        <p:nvSpPr>
          <p:cNvPr id="3" name="Subtitle 2"/>
          <p:cNvSpPr>
            <a:spLocks noGrp="1"/>
          </p:cNvSpPr>
          <p:nvPr>
            <p:ph type="subTitle" idx="1"/>
          </p:nvPr>
        </p:nvSpPr>
        <p:spPr>
          <a:xfrm>
            <a:off x="685800" y="2022763"/>
            <a:ext cx="7772400" cy="1586199"/>
          </a:xfrm>
        </p:spPr>
        <p:txBody>
          <a:bodyPr>
            <a:noAutofit/>
          </a:bodyPr>
          <a:lstStyle/>
          <a:p>
            <a:pPr>
              <a:spcAft>
                <a:spcPts val="300"/>
              </a:spcAft>
            </a:pPr>
            <a:r>
              <a:rPr lang="en-US" sz="2000" dirty="0"/>
              <a:t>Presented by:</a:t>
            </a:r>
          </a:p>
          <a:p>
            <a:pPr>
              <a:spcAft>
                <a:spcPts val="300"/>
              </a:spcAft>
            </a:pPr>
            <a:r>
              <a:rPr lang="en-US" sz="2000" dirty="0"/>
              <a:t>Lacey Boven, Regional Administrator, Region VII and </a:t>
            </a:r>
          </a:p>
          <a:p>
            <a:pPr>
              <a:spcAft>
                <a:spcPts val="300"/>
              </a:spcAft>
            </a:pPr>
            <a:r>
              <a:rPr lang="en-US" sz="2000" dirty="0"/>
              <a:t>Percy Devine, Regional Administrator, Region VIII</a:t>
            </a:r>
          </a:p>
          <a:p>
            <a:r>
              <a:rPr lang="en-US" sz="2000" dirty="0"/>
              <a:t>April 2022</a:t>
            </a:r>
          </a:p>
        </p:txBody>
      </p:sp>
    </p:spTree>
    <p:extLst>
      <p:ext uri="{BB962C8B-B14F-4D97-AF65-F5344CB8AC3E}">
        <p14:creationId xmlns:p14="http://schemas.microsoft.com/office/powerpoint/2010/main" val="167257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956"/>
            <a:ext cx="8229600" cy="921137"/>
          </a:xfrm>
        </p:spPr>
        <p:txBody>
          <a:bodyPr>
            <a:normAutofit fontScale="90000"/>
          </a:bodyPr>
          <a:lstStyle/>
          <a:p>
            <a:r>
              <a:rPr lang="en-US" b="1" dirty="0"/>
              <a:t>Title VI, Part C—Older Relative Caregiver: </a:t>
            </a:r>
            <a:r>
              <a:rPr lang="en-US" b="1" dirty="0">
                <a:solidFill>
                  <a:srgbClr val="C00000"/>
                </a:solidFill>
              </a:rPr>
              <a:t>Defined</a:t>
            </a:r>
          </a:p>
        </p:txBody>
      </p:sp>
      <p:sp>
        <p:nvSpPr>
          <p:cNvPr id="3" name="Content Placeholder 2"/>
          <p:cNvSpPr>
            <a:spLocks noGrp="1"/>
          </p:cNvSpPr>
          <p:nvPr>
            <p:ph idx="1"/>
          </p:nvPr>
        </p:nvSpPr>
        <p:spPr>
          <a:xfrm>
            <a:off x="457200" y="2308290"/>
            <a:ext cx="8229600" cy="4142069"/>
          </a:xfrm>
        </p:spPr>
        <p:txBody>
          <a:bodyPr/>
          <a:lstStyle/>
          <a:p>
            <a:pPr marL="0" indent="0">
              <a:buNone/>
            </a:pPr>
            <a:r>
              <a:rPr lang="en-US" dirty="0"/>
              <a:t>Older Relative Caregiver means a caregiver who— </a:t>
            </a:r>
          </a:p>
          <a:p>
            <a:pPr marL="0" indent="0">
              <a:buNone/>
            </a:pPr>
            <a:r>
              <a:rPr lang="en-US" dirty="0"/>
              <a:t>  (A)(i) is age 55 or older; and</a:t>
            </a:r>
          </a:p>
          <a:p>
            <a:pPr marL="0" indent="0">
              <a:buNone/>
            </a:pPr>
            <a:r>
              <a:rPr lang="en-US" dirty="0"/>
              <a:t>  	(ii) lives with, is the informal provider of in-home and 	community care to, and is the primary caregiver for, a child 	or an individual with a disability</a:t>
            </a:r>
          </a:p>
          <a:p>
            <a:pPr marL="0" indent="0">
              <a:buNone/>
            </a:pPr>
            <a:r>
              <a:rPr lang="en-US" dirty="0"/>
              <a:t>  </a:t>
            </a:r>
          </a:p>
        </p:txBody>
      </p:sp>
      <p:sp>
        <p:nvSpPr>
          <p:cNvPr id="4" name="Slide Number Placeholder 3"/>
          <p:cNvSpPr>
            <a:spLocks noGrp="1"/>
          </p:cNvSpPr>
          <p:nvPr>
            <p:ph type="sldNum" sz="quarter" idx="10"/>
          </p:nvPr>
        </p:nvSpPr>
        <p:spPr/>
        <p:txBody>
          <a:bodyPr/>
          <a:lstStyle/>
          <a:p>
            <a:fld id="{237DD546-688F-4776-98B9-3643CBD8183E}" type="slidenum">
              <a:rPr lang="en-US" smtClean="0"/>
              <a:t>10</a:t>
            </a:fld>
            <a:endParaRPr lang="en-US"/>
          </a:p>
        </p:txBody>
      </p:sp>
    </p:spTree>
    <p:extLst>
      <p:ext uri="{BB962C8B-B14F-4D97-AF65-F5344CB8AC3E}">
        <p14:creationId xmlns:p14="http://schemas.microsoft.com/office/powerpoint/2010/main" val="234359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8265"/>
            <a:ext cx="8229600" cy="921137"/>
          </a:xfrm>
        </p:spPr>
        <p:txBody>
          <a:bodyPr>
            <a:normAutofit fontScale="90000"/>
          </a:bodyPr>
          <a:lstStyle/>
          <a:p>
            <a:r>
              <a:rPr lang="en-US" b="1" dirty="0"/>
              <a:t>Title VI, Part C – Older Relative Caregiver: </a:t>
            </a:r>
            <a:br>
              <a:rPr lang="en-US" b="1" dirty="0"/>
            </a:br>
            <a:r>
              <a:rPr lang="en-US" b="1" dirty="0">
                <a:solidFill>
                  <a:srgbClr val="C00000"/>
                </a:solidFill>
              </a:rPr>
              <a:t>Grandparents Raising Grandchildren </a:t>
            </a:r>
          </a:p>
        </p:txBody>
      </p:sp>
      <p:sp>
        <p:nvSpPr>
          <p:cNvPr id="3" name="Content Placeholder 2"/>
          <p:cNvSpPr>
            <a:spLocks noGrp="1"/>
          </p:cNvSpPr>
          <p:nvPr>
            <p:ph idx="1"/>
          </p:nvPr>
        </p:nvSpPr>
        <p:spPr>
          <a:xfrm>
            <a:off x="457200" y="2142036"/>
            <a:ext cx="8229600" cy="4142069"/>
          </a:xfrm>
        </p:spPr>
        <p:txBody>
          <a:bodyPr/>
          <a:lstStyle/>
          <a:p>
            <a:pPr marL="0" indent="0">
              <a:buNone/>
            </a:pPr>
            <a:r>
              <a:rPr lang="en-US" dirty="0"/>
              <a:t>(B) in the case of a caregiver for a child—</a:t>
            </a:r>
          </a:p>
          <a:p>
            <a:pPr marL="0" indent="0">
              <a:buNone/>
            </a:pPr>
            <a:r>
              <a:rPr lang="en-US" dirty="0"/>
              <a:t>  	(</a:t>
            </a:r>
            <a:r>
              <a:rPr lang="en-US" dirty="0" err="1"/>
              <a:t>i</a:t>
            </a:r>
            <a:r>
              <a:rPr lang="en-US" dirty="0"/>
              <a:t>)is the grandparent, step grandparent, or other relative 	(other than the parent) by blood, marriage, or adoption, of 	the child; and </a:t>
            </a:r>
          </a:p>
          <a:p>
            <a:pPr marL="0" indent="0">
              <a:buNone/>
            </a:pPr>
            <a:r>
              <a:rPr lang="en-US" dirty="0"/>
              <a:t>	(ii) is the primary caregiver of the child because the 	biological or adoptive parents are unable or unwilling to 	serve as the primary caregivers of the child; and</a:t>
            </a:r>
          </a:p>
          <a:p>
            <a:pPr marL="0" indent="0">
              <a:buNone/>
            </a:pPr>
            <a:r>
              <a:rPr lang="en-US" dirty="0"/>
              <a:t>  	(iii) has a legal relationship to the child, such as legal 	custody, adoption, or guardianship, or is raising the child 	informally; and</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11</a:t>
            </a:fld>
            <a:endParaRPr lang="en-US"/>
          </a:p>
        </p:txBody>
      </p:sp>
    </p:spTree>
    <p:extLst>
      <p:ext uri="{BB962C8B-B14F-4D97-AF65-F5344CB8AC3E}">
        <p14:creationId xmlns:p14="http://schemas.microsoft.com/office/powerpoint/2010/main" val="225484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956"/>
            <a:ext cx="8229600" cy="1015225"/>
          </a:xfrm>
        </p:spPr>
        <p:txBody>
          <a:bodyPr>
            <a:normAutofit fontScale="90000"/>
          </a:bodyPr>
          <a:lstStyle/>
          <a:p>
            <a:r>
              <a:rPr lang="en-US" b="1" dirty="0"/>
              <a:t>Title VI, Part C—Older Relative Caregiver:</a:t>
            </a:r>
            <a:br>
              <a:rPr lang="en-US" b="1" dirty="0"/>
            </a:br>
            <a:r>
              <a:rPr lang="en-US" b="1" dirty="0">
                <a:solidFill>
                  <a:srgbClr val="C00000"/>
                </a:solidFill>
              </a:rPr>
              <a:t>Caring for Someone with a Disability</a:t>
            </a:r>
          </a:p>
        </p:txBody>
      </p:sp>
      <p:sp>
        <p:nvSpPr>
          <p:cNvPr id="3" name="Content Placeholder 2"/>
          <p:cNvSpPr>
            <a:spLocks noGrp="1"/>
          </p:cNvSpPr>
          <p:nvPr>
            <p:ph idx="1"/>
          </p:nvPr>
        </p:nvSpPr>
        <p:spPr>
          <a:xfrm>
            <a:off x="457200" y="2396843"/>
            <a:ext cx="8229600" cy="4142069"/>
          </a:xfrm>
        </p:spPr>
        <p:txBody>
          <a:bodyPr/>
          <a:lstStyle/>
          <a:p>
            <a:pPr marL="0" indent="0">
              <a:buNone/>
            </a:pPr>
            <a:r>
              <a:rPr lang="en-US" dirty="0"/>
              <a:t> (C )in the case of a caregiver for an individual with a disability, 	is the parent, grandparent, or other relative by blood, 	marriage, or adoption, of the individual with a disability.</a:t>
            </a:r>
          </a:p>
          <a:p>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12</a:t>
            </a:fld>
            <a:endParaRPr lang="en-US"/>
          </a:p>
        </p:txBody>
      </p:sp>
    </p:spTree>
    <p:extLst>
      <p:ext uri="{BB962C8B-B14F-4D97-AF65-F5344CB8AC3E}">
        <p14:creationId xmlns:p14="http://schemas.microsoft.com/office/powerpoint/2010/main" val="24259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Caregiver and Services </a:t>
            </a:r>
          </a:p>
        </p:txBody>
      </p:sp>
      <p:sp>
        <p:nvSpPr>
          <p:cNvPr id="3" name="Content Placeholder 2"/>
          <p:cNvSpPr>
            <a:spLocks noGrp="1"/>
          </p:cNvSpPr>
          <p:nvPr>
            <p:ph idx="1"/>
          </p:nvPr>
        </p:nvSpPr>
        <p:spPr/>
        <p:txBody>
          <a:bodyPr/>
          <a:lstStyle/>
          <a:p>
            <a:r>
              <a:rPr lang="en-US" sz="2600" dirty="0"/>
              <a:t>A granddaughter provides care of a great-grandmother who is 80. The granddaughter is going on a trip and needs someone to take care of her grandmother while she is away.</a:t>
            </a:r>
          </a:p>
          <a:p>
            <a:pPr lvl="1"/>
            <a:r>
              <a:rPr lang="en-US" sz="2400" dirty="0">
                <a:solidFill>
                  <a:schemeClr val="accent2"/>
                </a:solidFill>
              </a:rPr>
              <a:t>Part C can pay for someone to help provide care for her grandmother while she is away.</a:t>
            </a:r>
          </a:p>
          <a:p>
            <a:r>
              <a:rPr lang="en-US" sz="2600" dirty="0"/>
              <a:t>A son provides care for his father who has Alzheimer’s disease and is having incontinence issues.</a:t>
            </a:r>
          </a:p>
          <a:p>
            <a:pPr lvl="1"/>
            <a:r>
              <a:rPr lang="en-US" sz="2400" dirty="0">
                <a:solidFill>
                  <a:schemeClr val="accent2"/>
                </a:solidFill>
              </a:rPr>
              <a:t>Part C can pay for incontinence supplies</a:t>
            </a:r>
          </a:p>
        </p:txBody>
      </p:sp>
      <p:sp>
        <p:nvSpPr>
          <p:cNvPr id="4" name="Slide Number Placeholder 3"/>
          <p:cNvSpPr>
            <a:spLocks noGrp="1"/>
          </p:cNvSpPr>
          <p:nvPr>
            <p:ph type="sldNum" sz="quarter" idx="10"/>
          </p:nvPr>
        </p:nvSpPr>
        <p:spPr/>
        <p:txBody>
          <a:bodyPr/>
          <a:lstStyle/>
          <a:p>
            <a:fld id="{237DD546-688F-4776-98B9-3643CBD8183E}" type="slidenum">
              <a:rPr lang="en-US" smtClean="0"/>
              <a:t>13</a:t>
            </a:fld>
            <a:endParaRPr lang="en-US"/>
          </a:p>
        </p:txBody>
      </p:sp>
    </p:spTree>
    <p:extLst>
      <p:ext uri="{BB962C8B-B14F-4D97-AF65-F5344CB8AC3E}">
        <p14:creationId xmlns:p14="http://schemas.microsoft.com/office/powerpoint/2010/main" val="411784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Caregiver and Services cont.</a:t>
            </a:r>
          </a:p>
        </p:txBody>
      </p:sp>
      <p:sp>
        <p:nvSpPr>
          <p:cNvPr id="3" name="Content Placeholder 2"/>
          <p:cNvSpPr>
            <a:spLocks noGrp="1"/>
          </p:cNvSpPr>
          <p:nvPr>
            <p:ph idx="1"/>
          </p:nvPr>
        </p:nvSpPr>
        <p:spPr>
          <a:xfrm>
            <a:off x="457200" y="1854925"/>
            <a:ext cx="8229600" cy="4650377"/>
          </a:xfrm>
        </p:spPr>
        <p:txBody>
          <a:bodyPr>
            <a:normAutofit fontScale="92500" lnSpcReduction="10000"/>
          </a:bodyPr>
          <a:lstStyle/>
          <a:p>
            <a:r>
              <a:rPr lang="en-US" sz="2800" dirty="0"/>
              <a:t>A grandmother is the primary caregiver of her grandchildren who live with her, the grandmother is 56 years old and still works to support her grandchildren and will not have support during the summer while a babysitter is on vacation</a:t>
            </a:r>
          </a:p>
          <a:p>
            <a:pPr lvl="1"/>
            <a:r>
              <a:rPr lang="en-US" sz="2600" dirty="0">
                <a:solidFill>
                  <a:schemeClr val="accent2"/>
                </a:solidFill>
              </a:rPr>
              <a:t>Part C can pay for enrollment in a summer camp opportunity for the grandchildren.</a:t>
            </a:r>
          </a:p>
          <a:p>
            <a:r>
              <a:rPr lang="en-US" sz="2800" dirty="0"/>
              <a:t>A 35 year old person with a disability lives with a parent who is 70 and newly serves as a primary caregiver for their parent</a:t>
            </a:r>
          </a:p>
          <a:p>
            <a:pPr lvl="1"/>
            <a:r>
              <a:rPr lang="en-US" sz="2600" dirty="0">
                <a:solidFill>
                  <a:schemeClr val="accent2"/>
                </a:solidFill>
              </a:rPr>
              <a:t>Part C can pay for caregiver training and homemaking assistance for the new caregiver.</a:t>
            </a:r>
          </a:p>
        </p:txBody>
      </p:sp>
      <p:sp>
        <p:nvSpPr>
          <p:cNvPr id="4" name="Slide Number Placeholder 3"/>
          <p:cNvSpPr>
            <a:spLocks noGrp="1"/>
          </p:cNvSpPr>
          <p:nvPr>
            <p:ph type="sldNum" sz="quarter" idx="10"/>
          </p:nvPr>
        </p:nvSpPr>
        <p:spPr/>
        <p:txBody>
          <a:bodyPr/>
          <a:lstStyle/>
          <a:p>
            <a:fld id="{237DD546-688F-4776-98B9-3643CBD8183E}" type="slidenum">
              <a:rPr lang="en-US" smtClean="0"/>
              <a:t>14</a:t>
            </a:fld>
            <a:endParaRPr lang="en-US"/>
          </a:p>
        </p:txBody>
      </p:sp>
    </p:spTree>
    <p:extLst>
      <p:ext uri="{BB962C8B-B14F-4D97-AF65-F5344CB8AC3E}">
        <p14:creationId xmlns:p14="http://schemas.microsoft.com/office/powerpoint/2010/main" val="78195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778"/>
            <a:ext cx="8229600" cy="609576"/>
          </a:xfrm>
        </p:spPr>
        <p:txBody>
          <a:bodyPr>
            <a:normAutofit fontScale="90000"/>
          </a:bodyPr>
          <a:lstStyle/>
          <a:p>
            <a:r>
              <a:rPr lang="en-US" b="1" dirty="0"/>
              <a:t>Identifying Caregivers</a:t>
            </a:r>
          </a:p>
        </p:txBody>
      </p:sp>
      <p:sp>
        <p:nvSpPr>
          <p:cNvPr id="3" name="Content Placeholder 2"/>
          <p:cNvSpPr>
            <a:spLocks noGrp="1"/>
          </p:cNvSpPr>
          <p:nvPr>
            <p:ph idx="1"/>
          </p:nvPr>
        </p:nvSpPr>
        <p:spPr>
          <a:xfrm>
            <a:off x="182880" y="1672534"/>
            <a:ext cx="8712926" cy="4832770"/>
          </a:xfrm>
        </p:spPr>
        <p:txBody>
          <a:bodyPr>
            <a:normAutofit fontScale="92500" lnSpcReduction="10000"/>
          </a:bodyPr>
          <a:lstStyle/>
          <a:p>
            <a:r>
              <a:rPr lang="en-US" sz="2800" dirty="0"/>
              <a:t>Caring for elders is a traditional activity in Indian Country, caregivers are simply doing what needs to be done.</a:t>
            </a:r>
          </a:p>
          <a:p>
            <a:pPr lvl="1"/>
            <a:r>
              <a:rPr lang="en-US" sz="2600" dirty="0">
                <a:solidFill>
                  <a:srgbClr val="C00000"/>
                </a:solidFill>
              </a:rPr>
              <a:t>It may be difficult for caregivers to identify themselves</a:t>
            </a:r>
          </a:p>
          <a:p>
            <a:r>
              <a:rPr lang="en-US" sz="2800" dirty="0"/>
              <a:t>In Indian Country, the most likely caregivers are family members (spouses, daughters, granddaughters, sons, grandsons, etc.), friends of the family, neighbors, or members of a church or social club who are close to the person needing care.</a:t>
            </a:r>
          </a:p>
          <a:p>
            <a:pPr lvl="1"/>
            <a:r>
              <a:rPr lang="en-US" sz="2600" dirty="0">
                <a:solidFill>
                  <a:srgbClr val="C00000"/>
                </a:solidFill>
              </a:rPr>
              <a:t>Advertise where the caregivers are located</a:t>
            </a:r>
          </a:p>
          <a:p>
            <a:r>
              <a:rPr lang="en-US" sz="2800" dirty="0"/>
              <a:t>Word of mouth is the best way to find caregivers.</a:t>
            </a:r>
          </a:p>
          <a:p>
            <a:pPr lvl="1"/>
            <a:r>
              <a:rPr lang="en-US" sz="2600" dirty="0">
                <a:solidFill>
                  <a:srgbClr val="C00000"/>
                </a:solidFill>
              </a:rPr>
              <a:t>Often an initial request is simply information, ensure intake staff are aware of the program</a:t>
            </a:r>
          </a:p>
        </p:txBody>
      </p:sp>
      <p:sp>
        <p:nvSpPr>
          <p:cNvPr id="4" name="Slide Number Placeholder 3"/>
          <p:cNvSpPr>
            <a:spLocks noGrp="1"/>
          </p:cNvSpPr>
          <p:nvPr>
            <p:ph type="sldNum" sz="quarter" idx="10"/>
          </p:nvPr>
        </p:nvSpPr>
        <p:spPr/>
        <p:txBody>
          <a:bodyPr/>
          <a:lstStyle/>
          <a:p>
            <a:fld id="{237DD546-688F-4776-98B9-3643CBD8183E}" type="slidenum">
              <a:rPr lang="en-US" smtClean="0"/>
              <a:t>15</a:t>
            </a:fld>
            <a:endParaRPr lang="en-US"/>
          </a:p>
        </p:txBody>
      </p:sp>
    </p:spTree>
    <p:extLst>
      <p:ext uri="{BB962C8B-B14F-4D97-AF65-F5344CB8AC3E}">
        <p14:creationId xmlns:p14="http://schemas.microsoft.com/office/powerpoint/2010/main" val="245569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Group Discussion</a:t>
            </a:r>
          </a:p>
        </p:txBody>
      </p:sp>
      <p:sp>
        <p:nvSpPr>
          <p:cNvPr id="3" name="Content Placeholder 2"/>
          <p:cNvSpPr>
            <a:spLocks noGrp="1"/>
          </p:cNvSpPr>
          <p:nvPr>
            <p:ph idx="1"/>
          </p:nvPr>
        </p:nvSpPr>
        <p:spPr/>
        <p:txBody>
          <a:bodyPr>
            <a:normAutofit/>
          </a:bodyPr>
          <a:lstStyle/>
          <a:p>
            <a:r>
              <a:rPr lang="en-US" sz="2600" dirty="0"/>
              <a:t>How is your program currently identifying caregivers?</a:t>
            </a:r>
          </a:p>
          <a:p>
            <a:r>
              <a:rPr lang="en-US" sz="2600" dirty="0"/>
              <a:t>How are you notifying your community of the services available?</a:t>
            </a:r>
          </a:p>
        </p:txBody>
      </p:sp>
      <p:sp>
        <p:nvSpPr>
          <p:cNvPr id="4" name="Slide Number Placeholder 3"/>
          <p:cNvSpPr>
            <a:spLocks noGrp="1"/>
          </p:cNvSpPr>
          <p:nvPr>
            <p:ph type="sldNum" sz="quarter" idx="10"/>
          </p:nvPr>
        </p:nvSpPr>
        <p:spPr/>
        <p:txBody>
          <a:bodyPr/>
          <a:lstStyle/>
          <a:p>
            <a:fld id="{237DD546-688F-4776-98B9-3643CBD8183E}" type="slidenum">
              <a:rPr lang="en-US" smtClean="0"/>
              <a:t>16</a:t>
            </a:fld>
            <a:endParaRPr lang="en-US"/>
          </a:p>
        </p:txBody>
      </p:sp>
    </p:spTree>
    <p:extLst>
      <p:ext uri="{BB962C8B-B14F-4D97-AF65-F5344CB8AC3E}">
        <p14:creationId xmlns:p14="http://schemas.microsoft.com/office/powerpoint/2010/main" val="61980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10"/>
          </p:nvPr>
        </p:nvSpPr>
        <p:spPr/>
        <p:txBody>
          <a:bodyPr/>
          <a:lstStyle/>
          <a:p>
            <a:fld id="{237DD546-688F-4776-98B9-3643CBD8183E}" type="slidenum">
              <a:rPr lang="en-US" smtClean="0"/>
              <a:t>17</a:t>
            </a:fld>
            <a:endParaRPr lang="en-US"/>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815070"/>
            <a:ext cx="8229600" cy="4085780"/>
          </a:xfrm>
        </p:spPr>
        <p:txBody>
          <a:bodyPr>
            <a:normAutofit/>
          </a:bodyPr>
          <a:lstStyle/>
          <a:p>
            <a:r>
              <a:rPr lang="en-US" sz="2600" dirty="0"/>
              <a:t>It is important to recognize that the services available through this program include services </a:t>
            </a:r>
            <a:r>
              <a:rPr lang="en-US" sz="2600" b="1" dirty="0">
                <a:solidFill>
                  <a:srgbClr val="C00000"/>
                </a:solidFill>
              </a:rPr>
              <a:t>for the caregiver</a:t>
            </a:r>
            <a:r>
              <a:rPr lang="en-US" sz="2600" dirty="0"/>
              <a:t>, not for the elder who needs care. </a:t>
            </a:r>
          </a:p>
          <a:p>
            <a:r>
              <a:rPr lang="en-US" sz="2600" dirty="0"/>
              <a:t>If caregivers are supported while they do their work, they can provide care longer and better. This support can help the elder, but services must be directed to the caregiver. </a:t>
            </a:r>
          </a:p>
          <a:p>
            <a:r>
              <a:rPr lang="en-US" sz="2600" b="1" dirty="0">
                <a:solidFill>
                  <a:srgbClr val="C00000"/>
                </a:solidFill>
              </a:rPr>
              <a:t>If an elder doesn’t have a caregiver, Title VI part C resources are not available to them. </a:t>
            </a:r>
          </a:p>
        </p:txBody>
      </p:sp>
      <p:sp>
        <p:nvSpPr>
          <p:cNvPr id="4" name="Title 1">
            <a:extLst>
              <a:ext uri="{C183D7F6-B498-43B3-948B-1728B52AA6E4}">
                <adec:decorative xmlns:adec="http://schemas.microsoft.com/office/drawing/2017/decorative" val="1"/>
              </a:ext>
            </a:extLst>
          </p:cNvPr>
          <p:cNvSpPr>
            <a:spLocks noGrp="1"/>
          </p:cNvSpPr>
          <p:nvPr>
            <p:ph type="title"/>
          </p:nvPr>
        </p:nvSpPr>
        <p:spPr>
          <a:xfrm>
            <a:off x="457200" y="1062957"/>
            <a:ext cx="8229600" cy="609576"/>
          </a:xfrm>
        </p:spPr>
        <p:txBody>
          <a:bodyPr>
            <a:normAutofit fontScale="90000"/>
          </a:bodyPr>
          <a:lstStyle/>
          <a:p>
            <a:r>
              <a:rPr lang="en-US" b="1" dirty="0"/>
              <a:t>Meeting the Needs of Your Caregivers</a:t>
            </a:r>
          </a:p>
        </p:txBody>
      </p:sp>
    </p:spTree>
    <p:extLst>
      <p:ext uri="{BB962C8B-B14F-4D97-AF65-F5344CB8AC3E}">
        <p14:creationId xmlns:p14="http://schemas.microsoft.com/office/powerpoint/2010/main" val="123042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Meeting the Needs of Your Caregivers cont.</a:t>
            </a:r>
          </a:p>
        </p:txBody>
      </p:sp>
      <p:sp>
        <p:nvSpPr>
          <p:cNvPr id="3" name="Content Placeholder 2"/>
          <p:cNvSpPr>
            <a:spLocks noGrp="1"/>
          </p:cNvSpPr>
          <p:nvPr>
            <p:ph idx="1"/>
          </p:nvPr>
        </p:nvSpPr>
        <p:spPr/>
        <p:txBody>
          <a:bodyPr>
            <a:normAutofit/>
          </a:bodyPr>
          <a:lstStyle/>
          <a:p>
            <a:r>
              <a:rPr lang="en-US" sz="2600" dirty="0"/>
              <a:t>It is important to ask caregivers what would help them best.</a:t>
            </a:r>
          </a:p>
          <a:p>
            <a:r>
              <a:rPr lang="en-US" sz="2600" dirty="0"/>
              <a:t>Consider including clinic staff and churches in your discussion of what caregivers may need. </a:t>
            </a:r>
          </a:p>
          <a:p>
            <a:r>
              <a:rPr lang="en-US" sz="2600" dirty="0"/>
              <a:t>Both may be able to support your programs with training, volunteers, and identifying caregivers.</a:t>
            </a:r>
          </a:p>
        </p:txBody>
      </p:sp>
      <p:sp>
        <p:nvSpPr>
          <p:cNvPr id="4" name="Slide Number Placeholder 3"/>
          <p:cNvSpPr>
            <a:spLocks noGrp="1"/>
          </p:cNvSpPr>
          <p:nvPr>
            <p:ph type="sldNum" sz="quarter" idx="10"/>
          </p:nvPr>
        </p:nvSpPr>
        <p:spPr/>
        <p:txBody>
          <a:bodyPr/>
          <a:lstStyle/>
          <a:p>
            <a:fld id="{237DD546-688F-4776-98B9-3643CBD8183E}" type="slidenum">
              <a:rPr lang="en-US" smtClean="0"/>
              <a:t>18</a:t>
            </a:fld>
            <a:endParaRPr lang="en-US"/>
          </a:p>
        </p:txBody>
      </p:sp>
    </p:spTree>
    <p:extLst>
      <p:ext uri="{BB962C8B-B14F-4D97-AF65-F5344CB8AC3E}">
        <p14:creationId xmlns:p14="http://schemas.microsoft.com/office/powerpoint/2010/main" val="78219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Finding Out About Your Caregivers</a:t>
            </a:r>
          </a:p>
        </p:txBody>
      </p:sp>
      <p:sp>
        <p:nvSpPr>
          <p:cNvPr id="3" name="Content Placeholder 2"/>
          <p:cNvSpPr>
            <a:spLocks noGrp="1"/>
          </p:cNvSpPr>
          <p:nvPr>
            <p:ph idx="1"/>
          </p:nvPr>
        </p:nvSpPr>
        <p:spPr/>
        <p:txBody>
          <a:bodyPr>
            <a:normAutofit fontScale="92500"/>
          </a:bodyPr>
          <a:lstStyle/>
          <a:p>
            <a:r>
              <a:rPr lang="en-US" sz="3000" dirty="0"/>
              <a:t>Consider your intake process:</a:t>
            </a:r>
          </a:p>
          <a:p>
            <a:pPr lvl="1"/>
            <a:r>
              <a:rPr lang="en-US" dirty="0"/>
              <a:t>What is the experience of the person calling into your center?</a:t>
            </a:r>
          </a:p>
          <a:p>
            <a:pPr lvl="1"/>
            <a:r>
              <a:rPr lang="en-US" dirty="0"/>
              <a:t>Is the person answering the phone knowledgeable about services available and where to send the caller?</a:t>
            </a:r>
          </a:p>
          <a:p>
            <a:pPr lvl="1"/>
            <a:r>
              <a:rPr lang="en-US" dirty="0"/>
              <a:t>Are they able to identify a caregiver?</a:t>
            </a:r>
          </a:p>
          <a:p>
            <a:pPr lvl="1"/>
            <a:r>
              <a:rPr lang="en-US" dirty="0"/>
              <a:t>Will they ask questions beyond what the caller identified to assist with the needs of the caregiver?</a:t>
            </a:r>
          </a:p>
        </p:txBody>
      </p:sp>
      <p:sp>
        <p:nvSpPr>
          <p:cNvPr id="4" name="Slide Number Placeholder 3"/>
          <p:cNvSpPr>
            <a:spLocks noGrp="1"/>
          </p:cNvSpPr>
          <p:nvPr>
            <p:ph type="sldNum" sz="quarter" idx="10"/>
          </p:nvPr>
        </p:nvSpPr>
        <p:spPr/>
        <p:txBody>
          <a:bodyPr/>
          <a:lstStyle/>
          <a:p>
            <a:fld id="{237DD546-688F-4776-98B9-3643CBD8183E}" type="slidenum">
              <a:rPr lang="en-US" smtClean="0"/>
              <a:t>19</a:t>
            </a:fld>
            <a:endParaRPr lang="en-US"/>
          </a:p>
        </p:txBody>
      </p:sp>
    </p:spTree>
    <p:extLst>
      <p:ext uri="{BB962C8B-B14F-4D97-AF65-F5344CB8AC3E}">
        <p14:creationId xmlns:p14="http://schemas.microsoft.com/office/powerpoint/2010/main" val="27338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65" y="4262449"/>
            <a:ext cx="1950720" cy="1947672"/>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820396" y="1469876"/>
            <a:ext cx="7520300" cy="3539430"/>
          </a:xfrm>
          <a:prstGeom prst="rect">
            <a:avLst/>
          </a:prstGeom>
          <a:noFill/>
        </p:spPr>
        <p:txBody>
          <a:bodyPr wrap="square" rtlCol="0">
            <a:spAutoFit/>
          </a:bodyPr>
          <a:lstStyle/>
          <a:p>
            <a:r>
              <a:rPr lang="en-US" sz="2800" i="1" dirty="0"/>
              <a:t>There are only four kinds of people in the world:</a:t>
            </a:r>
          </a:p>
          <a:p>
            <a:pPr lvl="1"/>
            <a:endParaRPr lang="en-US" sz="2800" i="1" dirty="0"/>
          </a:p>
          <a:p>
            <a:pPr lvl="1"/>
            <a:r>
              <a:rPr lang="en-US" sz="2800" i="1" dirty="0"/>
              <a:t>Those who have been caregivers</a:t>
            </a:r>
          </a:p>
          <a:p>
            <a:pPr lvl="1"/>
            <a:r>
              <a:rPr lang="en-US" sz="2800" i="1" dirty="0"/>
              <a:t>Those who are currently caregivers</a:t>
            </a:r>
          </a:p>
          <a:p>
            <a:pPr lvl="1"/>
            <a:r>
              <a:rPr lang="en-US" sz="2800" i="1" dirty="0"/>
              <a:t>Those who will be caregivers, and</a:t>
            </a:r>
          </a:p>
          <a:p>
            <a:pPr lvl="1"/>
            <a:r>
              <a:rPr lang="en-US" sz="2800" i="1" dirty="0"/>
              <a:t>Those who will need caregivers</a:t>
            </a:r>
          </a:p>
          <a:p>
            <a:pPr lvl="1"/>
            <a:endParaRPr lang="en-US" sz="2800" i="1" dirty="0"/>
          </a:p>
          <a:p>
            <a:pPr lvl="1"/>
            <a:r>
              <a:rPr lang="en-US" sz="2800" i="1" dirty="0"/>
              <a:t>							</a:t>
            </a:r>
            <a:r>
              <a:rPr lang="en-US" sz="1400" i="1" dirty="0"/>
              <a:t>First Lady, Rosalynn Carter</a:t>
            </a:r>
            <a:endParaRPr lang="en-US" sz="2800" i="1" dirty="0"/>
          </a:p>
        </p:txBody>
      </p:sp>
      <p:sp>
        <p:nvSpPr>
          <p:cNvPr id="3" name="Title 2">
            <a:extLst>
              <a:ext uri="{FF2B5EF4-FFF2-40B4-BE49-F238E27FC236}">
                <a16:creationId xmlns:a16="http://schemas.microsoft.com/office/drawing/2014/main" id="{1672AA43-1993-44A3-A503-25BDEBA03AB1}"/>
              </a:ext>
              <a:ext uri="{C183D7F6-B498-43B3-948B-1728B52AA6E4}">
                <adec:decorative xmlns:adec="http://schemas.microsoft.com/office/drawing/2017/decorative" val="1"/>
              </a:ext>
            </a:extLst>
          </p:cNvPr>
          <p:cNvSpPr>
            <a:spLocks noGrp="1"/>
          </p:cNvSpPr>
          <p:nvPr>
            <p:ph type="title" idx="4294967295"/>
          </p:nvPr>
        </p:nvSpPr>
        <p:spPr>
          <a:xfrm>
            <a:off x="457200" y="-609576"/>
            <a:ext cx="8229600" cy="609576"/>
          </a:xfrm>
        </p:spPr>
        <p:txBody>
          <a:bodyPr vert="horz" lIns="91440" tIns="45720" rIns="91440" bIns="45720" rtlCol="0" anchor="b">
            <a:normAutofit fontScale="90000"/>
          </a:bodyPr>
          <a:lstStyle/>
          <a:p>
            <a:r>
              <a:rPr lang="en-US" dirty="0">
                <a:solidFill>
                  <a:schemeClr val="bg1">
                    <a:lumMod val="95000"/>
                  </a:schemeClr>
                </a:solidFill>
              </a:rPr>
              <a:t>{Hidden}</a:t>
            </a:r>
          </a:p>
        </p:txBody>
      </p:sp>
    </p:spTree>
    <p:extLst>
      <p:ext uri="{BB962C8B-B14F-4D97-AF65-F5344CB8AC3E}">
        <p14:creationId xmlns:p14="http://schemas.microsoft.com/office/powerpoint/2010/main" val="48177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1410"/>
            <a:ext cx="8229600" cy="609576"/>
          </a:xfrm>
        </p:spPr>
        <p:txBody>
          <a:bodyPr>
            <a:normAutofit fontScale="90000"/>
          </a:bodyPr>
          <a:lstStyle/>
          <a:p>
            <a:r>
              <a:rPr lang="en-US" b="1" dirty="0"/>
              <a:t>Title VI, Part C – Required Services</a:t>
            </a:r>
          </a:p>
        </p:txBody>
      </p:sp>
      <p:sp>
        <p:nvSpPr>
          <p:cNvPr id="3" name="Content Placeholder 2"/>
          <p:cNvSpPr>
            <a:spLocks noGrp="1"/>
          </p:cNvSpPr>
          <p:nvPr>
            <p:ph idx="1"/>
          </p:nvPr>
        </p:nvSpPr>
        <p:spPr>
          <a:xfrm>
            <a:off x="192505" y="1794293"/>
            <a:ext cx="8658197" cy="4927182"/>
          </a:xfrm>
        </p:spPr>
        <p:txBody>
          <a:bodyPr>
            <a:normAutofit fontScale="92500"/>
          </a:bodyPr>
          <a:lstStyle/>
          <a:p>
            <a:pPr marL="514350" indent="-514350">
              <a:buFont typeface="+mj-lt"/>
              <a:buAutoNum type="arabicParenR"/>
            </a:pPr>
            <a:r>
              <a:rPr lang="en-US" sz="2800" dirty="0"/>
              <a:t>Information to caregivers about available services</a:t>
            </a:r>
          </a:p>
          <a:p>
            <a:pPr marL="514350" indent="-514350">
              <a:buFont typeface="+mj-lt"/>
              <a:buAutoNum type="arabicParenR"/>
            </a:pPr>
            <a:r>
              <a:rPr lang="en-US" sz="2800" dirty="0"/>
              <a:t>Assistance to caregivers in gaining access to the services</a:t>
            </a:r>
          </a:p>
          <a:p>
            <a:pPr marL="514350" indent="-514350">
              <a:buFont typeface="+mj-lt"/>
              <a:buAutoNum type="arabicParenR"/>
            </a:pPr>
            <a:r>
              <a:rPr lang="en-US" sz="2800" dirty="0"/>
              <a:t>Individual counseling, organization of support groups, and caregiver training to assist the caregivers in the areas of health, nutrition, and financial literacy, and in making decisions and solving problems relating to their caregiving roles</a:t>
            </a:r>
          </a:p>
          <a:p>
            <a:pPr marL="514350" indent="-514350">
              <a:buFont typeface="+mj-lt"/>
              <a:buAutoNum type="arabicParenR"/>
            </a:pPr>
            <a:r>
              <a:rPr lang="en-US" sz="2800" dirty="0"/>
              <a:t>Respite care to enable caregivers to be temporarily relieved from their caregiving responsibilities; and  </a:t>
            </a:r>
          </a:p>
          <a:p>
            <a:pPr marL="514350" indent="-514350">
              <a:buFont typeface="+mj-lt"/>
              <a:buAutoNum type="arabicParenR"/>
            </a:pPr>
            <a:r>
              <a:rPr lang="en-US" sz="2800" dirty="0"/>
              <a:t>Supplemental services, on a limited basis, to complement the care provided by caregivers</a:t>
            </a:r>
          </a:p>
        </p:txBody>
      </p:sp>
      <p:sp>
        <p:nvSpPr>
          <p:cNvPr id="4" name="Slide Number Placeholder 3"/>
          <p:cNvSpPr>
            <a:spLocks noGrp="1"/>
          </p:cNvSpPr>
          <p:nvPr>
            <p:ph type="sldNum" sz="quarter" idx="10"/>
          </p:nvPr>
        </p:nvSpPr>
        <p:spPr/>
        <p:txBody>
          <a:bodyPr/>
          <a:lstStyle/>
          <a:p>
            <a:fld id="{237DD546-688F-4776-98B9-3643CBD8183E}" type="slidenum">
              <a:rPr lang="en-US" smtClean="0"/>
              <a:t>20</a:t>
            </a:fld>
            <a:endParaRPr lang="en-US"/>
          </a:p>
        </p:txBody>
      </p:sp>
    </p:spTree>
    <p:extLst>
      <p:ext uri="{BB962C8B-B14F-4D97-AF65-F5344CB8AC3E}">
        <p14:creationId xmlns:p14="http://schemas.microsoft.com/office/powerpoint/2010/main" val="1834025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1" y="1146964"/>
            <a:ext cx="8649148" cy="787358"/>
          </a:xfrm>
        </p:spPr>
        <p:txBody>
          <a:bodyPr>
            <a:normAutofit/>
          </a:bodyPr>
          <a:lstStyle/>
          <a:p>
            <a:r>
              <a:rPr lang="en-US" b="1" dirty="0"/>
              <a:t>Required Service 1: </a:t>
            </a:r>
            <a:r>
              <a:rPr lang="en-US" b="1" dirty="0">
                <a:solidFill>
                  <a:srgbClr val="C00000"/>
                </a:solidFill>
              </a:rPr>
              <a:t>Information  </a:t>
            </a:r>
          </a:p>
        </p:txBody>
      </p:sp>
      <p:sp>
        <p:nvSpPr>
          <p:cNvPr id="3" name="Content Placeholder 2"/>
          <p:cNvSpPr>
            <a:spLocks noGrp="1"/>
          </p:cNvSpPr>
          <p:nvPr>
            <p:ph idx="1"/>
          </p:nvPr>
        </p:nvSpPr>
        <p:spPr>
          <a:xfrm>
            <a:off x="225911" y="2227620"/>
            <a:ext cx="8649148" cy="4787153"/>
          </a:xfrm>
        </p:spPr>
        <p:txBody>
          <a:bodyPr>
            <a:normAutofit/>
          </a:bodyPr>
          <a:lstStyle/>
          <a:p>
            <a:r>
              <a:rPr lang="en-US" sz="2800" dirty="0"/>
              <a:t>Information and assistance services may be one way to identify caregivers as it is often the first thing a caregiver seeks is information about caregiver services or assistance in getting the service. </a:t>
            </a:r>
          </a:p>
          <a:p>
            <a:r>
              <a:rPr lang="en-US" sz="2800" dirty="0"/>
              <a:t>Caregivers may need information about: </a:t>
            </a:r>
          </a:p>
          <a:p>
            <a:pPr lvl="1"/>
            <a:r>
              <a:rPr lang="en-US" dirty="0"/>
              <a:t>services, equipment, and the illness or condition their loved one is experiencing. </a:t>
            </a:r>
          </a:p>
        </p:txBody>
      </p:sp>
      <p:sp>
        <p:nvSpPr>
          <p:cNvPr id="4" name="Slide Number Placeholder 3"/>
          <p:cNvSpPr>
            <a:spLocks noGrp="1"/>
          </p:cNvSpPr>
          <p:nvPr>
            <p:ph type="sldNum" sz="quarter" idx="10"/>
          </p:nvPr>
        </p:nvSpPr>
        <p:spPr/>
        <p:txBody>
          <a:bodyPr/>
          <a:lstStyle/>
          <a:p>
            <a:fld id="{237DD546-688F-4776-98B9-3643CBD8183E}" type="slidenum">
              <a:rPr lang="en-US" smtClean="0"/>
              <a:t>21</a:t>
            </a:fld>
            <a:endParaRPr lang="en-US"/>
          </a:p>
        </p:txBody>
      </p:sp>
    </p:spTree>
    <p:extLst>
      <p:ext uri="{BB962C8B-B14F-4D97-AF65-F5344CB8AC3E}">
        <p14:creationId xmlns:p14="http://schemas.microsoft.com/office/powerpoint/2010/main" val="39155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solidFill>
              </a:rPr>
              <a:t>Required Service 2:</a:t>
            </a:r>
            <a:r>
              <a:rPr lang="en-US" b="1" dirty="0">
                <a:solidFill>
                  <a:srgbClr val="C00000"/>
                </a:solidFill>
              </a:rPr>
              <a:t> Assistance Services</a:t>
            </a:r>
            <a:endParaRPr lang="en-US" dirty="0"/>
          </a:p>
        </p:txBody>
      </p:sp>
      <p:sp>
        <p:nvSpPr>
          <p:cNvPr id="3" name="Content Placeholder 2"/>
          <p:cNvSpPr>
            <a:spLocks noGrp="1"/>
          </p:cNvSpPr>
          <p:nvPr>
            <p:ph idx="1"/>
          </p:nvPr>
        </p:nvSpPr>
        <p:spPr>
          <a:xfrm>
            <a:off x="258791" y="1984094"/>
            <a:ext cx="8609163" cy="4554729"/>
          </a:xfrm>
        </p:spPr>
        <p:txBody>
          <a:bodyPr>
            <a:normAutofit/>
          </a:bodyPr>
          <a:lstStyle/>
          <a:p>
            <a:r>
              <a:rPr lang="en-US" sz="2800" dirty="0"/>
              <a:t>Assistance may be direct assistance with:</a:t>
            </a:r>
          </a:p>
          <a:p>
            <a:pPr lvl="1"/>
            <a:r>
              <a:rPr lang="en-US" sz="2600" dirty="0"/>
              <a:t>Paperwork, finding resources, or helping them access programs that can provide assistance with Medicare, Medicaid, yard work or heavy chores, housecleaning, or other tasks. </a:t>
            </a:r>
          </a:p>
          <a:p>
            <a:r>
              <a:rPr lang="en-US" sz="2800" dirty="0"/>
              <a:t>Your Title VI, Part A program may be able to provide the services identified. </a:t>
            </a:r>
          </a:p>
          <a:p>
            <a:pPr lvl="1"/>
            <a:r>
              <a:rPr lang="en-US" sz="2600" dirty="0"/>
              <a:t>Remember that assistance under the Caregiver Support Program is to assist the caregiver in accessing the service, not providing the service.</a:t>
            </a:r>
          </a:p>
          <a:p>
            <a:pPr marL="0" indent="0">
              <a:buNone/>
            </a:pPr>
            <a:endParaRPr lang="en-US" sz="2600" dirty="0"/>
          </a:p>
        </p:txBody>
      </p:sp>
      <p:sp>
        <p:nvSpPr>
          <p:cNvPr id="4" name="Slide Number Placeholder 3"/>
          <p:cNvSpPr>
            <a:spLocks noGrp="1"/>
          </p:cNvSpPr>
          <p:nvPr>
            <p:ph type="sldNum" sz="quarter" idx="10"/>
          </p:nvPr>
        </p:nvSpPr>
        <p:spPr/>
        <p:txBody>
          <a:bodyPr/>
          <a:lstStyle/>
          <a:p>
            <a:fld id="{237DD546-688F-4776-98B9-3643CBD8183E}" type="slidenum">
              <a:rPr lang="en-US" smtClean="0"/>
              <a:t>22</a:t>
            </a:fld>
            <a:endParaRPr lang="en-US"/>
          </a:p>
        </p:txBody>
      </p:sp>
    </p:spTree>
    <p:extLst>
      <p:ext uri="{BB962C8B-B14F-4D97-AF65-F5344CB8AC3E}">
        <p14:creationId xmlns:p14="http://schemas.microsoft.com/office/powerpoint/2010/main" val="255474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677"/>
            <a:ext cx="8229600" cy="609576"/>
          </a:xfrm>
        </p:spPr>
        <p:txBody>
          <a:bodyPr>
            <a:normAutofit fontScale="90000"/>
          </a:bodyPr>
          <a:lstStyle/>
          <a:p>
            <a:r>
              <a:rPr lang="en-US" b="1" dirty="0"/>
              <a:t>Required Service 3: </a:t>
            </a:r>
            <a:r>
              <a:rPr lang="en-US" b="1" dirty="0">
                <a:solidFill>
                  <a:srgbClr val="C00000"/>
                </a:solidFill>
              </a:rPr>
              <a:t>Caregiver Counseling, Training, and Support Groups</a:t>
            </a:r>
            <a:r>
              <a:rPr lang="en-US" b="1" dirty="0"/>
              <a:t> – </a:t>
            </a:r>
            <a:r>
              <a:rPr lang="en-US" b="1" i="1" dirty="0">
                <a:solidFill>
                  <a:schemeClr val="tx2"/>
                </a:solidFill>
              </a:rPr>
              <a:t>Counseling   </a:t>
            </a:r>
          </a:p>
        </p:txBody>
      </p:sp>
      <p:sp>
        <p:nvSpPr>
          <p:cNvPr id="3" name="Content Placeholder 2"/>
          <p:cNvSpPr>
            <a:spLocks noGrp="1"/>
          </p:cNvSpPr>
          <p:nvPr>
            <p:ph idx="1"/>
          </p:nvPr>
        </p:nvSpPr>
        <p:spPr>
          <a:xfrm>
            <a:off x="258791" y="2277979"/>
            <a:ext cx="8428009" cy="4688950"/>
          </a:xfrm>
        </p:spPr>
        <p:txBody>
          <a:bodyPr>
            <a:noAutofit/>
          </a:bodyPr>
          <a:lstStyle/>
          <a:p>
            <a:r>
              <a:rPr lang="en-US" sz="2600" dirty="0"/>
              <a:t>Caregivers may need to learn new skills about helping with activities of daily living, medical treatments and prescription drugs, or changes that occur as their loved one ages and their illness progresses.</a:t>
            </a:r>
          </a:p>
          <a:p>
            <a:r>
              <a:rPr lang="en-US" sz="2600" dirty="0"/>
              <a:t>Caregivers may need counseling and training about the best way to take care of themselves and training in how to perform some caregiver responsibilities, such as getting an elder out of bed.</a:t>
            </a:r>
          </a:p>
        </p:txBody>
      </p:sp>
      <p:sp>
        <p:nvSpPr>
          <p:cNvPr id="4" name="Slide Number Placeholder 3"/>
          <p:cNvSpPr>
            <a:spLocks noGrp="1"/>
          </p:cNvSpPr>
          <p:nvPr>
            <p:ph type="sldNum" sz="quarter" idx="10"/>
          </p:nvPr>
        </p:nvSpPr>
        <p:spPr/>
        <p:txBody>
          <a:bodyPr/>
          <a:lstStyle/>
          <a:p>
            <a:fld id="{237DD546-688F-4776-98B9-3643CBD8183E}" type="slidenum">
              <a:rPr lang="en-US" smtClean="0"/>
              <a:t>23</a:t>
            </a:fld>
            <a:endParaRPr lang="en-US"/>
          </a:p>
        </p:txBody>
      </p:sp>
    </p:spTree>
    <p:extLst>
      <p:ext uri="{BB962C8B-B14F-4D97-AF65-F5344CB8AC3E}">
        <p14:creationId xmlns:p14="http://schemas.microsoft.com/office/powerpoint/2010/main" val="1385680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89" y="1178788"/>
            <a:ext cx="8229600" cy="609576"/>
          </a:xfrm>
        </p:spPr>
        <p:txBody>
          <a:bodyPr>
            <a:normAutofit fontScale="90000"/>
          </a:bodyPr>
          <a:lstStyle/>
          <a:p>
            <a:r>
              <a:rPr lang="en-US" b="1" dirty="0"/>
              <a:t>Required Service 3: </a:t>
            </a:r>
            <a:r>
              <a:rPr lang="en-US" b="1" dirty="0">
                <a:solidFill>
                  <a:srgbClr val="C00000"/>
                </a:solidFill>
              </a:rPr>
              <a:t>Caregiver Counseling, Training, and Support Groups </a:t>
            </a:r>
            <a:r>
              <a:rPr lang="en-US" b="1" dirty="0"/>
              <a:t>– </a:t>
            </a:r>
            <a:r>
              <a:rPr lang="en-US" b="1" i="1" dirty="0">
                <a:solidFill>
                  <a:schemeClr val="tx2"/>
                </a:solidFill>
              </a:rPr>
              <a:t>Training </a:t>
            </a:r>
          </a:p>
        </p:txBody>
      </p:sp>
      <p:sp>
        <p:nvSpPr>
          <p:cNvPr id="3" name="Content Placeholder 2"/>
          <p:cNvSpPr>
            <a:spLocks noGrp="1"/>
          </p:cNvSpPr>
          <p:nvPr>
            <p:ph idx="1"/>
          </p:nvPr>
        </p:nvSpPr>
        <p:spPr>
          <a:xfrm>
            <a:off x="389106" y="2117559"/>
            <a:ext cx="8229600" cy="4740442"/>
          </a:xfrm>
        </p:spPr>
        <p:txBody>
          <a:bodyPr>
            <a:normAutofit/>
          </a:bodyPr>
          <a:lstStyle/>
          <a:p>
            <a:r>
              <a:rPr lang="en-US" sz="2600" dirty="0"/>
              <a:t>Training required by the OAA includes health, nutrition, and financial literacy, and training in making decisions and solving problems relating to their caregiving roles.</a:t>
            </a:r>
          </a:p>
          <a:p>
            <a:r>
              <a:rPr lang="en-US" sz="2600" dirty="0"/>
              <a:t>Training can be about general things such as communication with elders with dementia (including Alzheimer’s Disease), end-of-life signs, or incontinence or as specific as catheter care, tube feeding, or filling insulin syringes. </a:t>
            </a:r>
          </a:p>
          <a:p>
            <a:r>
              <a:rPr lang="en-US" sz="2600" dirty="0"/>
              <a:t>It is important that the person doing the training be qualified to provide it.</a:t>
            </a:r>
          </a:p>
          <a:p>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24</a:t>
            </a:fld>
            <a:endParaRPr lang="en-US"/>
          </a:p>
        </p:txBody>
      </p:sp>
    </p:spTree>
    <p:extLst>
      <p:ext uri="{BB962C8B-B14F-4D97-AF65-F5344CB8AC3E}">
        <p14:creationId xmlns:p14="http://schemas.microsoft.com/office/powerpoint/2010/main" val="75861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981801"/>
            <a:ext cx="8662736" cy="983411"/>
          </a:xfrm>
        </p:spPr>
        <p:txBody>
          <a:bodyPr>
            <a:normAutofit fontScale="90000"/>
          </a:bodyPr>
          <a:lstStyle/>
          <a:p>
            <a:r>
              <a:rPr lang="en-US" b="1" dirty="0"/>
              <a:t>Required Service 3: </a:t>
            </a:r>
            <a:r>
              <a:rPr lang="en-US" b="1" dirty="0">
                <a:solidFill>
                  <a:srgbClr val="C00000"/>
                </a:solidFill>
              </a:rPr>
              <a:t>Caregiver Counseling, Training, and Support Groups</a:t>
            </a:r>
            <a:r>
              <a:rPr lang="en-US" b="1" dirty="0"/>
              <a:t> - </a:t>
            </a:r>
            <a:r>
              <a:rPr lang="en-US" b="1" i="1" dirty="0">
                <a:solidFill>
                  <a:schemeClr val="tx2"/>
                </a:solidFill>
              </a:rPr>
              <a:t>Support Groups </a:t>
            </a:r>
          </a:p>
        </p:txBody>
      </p:sp>
      <p:sp>
        <p:nvSpPr>
          <p:cNvPr id="3" name="Content Placeholder 2"/>
          <p:cNvSpPr>
            <a:spLocks noGrp="1"/>
          </p:cNvSpPr>
          <p:nvPr>
            <p:ph idx="1"/>
          </p:nvPr>
        </p:nvSpPr>
        <p:spPr>
          <a:xfrm>
            <a:off x="240632" y="2101516"/>
            <a:ext cx="8662736" cy="4458351"/>
          </a:xfrm>
        </p:spPr>
        <p:txBody>
          <a:bodyPr>
            <a:normAutofit/>
          </a:bodyPr>
          <a:lstStyle/>
          <a:p>
            <a:r>
              <a:rPr lang="en-US" sz="2600" dirty="0"/>
              <a:t>In a support group, members provide each other with various types of nonprofessional, nonmaterial help for a particular shared issue. </a:t>
            </a:r>
          </a:p>
          <a:p>
            <a:r>
              <a:rPr lang="en-US" sz="2600" dirty="0"/>
              <a:t>The help may take the form of providing relevant information, relating personal experiences, listening to others’ experiences, providing sympathetic understanding and establishing social networks. </a:t>
            </a:r>
          </a:p>
          <a:p>
            <a:r>
              <a:rPr lang="en-US" sz="2600" dirty="0"/>
              <a:t>Some programs have used a Caregiver Stress Test to help open up the discussion.</a:t>
            </a:r>
          </a:p>
          <a:p>
            <a:r>
              <a:rPr lang="en-US" sz="2600" dirty="0"/>
              <a:t>Confidentiality is an important aspect of support groups.</a:t>
            </a:r>
          </a:p>
        </p:txBody>
      </p:sp>
      <p:sp>
        <p:nvSpPr>
          <p:cNvPr id="4" name="Slide Number Placeholder 3"/>
          <p:cNvSpPr>
            <a:spLocks noGrp="1"/>
          </p:cNvSpPr>
          <p:nvPr>
            <p:ph type="sldNum" sz="quarter" idx="10"/>
          </p:nvPr>
        </p:nvSpPr>
        <p:spPr/>
        <p:txBody>
          <a:bodyPr/>
          <a:lstStyle/>
          <a:p>
            <a:fld id="{237DD546-688F-4776-98B9-3643CBD8183E}" type="slidenum">
              <a:rPr lang="en-US" smtClean="0"/>
              <a:t>25</a:t>
            </a:fld>
            <a:endParaRPr lang="en-US"/>
          </a:p>
        </p:txBody>
      </p:sp>
    </p:spTree>
    <p:extLst>
      <p:ext uri="{BB962C8B-B14F-4D97-AF65-F5344CB8AC3E}">
        <p14:creationId xmlns:p14="http://schemas.microsoft.com/office/powerpoint/2010/main" val="333630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019"/>
            <a:ext cx="8229600" cy="921137"/>
          </a:xfrm>
        </p:spPr>
        <p:txBody>
          <a:bodyPr>
            <a:normAutofit fontScale="90000"/>
          </a:bodyPr>
          <a:lstStyle/>
          <a:p>
            <a:r>
              <a:rPr lang="en-US" b="1" dirty="0"/>
              <a:t>Required Service 4: </a:t>
            </a:r>
            <a:r>
              <a:rPr lang="en-US" b="1" dirty="0">
                <a:solidFill>
                  <a:srgbClr val="C00000"/>
                </a:solidFill>
              </a:rPr>
              <a:t>Supplemental Services</a:t>
            </a:r>
          </a:p>
        </p:txBody>
      </p:sp>
      <p:sp>
        <p:nvSpPr>
          <p:cNvPr id="3" name="Content Placeholder 2"/>
          <p:cNvSpPr>
            <a:spLocks noGrp="1"/>
          </p:cNvSpPr>
          <p:nvPr>
            <p:ph idx="1"/>
          </p:nvPr>
        </p:nvSpPr>
        <p:spPr>
          <a:xfrm>
            <a:off x="128337" y="1732547"/>
            <a:ext cx="8774123" cy="4823528"/>
          </a:xfrm>
        </p:spPr>
        <p:txBody>
          <a:bodyPr>
            <a:normAutofit fontScale="92500" lnSpcReduction="20000"/>
          </a:bodyPr>
          <a:lstStyle/>
          <a:p>
            <a:r>
              <a:rPr lang="en-US" sz="3100" dirty="0"/>
              <a:t>Include such things as:</a:t>
            </a:r>
          </a:p>
          <a:p>
            <a:pPr lvl="1"/>
            <a:r>
              <a:rPr lang="en-US" dirty="0"/>
              <a:t>Home Modification/Repairs: Putting in ramps or handrails into an Elder’s home. </a:t>
            </a:r>
          </a:p>
          <a:p>
            <a:pPr lvl="1"/>
            <a:r>
              <a:rPr lang="en-US" dirty="0"/>
              <a:t>Consumable Items: Incontinence supplies, Ensure, school supplies, uniforms for school or sports, cleaning supplies, etc…</a:t>
            </a:r>
          </a:p>
          <a:p>
            <a:pPr lvl="1"/>
            <a:r>
              <a:rPr lang="en-US" dirty="0"/>
              <a:t>Lending Closet: Clothing exchange; Durable Medical Equipment (chair lifts, wheelchairs, walkers, emergency response systems), anything lent on a short-term basis. </a:t>
            </a:r>
          </a:p>
          <a:p>
            <a:pPr lvl="1"/>
            <a:r>
              <a:rPr lang="en-US" dirty="0"/>
              <a:t>Financial Support: limited (emergency) help with utility bills</a:t>
            </a:r>
          </a:p>
          <a:p>
            <a:pPr lvl="1"/>
            <a:r>
              <a:rPr lang="en-US" dirty="0"/>
              <a:t>Homemaker/Chore/Personal Care Service: chopping wood, mowing a lawn, snow clearing. </a:t>
            </a:r>
          </a:p>
        </p:txBody>
      </p:sp>
      <p:sp>
        <p:nvSpPr>
          <p:cNvPr id="4" name="Slide Number Placeholder 3"/>
          <p:cNvSpPr>
            <a:spLocks noGrp="1"/>
          </p:cNvSpPr>
          <p:nvPr>
            <p:ph type="sldNum" sz="quarter" idx="10"/>
          </p:nvPr>
        </p:nvSpPr>
        <p:spPr/>
        <p:txBody>
          <a:bodyPr/>
          <a:lstStyle/>
          <a:p>
            <a:fld id="{237DD546-688F-4776-98B9-3643CBD8183E}" type="slidenum">
              <a:rPr lang="en-US" smtClean="0"/>
              <a:t>26</a:t>
            </a:fld>
            <a:endParaRPr lang="en-US"/>
          </a:p>
        </p:txBody>
      </p:sp>
    </p:spTree>
    <p:extLst>
      <p:ext uri="{BB962C8B-B14F-4D97-AF65-F5344CB8AC3E}">
        <p14:creationId xmlns:p14="http://schemas.microsoft.com/office/powerpoint/2010/main" val="3137307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956"/>
            <a:ext cx="8229600" cy="1013269"/>
          </a:xfrm>
        </p:spPr>
        <p:txBody>
          <a:bodyPr>
            <a:normAutofit/>
          </a:bodyPr>
          <a:lstStyle/>
          <a:p>
            <a:r>
              <a:rPr lang="en-US" b="1" dirty="0"/>
              <a:t>Required Service 5: </a:t>
            </a:r>
            <a:r>
              <a:rPr lang="en-US" b="1" dirty="0">
                <a:solidFill>
                  <a:srgbClr val="C00000"/>
                </a:solidFill>
              </a:rPr>
              <a:t>Respite</a:t>
            </a:r>
          </a:p>
        </p:txBody>
      </p:sp>
      <p:sp>
        <p:nvSpPr>
          <p:cNvPr id="3" name="Content Placeholder 2"/>
          <p:cNvSpPr>
            <a:spLocks noGrp="1"/>
          </p:cNvSpPr>
          <p:nvPr>
            <p:ph idx="1"/>
          </p:nvPr>
        </p:nvSpPr>
        <p:spPr>
          <a:xfrm>
            <a:off x="457200" y="2208210"/>
            <a:ext cx="8229600" cy="4353011"/>
          </a:xfrm>
        </p:spPr>
        <p:txBody>
          <a:bodyPr>
            <a:normAutofit/>
          </a:bodyPr>
          <a:lstStyle/>
          <a:p>
            <a:r>
              <a:rPr lang="en-US" sz="2600" dirty="0"/>
              <a:t>Respite care is care provided to caregivers so that they can have a break (preference to caregivers of the frail or grandparents raising grandchildren). </a:t>
            </a:r>
          </a:p>
          <a:p>
            <a:r>
              <a:rPr lang="en-US" sz="2600" dirty="0"/>
              <a:t>Respite care can be provided in the home of the elder or the caregiver or it can be provided at an out-of-home setting such as the respite person’s home, senior center, or day care center.</a:t>
            </a:r>
          </a:p>
          <a:p>
            <a:r>
              <a:rPr lang="en-US" sz="2600" dirty="0"/>
              <a:t>Some programs provide the care by giving the caregiver a voucher and allowing them to choose their own provider and circumstances. </a:t>
            </a:r>
          </a:p>
        </p:txBody>
      </p:sp>
      <p:sp>
        <p:nvSpPr>
          <p:cNvPr id="4" name="Slide Number Placeholder 3"/>
          <p:cNvSpPr>
            <a:spLocks noGrp="1"/>
          </p:cNvSpPr>
          <p:nvPr>
            <p:ph type="sldNum" sz="quarter" idx="10"/>
          </p:nvPr>
        </p:nvSpPr>
        <p:spPr/>
        <p:txBody>
          <a:bodyPr/>
          <a:lstStyle/>
          <a:p>
            <a:fld id="{237DD546-688F-4776-98B9-3643CBD8183E}" type="slidenum">
              <a:rPr lang="en-US" smtClean="0"/>
              <a:t>27</a:t>
            </a:fld>
            <a:endParaRPr lang="en-US"/>
          </a:p>
        </p:txBody>
      </p:sp>
    </p:spTree>
    <p:extLst>
      <p:ext uri="{BB962C8B-B14F-4D97-AF65-F5344CB8AC3E}">
        <p14:creationId xmlns:p14="http://schemas.microsoft.com/office/powerpoint/2010/main" val="798554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429"/>
            <a:ext cx="8229600" cy="609576"/>
          </a:xfrm>
        </p:spPr>
        <p:txBody>
          <a:bodyPr>
            <a:normAutofit fontScale="90000"/>
          </a:bodyPr>
          <a:lstStyle/>
          <a:p>
            <a:r>
              <a:rPr lang="en-US" b="1" dirty="0"/>
              <a:t>Respite Policy Considerations</a:t>
            </a:r>
          </a:p>
        </p:txBody>
      </p:sp>
      <p:sp>
        <p:nvSpPr>
          <p:cNvPr id="3" name="Content Placeholder 2"/>
          <p:cNvSpPr>
            <a:spLocks noGrp="1"/>
          </p:cNvSpPr>
          <p:nvPr>
            <p:ph idx="1"/>
          </p:nvPr>
        </p:nvSpPr>
        <p:spPr>
          <a:xfrm>
            <a:off x="310551" y="1568115"/>
            <a:ext cx="8574657" cy="4987059"/>
          </a:xfrm>
        </p:spPr>
        <p:txBody>
          <a:bodyPr>
            <a:normAutofit lnSpcReduction="10000"/>
          </a:bodyPr>
          <a:lstStyle/>
          <a:p>
            <a:r>
              <a:rPr lang="en-US" sz="2600" dirty="0"/>
              <a:t>If the respite provider is not a family member, you will want to check your tribe’s policies about background checks. </a:t>
            </a:r>
          </a:p>
          <a:p>
            <a:r>
              <a:rPr lang="en-US" sz="2600" dirty="0"/>
              <a:t>It is important to develop policies on:</a:t>
            </a:r>
          </a:p>
          <a:p>
            <a:pPr lvl="1"/>
            <a:r>
              <a:rPr lang="en-US" sz="2600" dirty="0"/>
              <a:t>Who can provide respite – will you allow spouses or children, relatives vs paid providers, </a:t>
            </a:r>
          </a:p>
          <a:p>
            <a:pPr lvl="1"/>
            <a:r>
              <a:rPr lang="en-US" sz="2600" dirty="0"/>
              <a:t>How are you going to pay for respite – volunteer-based or paid (rate of pay)</a:t>
            </a:r>
          </a:p>
          <a:p>
            <a:pPr lvl="1"/>
            <a:r>
              <a:rPr lang="en-US" sz="2600" dirty="0"/>
              <a:t>How you are going to pay for respite – agency-based model, give money directly to family, voucher program </a:t>
            </a:r>
          </a:p>
          <a:p>
            <a:pPr lvl="1"/>
            <a:r>
              <a:rPr lang="en-US" sz="2600" dirty="0"/>
              <a:t>Other issues – service limits, service locations (at home or facility-based), service hours (weekdays/weekends/overnights)</a:t>
            </a:r>
          </a:p>
          <a:p>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28</a:t>
            </a:fld>
            <a:endParaRPr lang="en-US"/>
          </a:p>
        </p:txBody>
      </p:sp>
    </p:spTree>
    <p:extLst>
      <p:ext uri="{BB962C8B-B14F-4D97-AF65-F5344CB8AC3E}">
        <p14:creationId xmlns:p14="http://schemas.microsoft.com/office/powerpoint/2010/main" val="2763231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Volunteers</a:t>
            </a:r>
          </a:p>
        </p:txBody>
      </p:sp>
      <p:sp>
        <p:nvSpPr>
          <p:cNvPr id="3" name="Content Placeholder 2"/>
          <p:cNvSpPr>
            <a:spLocks noGrp="1"/>
          </p:cNvSpPr>
          <p:nvPr>
            <p:ph idx="1"/>
          </p:nvPr>
        </p:nvSpPr>
        <p:spPr/>
        <p:txBody>
          <a:bodyPr/>
          <a:lstStyle/>
          <a:p>
            <a:r>
              <a:rPr lang="en-US" sz="2600" dirty="0"/>
              <a:t>You are encouraged to use trained volunteers to expand the required services. </a:t>
            </a:r>
          </a:p>
          <a:p>
            <a:r>
              <a:rPr lang="en-US" sz="2600" dirty="0"/>
              <a:t>If possible, you are to coordinate with organizations that have experience in providing training, placement, and stipends for volunteers.</a:t>
            </a:r>
          </a:p>
          <a:p>
            <a:r>
              <a:rPr lang="en-US" sz="2600" dirty="0"/>
              <a:t>Examples include: programs administered by the Corporation for National and Community Service. </a:t>
            </a:r>
          </a:p>
          <a:p>
            <a:pPr lvl="1"/>
            <a:r>
              <a:rPr lang="en-US" sz="2400" dirty="0"/>
              <a:t>These would include VISTA Volunteers and Senior Corps Volunteers.</a:t>
            </a:r>
          </a:p>
        </p:txBody>
      </p:sp>
      <p:sp>
        <p:nvSpPr>
          <p:cNvPr id="4" name="Slide Number Placeholder 3"/>
          <p:cNvSpPr>
            <a:spLocks noGrp="1"/>
          </p:cNvSpPr>
          <p:nvPr>
            <p:ph type="sldNum" sz="quarter" idx="10"/>
          </p:nvPr>
        </p:nvSpPr>
        <p:spPr/>
        <p:txBody>
          <a:bodyPr/>
          <a:lstStyle/>
          <a:p>
            <a:fld id="{237DD546-688F-4776-98B9-3643CBD8183E}" type="slidenum">
              <a:rPr lang="en-US" smtClean="0"/>
              <a:t>29</a:t>
            </a:fld>
            <a:endParaRPr lang="en-US"/>
          </a:p>
        </p:txBody>
      </p:sp>
    </p:spTree>
    <p:extLst>
      <p:ext uri="{BB962C8B-B14F-4D97-AF65-F5344CB8AC3E}">
        <p14:creationId xmlns:p14="http://schemas.microsoft.com/office/powerpoint/2010/main" val="70610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Title VI, Part C—Caregiver Support Services</a:t>
            </a:r>
          </a:p>
        </p:txBody>
      </p:sp>
      <p:sp>
        <p:nvSpPr>
          <p:cNvPr id="3" name="Content Placeholder 2"/>
          <p:cNvSpPr>
            <a:spLocks noGrp="1"/>
          </p:cNvSpPr>
          <p:nvPr>
            <p:ph idx="1"/>
          </p:nvPr>
        </p:nvSpPr>
        <p:spPr/>
        <p:txBody>
          <a:bodyPr/>
          <a:lstStyle/>
          <a:p>
            <a:r>
              <a:rPr lang="en-US" dirty="0"/>
              <a:t>Must also have a Part A/B grant</a:t>
            </a:r>
          </a:p>
          <a:p>
            <a:r>
              <a:rPr lang="en-US" dirty="0"/>
              <a:t>Services are for two types of </a:t>
            </a:r>
            <a:r>
              <a:rPr lang="en-US" b="1" dirty="0"/>
              <a:t>unpaid</a:t>
            </a:r>
            <a:r>
              <a:rPr lang="en-US" dirty="0"/>
              <a:t> caregivers:</a:t>
            </a:r>
          </a:p>
          <a:p>
            <a:pPr lvl="1">
              <a:buFont typeface="Wingdings" panose="05000000000000000000" pitchFamily="2" charset="2"/>
              <a:buChar char="q"/>
            </a:pPr>
            <a:r>
              <a:rPr lang="en-US" sz="2400" dirty="0">
                <a:solidFill>
                  <a:srgbClr val="C00000"/>
                </a:solidFill>
              </a:rPr>
              <a:t>informal provider of care to a frail older individual or to an individual with Alzheimer’s disease or a related disorder </a:t>
            </a:r>
            <a:r>
              <a:rPr lang="en-US" sz="2400" dirty="0">
                <a:solidFill>
                  <a:schemeClr val="tx2"/>
                </a:solidFill>
              </a:rPr>
              <a:t>(for instance family, friends, or other relatives caring for an older individual)</a:t>
            </a:r>
          </a:p>
          <a:p>
            <a:pPr lvl="1">
              <a:buFont typeface="Wingdings" panose="05000000000000000000" pitchFamily="2" charset="2"/>
              <a:buChar char="q"/>
            </a:pPr>
            <a:r>
              <a:rPr lang="en-US" sz="2400" dirty="0">
                <a:solidFill>
                  <a:srgbClr val="C00000"/>
                </a:solidFill>
              </a:rPr>
              <a:t>older relative caregivers </a:t>
            </a:r>
            <a:r>
              <a:rPr lang="en-US" sz="2400" dirty="0">
                <a:solidFill>
                  <a:schemeClr val="tx2"/>
                </a:solidFill>
              </a:rPr>
              <a:t>(for instance grandparents raising grandkids, or an elder caring for an adult with a disability)</a:t>
            </a:r>
          </a:p>
          <a:p>
            <a:r>
              <a:rPr lang="en-US" dirty="0"/>
              <a:t>Program services are for the </a:t>
            </a:r>
            <a:r>
              <a:rPr lang="en-US" b="1" dirty="0"/>
              <a:t>caregiver</a:t>
            </a:r>
            <a:r>
              <a:rPr lang="en-US" dirty="0"/>
              <a:t>; not for the elder who receives the care</a:t>
            </a:r>
          </a:p>
          <a:p>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3</a:t>
            </a:fld>
            <a:endParaRPr lang="en-US"/>
          </a:p>
        </p:txBody>
      </p:sp>
    </p:spTree>
    <p:extLst>
      <p:ext uri="{BB962C8B-B14F-4D97-AF65-F5344CB8AC3E}">
        <p14:creationId xmlns:p14="http://schemas.microsoft.com/office/powerpoint/2010/main" val="291746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Coordinating Caregiver Programs</a:t>
            </a:r>
          </a:p>
        </p:txBody>
      </p:sp>
      <p:sp>
        <p:nvSpPr>
          <p:cNvPr id="3" name="Content Placeholder 2"/>
          <p:cNvSpPr>
            <a:spLocks noGrp="1"/>
          </p:cNvSpPr>
          <p:nvPr>
            <p:ph idx="1"/>
          </p:nvPr>
        </p:nvSpPr>
        <p:spPr>
          <a:xfrm>
            <a:off x="288758" y="1984094"/>
            <a:ext cx="8398042" cy="4512959"/>
          </a:xfrm>
        </p:spPr>
        <p:txBody>
          <a:bodyPr>
            <a:normAutofit/>
          </a:bodyPr>
          <a:lstStyle/>
          <a:p>
            <a:r>
              <a:rPr lang="en-US" sz="2600" dirty="0"/>
              <a:t>If there is another program providing a required service for caregivers in your community, you do not have to provide it with your funds, but must coordinate with the program to ensure caregivers can use the program.</a:t>
            </a:r>
          </a:p>
          <a:p>
            <a:r>
              <a:rPr lang="en-US" sz="2600" dirty="0"/>
              <a:t>The OAA also requires coordination with Title III programs.</a:t>
            </a:r>
          </a:p>
          <a:p>
            <a:r>
              <a:rPr lang="en-US" sz="2600" dirty="0"/>
              <a:t>Area Agencies on Aging can assist with information or application assistance, trainings, and supplemental services</a:t>
            </a:r>
          </a:p>
          <a:p>
            <a:r>
              <a:rPr lang="en-US" sz="2600" dirty="0"/>
              <a:t>Do you currently coordinate with the AAA responsible for your planning and service area?</a:t>
            </a:r>
          </a:p>
          <a:p>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30</a:t>
            </a:fld>
            <a:endParaRPr lang="en-US"/>
          </a:p>
        </p:txBody>
      </p:sp>
    </p:spTree>
    <p:extLst>
      <p:ext uri="{BB962C8B-B14F-4D97-AF65-F5344CB8AC3E}">
        <p14:creationId xmlns:p14="http://schemas.microsoft.com/office/powerpoint/2010/main" val="1235591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Program Management</a:t>
            </a:r>
          </a:p>
        </p:txBody>
      </p:sp>
      <p:sp>
        <p:nvSpPr>
          <p:cNvPr id="3" name="Content Placeholder 2"/>
          <p:cNvSpPr>
            <a:spLocks noGrp="1"/>
          </p:cNvSpPr>
          <p:nvPr>
            <p:ph idx="1"/>
          </p:nvPr>
        </p:nvSpPr>
        <p:spPr/>
        <p:txBody>
          <a:bodyPr>
            <a:normAutofit/>
          </a:bodyPr>
          <a:lstStyle/>
          <a:p>
            <a:r>
              <a:rPr lang="en-US" sz="2000" dirty="0"/>
              <a:t>Management means getting the job done through planning, organizing, budgeting, staffing, directing, and evaluating.</a:t>
            </a:r>
          </a:p>
          <a:p>
            <a:r>
              <a:rPr lang="en-US" sz="2000" dirty="0"/>
              <a:t>Policies and procedures guide your program and help to assure all staff and clients are treated equally.</a:t>
            </a:r>
          </a:p>
          <a:p>
            <a:r>
              <a:rPr lang="en-US" sz="2000" dirty="0"/>
              <a:t>Confidential information must be protected at all times.</a:t>
            </a:r>
          </a:p>
          <a:p>
            <a:r>
              <a:rPr lang="en-US" sz="2000" dirty="0"/>
              <a:t>Program staff must have a </a:t>
            </a:r>
            <a:r>
              <a:rPr lang="en-US" sz="2000" b="1" dirty="0"/>
              <a:t>“need to know” </a:t>
            </a:r>
            <a:r>
              <a:rPr lang="en-US" sz="2000" dirty="0"/>
              <a:t>to have access to records.</a:t>
            </a:r>
          </a:p>
          <a:p>
            <a:r>
              <a:rPr lang="en-US" sz="2000" dirty="0"/>
              <a:t>Emergency/disaster planning is essential since elders have special needs and concerns during an emergency or disaster.</a:t>
            </a:r>
          </a:p>
          <a:p>
            <a:pPr lvl="1"/>
            <a:r>
              <a:rPr lang="en-US" sz="2000" dirty="0"/>
              <a:t>Can be a training need to support your caregivers</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31</a:t>
            </a:fld>
            <a:endParaRPr lang="en-US">
              <a:solidFill>
                <a:prstClr val="black">
                  <a:tint val="75000"/>
                </a:prstClr>
              </a:solidFill>
              <a:latin typeface="Calibri"/>
            </a:endParaRPr>
          </a:p>
        </p:txBody>
      </p:sp>
    </p:spTree>
    <p:extLst>
      <p:ext uri="{BB962C8B-B14F-4D97-AF65-F5344CB8AC3E}">
        <p14:creationId xmlns:p14="http://schemas.microsoft.com/office/powerpoint/2010/main" val="3338958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Planning and Organizing</a:t>
            </a:r>
          </a:p>
        </p:txBody>
      </p:sp>
      <p:sp>
        <p:nvSpPr>
          <p:cNvPr id="3" name="Content Placeholder 2"/>
          <p:cNvSpPr>
            <a:spLocks noGrp="1"/>
          </p:cNvSpPr>
          <p:nvPr>
            <p:ph idx="1"/>
          </p:nvPr>
        </p:nvSpPr>
        <p:spPr/>
        <p:txBody>
          <a:bodyPr>
            <a:normAutofit/>
          </a:bodyPr>
          <a:lstStyle/>
          <a:p>
            <a:r>
              <a:rPr lang="en-US" sz="2000" dirty="0"/>
              <a:t>Identify what you want to accomplish – your program goals.</a:t>
            </a:r>
          </a:p>
          <a:p>
            <a:r>
              <a:rPr lang="en-US" sz="2000" dirty="0"/>
              <a:t>Conduct a needs assessment.</a:t>
            </a:r>
          </a:p>
          <a:p>
            <a:r>
              <a:rPr lang="en-US" sz="2000" dirty="0"/>
              <a:t>Identify actions for both meeting grant requirements and addressing the priority needs.</a:t>
            </a:r>
          </a:p>
          <a:p>
            <a:r>
              <a:rPr lang="en-US" sz="2000" dirty="0"/>
              <a:t>Identify what results you expect to accomplish because of these actions.</a:t>
            </a:r>
          </a:p>
          <a:p>
            <a:r>
              <a:rPr lang="en-US" sz="2000" dirty="0"/>
              <a:t>Establish a work plan with specific tasks.</a:t>
            </a:r>
          </a:p>
          <a:p>
            <a:r>
              <a:rPr lang="en-US" sz="2000" dirty="0"/>
              <a:t>Prioritize duties.</a:t>
            </a:r>
          </a:p>
          <a:p>
            <a:r>
              <a:rPr lang="en-US" sz="2000" dirty="0"/>
              <a:t>Plan for evaluating program outcome.</a:t>
            </a:r>
          </a:p>
          <a:p>
            <a:endParaRPr lang="en-US" sz="2000" dirty="0"/>
          </a:p>
          <a:p>
            <a:pPr marL="0" indent="0">
              <a:buNone/>
            </a:pPr>
            <a:endParaRPr lang="en-US" sz="2000" dirty="0"/>
          </a:p>
          <a:p>
            <a:endParaRPr lang="en-US" sz="2000" dirty="0"/>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32</a:t>
            </a:fld>
            <a:endParaRPr lang="en-US">
              <a:solidFill>
                <a:prstClr val="black">
                  <a:tint val="75000"/>
                </a:prstClr>
              </a:solidFill>
              <a:latin typeface="Calibri"/>
            </a:endParaRPr>
          </a:p>
        </p:txBody>
      </p:sp>
    </p:spTree>
    <p:extLst>
      <p:ext uri="{BB962C8B-B14F-4D97-AF65-F5344CB8AC3E}">
        <p14:creationId xmlns:p14="http://schemas.microsoft.com/office/powerpoint/2010/main" val="1893243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Programming Around Need</a:t>
            </a:r>
          </a:p>
        </p:txBody>
      </p:sp>
      <p:sp>
        <p:nvSpPr>
          <p:cNvPr id="3" name="Content Placeholder 2"/>
          <p:cNvSpPr>
            <a:spLocks noGrp="1"/>
          </p:cNvSpPr>
          <p:nvPr>
            <p:ph idx="1"/>
          </p:nvPr>
        </p:nvSpPr>
        <p:spPr>
          <a:xfrm>
            <a:off x="619431" y="1956619"/>
            <a:ext cx="7718323" cy="4178709"/>
          </a:xfrm>
        </p:spPr>
        <p:txBody>
          <a:bodyPr/>
          <a:lstStyle/>
          <a:p>
            <a:r>
              <a:rPr lang="en-US" sz="2100" dirty="0"/>
              <a:t>Listen to your elders and caregivers – understand their needs and likes.</a:t>
            </a:r>
          </a:p>
          <a:p>
            <a:r>
              <a:rPr lang="en-US" sz="2100" dirty="0"/>
              <a:t>Respect their personal dignity and uniqueness.</a:t>
            </a:r>
          </a:p>
          <a:p>
            <a:r>
              <a:rPr lang="en-US" sz="2100" dirty="0"/>
              <a:t>Get to know them personally and understand their history.</a:t>
            </a:r>
          </a:p>
          <a:p>
            <a:r>
              <a:rPr lang="en-US" sz="2100" dirty="0"/>
              <a:t>Design services which are varied enough to match individual preferences and skills.</a:t>
            </a:r>
            <a:endParaRPr lang="en-US" dirty="0"/>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33</a:t>
            </a:fld>
            <a:endParaRPr lang="en-US">
              <a:solidFill>
                <a:prstClr val="black">
                  <a:tint val="75000"/>
                </a:prstClr>
              </a:solidFill>
              <a:latin typeface="Calibri"/>
            </a:endParaRPr>
          </a:p>
        </p:txBody>
      </p:sp>
    </p:spTree>
    <p:extLst>
      <p:ext uri="{BB962C8B-B14F-4D97-AF65-F5344CB8AC3E}">
        <p14:creationId xmlns:p14="http://schemas.microsoft.com/office/powerpoint/2010/main" val="1403372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Budgeting</a:t>
            </a:r>
          </a:p>
        </p:txBody>
      </p:sp>
      <p:sp>
        <p:nvSpPr>
          <p:cNvPr id="3" name="Content Placeholder 2"/>
          <p:cNvSpPr>
            <a:spLocks noGrp="1"/>
          </p:cNvSpPr>
          <p:nvPr>
            <p:ph idx="1"/>
          </p:nvPr>
        </p:nvSpPr>
        <p:spPr/>
        <p:txBody>
          <a:bodyPr>
            <a:normAutofit/>
          </a:bodyPr>
          <a:lstStyle/>
          <a:p>
            <a:r>
              <a:rPr lang="en-US" sz="2000" dirty="0"/>
              <a:t>Although a budget is not a required part of your Title VI application, many Tribal Councils require programs to submit a budget. </a:t>
            </a:r>
          </a:p>
          <a:p>
            <a:r>
              <a:rPr lang="en-US" sz="2000" dirty="0"/>
              <a:t>Even if you are not required to, you are encouraged to develop a budget as soon as you know your funding amount.</a:t>
            </a:r>
          </a:p>
          <a:p>
            <a:r>
              <a:rPr lang="en-US" sz="2000" dirty="0"/>
              <a:t>You need to find out what indirect cost your tribe is charging your program, as well as what is included in that cost. </a:t>
            </a:r>
          </a:p>
          <a:p>
            <a:r>
              <a:rPr lang="en-US" sz="2000" dirty="0"/>
              <a:t>Coordinate your record keeping with your finance office so that everyone has the same information on which to make decisions.</a:t>
            </a:r>
          </a:p>
          <a:p>
            <a:r>
              <a:rPr lang="en-US" sz="2000" dirty="0"/>
              <a:t>While carry over of unexpended funds are allowed within a project period, large carry over amounts indicate poor program planning or may be a red flag that your program is in trouble.</a:t>
            </a:r>
          </a:p>
          <a:p>
            <a:endParaRPr lang="en-US" sz="2000" dirty="0"/>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34</a:t>
            </a:fld>
            <a:endParaRPr lang="en-US">
              <a:solidFill>
                <a:prstClr val="black">
                  <a:tint val="75000"/>
                </a:prstClr>
              </a:solidFill>
              <a:latin typeface="Calibri"/>
            </a:endParaRPr>
          </a:p>
        </p:txBody>
      </p:sp>
    </p:spTree>
    <p:extLst>
      <p:ext uri="{BB962C8B-B14F-4D97-AF65-F5344CB8AC3E}">
        <p14:creationId xmlns:p14="http://schemas.microsoft.com/office/powerpoint/2010/main" val="1907572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Policy</a:t>
            </a:r>
          </a:p>
        </p:txBody>
      </p:sp>
      <p:sp>
        <p:nvSpPr>
          <p:cNvPr id="3" name="Content Placeholder 2"/>
          <p:cNvSpPr>
            <a:spLocks noGrp="1"/>
          </p:cNvSpPr>
          <p:nvPr>
            <p:ph idx="1"/>
          </p:nvPr>
        </p:nvSpPr>
        <p:spPr/>
        <p:txBody>
          <a:bodyPr>
            <a:normAutofit/>
          </a:bodyPr>
          <a:lstStyle/>
          <a:p>
            <a:r>
              <a:rPr lang="en-US" sz="2000" dirty="0"/>
              <a:t>Policies guide the implementation of programs. </a:t>
            </a:r>
          </a:p>
          <a:p>
            <a:r>
              <a:rPr lang="en-US" sz="2000" dirty="0"/>
              <a:t>For Title VI programs, any of the OAA requirements should have a written policy.</a:t>
            </a:r>
          </a:p>
          <a:p>
            <a:r>
              <a:rPr lang="en-US" sz="2000" dirty="0"/>
              <a:t>Policies usually require high-level approval. (ex. The number of respite hours allowed per person, per month, and/or per year)</a:t>
            </a:r>
          </a:p>
          <a:p>
            <a:r>
              <a:rPr lang="en-US" sz="2000" dirty="0"/>
              <a:t>Examples?</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35</a:t>
            </a:fld>
            <a:endParaRPr lang="en-US">
              <a:solidFill>
                <a:prstClr val="black">
                  <a:tint val="75000"/>
                </a:prstClr>
              </a:solidFill>
              <a:latin typeface="Calibri"/>
            </a:endParaRPr>
          </a:p>
        </p:txBody>
      </p:sp>
    </p:spTree>
    <p:extLst>
      <p:ext uri="{BB962C8B-B14F-4D97-AF65-F5344CB8AC3E}">
        <p14:creationId xmlns:p14="http://schemas.microsoft.com/office/powerpoint/2010/main" val="3318800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Procedures</a:t>
            </a:r>
          </a:p>
        </p:txBody>
      </p:sp>
      <p:sp>
        <p:nvSpPr>
          <p:cNvPr id="3" name="Content Placeholder 2"/>
          <p:cNvSpPr>
            <a:spLocks noGrp="1"/>
          </p:cNvSpPr>
          <p:nvPr>
            <p:ph idx="1"/>
          </p:nvPr>
        </p:nvSpPr>
        <p:spPr/>
        <p:txBody>
          <a:bodyPr>
            <a:normAutofit/>
          </a:bodyPr>
          <a:lstStyle/>
          <a:p>
            <a:r>
              <a:rPr lang="en-US" sz="2000" dirty="0"/>
              <a:t>Procedures are the steps or activities necessary to achieve the policy.</a:t>
            </a:r>
          </a:p>
          <a:p>
            <a:r>
              <a:rPr lang="en-US" sz="2000" dirty="0"/>
              <a:t>Examples for Part C?</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36</a:t>
            </a:fld>
            <a:endParaRPr lang="en-US">
              <a:solidFill>
                <a:prstClr val="black">
                  <a:tint val="75000"/>
                </a:prstClr>
              </a:solidFill>
              <a:latin typeface="Calibri"/>
            </a:endParaRPr>
          </a:p>
        </p:txBody>
      </p:sp>
    </p:spTree>
    <p:extLst>
      <p:ext uri="{BB962C8B-B14F-4D97-AF65-F5344CB8AC3E}">
        <p14:creationId xmlns:p14="http://schemas.microsoft.com/office/powerpoint/2010/main" val="5435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Policy and Procedure Manual</a:t>
            </a:r>
          </a:p>
        </p:txBody>
      </p:sp>
      <p:sp>
        <p:nvSpPr>
          <p:cNvPr id="3" name="Content Placeholder 2"/>
          <p:cNvSpPr>
            <a:spLocks noGrp="1"/>
          </p:cNvSpPr>
          <p:nvPr>
            <p:ph idx="1"/>
          </p:nvPr>
        </p:nvSpPr>
        <p:spPr>
          <a:xfrm>
            <a:off x="245806" y="1672534"/>
            <a:ext cx="8603226" cy="4683818"/>
          </a:xfrm>
        </p:spPr>
        <p:txBody>
          <a:bodyPr>
            <a:normAutofit/>
          </a:bodyPr>
          <a:lstStyle/>
          <a:p>
            <a:r>
              <a:rPr lang="en-US" sz="2000" dirty="0"/>
              <a:t>Every Title VI program is different and your policies and procedures should reflect these differences by individualizing policies to meet local situations. </a:t>
            </a:r>
          </a:p>
          <a:p>
            <a:r>
              <a:rPr lang="en-US" sz="2000" dirty="0"/>
              <a:t>A standard format in your policy and procedure manual will make it easier to use. </a:t>
            </a:r>
          </a:p>
          <a:p>
            <a:r>
              <a:rPr lang="en-US" sz="2000" dirty="0"/>
              <a:t>Policies should be dated so that older policies can be reviewed in the light of new legislation or tribal regulations.</a:t>
            </a:r>
          </a:p>
          <a:p>
            <a:r>
              <a:rPr lang="en-US" sz="2000" dirty="0"/>
              <a:t>The policies and procedures must clearly spell out the confidentiality rules and anyone having access to confidential records must receive training on maintaining confidentially of records. </a:t>
            </a:r>
          </a:p>
          <a:p>
            <a:r>
              <a:rPr lang="en-US" sz="2000" dirty="0"/>
              <a:t>The confidentiality rules also should be stated in job descriptions. </a:t>
            </a:r>
          </a:p>
          <a:p>
            <a:r>
              <a:rPr lang="en-US" sz="2000" dirty="0"/>
              <a:t>Policies and procedures need to specify the disciplinary action that will be taken for breaking the confidentiality policies.</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37</a:t>
            </a:fld>
            <a:endParaRPr lang="en-US">
              <a:solidFill>
                <a:prstClr val="black">
                  <a:tint val="75000"/>
                </a:prstClr>
              </a:solidFill>
              <a:latin typeface="Calibri"/>
            </a:endParaRPr>
          </a:p>
        </p:txBody>
      </p:sp>
    </p:spTree>
    <p:extLst>
      <p:ext uri="{BB962C8B-B14F-4D97-AF65-F5344CB8AC3E}">
        <p14:creationId xmlns:p14="http://schemas.microsoft.com/office/powerpoint/2010/main" val="3091590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Implementation and Training</a:t>
            </a:r>
          </a:p>
        </p:txBody>
      </p:sp>
      <p:sp>
        <p:nvSpPr>
          <p:cNvPr id="3" name="Content Placeholder 2"/>
          <p:cNvSpPr>
            <a:spLocks noGrp="1"/>
          </p:cNvSpPr>
          <p:nvPr>
            <p:ph idx="1"/>
          </p:nvPr>
        </p:nvSpPr>
        <p:spPr/>
        <p:txBody>
          <a:bodyPr>
            <a:normAutofit/>
          </a:bodyPr>
          <a:lstStyle/>
          <a:p>
            <a:r>
              <a:rPr lang="en-US" sz="2000" dirty="0"/>
              <a:t>Implementation and training is another important step in developing a policy and procedures manual. </a:t>
            </a:r>
          </a:p>
          <a:p>
            <a:r>
              <a:rPr lang="en-US" sz="2000" dirty="0"/>
              <a:t>All staff must understand the need to follow the approved policies and procedures and need to be aware of new or revised policies and procedures. </a:t>
            </a:r>
          </a:p>
          <a:p>
            <a:r>
              <a:rPr lang="en-US" sz="2000" dirty="0"/>
              <a:t>If there is a major change, program directors should conduct a formal training session so all staff will get the same information.</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38</a:t>
            </a:fld>
            <a:endParaRPr lang="en-US">
              <a:solidFill>
                <a:prstClr val="black">
                  <a:tint val="75000"/>
                </a:prstClr>
              </a:solidFill>
              <a:latin typeface="Calibri"/>
            </a:endParaRPr>
          </a:p>
        </p:txBody>
      </p:sp>
    </p:spTree>
    <p:extLst>
      <p:ext uri="{BB962C8B-B14F-4D97-AF65-F5344CB8AC3E}">
        <p14:creationId xmlns:p14="http://schemas.microsoft.com/office/powerpoint/2010/main" val="2342031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Records</a:t>
            </a:r>
          </a:p>
        </p:txBody>
      </p:sp>
      <p:sp>
        <p:nvSpPr>
          <p:cNvPr id="3" name="Content Placeholder 2"/>
          <p:cNvSpPr>
            <a:spLocks noGrp="1"/>
          </p:cNvSpPr>
          <p:nvPr>
            <p:ph idx="1"/>
          </p:nvPr>
        </p:nvSpPr>
        <p:spPr/>
        <p:txBody>
          <a:bodyPr>
            <a:normAutofit/>
          </a:bodyPr>
          <a:lstStyle/>
          <a:p>
            <a:r>
              <a:rPr lang="en-US" sz="2000" dirty="0"/>
              <a:t>Records with information about program participants must be protected.</a:t>
            </a:r>
          </a:p>
          <a:p>
            <a:r>
              <a:rPr lang="en-US" sz="2000" dirty="0"/>
              <a:t>A record is defined as any information, whether or not it is written down and recorded, that is collected by a program. </a:t>
            </a:r>
          </a:p>
          <a:p>
            <a:r>
              <a:rPr lang="en-US" sz="2000" dirty="0"/>
              <a:t>This includes information obtained from a program participant or about a program participant. </a:t>
            </a:r>
          </a:p>
          <a:p>
            <a:r>
              <a:rPr lang="en-US" sz="2000" dirty="0"/>
              <a:t>Records may be kept in a folder, binder, file cabinet, or computer system.</a:t>
            </a:r>
          </a:p>
          <a:p>
            <a:r>
              <a:rPr lang="en-US" sz="2000" dirty="0"/>
              <a:t>Examples include: Participant Logs, Intake Forms, Sign in sheets, Assessment forms, Referral Reports, Follow up reports, Dates and purposes of contacts, etc.</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39</a:t>
            </a:fld>
            <a:endParaRPr lang="en-US">
              <a:solidFill>
                <a:prstClr val="black">
                  <a:tint val="75000"/>
                </a:prstClr>
              </a:solidFill>
              <a:latin typeface="Calibri"/>
            </a:endParaRPr>
          </a:p>
        </p:txBody>
      </p:sp>
    </p:spTree>
    <p:extLst>
      <p:ext uri="{BB962C8B-B14F-4D97-AF65-F5344CB8AC3E}">
        <p14:creationId xmlns:p14="http://schemas.microsoft.com/office/powerpoint/2010/main" val="96344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84" y="807821"/>
            <a:ext cx="8229600" cy="609576"/>
          </a:xfrm>
        </p:spPr>
        <p:txBody>
          <a:bodyPr>
            <a:normAutofit fontScale="90000"/>
          </a:bodyPr>
          <a:lstStyle/>
          <a:p>
            <a:r>
              <a:rPr lang="en-US" b="1" dirty="0"/>
              <a:t>You might be a caregiver if…</a:t>
            </a:r>
          </a:p>
        </p:txBody>
      </p:sp>
      <p:sp>
        <p:nvSpPr>
          <p:cNvPr id="3" name="Content Placeholder 2"/>
          <p:cNvSpPr>
            <a:spLocks noGrp="1"/>
          </p:cNvSpPr>
          <p:nvPr>
            <p:ph idx="1"/>
          </p:nvPr>
        </p:nvSpPr>
        <p:spPr>
          <a:xfrm>
            <a:off x="258184" y="1392308"/>
            <a:ext cx="6923503" cy="2931740"/>
          </a:xfrm>
        </p:spPr>
        <p:txBody>
          <a:bodyPr>
            <a:noAutofit/>
          </a:bodyPr>
          <a:lstStyle/>
          <a:p>
            <a:r>
              <a:rPr lang="en-US" dirty="0"/>
              <a:t>You regularly look in on or call a friend or loved one to see how they are doing or if they need assistance</a:t>
            </a:r>
          </a:p>
          <a:p>
            <a:r>
              <a:rPr lang="en-US" dirty="0"/>
              <a:t>You are helping with, or are doing, routine tasks for someone, such as grocery shopping, bill paying, household chores, or transportation</a:t>
            </a:r>
          </a:p>
          <a:p>
            <a:r>
              <a:rPr lang="en-US" dirty="0"/>
              <a:t>You are assisting someone with medications or personal care tasks</a:t>
            </a:r>
          </a:p>
        </p:txBody>
      </p:sp>
      <p:pic>
        <p:nvPicPr>
          <p:cNvPr id="5" name="Picture 4" descr="Transitions to come | CONFESSIONS OF A MASTER CAREG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560483" y="1988949"/>
            <a:ext cx="3073325" cy="1830917"/>
          </a:xfrm>
          <a:prstGeom prst="rect">
            <a:avLst/>
          </a:prstGeom>
        </p:spPr>
      </p:pic>
      <p:sp>
        <p:nvSpPr>
          <p:cNvPr id="6" name="Content Placeholder 2"/>
          <p:cNvSpPr txBox="1">
            <a:spLocks/>
          </p:cNvSpPr>
          <p:nvPr/>
        </p:nvSpPr>
        <p:spPr>
          <a:xfrm>
            <a:off x="258184" y="4720769"/>
            <a:ext cx="8659905" cy="24169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You are communicating with health care professionals or other providers, services and agencies</a:t>
            </a:r>
          </a:p>
          <a:p>
            <a:r>
              <a:rPr lang="en-US" dirty="0"/>
              <a:t>You are providing complex medical care like wound care; changing IVs; operating medical equipment/devices </a:t>
            </a:r>
          </a:p>
        </p:txBody>
      </p:sp>
    </p:spTree>
    <p:extLst>
      <p:ext uri="{BB962C8B-B14F-4D97-AF65-F5344CB8AC3E}">
        <p14:creationId xmlns:p14="http://schemas.microsoft.com/office/powerpoint/2010/main" val="514076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Records Policies</a:t>
            </a:r>
          </a:p>
        </p:txBody>
      </p:sp>
      <p:sp>
        <p:nvSpPr>
          <p:cNvPr id="3" name="Content Placeholder 2"/>
          <p:cNvSpPr>
            <a:spLocks noGrp="1"/>
          </p:cNvSpPr>
          <p:nvPr>
            <p:ph idx="1"/>
          </p:nvPr>
        </p:nvSpPr>
        <p:spPr/>
        <p:txBody>
          <a:bodyPr>
            <a:normAutofit/>
          </a:bodyPr>
          <a:lstStyle/>
          <a:p>
            <a:r>
              <a:rPr lang="en-US" sz="2000" dirty="0"/>
              <a:t>Many people working with elders and their families provide documentation about a specific problem or need. </a:t>
            </a:r>
          </a:p>
          <a:p>
            <a:r>
              <a:rPr lang="en-US" sz="2000" dirty="0"/>
              <a:t>Thus, it is important to develop policies and procedures on who has access to which records and under what circumstances, who can make copies, who can provide information about elders to telephone callers and who has the responsibility to determine emergency situations. </a:t>
            </a:r>
          </a:p>
          <a:p>
            <a:r>
              <a:rPr lang="en-US" sz="2000" dirty="0"/>
              <a:t>Your policy should specify who will make the final decision about who is able to view information in a client’s record.</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40</a:t>
            </a:fld>
            <a:endParaRPr lang="en-US">
              <a:solidFill>
                <a:prstClr val="black">
                  <a:tint val="75000"/>
                </a:prstClr>
              </a:solidFill>
              <a:latin typeface="Calibri"/>
            </a:endParaRPr>
          </a:p>
        </p:txBody>
      </p:sp>
    </p:spTree>
    <p:extLst>
      <p:ext uri="{BB962C8B-B14F-4D97-AF65-F5344CB8AC3E}">
        <p14:creationId xmlns:p14="http://schemas.microsoft.com/office/powerpoint/2010/main" val="1289555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639"/>
            <a:ext cx="8229600" cy="609576"/>
          </a:xfrm>
        </p:spPr>
        <p:txBody>
          <a:bodyPr>
            <a:normAutofit fontScale="90000"/>
          </a:bodyPr>
          <a:lstStyle/>
          <a:p>
            <a:r>
              <a:rPr lang="en-US" b="1" dirty="0"/>
              <a:t>Intake</a:t>
            </a:r>
          </a:p>
        </p:txBody>
      </p:sp>
      <p:sp>
        <p:nvSpPr>
          <p:cNvPr id="3" name="Content Placeholder 2"/>
          <p:cNvSpPr>
            <a:spLocks noGrp="1"/>
          </p:cNvSpPr>
          <p:nvPr>
            <p:ph idx="1"/>
          </p:nvPr>
        </p:nvSpPr>
        <p:spPr/>
        <p:txBody>
          <a:bodyPr>
            <a:normAutofit/>
          </a:bodyPr>
          <a:lstStyle/>
          <a:p>
            <a:r>
              <a:rPr lang="en-US" sz="2000" dirty="0"/>
              <a:t>Generally first point of contact and can help identify a potential eligible caregiver</a:t>
            </a:r>
          </a:p>
          <a:p>
            <a:r>
              <a:rPr lang="en-US" sz="2000" dirty="0"/>
              <a:t>Services are specific to age, so will be important to determine eligibility for Title VI services</a:t>
            </a:r>
          </a:p>
          <a:p>
            <a:r>
              <a:rPr lang="en-US" sz="2000" dirty="0"/>
              <a:t>Emergency contact information can help to identify a caregiver in a role that they may not identify as caregiving</a:t>
            </a:r>
          </a:p>
          <a:p>
            <a:r>
              <a:rPr lang="en-US" sz="2000" dirty="0"/>
              <a:t>Identify needs, concerns, and referrals</a:t>
            </a:r>
          </a:p>
          <a:p>
            <a:r>
              <a:rPr lang="en-US" sz="2000" dirty="0"/>
              <a:t>Follow up with the individual</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41</a:t>
            </a:fld>
            <a:endParaRPr lang="en-US">
              <a:solidFill>
                <a:prstClr val="black">
                  <a:tint val="75000"/>
                </a:prstClr>
              </a:solidFill>
              <a:latin typeface="Calibri"/>
            </a:endParaRPr>
          </a:p>
        </p:txBody>
      </p:sp>
    </p:spTree>
    <p:extLst>
      <p:ext uri="{BB962C8B-B14F-4D97-AF65-F5344CB8AC3E}">
        <p14:creationId xmlns:p14="http://schemas.microsoft.com/office/powerpoint/2010/main" val="4149093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Discussion</a:t>
            </a:r>
          </a:p>
        </p:txBody>
      </p:sp>
      <p:sp>
        <p:nvSpPr>
          <p:cNvPr id="3" name="Content Placeholder 2"/>
          <p:cNvSpPr>
            <a:spLocks noGrp="1"/>
          </p:cNvSpPr>
          <p:nvPr>
            <p:ph idx="1"/>
          </p:nvPr>
        </p:nvSpPr>
        <p:spPr/>
        <p:txBody>
          <a:bodyPr>
            <a:normAutofit/>
          </a:bodyPr>
          <a:lstStyle/>
          <a:p>
            <a:r>
              <a:rPr lang="en-US" sz="2000" dirty="0"/>
              <a:t>How do you use intakes to identify caregivers?</a:t>
            </a:r>
          </a:p>
          <a:p>
            <a:r>
              <a:rPr lang="en-US" sz="2000" dirty="0"/>
              <a:t>Is there a checkbox on your current form that would trigger a referral to caregiver services?</a:t>
            </a:r>
          </a:p>
          <a:p>
            <a:r>
              <a:rPr lang="en-US" sz="2000" dirty="0"/>
              <a:t>What types of questions could be asked on intake to identify caregivers roles and needs for assistance?</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42</a:t>
            </a:fld>
            <a:endParaRPr lang="en-US">
              <a:solidFill>
                <a:prstClr val="black">
                  <a:tint val="75000"/>
                </a:prstClr>
              </a:solidFill>
              <a:latin typeface="Calibri"/>
            </a:endParaRPr>
          </a:p>
        </p:txBody>
      </p:sp>
    </p:spTree>
    <p:extLst>
      <p:ext uri="{BB962C8B-B14F-4D97-AF65-F5344CB8AC3E}">
        <p14:creationId xmlns:p14="http://schemas.microsoft.com/office/powerpoint/2010/main" val="3383567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Service Plan</a:t>
            </a:r>
          </a:p>
        </p:txBody>
      </p:sp>
      <p:sp>
        <p:nvSpPr>
          <p:cNvPr id="3" name="Content Placeholder 2"/>
          <p:cNvSpPr>
            <a:spLocks noGrp="1"/>
          </p:cNvSpPr>
          <p:nvPr>
            <p:ph idx="1"/>
          </p:nvPr>
        </p:nvSpPr>
        <p:spPr/>
        <p:txBody>
          <a:bodyPr>
            <a:normAutofit/>
          </a:bodyPr>
          <a:lstStyle/>
          <a:p>
            <a:r>
              <a:rPr lang="en-US" sz="2000" dirty="0"/>
              <a:t>Review needs and available services with your caregiver.</a:t>
            </a:r>
          </a:p>
          <a:p>
            <a:r>
              <a:rPr lang="en-US" sz="2000" dirty="0"/>
              <a:t>Authorize services based on your policy and procedure manual, budget, and need.</a:t>
            </a:r>
          </a:p>
          <a:p>
            <a:r>
              <a:rPr lang="en-US" sz="2000" dirty="0"/>
              <a:t>Coordinate, as needed.</a:t>
            </a:r>
          </a:p>
          <a:p>
            <a:r>
              <a:rPr lang="en-US" sz="2000" dirty="0"/>
              <a:t>Record what was offered, accepted/declined, date(s) of service(s).</a:t>
            </a:r>
          </a:p>
          <a:p>
            <a:r>
              <a:rPr lang="en-US" sz="2000" dirty="0"/>
              <a:t>Consider tracking unmet need if you are unable to develop a plan of service to support the caregivers needs.</a:t>
            </a:r>
          </a:p>
          <a:p>
            <a:r>
              <a:rPr lang="en-US" sz="2000" dirty="0"/>
              <a:t>Maintain records and ensure confidentiality.</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43</a:t>
            </a:fld>
            <a:endParaRPr lang="en-US">
              <a:solidFill>
                <a:prstClr val="black">
                  <a:tint val="75000"/>
                </a:prstClr>
              </a:solidFill>
              <a:latin typeface="Calibri"/>
            </a:endParaRPr>
          </a:p>
        </p:txBody>
      </p:sp>
    </p:spTree>
    <p:extLst>
      <p:ext uri="{BB962C8B-B14F-4D97-AF65-F5344CB8AC3E}">
        <p14:creationId xmlns:p14="http://schemas.microsoft.com/office/powerpoint/2010/main" val="6540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Keeping Track of Services Provided</a:t>
            </a:r>
          </a:p>
        </p:txBody>
      </p:sp>
      <p:sp>
        <p:nvSpPr>
          <p:cNvPr id="5" name="Content Placeholder 4"/>
          <p:cNvSpPr>
            <a:spLocks noGrp="1"/>
          </p:cNvSpPr>
          <p:nvPr>
            <p:ph idx="1"/>
          </p:nvPr>
        </p:nvSpPr>
        <p:spPr/>
        <p:txBody>
          <a:bodyPr>
            <a:normAutofit/>
          </a:bodyPr>
          <a:lstStyle/>
          <a:p>
            <a:r>
              <a:rPr lang="en-US" sz="2000" dirty="0"/>
              <a:t>Keeping track of the elders and caregivers who participate in your services is an essential part of the Title VI Director’s job. </a:t>
            </a:r>
          </a:p>
          <a:p>
            <a:r>
              <a:rPr lang="en-US" sz="2000" dirty="0"/>
              <a:t>The records you keep on a daily basis will become the annual report required by your grant. </a:t>
            </a:r>
          </a:p>
          <a:p>
            <a:r>
              <a:rPr lang="en-US" sz="2000" dirty="0"/>
              <a:t>Having a good way to keep track of each caregiver who receives services, which services they received, and frequency will help you to apply for grants, contact service providers about needs, and keep track of the number of participants your grant is serving.</a:t>
            </a:r>
          </a:p>
        </p:txBody>
      </p:sp>
      <p:sp>
        <p:nvSpPr>
          <p:cNvPr id="3" name="Slide Number Placeholder 2"/>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44</a:t>
            </a:fld>
            <a:endParaRPr lang="en-US">
              <a:solidFill>
                <a:prstClr val="black">
                  <a:tint val="75000"/>
                </a:prstClr>
              </a:solidFill>
              <a:latin typeface="Calibri"/>
            </a:endParaRPr>
          </a:p>
        </p:txBody>
      </p:sp>
    </p:spTree>
    <p:extLst>
      <p:ext uri="{BB962C8B-B14F-4D97-AF65-F5344CB8AC3E}">
        <p14:creationId xmlns:p14="http://schemas.microsoft.com/office/powerpoint/2010/main" val="3167017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Quality Assurance</a:t>
            </a:r>
          </a:p>
        </p:txBody>
      </p:sp>
      <p:sp>
        <p:nvSpPr>
          <p:cNvPr id="3" name="Content Placeholder 2"/>
          <p:cNvSpPr>
            <a:spLocks noGrp="1"/>
          </p:cNvSpPr>
          <p:nvPr>
            <p:ph idx="1"/>
          </p:nvPr>
        </p:nvSpPr>
        <p:spPr/>
        <p:txBody>
          <a:bodyPr>
            <a:normAutofit/>
          </a:bodyPr>
          <a:lstStyle/>
          <a:p>
            <a:r>
              <a:rPr lang="en-US" sz="2000" dirty="0"/>
              <a:t>Quality assurance can be used for many purposes, including program management, program improvement, and accountability. </a:t>
            </a:r>
          </a:p>
          <a:p>
            <a:r>
              <a:rPr lang="en-US" sz="2000" dirty="0"/>
              <a:t>Quality assurance can help you decide if you are providing timely and relevant services, if your services are improving the quality of life for the family caregivers and the areas in which you can improve. </a:t>
            </a:r>
          </a:p>
          <a:p>
            <a:r>
              <a:rPr lang="en-US" sz="2000" dirty="0"/>
              <a:t>By using regular quality assurance measures, you can help ensure you are providing quality family caregiver support services that meet the needs of your caregivers.</a:t>
            </a:r>
          </a:p>
          <a:p>
            <a:r>
              <a:rPr lang="en-US" sz="2000" dirty="0"/>
              <a:t>Because of the diversity of programs, no single approach or set of criteria for quality assurance will apply to all programs.</a:t>
            </a:r>
          </a:p>
          <a:p>
            <a:pPr lvl="1"/>
            <a:r>
              <a:rPr lang="en-US" sz="1800" dirty="0"/>
              <a:t>Review Steps for Developing Quality Assurance</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45</a:t>
            </a:fld>
            <a:endParaRPr lang="en-US">
              <a:solidFill>
                <a:prstClr val="black">
                  <a:tint val="75000"/>
                </a:prstClr>
              </a:solidFill>
              <a:latin typeface="Calibri"/>
            </a:endParaRPr>
          </a:p>
        </p:txBody>
      </p:sp>
    </p:spTree>
    <p:extLst>
      <p:ext uri="{BB962C8B-B14F-4D97-AF65-F5344CB8AC3E}">
        <p14:creationId xmlns:p14="http://schemas.microsoft.com/office/powerpoint/2010/main" val="1968570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Preparing for Emergency and Disaster Situations</a:t>
            </a:r>
          </a:p>
        </p:txBody>
      </p:sp>
      <p:sp>
        <p:nvSpPr>
          <p:cNvPr id="3" name="Content Placeholder 2"/>
          <p:cNvSpPr>
            <a:spLocks noGrp="1"/>
          </p:cNvSpPr>
          <p:nvPr>
            <p:ph idx="1"/>
          </p:nvPr>
        </p:nvSpPr>
        <p:spPr/>
        <p:txBody>
          <a:bodyPr>
            <a:normAutofit/>
          </a:bodyPr>
          <a:lstStyle/>
          <a:p>
            <a:r>
              <a:rPr lang="en-US" sz="2000" dirty="0"/>
              <a:t>An emergency/disaster requires immediate and effective intervention of multiple government and private sector organizations to help meet the needs of the community and area just after the disaster occurs and the area and people begin to recover.</a:t>
            </a:r>
          </a:p>
          <a:p>
            <a:r>
              <a:rPr lang="en-US" sz="2000" dirty="0"/>
              <a:t>Just in Case: “Emergency Readiness for Older Adults and Caregivers” has step-by-step information to help older adults prepare for a disaster/emergency. </a:t>
            </a:r>
          </a:p>
          <a:p>
            <a:r>
              <a:rPr lang="en-US" sz="2000" dirty="0"/>
              <a:t>It includes helpful checklists, contact lists, and a medication list that can be filled in.</a:t>
            </a:r>
          </a:p>
        </p:txBody>
      </p:sp>
      <p:sp>
        <p:nvSpPr>
          <p:cNvPr id="4" name="Slide Number Placeholder 3"/>
          <p:cNvSpPr>
            <a:spLocks noGrp="1"/>
          </p:cNvSpPr>
          <p:nvPr>
            <p:ph type="sldNum" sz="quarter" idx="10"/>
          </p:nvPr>
        </p:nvSpPr>
        <p:spPr/>
        <p:txBody>
          <a:bodyPr/>
          <a:lstStyle/>
          <a:p>
            <a:pPr defTabSz="342900"/>
            <a:fld id="{237DD546-688F-4776-98B9-3643CBD8183E}" type="slidenum">
              <a:rPr lang="en-US">
                <a:solidFill>
                  <a:prstClr val="black">
                    <a:tint val="75000"/>
                  </a:prstClr>
                </a:solidFill>
                <a:latin typeface="Calibri"/>
              </a:rPr>
              <a:pPr defTabSz="342900"/>
              <a:t>46</a:t>
            </a:fld>
            <a:endParaRPr lang="en-US">
              <a:solidFill>
                <a:prstClr val="black">
                  <a:tint val="75000"/>
                </a:prstClr>
              </a:solidFill>
              <a:latin typeface="Calibri"/>
            </a:endParaRPr>
          </a:p>
        </p:txBody>
      </p:sp>
    </p:spTree>
    <p:extLst>
      <p:ext uri="{BB962C8B-B14F-4D97-AF65-F5344CB8AC3E}">
        <p14:creationId xmlns:p14="http://schemas.microsoft.com/office/powerpoint/2010/main" val="106672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Remember…</a:t>
            </a:r>
          </a:p>
        </p:txBody>
      </p:sp>
      <p:sp>
        <p:nvSpPr>
          <p:cNvPr id="3" name="Content Placeholder 2"/>
          <p:cNvSpPr>
            <a:spLocks noGrp="1"/>
          </p:cNvSpPr>
          <p:nvPr>
            <p:ph idx="1"/>
          </p:nvPr>
        </p:nvSpPr>
        <p:spPr/>
        <p:txBody>
          <a:bodyPr>
            <a:normAutofit/>
          </a:bodyPr>
          <a:lstStyle/>
          <a:p>
            <a:r>
              <a:rPr lang="en-US" sz="2600" dirty="0"/>
              <a:t>Program services are for the </a:t>
            </a:r>
            <a:r>
              <a:rPr lang="en-US" sz="2600" b="1" dirty="0"/>
              <a:t>caregiver</a:t>
            </a:r>
            <a:r>
              <a:rPr lang="en-US" sz="2600" dirty="0"/>
              <a:t>; not for the elder who receives the care.</a:t>
            </a:r>
          </a:p>
          <a:p>
            <a:r>
              <a:rPr lang="en-US" sz="2600" dirty="0"/>
              <a:t>While there may be a need to find a caregiver for a person who lives alone and does not have a family caregiver, a grantee </a:t>
            </a:r>
            <a:r>
              <a:rPr lang="en-US" sz="2600" dirty="0">
                <a:solidFill>
                  <a:srgbClr val="FF0000"/>
                </a:solidFill>
              </a:rPr>
              <a:t>cannot hire a caregiver for them with their Title VI Part C funds.</a:t>
            </a:r>
          </a:p>
        </p:txBody>
      </p:sp>
      <p:sp>
        <p:nvSpPr>
          <p:cNvPr id="4" name="Slide Number Placeholder 3"/>
          <p:cNvSpPr>
            <a:spLocks noGrp="1"/>
          </p:cNvSpPr>
          <p:nvPr>
            <p:ph type="sldNum" sz="quarter" idx="10"/>
          </p:nvPr>
        </p:nvSpPr>
        <p:spPr/>
        <p:txBody>
          <a:bodyPr/>
          <a:lstStyle/>
          <a:p>
            <a:fld id="{237DD546-688F-4776-98B9-3643CBD8183E}" type="slidenum">
              <a:rPr lang="en-US" smtClean="0"/>
              <a:t>47</a:t>
            </a:fld>
            <a:endParaRPr lang="en-US"/>
          </a:p>
        </p:txBody>
      </p:sp>
    </p:spTree>
    <p:extLst>
      <p:ext uri="{BB962C8B-B14F-4D97-AF65-F5344CB8AC3E}">
        <p14:creationId xmlns:p14="http://schemas.microsoft.com/office/powerpoint/2010/main" val="3889748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Caregiver Resources</a:t>
            </a:r>
          </a:p>
        </p:txBody>
      </p:sp>
      <p:sp>
        <p:nvSpPr>
          <p:cNvPr id="3" name="Content Placeholder 2"/>
          <p:cNvSpPr>
            <a:spLocks noGrp="1"/>
          </p:cNvSpPr>
          <p:nvPr>
            <p:ph idx="1"/>
          </p:nvPr>
        </p:nvSpPr>
        <p:spPr>
          <a:xfrm>
            <a:off x="457200" y="1762599"/>
            <a:ext cx="8229600" cy="4522723"/>
          </a:xfrm>
        </p:spPr>
        <p:txBody>
          <a:bodyPr>
            <a:normAutofit fontScale="62500" lnSpcReduction="20000"/>
          </a:bodyPr>
          <a:lstStyle/>
          <a:p>
            <a:pPr marL="0" indent="0">
              <a:buNone/>
            </a:pPr>
            <a:r>
              <a:rPr lang="en-US" dirty="0"/>
              <a:t>There is a wealth of information on the Internet designed to assist family members and caregivers of older adults. Here are a few useful links to get you started.</a:t>
            </a:r>
          </a:p>
          <a:p>
            <a:pPr marL="0" indent="0">
              <a:buNone/>
            </a:pPr>
            <a:endParaRPr lang="en-US" dirty="0"/>
          </a:p>
          <a:p>
            <a:r>
              <a:rPr lang="en-US" b="1" u="sng" dirty="0">
                <a:hlinkClick r:id="rId3"/>
              </a:rPr>
              <a:t>National Alzheimer’s Call Center</a:t>
            </a:r>
            <a:r>
              <a:rPr lang="en-US" b="1" dirty="0">
                <a:hlinkClick r:id="rId3"/>
              </a:rPr>
              <a:t> </a:t>
            </a:r>
            <a:br>
              <a:rPr lang="en-US" dirty="0"/>
            </a:br>
            <a:r>
              <a:rPr lang="en-US" dirty="0"/>
              <a:t>The National Call Center is available to people in 56 states and territories, 24/7, 365 days a year, to provide expert advice, care consultation, information, and referrals and can help with questions about memory problems, how to deal with challenging behaviors, and tips for taking care of someone with Alzheimer’s disease or other forms of dementia.</a:t>
            </a:r>
          </a:p>
          <a:p>
            <a:r>
              <a:rPr lang="en-US" b="1" u="sng" dirty="0">
                <a:hlinkClick r:id="rId4"/>
              </a:rPr>
              <a:t>ARCH –The National Respite Locator Service</a:t>
            </a:r>
            <a:r>
              <a:rPr lang="en-US" dirty="0">
                <a:hlinkClick r:id="rId4"/>
              </a:rPr>
              <a:t> </a:t>
            </a:r>
            <a:br>
              <a:rPr lang="en-US" dirty="0"/>
            </a:br>
            <a:r>
              <a:rPr lang="en-US" dirty="0"/>
              <a:t>This service helps parents, caregivers, and professionals find respite services in their state and local area that match their specific needs.</a:t>
            </a:r>
          </a:p>
          <a:p>
            <a:r>
              <a:rPr lang="en-US" b="1" u="sng" dirty="0">
                <a:hlinkClick r:id="rId5"/>
              </a:rPr>
              <a:t>Ask Medicare</a:t>
            </a:r>
            <a:r>
              <a:rPr lang="en-US" dirty="0">
                <a:hlinkClick r:id="rId5"/>
              </a:rPr>
              <a:t> </a:t>
            </a:r>
            <a:br>
              <a:rPr lang="en-US" dirty="0"/>
            </a:br>
            <a:r>
              <a:rPr lang="en-US" dirty="0"/>
              <a:t>This initiative offers information, tools and materials to assist the caregiver and their loved ones in making informed healthcare decisions.</a:t>
            </a:r>
          </a:p>
          <a:p>
            <a:r>
              <a:rPr lang="en-US" b="1" u="sng" dirty="0">
                <a:hlinkClick r:id="rId6"/>
              </a:rPr>
              <a:t>Family Caregiver Alliance</a:t>
            </a:r>
            <a:r>
              <a:rPr lang="en-US" dirty="0">
                <a:hlinkClick r:id="rId6"/>
              </a:rPr>
              <a:t> </a:t>
            </a:r>
            <a:br>
              <a:rPr lang="en-US" dirty="0"/>
            </a:br>
            <a:r>
              <a:rPr lang="en-US" dirty="0"/>
              <a:t>This site features information on programs at national, state and local levels that support and sustain caregivers.</a:t>
            </a:r>
          </a:p>
          <a:p>
            <a:r>
              <a:rPr lang="en-US" b="1" u="sng" dirty="0">
                <a:hlinkClick r:id="rId7"/>
              </a:rPr>
              <a:t>National Alliance for Caregiving</a:t>
            </a:r>
            <a:r>
              <a:rPr lang="en-US" dirty="0">
                <a:hlinkClick r:id="rId7"/>
              </a:rPr>
              <a:t> </a:t>
            </a:r>
            <a:br>
              <a:rPr lang="en-US" dirty="0"/>
            </a:br>
            <a:r>
              <a:rPr lang="en-US" dirty="0"/>
              <a:t>This site features publications and resources for caregivers, including the Family Care Resource Connection, where you can find reviews and ratings of more than 1,000 books, videos, websites and other materials on caregiving.</a:t>
            </a:r>
          </a:p>
        </p:txBody>
      </p:sp>
      <p:sp>
        <p:nvSpPr>
          <p:cNvPr id="4" name="Slide Number Placeholder 3"/>
          <p:cNvSpPr>
            <a:spLocks noGrp="1"/>
          </p:cNvSpPr>
          <p:nvPr>
            <p:ph type="sldNum" sz="quarter" idx="10"/>
          </p:nvPr>
        </p:nvSpPr>
        <p:spPr/>
        <p:txBody>
          <a:bodyPr/>
          <a:lstStyle/>
          <a:p>
            <a:fld id="{237DD546-688F-4776-98B9-3643CBD8183E}" type="slidenum">
              <a:rPr lang="en-US" smtClean="0"/>
              <a:t>48</a:t>
            </a:fld>
            <a:endParaRPr lang="en-US"/>
          </a:p>
        </p:txBody>
      </p:sp>
    </p:spTree>
    <p:extLst>
      <p:ext uri="{BB962C8B-B14F-4D97-AF65-F5344CB8AC3E}">
        <p14:creationId xmlns:p14="http://schemas.microsoft.com/office/powerpoint/2010/main" val="1329572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C183D7F6-B498-43B3-948B-1728B52AA6E4}">
                <adec:decorative xmlns:adec="http://schemas.microsoft.com/office/drawing/2017/decorative" val="1"/>
              </a:ext>
            </a:extLst>
          </p:cNvPr>
          <p:cNvSpPr txBox="1">
            <a:spLocks/>
          </p:cNvSpPr>
          <p:nvPr/>
        </p:nvSpPr>
        <p:spPr>
          <a:xfrm>
            <a:off x="6200878" y="2191824"/>
            <a:ext cx="2780827" cy="2921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base">
              <a:spcBef>
                <a:spcPct val="0"/>
              </a:spcBef>
              <a:spcAft>
                <a:spcPct val="0"/>
              </a:spcAft>
              <a:buFont typeface="Arial"/>
              <a:buNone/>
            </a:pPr>
            <a:r>
              <a:rPr lang="en-US" sz="1900" b="1" dirty="0">
                <a:solidFill>
                  <a:srgbClr val="1F497D"/>
                </a:solidFill>
                <a:latin typeface="Calibri" pitchFamily="34" charset="0"/>
              </a:rPr>
              <a:t>Percy Devine</a:t>
            </a:r>
          </a:p>
          <a:p>
            <a:pPr marL="0" indent="0" algn="ctr" fontAlgn="base">
              <a:spcBef>
                <a:spcPct val="0"/>
              </a:spcBef>
              <a:spcAft>
                <a:spcPct val="0"/>
              </a:spcAft>
              <a:buFont typeface="Arial"/>
              <a:buNone/>
            </a:pPr>
            <a:r>
              <a:rPr lang="en-US" sz="1900" dirty="0">
                <a:solidFill>
                  <a:srgbClr val="1F497D"/>
                </a:solidFill>
                <a:latin typeface="Calibri" pitchFamily="34" charset="0"/>
              </a:rPr>
              <a:t>Regional Administrator</a:t>
            </a:r>
          </a:p>
          <a:p>
            <a:pPr marL="0" lvl="0" indent="0" algn="ctr" fontAlgn="base">
              <a:spcBef>
                <a:spcPct val="0"/>
              </a:spcBef>
              <a:spcAft>
                <a:spcPct val="0"/>
              </a:spcAft>
              <a:buNone/>
            </a:pPr>
            <a:r>
              <a:rPr lang="en-US" sz="1900" dirty="0">
                <a:solidFill>
                  <a:srgbClr val="1F497D"/>
                </a:solidFill>
                <a:latin typeface="Calibri" pitchFamily="34" charset="0"/>
              </a:rPr>
              <a:t>Administration for Community Living</a:t>
            </a:r>
          </a:p>
          <a:p>
            <a:pPr marL="0" lvl="0" indent="0" algn="ctr" fontAlgn="base">
              <a:spcBef>
                <a:spcPct val="0"/>
              </a:spcBef>
              <a:spcAft>
                <a:spcPct val="0"/>
              </a:spcAft>
              <a:buNone/>
            </a:pPr>
            <a:r>
              <a:rPr lang="en-US" sz="1900" dirty="0">
                <a:solidFill>
                  <a:srgbClr val="1F497D"/>
                </a:solidFill>
                <a:latin typeface="Calibri" pitchFamily="34" charset="0"/>
              </a:rPr>
              <a:t>Center for Regional Operations – Denver </a:t>
            </a:r>
          </a:p>
          <a:p>
            <a:pPr marL="0" indent="0" algn="ctr" fontAlgn="base">
              <a:spcBef>
                <a:spcPct val="0"/>
              </a:spcBef>
              <a:spcAft>
                <a:spcPct val="0"/>
              </a:spcAft>
              <a:buFont typeface="Arial"/>
              <a:buNone/>
            </a:pPr>
            <a:r>
              <a:rPr lang="en-US" sz="1900" b="1" dirty="0">
                <a:solidFill>
                  <a:srgbClr val="1F497D"/>
                </a:solidFill>
                <a:latin typeface="Calibri" pitchFamily="34" charset="0"/>
              </a:rPr>
              <a:t>PHONE: 303.844.7815  EMAIL: </a:t>
            </a:r>
            <a:r>
              <a:rPr lang="en-US" sz="1900" dirty="0">
                <a:solidFill>
                  <a:srgbClr val="1F497D"/>
                </a:solidFill>
                <a:latin typeface="Calibri" pitchFamily="34" charset="0"/>
                <a:hlinkClick r:id="rId3"/>
              </a:rPr>
              <a:t>Percy.Devine@acl.hhs.gov</a:t>
            </a:r>
            <a:r>
              <a:rPr lang="en-US" sz="1900" dirty="0">
                <a:solidFill>
                  <a:srgbClr val="1F497D"/>
                </a:solidFill>
                <a:latin typeface="Calibri" pitchFamily="34" charset="0"/>
              </a:rPr>
              <a:t> </a:t>
            </a:r>
            <a:endParaRPr lang="en-US" sz="1900" dirty="0">
              <a:solidFill>
                <a:prstClr val="black"/>
              </a:solidFill>
              <a:latin typeface="Arial" pitchFamily="34" charset="0"/>
            </a:endParaRPr>
          </a:p>
          <a:p>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srcRect/>
          <a:stretch/>
        </p:blipFill>
        <p:spPr>
          <a:xfrm>
            <a:off x="4762474" y="2350442"/>
            <a:ext cx="1442989" cy="2157984"/>
          </a:xfrm>
          <a:prstGeom prst="rect">
            <a:avLst/>
          </a:prstGeom>
        </p:spPr>
      </p:pic>
      <p:sp>
        <p:nvSpPr>
          <p:cNvPr id="4" name="Content Placeholder 3">
            <a:extLst>
              <a:ext uri="{C183D7F6-B498-43B3-948B-1728B52AA6E4}">
                <adec:decorative xmlns:adec="http://schemas.microsoft.com/office/drawing/2017/decorative" val="1"/>
              </a:ext>
            </a:extLst>
          </p:cNvPr>
          <p:cNvSpPr>
            <a:spLocks noGrp="1"/>
          </p:cNvSpPr>
          <p:nvPr>
            <p:ph sz="half" idx="2"/>
          </p:nvPr>
        </p:nvSpPr>
        <p:spPr>
          <a:xfrm>
            <a:off x="1920348" y="2143771"/>
            <a:ext cx="2842126" cy="2921887"/>
          </a:xfrm>
        </p:spPr>
        <p:txBody>
          <a:bodyPr>
            <a:normAutofit/>
          </a:bodyPr>
          <a:lstStyle/>
          <a:p>
            <a:pPr marL="0" lvl="0" indent="0" algn="ctr" fontAlgn="base">
              <a:spcBef>
                <a:spcPct val="0"/>
              </a:spcBef>
              <a:spcAft>
                <a:spcPct val="0"/>
              </a:spcAft>
              <a:buNone/>
            </a:pPr>
            <a:r>
              <a:rPr lang="en-US" sz="1900" b="1" dirty="0">
                <a:solidFill>
                  <a:srgbClr val="1F497D"/>
                </a:solidFill>
                <a:latin typeface="Calibri" pitchFamily="34" charset="0"/>
              </a:rPr>
              <a:t>Lacey Boven</a:t>
            </a:r>
          </a:p>
          <a:p>
            <a:pPr marL="0" lvl="0" indent="0" algn="ctr" fontAlgn="base">
              <a:spcBef>
                <a:spcPct val="0"/>
              </a:spcBef>
              <a:spcAft>
                <a:spcPct val="0"/>
              </a:spcAft>
              <a:buNone/>
            </a:pPr>
            <a:r>
              <a:rPr lang="en-US" sz="1900" dirty="0">
                <a:solidFill>
                  <a:srgbClr val="1F497D"/>
                </a:solidFill>
                <a:latin typeface="Calibri" pitchFamily="34" charset="0"/>
              </a:rPr>
              <a:t>Regional Administrator</a:t>
            </a:r>
          </a:p>
          <a:p>
            <a:pPr marL="0" lvl="0" indent="0" algn="ctr" fontAlgn="base">
              <a:spcBef>
                <a:spcPct val="0"/>
              </a:spcBef>
              <a:spcAft>
                <a:spcPct val="0"/>
              </a:spcAft>
              <a:buNone/>
            </a:pPr>
            <a:r>
              <a:rPr lang="en-US" sz="1900" dirty="0">
                <a:solidFill>
                  <a:srgbClr val="1F497D"/>
                </a:solidFill>
                <a:latin typeface="Calibri" pitchFamily="34" charset="0"/>
              </a:rPr>
              <a:t>Administration for Community Living</a:t>
            </a:r>
          </a:p>
          <a:p>
            <a:pPr marL="0" lvl="0" indent="0" algn="ctr" fontAlgn="base">
              <a:spcBef>
                <a:spcPct val="0"/>
              </a:spcBef>
              <a:spcAft>
                <a:spcPct val="0"/>
              </a:spcAft>
              <a:buNone/>
            </a:pPr>
            <a:r>
              <a:rPr lang="en-US" sz="1900" dirty="0">
                <a:solidFill>
                  <a:srgbClr val="1F497D"/>
                </a:solidFill>
                <a:latin typeface="Calibri" pitchFamily="34" charset="0"/>
              </a:rPr>
              <a:t>Center for Regional Operations – Kansas City</a:t>
            </a:r>
          </a:p>
          <a:p>
            <a:pPr marL="0" lvl="0" indent="0" algn="ctr" fontAlgn="base">
              <a:spcBef>
                <a:spcPct val="0"/>
              </a:spcBef>
              <a:spcAft>
                <a:spcPct val="0"/>
              </a:spcAft>
              <a:buNone/>
            </a:pPr>
            <a:r>
              <a:rPr lang="en-US" sz="1900" b="1" dirty="0">
                <a:solidFill>
                  <a:srgbClr val="1F497D"/>
                </a:solidFill>
                <a:latin typeface="Calibri" pitchFamily="34" charset="0"/>
              </a:rPr>
              <a:t>PHONE: 816.702.4180  EMAIL: </a:t>
            </a:r>
            <a:r>
              <a:rPr lang="en-US" sz="1900" dirty="0">
                <a:solidFill>
                  <a:srgbClr val="1F497D"/>
                </a:solidFill>
                <a:latin typeface="Calibri" pitchFamily="34" charset="0"/>
                <a:hlinkClick r:id="rId3"/>
              </a:rPr>
              <a:t>Lacey.Boven@acl.hhs.gov</a:t>
            </a:r>
            <a:r>
              <a:rPr lang="en-US" sz="1900" dirty="0">
                <a:solidFill>
                  <a:srgbClr val="1F497D"/>
                </a:solidFill>
                <a:latin typeface="Calibri" pitchFamily="34" charset="0"/>
              </a:rPr>
              <a:t> </a:t>
            </a:r>
            <a:endParaRPr lang="en-US" sz="1900" dirty="0">
              <a:solidFill>
                <a:prstClr val="black"/>
              </a:solidFill>
              <a:latin typeface="Arial" pitchFamily="34" charset="0"/>
            </a:endParaRP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rcRect/>
          <a:stretch/>
        </p:blipFill>
        <p:spPr>
          <a:xfrm>
            <a:off x="481944" y="2350442"/>
            <a:ext cx="1438404" cy="2157116"/>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457200" y="818375"/>
            <a:ext cx="8229600" cy="609576"/>
          </a:xfrm>
        </p:spPr>
        <p:txBody>
          <a:bodyPr>
            <a:noAutofit/>
          </a:bodyPr>
          <a:lstStyle/>
          <a:p>
            <a:r>
              <a:rPr lang="en-US" sz="4400" dirty="0"/>
              <a:t>Questions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14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1102122"/>
            <a:ext cx="8703426" cy="609576"/>
          </a:xfrm>
        </p:spPr>
        <p:txBody>
          <a:bodyPr>
            <a:noAutofit/>
          </a:bodyPr>
          <a:lstStyle/>
          <a:p>
            <a:r>
              <a:rPr lang="en-US" sz="3600" b="1" dirty="0"/>
              <a:t>What do we mean by “Informal Caregiving”?</a:t>
            </a:r>
          </a:p>
        </p:txBody>
      </p:sp>
      <p:sp>
        <p:nvSpPr>
          <p:cNvPr id="3" name="Content Placeholder 2"/>
          <p:cNvSpPr>
            <a:spLocks noGrp="1"/>
          </p:cNvSpPr>
          <p:nvPr>
            <p:ph idx="1"/>
          </p:nvPr>
        </p:nvSpPr>
        <p:spPr>
          <a:xfrm>
            <a:off x="457200" y="2016798"/>
            <a:ext cx="8229600" cy="4338927"/>
          </a:xfrm>
        </p:spPr>
        <p:txBody>
          <a:bodyPr>
            <a:normAutofit fontScale="70000" lnSpcReduction="20000"/>
          </a:bodyPr>
          <a:lstStyle/>
          <a:p>
            <a:r>
              <a:rPr lang="en-US" sz="3400" dirty="0"/>
              <a:t>Family caregivers provide an array of services that can include:</a:t>
            </a:r>
          </a:p>
          <a:p>
            <a:pPr lvl="1"/>
            <a:r>
              <a:rPr lang="en-US" dirty="0">
                <a:solidFill>
                  <a:schemeClr val="accent2"/>
                </a:solidFill>
              </a:rPr>
              <a:t>Emotional, </a:t>
            </a:r>
          </a:p>
          <a:p>
            <a:pPr lvl="1"/>
            <a:r>
              <a:rPr lang="en-US" dirty="0">
                <a:solidFill>
                  <a:schemeClr val="accent2"/>
                </a:solidFill>
              </a:rPr>
              <a:t>Financial, </a:t>
            </a:r>
          </a:p>
          <a:p>
            <a:pPr lvl="1"/>
            <a:r>
              <a:rPr lang="en-US" dirty="0">
                <a:solidFill>
                  <a:schemeClr val="accent2"/>
                </a:solidFill>
              </a:rPr>
              <a:t>Nursing, </a:t>
            </a:r>
          </a:p>
          <a:p>
            <a:pPr lvl="1"/>
            <a:r>
              <a:rPr lang="en-US" dirty="0">
                <a:solidFill>
                  <a:schemeClr val="accent2"/>
                </a:solidFill>
              </a:rPr>
              <a:t>Social, </a:t>
            </a:r>
          </a:p>
          <a:p>
            <a:pPr lvl="1"/>
            <a:r>
              <a:rPr lang="en-US" dirty="0">
                <a:solidFill>
                  <a:schemeClr val="accent2"/>
                </a:solidFill>
              </a:rPr>
              <a:t>Homemaking, </a:t>
            </a:r>
          </a:p>
          <a:p>
            <a:pPr lvl="1"/>
            <a:r>
              <a:rPr lang="en-US" dirty="0">
                <a:solidFill>
                  <a:schemeClr val="accent2"/>
                </a:solidFill>
              </a:rPr>
              <a:t>and other services needed on a daily or intermittent basis. </a:t>
            </a:r>
          </a:p>
          <a:p>
            <a:r>
              <a:rPr lang="en-US" sz="3400" dirty="0"/>
              <a:t>Sometimes it means 24-hour care for someone who is unable to dress, feed, go to the bathroom, or think for him or herself. </a:t>
            </a:r>
          </a:p>
          <a:p>
            <a:r>
              <a:rPr lang="en-US" sz="3400" dirty="0"/>
              <a:t>Caregiving can last a lifetime or as little as a few days or months.</a:t>
            </a:r>
          </a:p>
        </p:txBody>
      </p:sp>
      <p:sp>
        <p:nvSpPr>
          <p:cNvPr id="4" name="Slide Number Placeholder 3"/>
          <p:cNvSpPr>
            <a:spLocks noGrp="1"/>
          </p:cNvSpPr>
          <p:nvPr>
            <p:ph type="sldNum" sz="quarter" idx="10"/>
          </p:nvPr>
        </p:nvSpPr>
        <p:spPr/>
        <p:txBody>
          <a:bodyPr/>
          <a:lstStyle/>
          <a:p>
            <a:fld id="{237DD546-688F-4776-98B9-3643CBD8183E}" type="slidenum">
              <a:rPr lang="en-US" smtClean="0"/>
              <a:t>5</a:t>
            </a:fld>
            <a:endParaRPr lang="en-US"/>
          </a:p>
        </p:txBody>
      </p:sp>
    </p:spTree>
    <p:extLst>
      <p:ext uri="{BB962C8B-B14F-4D97-AF65-F5344CB8AC3E}">
        <p14:creationId xmlns:p14="http://schemas.microsoft.com/office/powerpoint/2010/main" val="173810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do we mean by “frail”?</a:t>
            </a:r>
          </a:p>
        </p:txBody>
      </p:sp>
      <p:sp>
        <p:nvSpPr>
          <p:cNvPr id="3" name="Content Placeholder 2"/>
          <p:cNvSpPr>
            <a:spLocks noGrp="1"/>
          </p:cNvSpPr>
          <p:nvPr>
            <p:ph idx="1"/>
          </p:nvPr>
        </p:nvSpPr>
        <p:spPr/>
        <p:txBody>
          <a:bodyPr/>
          <a:lstStyle/>
          <a:p>
            <a:pPr marL="0" indent="0">
              <a:buNone/>
            </a:pPr>
            <a:r>
              <a:rPr lang="en-US" dirty="0"/>
              <a:t>“Frail’’ means that the older individual is functionally impaired because the individual—</a:t>
            </a:r>
          </a:p>
          <a:p>
            <a:r>
              <a:rPr lang="en-US" dirty="0"/>
              <a:t>is unable to perform at least two activities of daily living without substantial human assistance, including verbal reminding, physical cueing, or supervision; or</a:t>
            </a:r>
          </a:p>
          <a:p>
            <a:r>
              <a:rPr lang="en-US" dirty="0"/>
              <a:t>due to a cognitive or other mental impairment, requires substantial supervision because the individual behaves in a manner that poses a serious health or safety hazard to the individual or to another individual.</a:t>
            </a:r>
          </a:p>
          <a:p>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6</a:t>
            </a:fld>
            <a:endParaRPr lang="en-US"/>
          </a:p>
        </p:txBody>
      </p:sp>
    </p:spTree>
    <p:extLst>
      <p:ext uri="{BB962C8B-B14F-4D97-AF65-F5344CB8AC3E}">
        <p14:creationId xmlns:p14="http://schemas.microsoft.com/office/powerpoint/2010/main" val="352239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237DD546-688F-4776-98B9-3643CBD8183E}" type="slidenum">
              <a:rPr lang="en-US" smtClean="0"/>
              <a:t>7</a:t>
            </a:fld>
            <a:endParaRPr lang="en-US"/>
          </a:p>
        </p:txBody>
      </p:sp>
      <p:sp>
        <p:nvSpPr>
          <p:cNvPr id="5" name="TextBox 4">
            <a:extLst>
              <a:ext uri="{C183D7F6-B498-43B3-948B-1728B52AA6E4}">
                <adec:decorative xmlns:adec="http://schemas.microsoft.com/office/drawing/2017/decorative" val="1"/>
              </a:ext>
            </a:extLst>
          </p:cNvPr>
          <p:cNvSpPr txBox="1"/>
          <p:nvPr/>
        </p:nvSpPr>
        <p:spPr>
          <a:xfrm>
            <a:off x="86263" y="6191128"/>
            <a:ext cx="8971472" cy="369332"/>
          </a:xfrm>
          <a:prstGeom prst="rect">
            <a:avLst/>
          </a:prstGeom>
          <a:noFill/>
        </p:spPr>
        <p:txBody>
          <a:bodyPr wrap="square" rtlCol="0">
            <a:spAutoFit/>
          </a:bodyPr>
          <a:lstStyle/>
          <a:p>
            <a:r>
              <a:rPr lang="en-US" dirty="0"/>
              <a:t>https://www.advancedrm.com/measuring-adls-to-assess-needs-and-improve-independence/#</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73" y="1674290"/>
            <a:ext cx="7880653" cy="4511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457200" y="975479"/>
            <a:ext cx="8229600" cy="609576"/>
          </a:xfrm>
        </p:spPr>
        <p:txBody>
          <a:bodyPr>
            <a:normAutofit fontScale="90000"/>
          </a:bodyPr>
          <a:lstStyle/>
          <a:p>
            <a:r>
              <a:rPr lang="en-US" b="1" dirty="0"/>
              <a:t>Activities of Daily Living</a:t>
            </a:r>
          </a:p>
        </p:txBody>
      </p:sp>
    </p:spTree>
    <p:extLst>
      <p:ext uri="{BB962C8B-B14F-4D97-AF65-F5344CB8AC3E}">
        <p14:creationId xmlns:p14="http://schemas.microsoft.com/office/powerpoint/2010/main" val="194604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830"/>
            <a:ext cx="8229600" cy="609576"/>
          </a:xfrm>
        </p:spPr>
        <p:txBody>
          <a:bodyPr>
            <a:normAutofit fontScale="90000"/>
          </a:bodyPr>
          <a:lstStyle/>
          <a:p>
            <a:r>
              <a:rPr lang="en-US" sz="4000" b="1" dirty="0"/>
              <a:t>Who</a:t>
            </a:r>
            <a:r>
              <a:rPr lang="en-US" b="1" dirty="0"/>
              <a:t> are Caregivers? </a:t>
            </a:r>
          </a:p>
        </p:txBody>
      </p:sp>
      <p:sp>
        <p:nvSpPr>
          <p:cNvPr id="3" name="Content Placeholder 2"/>
          <p:cNvSpPr>
            <a:spLocks noGrp="1"/>
          </p:cNvSpPr>
          <p:nvPr>
            <p:ph idx="1"/>
          </p:nvPr>
        </p:nvSpPr>
        <p:spPr>
          <a:xfrm>
            <a:off x="548639" y="1720418"/>
            <a:ext cx="7822277" cy="4810182"/>
          </a:xfrm>
        </p:spPr>
        <p:txBody>
          <a:bodyPr>
            <a:normAutofit/>
          </a:bodyPr>
          <a:lstStyle/>
          <a:p>
            <a:pPr marL="0" indent="0">
              <a:buNone/>
            </a:pPr>
            <a:r>
              <a:rPr lang="en-US" sz="2800" dirty="0"/>
              <a:t>In Indian Country, the most likely caregivers are family members, friends of the family, neighbors, or members of a church or social club who are close to the person needing care. </a:t>
            </a:r>
          </a:p>
          <a:p>
            <a:pPr marL="0" indent="0">
              <a:buNone/>
            </a:pPr>
            <a:endParaRPr lang="en-US" sz="1600" dirty="0"/>
          </a:p>
          <a:p>
            <a:pPr marL="0" indent="0">
              <a:buNone/>
            </a:pPr>
            <a:r>
              <a:rPr lang="en-US" sz="2800" dirty="0"/>
              <a:t>Many caregivers do not identify themselves as such since caring for elders is a traditional activity in Indian Country; caregivers see themselves as simply doing what needs to be done.</a:t>
            </a:r>
          </a:p>
          <a:p>
            <a:pPr marL="0" indent="0">
              <a:buNone/>
            </a:pPr>
            <a:endParaRPr lang="en-US" sz="2800" dirty="0"/>
          </a:p>
          <a:p>
            <a:endParaRPr lang="en-US" sz="2800" b="1" dirty="0"/>
          </a:p>
          <a:p>
            <a:endParaRPr lang="en-US" sz="2800" b="1" dirty="0"/>
          </a:p>
          <a:p>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8</a:t>
            </a:fld>
            <a:endParaRPr lang="en-US"/>
          </a:p>
        </p:txBody>
      </p:sp>
    </p:spTree>
    <p:extLst>
      <p:ext uri="{BB962C8B-B14F-4D97-AF65-F5344CB8AC3E}">
        <p14:creationId xmlns:p14="http://schemas.microsoft.com/office/powerpoint/2010/main" val="309654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709"/>
            <a:ext cx="8229600" cy="609576"/>
          </a:xfrm>
        </p:spPr>
        <p:txBody>
          <a:bodyPr>
            <a:normAutofit fontScale="90000"/>
          </a:bodyPr>
          <a:lstStyle/>
          <a:p>
            <a:r>
              <a:rPr lang="en-US" b="1" dirty="0"/>
              <a:t>Title VI, Part C—Adult Family Caregiver: </a:t>
            </a:r>
            <a:r>
              <a:rPr lang="en-US" b="1" dirty="0">
                <a:solidFill>
                  <a:srgbClr val="C00000"/>
                </a:solidFill>
              </a:rPr>
              <a:t>Defined</a:t>
            </a:r>
            <a:br>
              <a:rPr lang="en-US" sz="4000" b="1" dirty="0"/>
            </a:br>
            <a:endParaRPr lang="en-US" dirty="0"/>
          </a:p>
        </p:txBody>
      </p:sp>
      <p:sp>
        <p:nvSpPr>
          <p:cNvPr id="3" name="Content Placeholder 2"/>
          <p:cNvSpPr>
            <a:spLocks noGrp="1"/>
          </p:cNvSpPr>
          <p:nvPr>
            <p:ph idx="1"/>
          </p:nvPr>
        </p:nvSpPr>
        <p:spPr>
          <a:xfrm>
            <a:off x="457200" y="2119085"/>
            <a:ext cx="8229600" cy="4142069"/>
          </a:xfrm>
        </p:spPr>
        <p:txBody>
          <a:bodyPr>
            <a:normAutofit/>
          </a:bodyPr>
          <a:lstStyle/>
          <a:p>
            <a:pPr marL="457200" lvl="1" indent="0">
              <a:buNone/>
            </a:pPr>
            <a:r>
              <a:rPr lang="en-US" sz="2500" dirty="0"/>
              <a:t>(3) The term ‘‘family caregiver’’ means an adult family member, or another individual, who is an informal provider of in-home and community care to an older individual or to an individual with Alzheimer’s disease or a related disorder with neurological and organic brain dysfunction [OAA Section 302 (3)].</a:t>
            </a:r>
          </a:p>
          <a:p>
            <a:pPr marL="457200" lvl="1" indent="0">
              <a:buNone/>
            </a:pPr>
            <a:endParaRPr lang="en-US" sz="2500" dirty="0"/>
          </a:p>
          <a:p>
            <a:pPr marL="0" indent="0">
              <a:buNone/>
            </a:pPr>
            <a:endParaRPr lang="en-US" dirty="0"/>
          </a:p>
        </p:txBody>
      </p:sp>
      <p:sp>
        <p:nvSpPr>
          <p:cNvPr id="4" name="Slide Number Placeholder 3"/>
          <p:cNvSpPr>
            <a:spLocks noGrp="1"/>
          </p:cNvSpPr>
          <p:nvPr>
            <p:ph type="sldNum" sz="quarter" idx="10"/>
          </p:nvPr>
        </p:nvSpPr>
        <p:spPr/>
        <p:txBody>
          <a:bodyPr/>
          <a:lstStyle/>
          <a:p>
            <a:fld id="{237DD546-688F-4776-98B9-3643CBD8183E}" type="slidenum">
              <a:rPr lang="en-US" smtClean="0"/>
              <a:t>9</a:t>
            </a:fld>
            <a:endParaRPr lang="en-US"/>
          </a:p>
        </p:txBody>
      </p:sp>
    </p:spTree>
    <p:extLst>
      <p:ext uri="{BB962C8B-B14F-4D97-AF65-F5344CB8AC3E}">
        <p14:creationId xmlns:p14="http://schemas.microsoft.com/office/powerpoint/2010/main" val="2186452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48804</TotalTime>
  <Words>4843</Words>
  <Application>Microsoft Office PowerPoint</Application>
  <PresentationFormat>On-screen Show (4:3)</PresentationFormat>
  <Paragraphs>411</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Office Theme</vt:lpstr>
      <vt:lpstr>Caregiver Program Overview</vt:lpstr>
      <vt:lpstr>{Hidden}</vt:lpstr>
      <vt:lpstr>Title VI, Part C—Caregiver Support Services</vt:lpstr>
      <vt:lpstr>You might be a caregiver if…</vt:lpstr>
      <vt:lpstr>What do we mean by “Informal Caregiving”?</vt:lpstr>
      <vt:lpstr>What do we mean by “frail”?</vt:lpstr>
      <vt:lpstr>Activities of Daily Living</vt:lpstr>
      <vt:lpstr>Who are Caregivers? </vt:lpstr>
      <vt:lpstr>Title VI, Part C—Adult Family Caregiver: Defined </vt:lpstr>
      <vt:lpstr>Title VI, Part C—Older Relative Caregiver: Defined</vt:lpstr>
      <vt:lpstr>Title VI, Part C – Older Relative Caregiver:  Grandparents Raising Grandchildren </vt:lpstr>
      <vt:lpstr>Title VI, Part C—Older Relative Caregiver: Caring for Someone with a Disability</vt:lpstr>
      <vt:lpstr>Examples of Caregiver and Services </vt:lpstr>
      <vt:lpstr>Examples of Caregiver and Services cont.</vt:lpstr>
      <vt:lpstr>Identifying Caregivers</vt:lpstr>
      <vt:lpstr>Group Discussion</vt:lpstr>
      <vt:lpstr>Meeting the Needs of Your Caregivers</vt:lpstr>
      <vt:lpstr>Meeting the Needs of Your Caregivers cont.</vt:lpstr>
      <vt:lpstr>Finding Out About Your Caregivers</vt:lpstr>
      <vt:lpstr>Title VI, Part C – Required Services</vt:lpstr>
      <vt:lpstr>Required Service 1: Information  </vt:lpstr>
      <vt:lpstr>Required Service 2: Assistance Services</vt:lpstr>
      <vt:lpstr>Required Service 3: Caregiver Counseling, Training, and Support Groups – Counseling   </vt:lpstr>
      <vt:lpstr>Required Service 3: Caregiver Counseling, Training, and Support Groups – Training </vt:lpstr>
      <vt:lpstr>Required Service 3: Caregiver Counseling, Training, and Support Groups - Support Groups </vt:lpstr>
      <vt:lpstr>Required Service 4: Supplemental Services</vt:lpstr>
      <vt:lpstr>Required Service 5: Respite</vt:lpstr>
      <vt:lpstr>Respite Policy Considerations</vt:lpstr>
      <vt:lpstr>Volunteers</vt:lpstr>
      <vt:lpstr>Coordinating Caregiver Programs</vt:lpstr>
      <vt:lpstr>Program Management</vt:lpstr>
      <vt:lpstr>Planning and Organizing</vt:lpstr>
      <vt:lpstr>Programming Around Need</vt:lpstr>
      <vt:lpstr>Budgeting</vt:lpstr>
      <vt:lpstr>Policy</vt:lpstr>
      <vt:lpstr>Procedures</vt:lpstr>
      <vt:lpstr>Policy and Procedure Manual</vt:lpstr>
      <vt:lpstr>Implementation and Training</vt:lpstr>
      <vt:lpstr>Records</vt:lpstr>
      <vt:lpstr>Records Policies</vt:lpstr>
      <vt:lpstr>Intake</vt:lpstr>
      <vt:lpstr>Discussion</vt:lpstr>
      <vt:lpstr>Service Plan</vt:lpstr>
      <vt:lpstr>Keeping Track of Services Provided</vt:lpstr>
      <vt:lpstr>Quality Assurance</vt:lpstr>
      <vt:lpstr>Preparing for Emergency and Disaster Situations</vt:lpstr>
      <vt:lpstr>Remember…</vt:lpstr>
      <vt:lpstr>Caregiver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Lacey Boven and Kristen Hudgins</dc:creator>
  <cp:lastModifiedBy>Joaquin Phoenix</cp:lastModifiedBy>
  <cp:revision>154</cp:revision>
  <cp:lastPrinted>2019-08-09T19:53:32Z</cp:lastPrinted>
  <dcterms:created xsi:type="dcterms:W3CDTF">2013-01-31T16:55:21Z</dcterms:created>
  <dcterms:modified xsi:type="dcterms:W3CDTF">2022-04-17T02:29:09Z</dcterms:modified>
</cp:coreProperties>
</file>