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6" r:id="rId6"/>
    <p:sldId id="261" r:id="rId7"/>
    <p:sldId id="262" r:id="rId8"/>
    <p:sldId id="265" r:id="rId9"/>
    <p:sldId id="263" r:id="rId10"/>
    <p:sldId id="264" r:id="rId11"/>
    <p:sldId id="271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6" autoAdjust="0"/>
    <p:restoredTop sz="94951" autoAdjust="0"/>
  </p:normalViewPr>
  <p:slideViewPr>
    <p:cSldViewPr snapToGrid="0" snapToObjects="1">
      <p:cViewPr varScale="1">
        <p:scale>
          <a:sx n="83" d="100"/>
          <a:sy n="83" d="100"/>
        </p:scale>
        <p:origin x="679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58AB4-5F74-434F-B7BB-B333ABEEDCC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1D8AE-9619-4161-AB29-6B00D415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D8AE-9619-4161-AB29-6B00D41591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2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8B8920-232F-7746-8B46-DDE6ED66539B}"/>
              </a:ext>
            </a:extLst>
          </p:cNvPr>
          <p:cNvSpPr/>
          <p:nvPr userDrawn="1"/>
        </p:nvSpPr>
        <p:spPr>
          <a:xfrm>
            <a:off x="1959429" y="4904510"/>
            <a:ext cx="10232572" cy="1021278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A2CC6-163F-E548-98CC-C6C46983E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2825352"/>
            <a:ext cx="11153696" cy="1631057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E3B7-D80D-8049-B13F-4EB693564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40" y="4621238"/>
            <a:ext cx="11153696" cy="56654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78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461C-9F01-ED4A-9676-BA336741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05D65-15F5-2540-8E66-F4E045454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F85F-4542-844B-B106-1950EE67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4AD01-4440-BC41-8083-4037E2F9D29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7C4D-C05E-5F4C-B708-2B9F69C4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17CBF-AD7C-4547-A28D-E9395122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68B0A6-7CAA-D44D-A5A6-FEA677F2A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5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12C2E-A842-5645-8FD7-53F49E419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4F4EF-5D03-D541-82BD-FA3A70D91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945E3-0520-B34E-B846-952D58D3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4AD01-4440-BC41-8083-4037E2F9D29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0620-37EC-BF41-A312-3845BC15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AADDB-BE70-E141-82DE-02109060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68B0A6-7CAA-D44D-A5A6-FEA677F2A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8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458E-9ED2-0B4E-B810-3CE03CAA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984" y="1999229"/>
            <a:ext cx="7559539" cy="1853852"/>
          </a:xfrm>
        </p:spPr>
        <p:txBody>
          <a:bodyPr anchor="ctr"/>
          <a:lstStyle>
            <a:lvl1pPr algn="r">
              <a:defRPr sz="6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75BB8-8083-7845-BEEF-773BE939D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1984" y="4063370"/>
            <a:ext cx="7559539" cy="75915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B8C2C5-37B5-5240-B949-736260D8C222}"/>
              </a:ext>
            </a:extLst>
          </p:cNvPr>
          <p:cNvCxnSpPr/>
          <p:nvPr userDrawn="1"/>
        </p:nvCxnSpPr>
        <p:spPr>
          <a:xfrm>
            <a:off x="4001984" y="3958225"/>
            <a:ext cx="1115369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8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9E10-1A5F-3442-9440-179D351F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BE60-7513-D943-877B-BBBE54945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12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6EC1-8EB6-BD40-AB1A-44F8B9AE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3F8C-37D4-CF47-9AEB-A73CE8B28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4" y="1847849"/>
            <a:ext cx="526302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50C66-17CE-5C4C-93E7-B7799DFBA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1654" y="1847849"/>
            <a:ext cx="526302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15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5D51-CCD4-1243-829F-278F560C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5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831D1-EF37-554F-8380-E842E4CD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335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3547C-5D96-544C-A7D5-F92DEE27F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3355" y="2505075"/>
            <a:ext cx="5157787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272F3-FC1B-4F4E-99A9-AB134D26C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576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646C0-31C8-3B4A-A0A5-B657864A9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5767" y="2505075"/>
            <a:ext cx="5183188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04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AA9B-AD86-844B-8FC5-B93869C4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375C2-6557-A44D-A966-DC8B00DA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4AD01-4440-BC41-8083-4037E2F9D29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62E0D-5649-8741-9603-4CE5D55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9D7BE-846B-CD4E-B360-658A8B35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68B0A6-7CAA-D44D-A5A6-FEA677F2A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5A1A1-28BE-244B-9E8D-6F7F4A3D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4AD01-4440-BC41-8083-4037E2F9D29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D1C61-7AFB-8D41-9D7C-296066AB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40A96-B645-F24C-9735-20CA62E7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68B0A6-7CAA-D44D-A5A6-FEA677F2A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9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AA1B-E216-AE4B-96FD-9F9E553E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C1ED7-865B-B045-983A-AA30CFC1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522BD-A09D-C646-AE5E-C7F780E3B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39D59-970B-E24A-8F7A-89CB4A6A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4AD01-4440-BC41-8083-4037E2F9D29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FBBBB-D505-1C4A-AE79-A61AC167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8A8AD-98FD-FC44-A1E4-56C9F148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68B0A6-7CAA-D44D-A5A6-FEA677F2A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9036-878F-3547-8C2F-7435A383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83761-2267-7741-A2D6-CA844739F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7AA96-8DA1-2740-AF50-552E093D6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4BDBC-2216-8249-88D8-DF141657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4AD01-4440-BC41-8083-4037E2F9D29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1ABE7-137D-ED46-AFC4-9C6FFE28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934F1-0FBE-524A-97C2-8E0BAE6B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68B0A6-7CAA-D44D-A5A6-FEA677F2A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9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C182A-85FE-0544-91A0-938A4C43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4" y="365125"/>
            <a:ext cx="10597020" cy="1036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7623F-9D32-CF48-AB2A-42F9B4F6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654" y="1603169"/>
            <a:ext cx="10597020" cy="488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80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System Font Regular"/>
        <a:buChar char="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asquared.org/brain-health/" TargetMode="External"/><Relationship Id="rId2" Type="http://schemas.openxmlformats.org/officeDocument/2006/relationships/hyperlink" Target="https://www.cdc.gov/aging/healthybrain/indian-country-roadmap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ike@splaineconsulting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635B-8861-1B40-928F-66CDF4DDA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39" y="3205363"/>
            <a:ext cx="11153696" cy="1631057"/>
          </a:xfrm>
        </p:spPr>
        <p:txBody>
          <a:bodyPr/>
          <a:lstStyle/>
          <a:p>
            <a:r>
              <a:rPr lang="en-US" dirty="0"/>
              <a:t>Training &amp; Technical </a:t>
            </a:r>
            <a:br>
              <a:rPr lang="en-US" dirty="0"/>
            </a:br>
            <a:r>
              <a:rPr lang="en-US" dirty="0"/>
              <a:t>Assistance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8D263-C530-E046-B0C7-5ED445160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08" y="4991401"/>
            <a:ext cx="8843376" cy="566541"/>
          </a:xfrm>
        </p:spPr>
        <p:txBody>
          <a:bodyPr/>
          <a:lstStyle/>
          <a:p>
            <a:r>
              <a:rPr lang="en-US" dirty="0"/>
              <a:t>April 18-21, 2022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4A6632-4F66-A34B-89B6-2519710D52D2}"/>
              </a:ext>
            </a:extLst>
          </p:cNvPr>
          <p:cNvSpPr txBox="1">
            <a:spLocks/>
          </p:cNvSpPr>
          <p:nvPr/>
        </p:nvSpPr>
        <p:spPr>
          <a:xfrm>
            <a:off x="480164" y="2767111"/>
            <a:ext cx="11231672" cy="54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1200" spc="140" baseline="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2022 NATIONAL TITLE VI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644494-5335-394B-A30B-E6A75E5ED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6351" y="4839582"/>
            <a:ext cx="1023929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8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9BBA-91C9-4342-B6A7-3265B20B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 2: State Alzheimer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8CC68-BF77-4E58-B5F5-CF17B7AE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Method</a:t>
            </a:r>
          </a:p>
          <a:p>
            <a:r>
              <a:rPr lang="en-US" dirty="0"/>
              <a:t>	15 most populous as a % of population</a:t>
            </a:r>
          </a:p>
          <a:p>
            <a:endParaRPr lang="en-US" dirty="0"/>
          </a:p>
          <a:p>
            <a:r>
              <a:rPr lang="en-US" dirty="0"/>
              <a:t>Findings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	Policy specific to AI/AN community has grown over time!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	Washington state</a:t>
            </a:r>
          </a:p>
        </p:txBody>
      </p:sp>
    </p:spTree>
    <p:extLst>
      <p:ext uri="{BB962C8B-B14F-4D97-AF65-F5344CB8AC3E}">
        <p14:creationId xmlns:p14="http://schemas.microsoft.com/office/powerpoint/2010/main" val="199682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4435AF-F5B2-471C-A568-C44CF4A3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43962"/>
              </p:ext>
            </p:extLst>
          </p:nvPr>
        </p:nvGraphicFramePr>
        <p:xfrm>
          <a:off x="1391582" y="643467"/>
          <a:ext cx="9408841" cy="55710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1790015">
                  <a:extLst>
                    <a:ext uri="{9D8B030D-6E8A-4147-A177-3AD203B41FA5}">
                      <a16:colId xmlns:a16="http://schemas.microsoft.com/office/drawing/2014/main" val="2449384966"/>
                    </a:ext>
                  </a:extLst>
                </a:gridCol>
                <a:gridCol w="600356">
                  <a:extLst>
                    <a:ext uri="{9D8B030D-6E8A-4147-A177-3AD203B41FA5}">
                      <a16:colId xmlns:a16="http://schemas.microsoft.com/office/drawing/2014/main" val="1067440884"/>
                    </a:ext>
                  </a:extLst>
                </a:gridCol>
                <a:gridCol w="1323482">
                  <a:extLst>
                    <a:ext uri="{9D8B030D-6E8A-4147-A177-3AD203B41FA5}">
                      <a16:colId xmlns:a16="http://schemas.microsoft.com/office/drawing/2014/main" val="4207038810"/>
                    </a:ext>
                  </a:extLst>
                </a:gridCol>
                <a:gridCol w="601174">
                  <a:extLst>
                    <a:ext uri="{9D8B030D-6E8A-4147-A177-3AD203B41FA5}">
                      <a16:colId xmlns:a16="http://schemas.microsoft.com/office/drawing/2014/main" val="1877641979"/>
                    </a:ext>
                  </a:extLst>
                </a:gridCol>
                <a:gridCol w="824210">
                  <a:extLst>
                    <a:ext uri="{9D8B030D-6E8A-4147-A177-3AD203B41FA5}">
                      <a16:colId xmlns:a16="http://schemas.microsoft.com/office/drawing/2014/main" val="1611790429"/>
                    </a:ext>
                  </a:extLst>
                </a:gridCol>
                <a:gridCol w="601993">
                  <a:extLst>
                    <a:ext uri="{9D8B030D-6E8A-4147-A177-3AD203B41FA5}">
                      <a16:colId xmlns:a16="http://schemas.microsoft.com/office/drawing/2014/main" val="2251299071"/>
                    </a:ext>
                  </a:extLst>
                </a:gridCol>
                <a:gridCol w="893780">
                  <a:extLst>
                    <a:ext uri="{9D8B030D-6E8A-4147-A177-3AD203B41FA5}">
                      <a16:colId xmlns:a16="http://schemas.microsoft.com/office/drawing/2014/main" val="3279497964"/>
                    </a:ext>
                  </a:extLst>
                </a:gridCol>
                <a:gridCol w="603630">
                  <a:extLst>
                    <a:ext uri="{9D8B030D-6E8A-4147-A177-3AD203B41FA5}">
                      <a16:colId xmlns:a16="http://schemas.microsoft.com/office/drawing/2014/main" val="3914344873"/>
                    </a:ext>
                  </a:extLst>
                </a:gridCol>
                <a:gridCol w="603630">
                  <a:extLst>
                    <a:ext uri="{9D8B030D-6E8A-4147-A177-3AD203B41FA5}">
                      <a16:colId xmlns:a16="http://schemas.microsoft.com/office/drawing/2014/main" val="1650309616"/>
                    </a:ext>
                  </a:extLst>
                </a:gridCol>
                <a:gridCol w="893780">
                  <a:extLst>
                    <a:ext uri="{9D8B030D-6E8A-4147-A177-3AD203B41FA5}">
                      <a16:colId xmlns:a16="http://schemas.microsoft.com/office/drawing/2014/main" val="4147770179"/>
                    </a:ext>
                  </a:extLst>
                </a:gridCol>
                <a:gridCol w="672791">
                  <a:extLst>
                    <a:ext uri="{9D8B030D-6E8A-4147-A177-3AD203B41FA5}">
                      <a16:colId xmlns:a16="http://schemas.microsoft.com/office/drawing/2014/main" val="1861290867"/>
                    </a:ext>
                  </a:extLst>
                </a:gridCol>
              </a:tblGrid>
              <a:tr h="121798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Alaska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Oklahoma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New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Mexico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7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South</a:t>
                      </a:r>
                      <a:r>
                        <a:rPr lang="en-US" sz="1400" spc="-2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Dakota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7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Montana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North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Dakota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8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Arizona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8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Wyoming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75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Oregon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ct val="120000"/>
                        </a:lnSpc>
                        <a:spcBef>
                          <a:spcPts val="59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Washington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extLst>
                  <a:ext uri="{0D108BD9-81ED-4DB2-BD59-A6C34878D82A}">
                    <a16:rowId xmlns:a16="http://schemas.microsoft.com/office/drawing/2014/main" val="135500333"/>
                  </a:ext>
                </a:extLst>
              </a:tr>
              <a:tr h="868735">
                <a:tc>
                  <a:txBody>
                    <a:bodyPr/>
                    <a:lstStyle/>
                    <a:p>
                      <a:pPr marL="6794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Plan</a:t>
                      </a:r>
                      <a:r>
                        <a:rPr lang="en-US" sz="1400" spc="-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r>
                        <a:rPr lang="en-US" sz="1400" spc="-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en-US" sz="1400" spc="-2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4826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Update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2012</a:t>
                      </a:r>
                    </a:p>
                    <a:p>
                      <a:pPr marL="69850" marR="4699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Update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2014,</a:t>
                      </a:r>
                    </a:p>
                    <a:p>
                      <a:pPr marL="7239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0215671"/>
                  </a:ext>
                </a:extLst>
              </a:tr>
              <a:tr h="243990">
                <a:tc>
                  <a:txBody>
                    <a:bodyPr/>
                    <a:lstStyle/>
                    <a:p>
                      <a:pPr marL="67945" marR="0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Significant</a:t>
                      </a:r>
                      <a:r>
                        <a:rPr lang="en-US" sz="1400" spc="-2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inputs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5194899"/>
                  </a:ext>
                </a:extLst>
              </a:tr>
              <a:tr h="620081">
                <a:tc>
                  <a:txBody>
                    <a:bodyPr/>
                    <a:lstStyle/>
                    <a:p>
                      <a:pPr marL="6794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Culturally</a:t>
                      </a:r>
                      <a:r>
                        <a:rPr lang="en-US" sz="1400" spc="-2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tailored</a:t>
                      </a:r>
                    </a:p>
                    <a:p>
                      <a:pPr marL="6794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awareness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0946377"/>
                  </a:ext>
                </a:extLst>
              </a:tr>
              <a:tr h="620081">
                <a:tc>
                  <a:txBody>
                    <a:bodyPr/>
                    <a:lstStyle/>
                    <a:p>
                      <a:pPr marL="6794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Research</a:t>
                      </a:r>
                    </a:p>
                    <a:p>
                      <a:pPr marL="6794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participation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3543164"/>
                  </a:ext>
                </a:extLst>
              </a:tr>
              <a:tr h="902292">
                <a:tc>
                  <a:txBody>
                    <a:bodyPr/>
                    <a:lstStyle/>
                    <a:p>
                      <a:pPr marL="67945" marR="34925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Special tribal-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based</a:t>
                      </a:r>
                      <a:r>
                        <a:rPr lang="en-US" sz="1400" spc="-6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support</a:t>
                      </a:r>
                    </a:p>
                    <a:p>
                      <a:pPr marL="6794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programs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0342694"/>
                  </a:ext>
                </a:extLst>
              </a:tr>
              <a:tr h="1097909">
                <a:tc>
                  <a:txBody>
                    <a:bodyPr/>
                    <a:lstStyle/>
                    <a:p>
                      <a:pPr marL="67945" marR="53467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Ongoing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workgroup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</a:p>
                    <a:p>
                      <a:pPr marL="69215" marR="6032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clinical trial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participation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</a:p>
                    <a:p>
                      <a:pPr marL="69850" marR="4826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Survey</a:t>
                      </a:r>
                      <a:r>
                        <a:rPr lang="en-US" sz="1400" spc="-2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for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needs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18173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572531D-8BA4-475F-A61E-56E21B075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7654" y="-1036163"/>
            <a:ext cx="10597020" cy="103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Existing Plans and Inputs</a:t>
            </a:r>
          </a:p>
        </p:txBody>
      </p:sp>
    </p:spTree>
    <p:extLst>
      <p:ext uri="{BB962C8B-B14F-4D97-AF65-F5344CB8AC3E}">
        <p14:creationId xmlns:p14="http://schemas.microsoft.com/office/powerpoint/2010/main" val="253010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1930-3593-4A51-8100-62DAB6C9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Next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3D92-3373-43FA-90AF-3E32990A6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 and disseminate</a:t>
            </a:r>
          </a:p>
          <a:p>
            <a:endParaRPr lang="en-US" dirty="0"/>
          </a:p>
          <a:p>
            <a:r>
              <a:rPr lang="en-US" dirty="0"/>
              <a:t>Next five states</a:t>
            </a:r>
          </a:p>
          <a:p>
            <a:endParaRPr lang="en-US" dirty="0"/>
          </a:p>
          <a:p>
            <a:r>
              <a:rPr lang="en-US" dirty="0"/>
              <a:t>Monitor</a:t>
            </a:r>
          </a:p>
          <a:p>
            <a:endParaRPr lang="en-US" dirty="0"/>
          </a:p>
          <a:p>
            <a:r>
              <a:rPr lang="en-US" dirty="0"/>
              <a:t>Possibly some uniform materials</a:t>
            </a:r>
          </a:p>
          <a:p>
            <a:endParaRPr lang="en-US" dirty="0"/>
          </a:p>
          <a:p>
            <a:r>
              <a:rPr lang="en-US" dirty="0"/>
              <a:t>International </a:t>
            </a:r>
          </a:p>
        </p:txBody>
      </p:sp>
    </p:spTree>
    <p:extLst>
      <p:ext uri="{BB962C8B-B14F-4D97-AF65-F5344CB8AC3E}">
        <p14:creationId xmlns:p14="http://schemas.microsoft.com/office/powerpoint/2010/main" val="152946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A6A2E-C4F2-410D-91F9-C6B4BFA7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websites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85E5-8D7F-4D8A-8C33-6D7F7E41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https://www.cdc.gov/aging/healthybrain/indian-country-roadmap.html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https://iasquared.org/brain-health/</a:t>
            </a:r>
            <a:r>
              <a:rPr lang="en-US" sz="20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1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F13E-14D8-47FD-99C0-1DEBB5A4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58050-323B-45A9-8604-D1C358053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Mike@splaineconsulting.com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1.443.630.9226 </a:t>
            </a:r>
          </a:p>
        </p:txBody>
      </p:sp>
    </p:spTree>
    <p:extLst>
      <p:ext uri="{BB962C8B-B14F-4D97-AF65-F5344CB8AC3E}">
        <p14:creationId xmlns:p14="http://schemas.microsoft.com/office/powerpoint/2010/main" val="268697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10593-E26A-BF41-9EF0-E66D2392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984" y="1269242"/>
            <a:ext cx="7559539" cy="2583839"/>
          </a:xfrm>
        </p:spPr>
        <p:txBody>
          <a:bodyPr anchor="b">
            <a:normAutofit/>
          </a:bodyPr>
          <a:lstStyle/>
          <a:p>
            <a:r>
              <a:rPr lang="en-US" dirty="0"/>
              <a:t>Tracking the AI Voice in State Alzheimer’s Policy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717F5-DB3F-C448-A0E4-65A999956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Michael Splaine, Splaine Consulting</a:t>
            </a:r>
          </a:p>
          <a:p>
            <a:r>
              <a:rPr lang="en-US" dirty="0"/>
              <a:t>April 20,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1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A0A-2BF6-5D48-B52C-84A46D5B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9A51-8F03-A54D-84AC-73FEFDFF5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My elders Steve Chapman, J. Neil Henderson, Dave Baldridge, Jacque Gray</a:t>
            </a:r>
          </a:p>
          <a:p>
            <a:endParaRPr lang="en-US" dirty="0"/>
          </a:p>
          <a:p>
            <a:pPr marL="1143000" lvl="1" indent="-457200"/>
            <a:r>
              <a:rPr lang="en-US" dirty="0"/>
              <a:t>Advisory board and staff at International Indigenous Aging</a:t>
            </a:r>
          </a:p>
          <a:p>
            <a:pPr marL="1143000" lvl="1" indent="-457200"/>
            <a:endParaRPr lang="en-US" dirty="0"/>
          </a:p>
          <a:p>
            <a:pPr marL="1143000" lvl="1" indent="-457200"/>
            <a:r>
              <a:rPr lang="en-US" dirty="0"/>
              <a:t>Funding </a:t>
            </a:r>
          </a:p>
          <a:p>
            <a:pPr lvl="1" indent="0">
              <a:buNone/>
            </a:pPr>
            <a:r>
              <a:rPr lang="en-US" i="1" dirty="0"/>
              <a:t>This research is supported by the Centers for Disease Control and Prevention (CDC) of the U.S. Department of Health and Human Services (HHS) as part of a financial assistance award totaling $348,711 with 100 percent funded by CDC/HHS. The contents are those of the author(s) and do not necessarily represent the official views of, nor an endorsement, by CDC/HHS, or the U.S. Government.</a:t>
            </a:r>
            <a:endParaRPr lang="en-US" dirty="0"/>
          </a:p>
          <a:p>
            <a:pPr marL="1143000" lvl="1" indent="-457200"/>
            <a:endParaRPr lang="en-US" dirty="0"/>
          </a:p>
          <a:p>
            <a:pPr marL="1143000" lvl="1" indent="-457200"/>
            <a:r>
              <a:rPr lang="en-US" dirty="0"/>
              <a:t>And all errors are mine. </a:t>
            </a:r>
          </a:p>
          <a:p>
            <a:pPr marL="11430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Alzheimer's:  a public health issue">
            <a:extLst>
              <a:ext uri="{FF2B5EF4-FFF2-40B4-BE49-F238E27FC236}">
                <a16:creationId xmlns:a16="http://schemas.microsoft.com/office/drawing/2014/main" id="{8DFAE3FF-91C6-4A72-8F15-4CAFCCCADE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7654" y="-1036163"/>
            <a:ext cx="10597020" cy="103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Alzheimer’s: a public health issue</a:t>
            </a:r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lzheimer's a public health issue. Image of someone running - the burden larege, hammer symbol - the impact is MAJOR, people symbol- there are ways to INTERVEN. ">
            <a:extLst>
              <a:ext uri="{FF2B5EF4-FFF2-40B4-BE49-F238E27FC236}">
                <a16:creationId xmlns:a16="http://schemas.microsoft.com/office/drawing/2014/main" id="{67CEB0CC-DB28-4C8F-BF48-DCE9D3F1AB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942536"/>
            <a:ext cx="7746709" cy="4825218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Assurance, Assessment, Policy Development Wheel">
            <a:extLst>
              <a:ext uri="{FF2B5EF4-FFF2-40B4-BE49-F238E27FC236}">
                <a16:creationId xmlns:a16="http://schemas.microsoft.com/office/drawing/2014/main" id="{3B0C1522-DE79-4EC3-9541-13D2109E47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7654" y="-1036163"/>
            <a:ext cx="10597020" cy="10361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Assurance, Assessment, Policy Development Wheel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 circle with various colors and in the middle appears the word equity. Outside the circle it reads assessment, policy development and assurance. ">
            <a:extLst>
              <a:ext uri="{FF2B5EF4-FFF2-40B4-BE49-F238E27FC236}">
                <a16:creationId xmlns:a16="http://schemas.microsoft.com/office/drawing/2014/main" id="{08566C47-51C2-4DB4-9D8D-17BED37633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91" y="1112293"/>
            <a:ext cx="4975048" cy="46334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8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arly Detection &amp; Diagnosis">
            <a:extLst>
              <a:ext uri="{FF2B5EF4-FFF2-40B4-BE49-F238E27FC236}">
                <a16:creationId xmlns:a16="http://schemas.microsoft.com/office/drawing/2014/main" id="{5A325813-C352-494A-A07F-131DF4C537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7654" y="-1036163"/>
            <a:ext cx="10597020" cy="103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Early Detection &amp; Diagnosis</a:t>
            </a:r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 chart that shows birth to death. You start out healthy cognitive functioning. Above this section is risk reduction and below is pre-symptomatic, mild cognitive impairment. The next phase is early detection &amp; diagnosis and below it leads to safety and quality of care to death. ">
            <a:extLst>
              <a:ext uri="{FF2B5EF4-FFF2-40B4-BE49-F238E27FC236}">
                <a16:creationId xmlns:a16="http://schemas.microsoft.com/office/drawing/2014/main" id="{6472DBA0-CE12-44C7-873C-F8703F45B9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162980"/>
            <a:ext cx="7746709" cy="4490465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6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DE39F4-9246-46A4-83B9-85C81E5BA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7654" y="-1036163"/>
            <a:ext cx="10597020" cy="103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Healthy Brain Initiative Road Map</a:t>
            </a:r>
          </a:p>
        </p:txBody>
      </p:sp>
      <p:pic>
        <p:nvPicPr>
          <p:cNvPr id="2" name="Picture 1" descr="Image of an elderly lady and the Healthy Brain Initiative Road Map website as well as the Hawaii 2025 State Plan on Alzheimer's Disease and Related Dementias website">
            <a:extLst>
              <a:ext uri="{FF2B5EF4-FFF2-40B4-BE49-F238E27FC236}">
                <a16:creationId xmlns:a16="http://schemas.microsoft.com/office/drawing/2014/main" id="{953B9225-CFC6-42D0-98A5-80A3763FA0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Country">
            <a:extLst>
              <a:ext uri="{FF2B5EF4-FFF2-40B4-BE49-F238E27FC236}">
                <a16:creationId xmlns:a16="http://schemas.microsoft.com/office/drawing/2014/main" id="{E6F9FD72-0619-43EA-A0E8-386C621B65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7654" y="-1036163"/>
            <a:ext cx="10597020" cy="10361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Health Brain Initiative: Road Map for Indian Country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Healthy Brain Initiative Road Map for Indian Country. Alzheimer's association CDC. ">
            <a:extLst>
              <a:ext uri="{FF2B5EF4-FFF2-40B4-BE49-F238E27FC236}">
                <a16:creationId xmlns:a16="http://schemas.microsoft.com/office/drawing/2014/main" id="{6B90D29D-92A3-4B32-A323-365DE372C7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04" y="1112293"/>
            <a:ext cx="4612821" cy="46334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539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FA63-3F80-478B-8A71-7600DAEE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1: Tribal Law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A0327-3725-4505-9135-469D549E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Digital Resources</a:t>
            </a:r>
          </a:p>
          <a:p>
            <a:endParaRPr lang="en-US" dirty="0"/>
          </a:p>
          <a:p>
            <a:r>
              <a:rPr lang="en-US" dirty="0"/>
              <a:t>Identify key words</a:t>
            </a:r>
          </a:p>
          <a:p>
            <a:r>
              <a:rPr lang="en-US" dirty="0"/>
              <a:t>	Caregiver</a:t>
            </a:r>
          </a:p>
          <a:p>
            <a:r>
              <a:rPr lang="en-US" dirty="0"/>
              <a:t>	Dementia</a:t>
            </a:r>
          </a:p>
          <a:p>
            <a:r>
              <a:rPr lang="en-US" dirty="0"/>
              <a:t>	Alzheimer’s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Search</a:t>
            </a:r>
          </a:p>
          <a:p>
            <a:endParaRPr lang="en-US" dirty="0"/>
          </a:p>
          <a:p>
            <a:r>
              <a:rPr lang="en-US" dirty="0"/>
              <a:t>Findings:  Nearly Nil, But NIEJI in evidence many places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6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ya AoA 2021">
      <a:dk1>
        <a:srgbClr val="000000"/>
      </a:dk1>
      <a:lt1>
        <a:srgbClr val="FFFFFF"/>
      </a:lt1>
      <a:dk2>
        <a:srgbClr val="464649"/>
      </a:dk2>
      <a:lt2>
        <a:srgbClr val="E7E6E6"/>
      </a:lt2>
      <a:accent1>
        <a:srgbClr val="330100"/>
      </a:accent1>
      <a:accent2>
        <a:srgbClr val="730F19"/>
      </a:accent2>
      <a:accent3>
        <a:srgbClr val="A55E26"/>
      </a:accent3>
      <a:accent4>
        <a:srgbClr val="DC9830"/>
      </a:accent4>
      <a:accent5>
        <a:srgbClr val="1A315C"/>
      </a:accent5>
      <a:accent6>
        <a:srgbClr val="005F85"/>
      </a:accent6>
      <a:hlink>
        <a:srgbClr val="323232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400</Words>
  <Application>Microsoft Office PowerPoint</Application>
  <PresentationFormat>Widescreen</PresentationFormat>
  <Paragraphs>144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System Font Regular</vt:lpstr>
      <vt:lpstr>Wingdings</vt:lpstr>
      <vt:lpstr>Office Theme</vt:lpstr>
      <vt:lpstr>Training &amp; Technical  Assistance Conference</vt:lpstr>
      <vt:lpstr>Tracking the AI Voice in State Alzheimer’s Policy</vt:lpstr>
      <vt:lpstr>Acknowledgments</vt:lpstr>
      <vt:lpstr>Alzheimer’s: a public health issue</vt:lpstr>
      <vt:lpstr>Assurance, Assessment, Policy Development Wheel</vt:lpstr>
      <vt:lpstr>Early Detection &amp; Diagnosis</vt:lpstr>
      <vt:lpstr>Healthy Brain Initiative Road Map</vt:lpstr>
      <vt:lpstr>Health Brain Initiative: Road Map for Indian Country</vt:lpstr>
      <vt:lpstr>Search 1: Tribal Law and Dementia</vt:lpstr>
      <vt:lpstr>Search 2: State Alzheimer Plans</vt:lpstr>
      <vt:lpstr>Existing Plans and Inputs</vt:lpstr>
      <vt:lpstr>Next Steps </vt:lpstr>
      <vt:lpstr>Key websites 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&amp; Technical  Assistance Conference</dc:title>
  <dc:creator>Anna Morgan</dc:creator>
  <cp:lastModifiedBy>Laura Stevenson</cp:lastModifiedBy>
  <cp:revision>13</cp:revision>
  <dcterms:created xsi:type="dcterms:W3CDTF">2022-02-25T23:56:19Z</dcterms:created>
  <dcterms:modified xsi:type="dcterms:W3CDTF">2022-09-16T17:39:11Z</dcterms:modified>
</cp:coreProperties>
</file>