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8" r:id="rId3"/>
    <p:sldId id="450" r:id="rId4"/>
    <p:sldId id="259" r:id="rId5"/>
    <p:sldId id="274" r:id="rId6"/>
    <p:sldId id="268" r:id="rId7"/>
    <p:sldId id="339" r:id="rId8"/>
    <p:sldId id="308" r:id="rId9"/>
    <p:sldId id="340" r:id="rId10"/>
    <p:sldId id="280" r:id="rId11"/>
    <p:sldId id="341" r:id="rId12"/>
    <p:sldId id="279" r:id="rId13"/>
    <p:sldId id="294" r:id="rId14"/>
    <p:sldId id="271" r:id="rId15"/>
    <p:sldId id="283" r:id="rId16"/>
    <p:sldId id="281" r:id="rId17"/>
    <p:sldId id="275" r:id="rId18"/>
    <p:sldId id="292" r:id="rId19"/>
    <p:sldId id="455" r:id="rId20"/>
    <p:sldId id="451" r:id="rId21"/>
    <p:sldId id="452" r:id="rId22"/>
    <p:sldId id="284" r:id="rId23"/>
    <p:sldId id="453" r:id="rId24"/>
    <p:sldId id="282" r:id="rId25"/>
    <p:sldId id="454"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DF18680-E054-41AD-8BC1-D1AEF772440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584" autoAdjust="0"/>
    <p:restoredTop sz="86392" autoAdjust="0"/>
  </p:normalViewPr>
  <p:slideViewPr>
    <p:cSldViewPr snapToGrid="0" snapToObjects="1">
      <p:cViewPr varScale="1">
        <p:scale>
          <a:sx n="63" d="100"/>
          <a:sy n="63" d="100"/>
        </p:scale>
        <p:origin x="43" y="38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EFD235-90BE-48B8-B176-7681030F3CA3}" type="datetimeFigureOut">
              <a:rPr lang="en-US" smtClean="0"/>
              <a:t>9/16/2022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EE85A-956D-4C71-A064-420F446CF701}" type="slidenum">
              <a:rPr lang="en-US" smtClean="0"/>
              <a:t>‹#›</a:t>
            </a:fld>
            <a:endParaRPr lang="en-US"/>
          </a:p>
        </p:txBody>
      </p:sp>
    </p:spTree>
    <p:extLst>
      <p:ext uri="{BB962C8B-B14F-4D97-AF65-F5344CB8AC3E}">
        <p14:creationId xmlns:p14="http://schemas.microsoft.com/office/powerpoint/2010/main" val="253059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3</a:t>
            </a:fld>
            <a:endParaRPr lang="en-US"/>
          </a:p>
        </p:txBody>
      </p:sp>
    </p:spTree>
    <p:extLst>
      <p:ext uri="{BB962C8B-B14F-4D97-AF65-F5344CB8AC3E}">
        <p14:creationId xmlns:p14="http://schemas.microsoft.com/office/powerpoint/2010/main" val="3941601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14</a:t>
            </a:fld>
            <a:endParaRPr lang="en-US"/>
          </a:p>
        </p:txBody>
      </p:sp>
    </p:spTree>
    <p:extLst>
      <p:ext uri="{BB962C8B-B14F-4D97-AF65-F5344CB8AC3E}">
        <p14:creationId xmlns:p14="http://schemas.microsoft.com/office/powerpoint/2010/main" val="2753499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15</a:t>
            </a:fld>
            <a:endParaRPr lang="en-US"/>
          </a:p>
        </p:txBody>
      </p:sp>
    </p:spTree>
    <p:extLst>
      <p:ext uri="{BB962C8B-B14F-4D97-AF65-F5344CB8AC3E}">
        <p14:creationId xmlns:p14="http://schemas.microsoft.com/office/powerpoint/2010/main" val="452565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16</a:t>
            </a:fld>
            <a:endParaRPr lang="en-US"/>
          </a:p>
        </p:txBody>
      </p:sp>
    </p:spTree>
    <p:extLst>
      <p:ext uri="{BB962C8B-B14F-4D97-AF65-F5344CB8AC3E}">
        <p14:creationId xmlns:p14="http://schemas.microsoft.com/office/powerpoint/2010/main" val="629236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Title VI Part C can help caregivers in a variety of ways.</a:t>
            </a:r>
          </a:p>
          <a:p>
            <a:endParaRPr lang="en-US" dirty="0"/>
          </a:p>
        </p:txBody>
      </p:sp>
      <p:sp>
        <p:nvSpPr>
          <p:cNvPr id="4" name="Slide Number Placeholder 3"/>
          <p:cNvSpPr>
            <a:spLocks noGrp="1"/>
          </p:cNvSpPr>
          <p:nvPr>
            <p:ph type="sldNum" sz="quarter" idx="10"/>
          </p:nvPr>
        </p:nvSpPr>
        <p:spPr/>
        <p:txBody>
          <a:bodyPr/>
          <a:lstStyle/>
          <a:p>
            <a:fld id="{0709565B-FAB9-44D1-9435-57DF72983D94}" type="slidenum">
              <a:rPr lang="en-US" smtClean="0"/>
              <a:pPr/>
              <a:t>17</a:t>
            </a:fld>
            <a:endParaRPr lang="en-US"/>
          </a:p>
        </p:txBody>
      </p:sp>
    </p:spTree>
    <p:extLst>
      <p:ext uri="{BB962C8B-B14F-4D97-AF65-F5344CB8AC3E}">
        <p14:creationId xmlns:p14="http://schemas.microsoft.com/office/powerpoint/2010/main" val="3179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18</a:t>
            </a:fld>
            <a:endParaRPr lang="en-US"/>
          </a:p>
        </p:txBody>
      </p:sp>
    </p:spTree>
    <p:extLst>
      <p:ext uri="{BB962C8B-B14F-4D97-AF65-F5344CB8AC3E}">
        <p14:creationId xmlns:p14="http://schemas.microsoft.com/office/powerpoint/2010/main" val="1214942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8475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AEA074-24A7-4657-AE02-A51F68EA6A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7014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6EE85A-956D-4C71-A064-420F446CF701}" type="slidenum">
              <a:rPr lang="en-US" smtClean="0"/>
              <a:t>27</a:t>
            </a:fld>
            <a:endParaRPr lang="en-US"/>
          </a:p>
        </p:txBody>
      </p:sp>
    </p:spTree>
    <p:extLst>
      <p:ext uri="{BB962C8B-B14F-4D97-AF65-F5344CB8AC3E}">
        <p14:creationId xmlns:p14="http://schemas.microsoft.com/office/powerpoint/2010/main" val="424374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5</a:t>
            </a:fld>
            <a:endParaRPr lang="en-US"/>
          </a:p>
        </p:txBody>
      </p:sp>
    </p:spTree>
    <p:extLst>
      <p:ext uri="{BB962C8B-B14F-4D97-AF65-F5344CB8AC3E}">
        <p14:creationId xmlns:p14="http://schemas.microsoft.com/office/powerpoint/2010/main" val="333156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6</a:t>
            </a:fld>
            <a:endParaRPr lang="en-US"/>
          </a:p>
        </p:txBody>
      </p:sp>
    </p:spTree>
    <p:extLst>
      <p:ext uri="{BB962C8B-B14F-4D97-AF65-F5344CB8AC3E}">
        <p14:creationId xmlns:p14="http://schemas.microsoft.com/office/powerpoint/2010/main" val="2054021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7</a:t>
            </a:fld>
            <a:endParaRPr lang="en-US"/>
          </a:p>
        </p:txBody>
      </p:sp>
    </p:spTree>
    <p:extLst>
      <p:ext uri="{BB962C8B-B14F-4D97-AF65-F5344CB8AC3E}">
        <p14:creationId xmlns:p14="http://schemas.microsoft.com/office/powerpoint/2010/main" val="2223520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8</a:t>
            </a:fld>
            <a:endParaRPr lang="en-US"/>
          </a:p>
        </p:txBody>
      </p:sp>
    </p:spTree>
    <p:extLst>
      <p:ext uri="{BB962C8B-B14F-4D97-AF65-F5344CB8AC3E}">
        <p14:creationId xmlns:p14="http://schemas.microsoft.com/office/powerpoint/2010/main" val="2344400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09565B-FAB9-44D1-9435-57DF72983D94}" type="slidenum">
              <a:rPr lang="en-US" smtClean="0"/>
              <a:pPr/>
              <a:t>9</a:t>
            </a:fld>
            <a:endParaRPr lang="en-US"/>
          </a:p>
        </p:txBody>
      </p:sp>
    </p:spTree>
    <p:extLst>
      <p:ext uri="{BB962C8B-B14F-4D97-AF65-F5344CB8AC3E}">
        <p14:creationId xmlns:p14="http://schemas.microsoft.com/office/powerpoint/2010/main" val="2242675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Really only supposed to be for caregivers of the “frail”. UNLESS you are a GRG over the age of 55 and the child must be under the age of 18. Preference can be given to GRGs raising children with disabilities.  </a:t>
            </a:r>
          </a:p>
          <a:p>
            <a:endParaRPr lang="en-US" dirty="0"/>
          </a:p>
          <a:p>
            <a:pPr marL="174708" indent="-174708">
              <a:buFont typeface="Arial" panose="020B0604020202020204" pitchFamily="34" charset="0"/>
              <a:buChar char="•"/>
            </a:pPr>
            <a:r>
              <a:rPr lang="en-US" dirty="0"/>
              <a:t>Home Modifications</a:t>
            </a:r>
          </a:p>
          <a:p>
            <a:pPr marL="174708" indent="-174708">
              <a:buFont typeface="Arial" panose="020B0604020202020204" pitchFamily="34" charset="0"/>
              <a:buChar char="•"/>
            </a:pPr>
            <a:r>
              <a:rPr lang="en-US" dirty="0"/>
              <a:t>Assistive Technologies</a:t>
            </a:r>
          </a:p>
          <a:p>
            <a:pPr marL="174708" indent="-174708">
              <a:buFont typeface="Arial" panose="020B0604020202020204" pitchFamily="34" charset="0"/>
              <a:buChar char="•"/>
            </a:pPr>
            <a:r>
              <a:rPr lang="en-US" dirty="0"/>
              <a:t>Emergency Response Systems</a:t>
            </a:r>
          </a:p>
          <a:p>
            <a:pPr marL="174708" indent="-174708">
              <a:buFont typeface="Arial" panose="020B0604020202020204" pitchFamily="34" charset="0"/>
              <a:buChar char="•"/>
            </a:pPr>
            <a:r>
              <a:rPr lang="en-US" dirty="0"/>
              <a:t>Equipment</a:t>
            </a:r>
          </a:p>
          <a:p>
            <a:pPr marL="174708" indent="-174708">
              <a:buFont typeface="Arial" panose="020B0604020202020204" pitchFamily="34" charset="0"/>
              <a:buChar char="•"/>
            </a:pPr>
            <a:r>
              <a:rPr lang="en-US" dirty="0"/>
              <a:t>Incontinence Supplies</a:t>
            </a:r>
          </a:p>
          <a:p>
            <a:pPr marL="174708" indent="-174708">
              <a:buFont typeface="Arial" panose="020B0604020202020204" pitchFamily="34" charset="0"/>
              <a:buChar char="•"/>
            </a:pPr>
            <a:r>
              <a:rPr lang="en-US" dirty="0"/>
              <a:t>Transportation</a:t>
            </a:r>
          </a:p>
          <a:p>
            <a:endParaRPr lang="en-US" dirty="0"/>
          </a:p>
        </p:txBody>
      </p:sp>
      <p:sp>
        <p:nvSpPr>
          <p:cNvPr id="4" name="Slide Number Placeholder 3"/>
          <p:cNvSpPr>
            <a:spLocks noGrp="1"/>
          </p:cNvSpPr>
          <p:nvPr>
            <p:ph type="sldNum" sz="quarter" idx="10"/>
          </p:nvPr>
        </p:nvSpPr>
        <p:spPr/>
        <p:txBody>
          <a:bodyPr/>
          <a:lstStyle/>
          <a:p>
            <a:fld id="{0709565B-FAB9-44D1-9435-57DF72983D94}" type="slidenum">
              <a:rPr lang="en-US" smtClean="0"/>
              <a:pPr/>
              <a:t>10</a:t>
            </a:fld>
            <a:endParaRPr lang="en-US"/>
          </a:p>
        </p:txBody>
      </p:sp>
    </p:spTree>
    <p:extLst>
      <p:ext uri="{BB962C8B-B14F-4D97-AF65-F5344CB8AC3E}">
        <p14:creationId xmlns:p14="http://schemas.microsoft.com/office/powerpoint/2010/main" val="12856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Really only supposed to be for caregivers of the “frail”. UNLESS you are a GRG over the age of 55 and the child must be under the age of 18. Preference can be given to GRGs raising children with disabilities.  </a:t>
            </a:r>
          </a:p>
          <a:p>
            <a:endParaRPr lang="en-US" dirty="0"/>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A service for caregivers which offers temporary, substitute supports or living arrangements for care recipients in order to provide a brief period of relief or rest for the caregivers. </a:t>
            </a:r>
          </a:p>
          <a:p>
            <a:pPr marL="174708" indent="-174708">
              <a:buFont typeface="Arial" panose="020B0604020202020204" pitchFamily="34" charset="0"/>
              <a:buChar char="•"/>
            </a:pPr>
            <a:r>
              <a:rPr lang="en-US" dirty="0"/>
              <a:t>Provide funds to informal family caregivers for the purchase of respite and other assistance on a temporary, intermittent basis so the primary informal family caregiver gets a break</a:t>
            </a:r>
          </a:p>
          <a:p>
            <a:pPr marL="174708" indent="-174708">
              <a:buFont typeface="Arial" panose="020B0604020202020204" pitchFamily="34" charset="0"/>
              <a:buChar char="•"/>
            </a:pPr>
            <a:r>
              <a:rPr lang="en-US" dirty="0"/>
              <a:t>Senior Center activities</a:t>
            </a:r>
          </a:p>
          <a:p>
            <a:pPr marL="174708" indent="-174708">
              <a:buFont typeface="Arial" panose="020B0604020202020204" pitchFamily="34" charset="0"/>
              <a:buChar char="•"/>
            </a:pPr>
            <a:r>
              <a:rPr lang="en-US" dirty="0"/>
              <a:t>Adult Day Care</a:t>
            </a:r>
          </a:p>
          <a:p>
            <a:pPr marL="174708" indent="-174708">
              <a:buFont typeface="Arial" panose="020B0604020202020204" pitchFamily="34" charset="0"/>
              <a:buChar char="•"/>
            </a:pPr>
            <a:r>
              <a:rPr lang="en-US" dirty="0"/>
              <a:t>Summer camps for children</a:t>
            </a:r>
          </a:p>
          <a:p>
            <a:pPr marL="174708" indent="-174708">
              <a:buFont typeface="Arial" panose="020B0604020202020204" pitchFamily="34" charset="0"/>
              <a:buChar char="•"/>
            </a:pPr>
            <a:r>
              <a:rPr lang="en-US" dirty="0"/>
              <a:t>Get-a-way activities for Grandparents, Relative parents</a:t>
            </a:r>
          </a:p>
          <a:p>
            <a:pPr marL="174708" indent="-174708">
              <a:buFont typeface="Arial" panose="020B0604020202020204" pitchFamily="34" charset="0"/>
              <a:buChar char="•"/>
            </a:pPr>
            <a:r>
              <a:rPr lang="en-US" dirty="0"/>
              <a:t>This can be done a variety of ways. The program can arrange for and directly pay a provider for respite care, or the program can provide the informal family caregiver with a voucher that can be used to pay a provider for respite care, or the program may provide the informal family caregiver with a budget or actual cash for them to spend on a pre-determined set of services with a way to track what the informal family caregiver uses the money for. </a:t>
            </a:r>
          </a:p>
          <a:p>
            <a:endParaRPr lang="en-US" dirty="0"/>
          </a:p>
        </p:txBody>
      </p:sp>
      <p:sp>
        <p:nvSpPr>
          <p:cNvPr id="4" name="Slide Number Placeholder 3"/>
          <p:cNvSpPr>
            <a:spLocks noGrp="1"/>
          </p:cNvSpPr>
          <p:nvPr>
            <p:ph type="sldNum" sz="quarter" idx="10"/>
          </p:nvPr>
        </p:nvSpPr>
        <p:spPr/>
        <p:txBody>
          <a:bodyPr/>
          <a:lstStyle/>
          <a:p>
            <a:fld id="{0709565B-FAB9-44D1-9435-57DF72983D94}" type="slidenum">
              <a:rPr lang="en-US" smtClean="0"/>
              <a:pPr/>
              <a:t>12</a:t>
            </a:fld>
            <a:endParaRPr lang="en-US"/>
          </a:p>
        </p:txBody>
      </p:sp>
    </p:spTree>
    <p:extLst>
      <p:ext uri="{BB962C8B-B14F-4D97-AF65-F5344CB8AC3E}">
        <p14:creationId xmlns:p14="http://schemas.microsoft.com/office/powerpoint/2010/main" val="1627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Archrespite.org has great training and technical assistance</a:t>
            </a:r>
            <a:r>
              <a:rPr lang="en-US" baseline="0" dirty="0"/>
              <a:t> materials. For instance volunteer models and voucher models. Have templates, all that good stuff. Have worker training programs. </a:t>
            </a:r>
            <a:endParaRPr lang="en-US" dirty="0"/>
          </a:p>
          <a:p>
            <a:endParaRPr lang="en-US" dirty="0"/>
          </a:p>
        </p:txBody>
      </p:sp>
      <p:sp>
        <p:nvSpPr>
          <p:cNvPr id="4" name="Slide Number Placeholder 3"/>
          <p:cNvSpPr>
            <a:spLocks noGrp="1"/>
          </p:cNvSpPr>
          <p:nvPr>
            <p:ph type="sldNum" sz="quarter" idx="10"/>
          </p:nvPr>
        </p:nvSpPr>
        <p:spPr/>
        <p:txBody>
          <a:bodyPr/>
          <a:lstStyle/>
          <a:p>
            <a:fld id="{0709565B-FAB9-44D1-9435-57DF72983D94}" type="slidenum">
              <a:rPr lang="en-US" smtClean="0"/>
              <a:pPr/>
              <a:t>13</a:t>
            </a:fld>
            <a:endParaRPr lang="en-US"/>
          </a:p>
        </p:txBody>
      </p:sp>
    </p:spTree>
    <p:extLst>
      <p:ext uri="{BB962C8B-B14F-4D97-AF65-F5344CB8AC3E}">
        <p14:creationId xmlns:p14="http://schemas.microsoft.com/office/powerpoint/2010/main" val="3225825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B8920-232F-7746-8B46-DDE6ED66539B}"/>
              </a:ext>
            </a:extLst>
          </p:cNvPr>
          <p:cNvSpPr/>
          <p:nvPr userDrawn="1"/>
        </p:nvSpPr>
        <p:spPr>
          <a:xfrm>
            <a:off x="1959429" y="4904510"/>
            <a:ext cx="10232572" cy="1021278"/>
          </a:xfrm>
          <a:prstGeom prst="rect">
            <a:avLst/>
          </a:prstGeom>
          <a:gradFill flip="none" rotWithShape="1">
            <a:gsLst>
              <a:gs pos="1900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A2CC6-163F-E548-98CC-C6C46983E604}"/>
              </a:ext>
            </a:extLst>
          </p:cNvPr>
          <p:cNvSpPr>
            <a:spLocks noGrp="1"/>
          </p:cNvSpPr>
          <p:nvPr>
            <p:ph type="ctrTitle"/>
          </p:nvPr>
        </p:nvSpPr>
        <p:spPr>
          <a:xfrm>
            <a:off x="558140" y="2825352"/>
            <a:ext cx="11153696" cy="1631057"/>
          </a:xfrm>
        </p:spPr>
        <p:txBody>
          <a:bodyPr anchor="ctr">
            <a:normAutofit/>
          </a:bodyPr>
          <a:lstStyle>
            <a:lvl1pPr algn="ctr">
              <a:defRPr sz="5400" b="1">
                <a:solidFill>
                  <a:schemeClr val="accent6">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E792E3B7-D80D-8049-B13F-4EB693564AD8}"/>
              </a:ext>
            </a:extLst>
          </p:cNvPr>
          <p:cNvSpPr>
            <a:spLocks noGrp="1"/>
          </p:cNvSpPr>
          <p:nvPr>
            <p:ph type="subTitle" idx="1"/>
          </p:nvPr>
        </p:nvSpPr>
        <p:spPr>
          <a:xfrm>
            <a:off x="558140" y="4621238"/>
            <a:ext cx="11153696" cy="566541"/>
          </a:xfrm>
        </p:spPr>
        <p:txBody>
          <a:bodyPr/>
          <a:lstStyle>
            <a:lvl1pPr marL="0" indent="0" algn="ctr">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9178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F461C-9F01-ED4A-9676-BA33674110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B05D65-15F5-2540-8E66-F4E0454548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35F85F-4542-844B-B106-1950EE67605E}"/>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5" name="Footer Placeholder 4">
            <a:extLst>
              <a:ext uri="{FF2B5EF4-FFF2-40B4-BE49-F238E27FC236}">
                <a16:creationId xmlns:a16="http://schemas.microsoft.com/office/drawing/2014/main" id="{2DF67C4D-C05E-5F4C-B708-2B9F69C478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A17CBF-AD7C-4547-A28D-E9395122F833}"/>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487754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612C2E-A842-5645-8FD7-53F49E4190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84F4EF-5D03-D541-82BD-FA3A70D91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0945E3-0520-B34E-B846-952D58D3C839}"/>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5" name="Footer Placeholder 4">
            <a:extLst>
              <a:ext uri="{FF2B5EF4-FFF2-40B4-BE49-F238E27FC236}">
                <a16:creationId xmlns:a16="http://schemas.microsoft.com/office/drawing/2014/main" id="{7E7C0620-37EC-BF41-A312-3845BC154D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4AADDB-BE70-E141-82DE-02109060A1E1}"/>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1310081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a:t>
            </a:r>
            <a:r>
              <a:rPr lang="en-US" dirty="0" err="1"/>
              <a:t>styl</a:t>
            </a:r>
            <a:endParaRPr lang="en-US" dirty="0"/>
          </a:p>
        </p:txBody>
      </p:sp>
      <p:sp>
        <p:nvSpPr>
          <p:cNvPr id="3" name="Content Placeholder 2"/>
          <p:cNvSpPr>
            <a:spLocks noGrp="1"/>
          </p:cNvSpPr>
          <p:nvPr>
            <p:ph sz="half" idx="1"/>
          </p:nvPr>
        </p:nvSpPr>
        <p:spPr>
          <a:xfrm>
            <a:off x="609600" y="1831921"/>
            <a:ext cx="5384800" cy="4294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831921"/>
            <a:ext cx="5384800" cy="429424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237DD546-688F-4776-98B9-3643CBD8183E}" type="slidenum">
              <a:rPr lang="en-US" smtClean="0"/>
              <a:t>‹#›</a:t>
            </a:fld>
            <a:endParaRPr lang="en-US"/>
          </a:p>
        </p:txBody>
      </p:sp>
    </p:spTree>
    <p:extLst>
      <p:ext uri="{BB962C8B-B14F-4D97-AF65-F5344CB8AC3E}">
        <p14:creationId xmlns:p14="http://schemas.microsoft.com/office/powerpoint/2010/main" val="225171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458E-9ED2-0B4E-B810-3CE03CAAF792}"/>
              </a:ext>
            </a:extLst>
          </p:cNvPr>
          <p:cNvSpPr>
            <a:spLocks noGrp="1"/>
          </p:cNvSpPr>
          <p:nvPr>
            <p:ph type="title"/>
          </p:nvPr>
        </p:nvSpPr>
        <p:spPr>
          <a:xfrm>
            <a:off x="4001984" y="1999229"/>
            <a:ext cx="7559539" cy="1853852"/>
          </a:xfrm>
        </p:spPr>
        <p:txBody>
          <a:bodyPr anchor="ctr"/>
          <a:lstStyle>
            <a:lvl1pPr algn="r">
              <a:defRPr sz="6000">
                <a:solidFill>
                  <a:schemeClr val="accent6">
                    <a:lumMod val="75000"/>
                  </a:schemeClr>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4F75BB8-8083-7845-BEEF-773BE939D6E5}"/>
              </a:ext>
            </a:extLst>
          </p:cNvPr>
          <p:cNvSpPr>
            <a:spLocks noGrp="1"/>
          </p:cNvSpPr>
          <p:nvPr>
            <p:ph type="body" idx="1"/>
          </p:nvPr>
        </p:nvSpPr>
        <p:spPr>
          <a:xfrm>
            <a:off x="4001984" y="4063370"/>
            <a:ext cx="7559539" cy="759151"/>
          </a:xfrm>
        </p:spPr>
        <p:txBody>
          <a:bodyPr/>
          <a:lstStyle>
            <a:lvl1pPr marL="0" indent="0" algn="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cxnSp>
        <p:nvCxnSpPr>
          <p:cNvPr id="7" name="Straight Connector 6">
            <a:extLst>
              <a:ext uri="{FF2B5EF4-FFF2-40B4-BE49-F238E27FC236}">
                <a16:creationId xmlns:a16="http://schemas.microsoft.com/office/drawing/2014/main" id="{96B8C2C5-37B5-5240-B949-736260D8C222}"/>
              </a:ext>
            </a:extLst>
          </p:cNvPr>
          <p:cNvCxnSpPr/>
          <p:nvPr userDrawn="1"/>
        </p:nvCxnSpPr>
        <p:spPr>
          <a:xfrm>
            <a:off x="4001984" y="3958225"/>
            <a:ext cx="1115369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9484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29E10-1A5F-3442-9440-179D351FCEDE}"/>
              </a:ext>
            </a:extLst>
          </p:cNvPr>
          <p:cNvSpPr>
            <a:spLocks noGrp="1"/>
          </p:cNvSpPr>
          <p:nvPr>
            <p:ph type="title"/>
          </p:nvPr>
        </p:nvSpPr>
        <p:spPr/>
        <p:txBody>
          <a:bodyPr/>
          <a:lstStyle>
            <a:lvl1pPr>
              <a:defRPr>
                <a:solidFill>
                  <a:schemeClr val="accent6">
                    <a:lumMod val="75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23CBE60-7513-D943-877B-BBBE549453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123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26EC1-8EB6-BD40-AB1A-44F8B9AEB1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83F8C-37D4-CF47-9AEB-A73CE8B286D3}"/>
              </a:ext>
            </a:extLst>
          </p:cNvPr>
          <p:cNvSpPr>
            <a:spLocks noGrp="1"/>
          </p:cNvSpPr>
          <p:nvPr>
            <p:ph sz="half" idx="1"/>
          </p:nvPr>
        </p:nvSpPr>
        <p:spPr>
          <a:xfrm>
            <a:off x="1277654" y="1847849"/>
            <a:ext cx="5263020" cy="464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450C66-17CE-5C4C-93E7-B7799DFBAA2D}"/>
              </a:ext>
            </a:extLst>
          </p:cNvPr>
          <p:cNvSpPr>
            <a:spLocks noGrp="1"/>
          </p:cNvSpPr>
          <p:nvPr>
            <p:ph sz="half" idx="2"/>
          </p:nvPr>
        </p:nvSpPr>
        <p:spPr>
          <a:xfrm>
            <a:off x="6611654" y="1847849"/>
            <a:ext cx="5263020" cy="4645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515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D5D51-CCD4-1243-829F-278F560CCAC9}"/>
              </a:ext>
            </a:extLst>
          </p:cNvPr>
          <p:cNvSpPr>
            <a:spLocks noGrp="1"/>
          </p:cNvSpPr>
          <p:nvPr>
            <p:ph type="title"/>
          </p:nvPr>
        </p:nvSpPr>
        <p:spPr>
          <a:xfrm>
            <a:off x="1353355"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B831D1-EF37-554F-8380-E842E4CDE435}"/>
              </a:ext>
            </a:extLst>
          </p:cNvPr>
          <p:cNvSpPr>
            <a:spLocks noGrp="1"/>
          </p:cNvSpPr>
          <p:nvPr>
            <p:ph type="body" idx="1"/>
          </p:nvPr>
        </p:nvSpPr>
        <p:spPr>
          <a:xfrm>
            <a:off x="1353355" y="1681163"/>
            <a:ext cx="5157787"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AC3547C-5D96-544C-A7D5-F92DEE27F7E1}"/>
              </a:ext>
            </a:extLst>
          </p:cNvPr>
          <p:cNvSpPr>
            <a:spLocks noGrp="1"/>
          </p:cNvSpPr>
          <p:nvPr>
            <p:ph sz="half" idx="2"/>
          </p:nvPr>
        </p:nvSpPr>
        <p:spPr>
          <a:xfrm>
            <a:off x="1353355" y="2505075"/>
            <a:ext cx="5157787"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F272F3-FC1B-4F4E-99A9-AB134D26C47C}"/>
              </a:ext>
            </a:extLst>
          </p:cNvPr>
          <p:cNvSpPr>
            <a:spLocks noGrp="1"/>
          </p:cNvSpPr>
          <p:nvPr>
            <p:ph type="body" sz="quarter" idx="3"/>
          </p:nvPr>
        </p:nvSpPr>
        <p:spPr>
          <a:xfrm>
            <a:off x="6685767" y="1681163"/>
            <a:ext cx="5183188" cy="823912"/>
          </a:xfrm>
        </p:spPr>
        <p:txBody>
          <a:bodyPr anchor="b"/>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646C0-31C8-3B4A-A0A5-B657864A9E05}"/>
              </a:ext>
            </a:extLst>
          </p:cNvPr>
          <p:cNvSpPr>
            <a:spLocks noGrp="1"/>
          </p:cNvSpPr>
          <p:nvPr>
            <p:ph sz="quarter" idx="4"/>
          </p:nvPr>
        </p:nvSpPr>
        <p:spPr>
          <a:xfrm>
            <a:off x="6685767" y="2505075"/>
            <a:ext cx="5183188" cy="398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042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3AA9B-AD86-844B-8FC5-B93869C4BD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0375C2-6557-A44D-A966-DC8B00DADD80}"/>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4" name="Footer Placeholder 3">
            <a:extLst>
              <a:ext uri="{FF2B5EF4-FFF2-40B4-BE49-F238E27FC236}">
                <a16:creationId xmlns:a16="http://schemas.microsoft.com/office/drawing/2014/main" id="{27462E0D-5649-8741-9603-4CE5D55F62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F99D7BE-846B-CD4E-B360-658A8B35DA66}"/>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414857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25A1A1-28BE-244B-9E8D-6F7F4A3DCFD1}"/>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3" name="Footer Placeholder 2">
            <a:extLst>
              <a:ext uri="{FF2B5EF4-FFF2-40B4-BE49-F238E27FC236}">
                <a16:creationId xmlns:a16="http://schemas.microsoft.com/office/drawing/2014/main" id="{5B4D1C61-7AFB-8D41-9D7C-296066ABA3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5740A96-B645-F24C-9735-20CA62E793D5}"/>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1799298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BAA1B-E216-AE4B-96FD-9F9E553E3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CC1ED7-865B-B045-983A-AA30CFC133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6522BD-A09D-C646-AE5E-C7F780E3BB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B39D59-970B-E24A-8F7A-89CB4A6A8FCD}"/>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6" name="Footer Placeholder 5">
            <a:extLst>
              <a:ext uri="{FF2B5EF4-FFF2-40B4-BE49-F238E27FC236}">
                <a16:creationId xmlns:a16="http://schemas.microsoft.com/office/drawing/2014/main" id="{790FBBBB-D505-1C4A-AE79-A61AC167E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8A8AD-98FD-FC44-A1E4-56C9F148D2C1}"/>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203737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29036-878F-3547-8C2F-7435A3835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C83761-2267-7741-A2D6-CA844739F9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27AA96-8DA1-2740-AF50-552E093D6D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B4BDBC-2216-8249-88D8-DF14165721C7}"/>
              </a:ext>
            </a:extLst>
          </p:cNvPr>
          <p:cNvSpPr>
            <a:spLocks noGrp="1"/>
          </p:cNvSpPr>
          <p:nvPr>
            <p:ph type="dt" sz="half" idx="10"/>
          </p:nvPr>
        </p:nvSpPr>
        <p:spPr>
          <a:xfrm>
            <a:off x="838200" y="6356350"/>
            <a:ext cx="2743200" cy="365125"/>
          </a:xfrm>
          <a:prstGeom prst="rect">
            <a:avLst/>
          </a:prstGeom>
        </p:spPr>
        <p:txBody>
          <a:bodyPr/>
          <a:lstStyle/>
          <a:p>
            <a:fld id="{6154AD01-4440-BC41-8083-4037E2F9D292}" type="datetimeFigureOut">
              <a:rPr lang="en-US" smtClean="0"/>
              <a:t>9/16/2022</a:t>
            </a:fld>
            <a:endParaRPr lang="en-US"/>
          </a:p>
        </p:txBody>
      </p:sp>
      <p:sp>
        <p:nvSpPr>
          <p:cNvPr id="6" name="Footer Placeholder 5">
            <a:extLst>
              <a:ext uri="{FF2B5EF4-FFF2-40B4-BE49-F238E27FC236}">
                <a16:creationId xmlns:a16="http://schemas.microsoft.com/office/drawing/2014/main" id="{7851ABE7-137D-ED46-AFC4-9C6FFE2800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A934F1-0FBE-524A-97C2-8E0BAE6BDAD2}"/>
              </a:ext>
            </a:extLst>
          </p:cNvPr>
          <p:cNvSpPr>
            <a:spLocks noGrp="1"/>
          </p:cNvSpPr>
          <p:nvPr>
            <p:ph type="sldNum" sz="quarter" idx="12"/>
          </p:nvPr>
        </p:nvSpPr>
        <p:spPr>
          <a:xfrm>
            <a:off x="8610600" y="6356350"/>
            <a:ext cx="2743200" cy="365125"/>
          </a:xfrm>
          <a:prstGeom prst="rect">
            <a:avLst/>
          </a:prstGeom>
        </p:spPr>
        <p:txBody>
          <a:bodyPr/>
          <a:lstStyle/>
          <a:p>
            <a:fld id="{CF68B0A6-7CAA-D44D-A5A6-FEA677F2A21A}" type="slidenum">
              <a:rPr lang="en-US" smtClean="0"/>
              <a:t>‹#›</a:t>
            </a:fld>
            <a:endParaRPr lang="en-US"/>
          </a:p>
        </p:txBody>
      </p:sp>
    </p:spTree>
    <p:extLst>
      <p:ext uri="{BB962C8B-B14F-4D97-AF65-F5344CB8AC3E}">
        <p14:creationId xmlns:p14="http://schemas.microsoft.com/office/powerpoint/2010/main" val="576594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0C182A-85FE-0544-91A0-938A4C4350C3}"/>
              </a:ext>
            </a:extLst>
          </p:cNvPr>
          <p:cNvSpPr>
            <a:spLocks noGrp="1"/>
          </p:cNvSpPr>
          <p:nvPr>
            <p:ph type="title"/>
          </p:nvPr>
        </p:nvSpPr>
        <p:spPr>
          <a:xfrm>
            <a:off x="1277654" y="365125"/>
            <a:ext cx="10597020" cy="10361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C57623F-9D32-CF48-AB2A-42F9B4F6177E}"/>
              </a:ext>
            </a:extLst>
          </p:cNvPr>
          <p:cNvSpPr>
            <a:spLocks noGrp="1"/>
          </p:cNvSpPr>
          <p:nvPr>
            <p:ph type="body" idx="1"/>
          </p:nvPr>
        </p:nvSpPr>
        <p:spPr>
          <a:xfrm>
            <a:off x="1277654" y="1603169"/>
            <a:ext cx="10597020" cy="488970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8041013"/>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accent6">
              <a:lumMod val="75000"/>
            </a:schemeClr>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4"/>
        </a:buClr>
        <a:buFont typeface="Courier New" panose="02070309020205020404" pitchFamily="49" charset="0"/>
        <a:buChar char="o"/>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6"/>
        </a:buClr>
        <a:buFont typeface="Wingdings"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4"/>
        </a:buClr>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2.tmp"/><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cid:c21b3d57-09d9-4f57-9192-ab2e994de545@potawatomi.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owl.excelsior.edu/writing-process/prewriting-strategies/prewriting-strategies-asking-defining-question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mailto:Lacey.Boven@acl.hhs.gov" TargetMode="External"/><Relationship Id="rId5" Type="http://schemas.openxmlformats.org/officeDocument/2006/relationships/image" Target="../media/image5.jpg"/><Relationship Id="rId4" Type="http://schemas.openxmlformats.org/officeDocument/2006/relationships/hyperlink" Target="mailto:tfleeman@potawatomi.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7635B-8861-1B40-928F-66CDF4DDA2D5}"/>
              </a:ext>
            </a:extLst>
          </p:cNvPr>
          <p:cNvSpPr>
            <a:spLocks noGrp="1"/>
          </p:cNvSpPr>
          <p:nvPr>
            <p:ph type="ctrTitle"/>
          </p:nvPr>
        </p:nvSpPr>
        <p:spPr>
          <a:xfrm>
            <a:off x="558139" y="3205363"/>
            <a:ext cx="11153696" cy="1631057"/>
          </a:xfrm>
        </p:spPr>
        <p:txBody>
          <a:bodyPr/>
          <a:lstStyle/>
          <a:p>
            <a:r>
              <a:rPr lang="en-US" dirty="0"/>
              <a:t>Training &amp; Technical </a:t>
            </a:r>
            <a:br>
              <a:rPr lang="en-US" dirty="0"/>
            </a:br>
            <a:r>
              <a:rPr lang="en-US" dirty="0"/>
              <a:t>Assistance Conference</a:t>
            </a:r>
          </a:p>
        </p:txBody>
      </p:sp>
      <p:sp>
        <p:nvSpPr>
          <p:cNvPr id="3" name="Subtitle 2">
            <a:extLst>
              <a:ext uri="{FF2B5EF4-FFF2-40B4-BE49-F238E27FC236}">
                <a16:creationId xmlns:a16="http://schemas.microsoft.com/office/drawing/2014/main" id="{D408D263-C530-E046-B0C7-5ED44516007E}"/>
              </a:ext>
            </a:extLst>
          </p:cNvPr>
          <p:cNvSpPr>
            <a:spLocks noGrp="1"/>
          </p:cNvSpPr>
          <p:nvPr>
            <p:ph type="subTitle" idx="1"/>
          </p:nvPr>
        </p:nvSpPr>
        <p:spPr>
          <a:xfrm>
            <a:off x="1930308" y="4991401"/>
            <a:ext cx="8843376" cy="566541"/>
          </a:xfrm>
        </p:spPr>
        <p:txBody>
          <a:bodyPr/>
          <a:lstStyle/>
          <a:p>
            <a:r>
              <a:rPr lang="en-US" dirty="0"/>
              <a:t>April 18-21, 2022</a:t>
            </a:r>
            <a:r>
              <a:rPr lang="en-US" dirty="0">
                <a:effectLst/>
              </a:rPr>
              <a:t> </a:t>
            </a:r>
            <a:endParaRPr lang="en-US" dirty="0"/>
          </a:p>
        </p:txBody>
      </p:sp>
      <p:sp>
        <p:nvSpPr>
          <p:cNvPr id="4" name="Subtitle 2">
            <a:extLst>
              <a:ext uri="{FF2B5EF4-FFF2-40B4-BE49-F238E27FC236}">
                <a16:creationId xmlns:a16="http://schemas.microsoft.com/office/drawing/2014/main" id="{9E4A6632-4F66-A34B-89B6-2519710D52D2}"/>
              </a:ext>
            </a:extLst>
          </p:cNvPr>
          <p:cNvSpPr txBox="1">
            <a:spLocks/>
          </p:cNvSpPr>
          <p:nvPr/>
        </p:nvSpPr>
        <p:spPr>
          <a:xfrm>
            <a:off x="480164" y="2767111"/>
            <a:ext cx="11231672" cy="545947"/>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Clr>
                <a:schemeClr val="accent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3"/>
              </a:buClr>
              <a:buFont typeface="Courier New" panose="02070309020205020404" pitchFamily="49"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5"/>
              </a:buClr>
              <a:buFont typeface="Wingdings" pitchFamily="2" charset="2"/>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4"/>
              </a:buClr>
              <a:buFont typeface="System Font Regular"/>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800" kern="1200" spc="140" baseline="0" dirty="0">
                <a:solidFill>
                  <a:schemeClr val="accent3"/>
                </a:solidFill>
                <a:effectLst/>
                <a:latin typeface="+mn-lt"/>
                <a:ea typeface="+mn-ea"/>
                <a:cs typeface="+mn-cs"/>
              </a:rPr>
              <a:t>2022 NATIONAL TITLE VI </a:t>
            </a:r>
          </a:p>
        </p:txBody>
      </p:sp>
      <p:cxnSp>
        <p:nvCxnSpPr>
          <p:cNvPr id="12" name="Straight Connector 11">
            <a:extLst>
              <a:ext uri="{FF2B5EF4-FFF2-40B4-BE49-F238E27FC236}">
                <a16:creationId xmlns:a16="http://schemas.microsoft.com/office/drawing/2014/main" id="{76644494-5335-394B-A30B-E6A75E5EDFEC}"/>
              </a:ext>
              <a:ext uri="{C183D7F6-B498-43B3-948B-1728B52AA6E4}">
                <adec:decorative xmlns:adec="http://schemas.microsoft.com/office/drawing/2017/decorative" val="1"/>
              </a:ext>
            </a:extLst>
          </p:cNvPr>
          <p:cNvCxnSpPr>
            <a:cxnSpLocks/>
          </p:cNvCxnSpPr>
          <p:nvPr/>
        </p:nvCxnSpPr>
        <p:spPr>
          <a:xfrm>
            <a:off x="976351" y="4839582"/>
            <a:ext cx="10239296"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8388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Required Service 4: </a:t>
            </a:r>
            <a:r>
              <a:rPr lang="en-US" b="1" dirty="0">
                <a:solidFill>
                  <a:srgbClr val="C00000"/>
                </a:solidFill>
              </a:rPr>
              <a:t>Supplemental Services</a:t>
            </a:r>
          </a:p>
        </p:txBody>
      </p:sp>
      <p:sp>
        <p:nvSpPr>
          <p:cNvPr id="3" name="Content Placeholder 2"/>
          <p:cNvSpPr>
            <a:spLocks noGrp="1"/>
          </p:cNvSpPr>
          <p:nvPr>
            <p:ph idx="1"/>
          </p:nvPr>
        </p:nvSpPr>
        <p:spPr/>
        <p:txBody>
          <a:bodyPr>
            <a:normAutofit/>
          </a:bodyPr>
          <a:lstStyle/>
          <a:p>
            <a:r>
              <a:rPr lang="en-US" sz="3100" dirty="0"/>
              <a:t>Include such things as:</a:t>
            </a:r>
          </a:p>
          <a:p>
            <a:pPr lvl="1"/>
            <a:r>
              <a:rPr lang="en-US" dirty="0"/>
              <a:t>Home Modification/Repairs: Putting in ramps or handrails into an Elder’s home. </a:t>
            </a:r>
          </a:p>
          <a:p>
            <a:pPr lvl="1"/>
            <a:r>
              <a:rPr lang="en-US" dirty="0"/>
              <a:t>Consumable Items: Incontinence supplies, Ensure, school supplies, uniforms for school or sports, cleaning supplies, etc…</a:t>
            </a:r>
          </a:p>
          <a:p>
            <a:pPr lvl="1"/>
            <a:r>
              <a:rPr lang="en-US" dirty="0">
                <a:highlight>
                  <a:srgbClr val="FFFF00"/>
                </a:highlight>
              </a:rPr>
              <a:t>Lending Closet: Clothing exchange; Durable Medical Equipment (chair lifts, wheelchairs, walkers, emergency response systems), anything lent on a short-term basis. </a:t>
            </a:r>
          </a:p>
          <a:p>
            <a:pPr lvl="1"/>
            <a:r>
              <a:rPr lang="en-US" dirty="0"/>
              <a:t>Financial Support: limited (emergency) help with utility bills</a:t>
            </a:r>
          </a:p>
          <a:p>
            <a:pPr lvl="1"/>
            <a:r>
              <a:rPr lang="en-US" dirty="0"/>
              <a:t>Homemaker/Chore/Personal Care Service: chopping wood, mowing a lawn, snow clearing. </a:t>
            </a:r>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10</a:t>
            </a:fld>
            <a:endParaRPr lang="en-US"/>
          </a:p>
        </p:txBody>
      </p:sp>
    </p:spTree>
    <p:extLst>
      <p:ext uri="{BB962C8B-B14F-4D97-AF65-F5344CB8AC3E}">
        <p14:creationId xmlns:p14="http://schemas.microsoft.com/office/powerpoint/2010/main" val="3137307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48F64-5EAF-4EBC-B6B8-E2416F37E823}"/>
              </a:ext>
            </a:extLst>
          </p:cNvPr>
          <p:cNvSpPr>
            <a:spLocks noGrp="1"/>
          </p:cNvSpPr>
          <p:nvPr>
            <p:ph type="title"/>
          </p:nvPr>
        </p:nvSpPr>
        <p:spPr/>
        <p:txBody>
          <a:bodyPr/>
          <a:lstStyle/>
          <a:p>
            <a:r>
              <a:rPr lang="en-US" dirty="0"/>
              <a:t>Lending Closet Considerations</a:t>
            </a:r>
          </a:p>
        </p:txBody>
      </p:sp>
      <p:sp>
        <p:nvSpPr>
          <p:cNvPr id="3" name="Content Placeholder 2">
            <a:extLst>
              <a:ext uri="{FF2B5EF4-FFF2-40B4-BE49-F238E27FC236}">
                <a16:creationId xmlns:a16="http://schemas.microsoft.com/office/drawing/2014/main" id="{7176A7AD-7852-4471-B98D-64244984F2B3}"/>
              </a:ext>
            </a:extLst>
          </p:cNvPr>
          <p:cNvSpPr>
            <a:spLocks noGrp="1"/>
          </p:cNvSpPr>
          <p:nvPr>
            <p:ph idx="1"/>
          </p:nvPr>
        </p:nvSpPr>
        <p:spPr/>
        <p:txBody>
          <a:bodyPr/>
          <a:lstStyle/>
          <a:p>
            <a:pPr marL="457200" indent="-457200">
              <a:buFont typeface="Arial" panose="020B0604020202020204" pitchFamily="34" charset="0"/>
              <a:buChar char="•"/>
            </a:pPr>
            <a:r>
              <a:rPr lang="en-US" dirty="0"/>
              <a:t>Space for goods or coordinated events</a:t>
            </a:r>
          </a:p>
          <a:p>
            <a:pPr marL="457200" indent="-457200">
              <a:buFont typeface="Arial" panose="020B0604020202020204" pitchFamily="34" charset="0"/>
              <a:buChar char="•"/>
            </a:pPr>
            <a:r>
              <a:rPr lang="en-US" dirty="0"/>
              <a:t>Sanitation for Donated Goods</a:t>
            </a:r>
          </a:p>
          <a:p>
            <a:pPr marL="457200" indent="-457200">
              <a:buFont typeface="Arial" panose="020B0604020202020204" pitchFamily="34" charset="0"/>
              <a:buChar char="•"/>
            </a:pPr>
            <a:r>
              <a:rPr lang="en-US" dirty="0"/>
              <a:t>Process for inventory</a:t>
            </a:r>
          </a:p>
          <a:p>
            <a:pPr marL="457200" indent="-457200">
              <a:buFont typeface="Arial" panose="020B0604020202020204" pitchFamily="34" charset="0"/>
              <a:buChar char="•"/>
            </a:pPr>
            <a:r>
              <a:rPr lang="en-US" dirty="0"/>
              <a:t>Procedures for check out and return</a:t>
            </a:r>
          </a:p>
          <a:p>
            <a:pPr marL="457200" indent="-457200">
              <a:buFont typeface="Arial" panose="020B0604020202020204" pitchFamily="34" charset="0"/>
              <a:buChar char="•"/>
            </a:pPr>
            <a:r>
              <a:rPr lang="en-US" dirty="0"/>
              <a:t>Training for specialized products</a:t>
            </a:r>
          </a:p>
          <a:p>
            <a:pPr marL="457200" indent="-457200">
              <a:buFont typeface="Arial" panose="020B0604020202020204" pitchFamily="34" charset="0"/>
              <a:buChar char="•"/>
            </a:pPr>
            <a:r>
              <a:rPr lang="en-US" dirty="0"/>
              <a:t>Delivery for large items</a:t>
            </a:r>
          </a:p>
          <a:p>
            <a:pPr marL="457200" indent="-457200">
              <a:buFont typeface="Arial" panose="020B0604020202020204" pitchFamily="34" charset="0"/>
              <a:buChar char="•"/>
            </a:pPr>
            <a:r>
              <a:rPr lang="en-US" dirty="0"/>
              <a:t>Budget for new items</a:t>
            </a:r>
          </a:p>
          <a:p>
            <a:pPr marL="457200" indent="-457200">
              <a:buFont typeface="Arial" panose="020B0604020202020204" pitchFamily="34" charset="0"/>
              <a:buChar char="•"/>
            </a:pPr>
            <a:r>
              <a:rPr lang="en-US" dirty="0"/>
              <a:t>What to purchase and evaluation of need and use</a:t>
            </a:r>
          </a:p>
        </p:txBody>
      </p:sp>
    </p:spTree>
    <p:extLst>
      <p:ext uri="{BB962C8B-B14F-4D97-AF65-F5344CB8AC3E}">
        <p14:creationId xmlns:p14="http://schemas.microsoft.com/office/powerpoint/2010/main" val="585417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Required Service 5: </a:t>
            </a:r>
            <a:r>
              <a:rPr lang="en-US" b="1" dirty="0">
                <a:solidFill>
                  <a:srgbClr val="C00000"/>
                </a:solidFill>
              </a:rPr>
              <a:t>Respite</a:t>
            </a:r>
          </a:p>
        </p:txBody>
      </p:sp>
      <p:sp>
        <p:nvSpPr>
          <p:cNvPr id="3" name="Content Placeholder 2"/>
          <p:cNvSpPr>
            <a:spLocks noGrp="1"/>
          </p:cNvSpPr>
          <p:nvPr>
            <p:ph idx="1"/>
          </p:nvPr>
        </p:nvSpPr>
        <p:spPr/>
        <p:txBody>
          <a:bodyPr>
            <a:normAutofit/>
          </a:bodyPr>
          <a:lstStyle/>
          <a:p>
            <a:r>
              <a:rPr lang="en-US" sz="2600" dirty="0"/>
              <a:t>Respite care is care provided to caregivers so that they can have a break (preference to caregivers of the frail or grandparents raising grandchildren). </a:t>
            </a:r>
          </a:p>
          <a:p>
            <a:r>
              <a:rPr lang="en-US" sz="2600" dirty="0"/>
              <a:t>Respite care can be provided in the home of the elder or the caregiver or it can be provided at an out-of-home setting such as the respite person’s home, senior center, or day care center.</a:t>
            </a:r>
          </a:p>
          <a:p>
            <a:r>
              <a:rPr lang="en-US" sz="2600" dirty="0"/>
              <a:t>Some programs provide the care by giving the caregiver a voucher and allowing them to choose their own provider and circumstances. </a:t>
            </a:r>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12</a:t>
            </a:fld>
            <a:endParaRPr lang="en-US"/>
          </a:p>
        </p:txBody>
      </p:sp>
    </p:spTree>
    <p:extLst>
      <p:ext uri="{BB962C8B-B14F-4D97-AF65-F5344CB8AC3E}">
        <p14:creationId xmlns:p14="http://schemas.microsoft.com/office/powerpoint/2010/main" val="798554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Respite Policy Considerations</a:t>
            </a:r>
          </a:p>
        </p:txBody>
      </p:sp>
      <p:sp>
        <p:nvSpPr>
          <p:cNvPr id="3" name="Content Placeholder 2"/>
          <p:cNvSpPr>
            <a:spLocks noGrp="1"/>
          </p:cNvSpPr>
          <p:nvPr>
            <p:ph idx="1"/>
          </p:nvPr>
        </p:nvSpPr>
        <p:spPr/>
        <p:txBody>
          <a:bodyPr>
            <a:normAutofit/>
          </a:bodyPr>
          <a:lstStyle/>
          <a:p>
            <a:r>
              <a:rPr lang="en-US" sz="2600" dirty="0"/>
              <a:t>If the respite provider is not a family member, you will want to check your tribe’s policies about background checks. </a:t>
            </a:r>
          </a:p>
          <a:p>
            <a:r>
              <a:rPr lang="en-US" sz="2600" dirty="0"/>
              <a:t>It is important to develop policies on:</a:t>
            </a:r>
          </a:p>
          <a:p>
            <a:pPr lvl="1"/>
            <a:r>
              <a:rPr lang="en-US" sz="2600" dirty="0"/>
              <a:t>Who can provide respite – will you allow spouses or children, relatives vs paid providers, </a:t>
            </a:r>
          </a:p>
          <a:p>
            <a:pPr lvl="1"/>
            <a:r>
              <a:rPr lang="en-US" sz="2600" dirty="0"/>
              <a:t>How are you going to pay for respite – volunteer-based or paid (rate of pay)</a:t>
            </a:r>
          </a:p>
          <a:p>
            <a:pPr lvl="1"/>
            <a:r>
              <a:rPr lang="en-US" sz="2600" dirty="0"/>
              <a:t>How you are going to pay for respite – agency-based model, give money directly to family, voucher program </a:t>
            </a:r>
          </a:p>
          <a:p>
            <a:pPr lvl="1"/>
            <a:r>
              <a:rPr lang="en-US" sz="2600" dirty="0"/>
              <a:t>Other issues – service limits, service locations (at home or facility-based), service hours (weekdays/weekends/overnights)</a:t>
            </a:r>
          </a:p>
          <a:p>
            <a:endParaRPr lang="en-US" dirty="0"/>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13</a:t>
            </a:fld>
            <a:endParaRPr lang="en-US"/>
          </a:p>
        </p:txBody>
      </p:sp>
    </p:spTree>
    <p:extLst>
      <p:ext uri="{BB962C8B-B14F-4D97-AF65-F5344CB8AC3E}">
        <p14:creationId xmlns:p14="http://schemas.microsoft.com/office/powerpoint/2010/main" val="2763231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897DEB4-4A88-4293-A935-9B25506C1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FBE42BC3-6707-4CBF-9386-048B994A4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3886" y="0"/>
            <a:ext cx="7538114" cy="6858000"/>
          </a:xfrm>
          <a:custGeom>
            <a:avLst/>
            <a:gdLst>
              <a:gd name="connsiteX0" fmla="*/ 366246 w 7538114"/>
              <a:gd name="connsiteY0" fmla="*/ 0 h 6858000"/>
              <a:gd name="connsiteX1" fmla="*/ 2830292 w 7538114"/>
              <a:gd name="connsiteY1" fmla="*/ 0 h 6858000"/>
              <a:gd name="connsiteX2" fmla="*/ 3903260 w 7538114"/>
              <a:gd name="connsiteY2" fmla="*/ 0 h 6858000"/>
              <a:gd name="connsiteX3" fmla="*/ 4597266 w 7538114"/>
              <a:gd name="connsiteY3" fmla="*/ 0 h 6858000"/>
              <a:gd name="connsiteX4" fmla="*/ 7192370 w 7538114"/>
              <a:gd name="connsiteY4" fmla="*/ 0 h 6858000"/>
              <a:gd name="connsiteX5" fmla="*/ 7538114 w 7538114"/>
              <a:gd name="connsiteY5" fmla="*/ 0 h 6858000"/>
              <a:gd name="connsiteX6" fmla="*/ 7538114 w 7538114"/>
              <a:gd name="connsiteY6" fmla="*/ 6858000 h 6858000"/>
              <a:gd name="connsiteX7" fmla="*/ 7192370 w 7538114"/>
              <a:gd name="connsiteY7" fmla="*/ 6858000 h 6858000"/>
              <a:gd name="connsiteX8" fmla="*/ 4597266 w 7538114"/>
              <a:gd name="connsiteY8" fmla="*/ 6858000 h 6858000"/>
              <a:gd name="connsiteX9" fmla="*/ 3903260 w 7538114"/>
              <a:gd name="connsiteY9" fmla="*/ 6858000 h 6858000"/>
              <a:gd name="connsiteX10" fmla="*/ 2830292 w 7538114"/>
              <a:gd name="connsiteY10" fmla="*/ 6858000 h 6858000"/>
              <a:gd name="connsiteX11" fmla="*/ 170314 w 7538114"/>
              <a:gd name="connsiteY11" fmla="*/ 6858000 h 6858000"/>
              <a:gd name="connsiteX12" fmla="*/ 170341 w 7538114"/>
              <a:gd name="connsiteY12" fmla="*/ 6857759 h 6858000"/>
              <a:gd name="connsiteX13" fmla="*/ 173485 w 7538114"/>
              <a:gd name="connsiteY13" fmla="*/ 6852129 h 6858000"/>
              <a:gd name="connsiteX14" fmla="*/ 167544 w 7538114"/>
              <a:gd name="connsiteY14" fmla="*/ 6830335 h 6858000"/>
              <a:gd name="connsiteX15" fmla="*/ 163472 w 7538114"/>
              <a:gd name="connsiteY15" fmla="*/ 6796707 h 6858000"/>
              <a:gd name="connsiteX16" fmla="*/ 160535 w 7538114"/>
              <a:gd name="connsiteY16" fmla="*/ 6780725 h 6858000"/>
              <a:gd name="connsiteX17" fmla="*/ 162318 w 7538114"/>
              <a:gd name="connsiteY17" fmla="*/ 6767829 h 6858000"/>
              <a:gd name="connsiteX18" fmla="*/ 162771 w 7538114"/>
              <a:gd name="connsiteY18" fmla="*/ 6694444 h 6858000"/>
              <a:gd name="connsiteX19" fmla="*/ 165604 w 7538114"/>
              <a:gd name="connsiteY19" fmla="*/ 6677569 h 6858000"/>
              <a:gd name="connsiteX20" fmla="*/ 171255 w 7538114"/>
              <a:gd name="connsiteY20" fmla="*/ 6669571 h 6858000"/>
              <a:gd name="connsiteX21" fmla="*/ 169240 w 7538114"/>
              <a:gd name="connsiteY21" fmla="*/ 6663304 h 6858000"/>
              <a:gd name="connsiteX22" fmla="*/ 169039 w 7538114"/>
              <a:gd name="connsiteY22" fmla="*/ 6618916 h 6858000"/>
              <a:gd name="connsiteX23" fmla="*/ 168392 w 7538114"/>
              <a:gd name="connsiteY23" fmla="*/ 6589960 h 6858000"/>
              <a:gd name="connsiteX24" fmla="*/ 160636 w 7538114"/>
              <a:gd name="connsiteY24" fmla="*/ 6588200 h 6858000"/>
              <a:gd name="connsiteX25" fmla="*/ 157872 w 7538114"/>
              <a:gd name="connsiteY25" fmla="*/ 6562416 h 6858000"/>
              <a:gd name="connsiteX26" fmla="*/ 162851 w 7538114"/>
              <a:gd name="connsiteY26" fmla="*/ 6534939 h 6858000"/>
              <a:gd name="connsiteX27" fmla="*/ 162153 w 7538114"/>
              <a:gd name="connsiteY27" fmla="*/ 6502552 h 6858000"/>
              <a:gd name="connsiteX28" fmla="*/ 161821 w 7538114"/>
              <a:gd name="connsiteY28" fmla="*/ 6483172 h 6858000"/>
              <a:gd name="connsiteX29" fmla="*/ 154586 w 7538114"/>
              <a:gd name="connsiteY29" fmla="*/ 6432309 h 6858000"/>
              <a:gd name="connsiteX30" fmla="*/ 127078 w 7538114"/>
              <a:gd name="connsiteY30" fmla="*/ 6349783 h 6858000"/>
              <a:gd name="connsiteX31" fmla="*/ 123181 w 7538114"/>
              <a:gd name="connsiteY31" fmla="*/ 6323872 h 6858000"/>
              <a:gd name="connsiteX32" fmla="*/ 124767 w 7538114"/>
              <a:gd name="connsiteY32" fmla="*/ 6319343 h 6858000"/>
              <a:gd name="connsiteX33" fmla="*/ 108246 w 7538114"/>
              <a:gd name="connsiteY33" fmla="*/ 6190348 h 6858000"/>
              <a:gd name="connsiteX34" fmla="*/ 107279 w 7538114"/>
              <a:gd name="connsiteY34" fmla="*/ 6167269 h 6858000"/>
              <a:gd name="connsiteX35" fmla="*/ 107883 w 7538114"/>
              <a:gd name="connsiteY35" fmla="*/ 6149986 h 6858000"/>
              <a:gd name="connsiteX36" fmla="*/ 102380 w 7538114"/>
              <a:gd name="connsiteY36" fmla="*/ 6108622 h 6858000"/>
              <a:gd name="connsiteX37" fmla="*/ 90314 w 7538114"/>
              <a:gd name="connsiteY37" fmla="*/ 6041155 h 6858000"/>
              <a:gd name="connsiteX38" fmla="*/ 88409 w 7538114"/>
              <a:gd name="connsiteY38" fmla="*/ 6026587 h 6858000"/>
              <a:gd name="connsiteX39" fmla="*/ 89403 w 7538114"/>
              <a:gd name="connsiteY39" fmla="*/ 6013265 h 6858000"/>
              <a:gd name="connsiteX40" fmla="*/ 91927 w 7538114"/>
              <a:gd name="connsiteY40" fmla="*/ 6009478 h 6858000"/>
              <a:gd name="connsiteX41" fmla="*/ 91302 w 7538114"/>
              <a:gd name="connsiteY41" fmla="*/ 6001336 h 6858000"/>
              <a:gd name="connsiteX42" fmla="*/ 91687 w 7538114"/>
              <a:gd name="connsiteY42" fmla="*/ 5999003 h 6858000"/>
              <a:gd name="connsiteX43" fmla="*/ 93336 w 7538114"/>
              <a:gd name="connsiteY43" fmla="*/ 5985795 h 6858000"/>
              <a:gd name="connsiteX44" fmla="*/ 83190 w 7538114"/>
              <a:gd name="connsiteY44" fmla="*/ 5961758 h 6858000"/>
              <a:gd name="connsiteX45" fmla="*/ 81952 w 7538114"/>
              <a:gd name="connsiteY45" fmla="*/ 5928761 h 6858000"/>
              <a:gd name="connsiteX46" fmla="*/ 67420 w 7538114"/>
              <a:gd name="connsiteY46" fmla="*/ 5787247 h 6858000"/>
              <a:gd name="connsiteX47" fmla="*/ 50760 w 7538114"/>
              <a:gd name="connsiteY47" fmla="*/ 5710700 h 6858000"/>
              <a:gd name="connsiteX48" fmla="*/ 42956 w 7538114"/>
              <a:gd name="connsiteY48" fmla="*/ 5641754 h 6858000"/>
              <a:gd name="connsiteX49" fmla="*/ 29695 w 7538114"/>
              <a:gd name="connsiteY49" fmla="*/ 5602326 h 6858000"/>
              <a:gd name="connsiteX50" fmla="*/ 18841 w 7538114"/>
              <a:gd name="connsiteY50" fmla="*/ 5570885 h 6858000"/>
              <a:gd name="connsiteX51" fmla="*/ 9977 w 7538114"/>
              <a:gd name="connsiteY51" fmla="*/ 5543492 h 6858000"/>
              <a:gd name="connsiteX52" fmla="*/ 5255 w 7538114"/>
              <a:gd name="connsiteY52" fmla="*/ 5531024 h 6858000"/>
              <a:gd name="connsiteX53" fmla="*/ 5447 w 7538114"/>
              <a:gd name="connsiteY53" fmla="*/ 5527845 h 6858000"/>
              <a:gd name="connsiteX54" fmla="*/ 0 w 7538114"/>
              <a:gd name="connsiteY54" fmla="*/ 5507724 h 6858000"/>
              <a:gd name="connsiteX55" fmla="*/ 435 w 7538114"/>
              <a:gd name="connsiteY55" fmla="*/ 5507045 h 6858000"/>
              <a:gd name="connsiteX56" fmla="*/ 1128 w 7538114"/>
              <a:gd name="connsiteY56" fmla="*/ 5499619 h 6858000"/>
              <a:gd name="connsiteX57" fmla="*/ 1291 w 7538114"/>
              <a:gd name="connsiteY57" fmla="*/ 5486342 h 6858000"/>
              <a:gd name="connsiteX58" fmla="*/ 7976 w 7538114"/>
              <a:gd name="connsiteY58" fmla="*/ 5450755 h 6858000"/>
              <a:gd name="connsiteX59" fmla="*/ 2355 w 7538114"/>
              <a:gd name="connsiteY59" fmla="*/ 5429732 h 6858000"/>
              <a:gd name="connsiteX60" fmla="*/ 1499 w 7538114"/>
              <a:gd name="connsiteY60" fmla="*/ 5370432 h 6858000"/>
              <a:gd name="connsiteX61" fmla="*/ 11483 w 7538114"/>
              <a:gd name="connsiteY61" fmla="*/ 5308330 h 6858000"/>
              <a:gd name="connsiteX62" fmla="*/ 12793 w 7538114"/>
              <a:gd name="connsiteY62" fmla="*/ 5246026 h 6858000"/>
              <a:gd name="connsiteX63" fmla="*/ 12525 w 7538114"/>
              <a:gd name="connsiteY63" fmla="*/ 5223468 h 6858000"/>
              <a:gd name="connsiteX64" fmla="*/ 15322 w 7538114"/>
              <a:gd name="connsiteY64" fmla="*/ 5183258 h 6858000"/>
              <a:gd name="connsiteX65" fmla="*/ 18633 w 7538114"/>
              <a:gd name="connsiteY65" fmla="*/ 5164842 h 6858000"/>
              <a:gd name="connsiteX66" fmla="*/ 18428 w 7538114"/>
              <a:gd name="connsiteY66" fmla="*/ 5164034 h 6858000"/>
              <a:gd name="connsiteX67" fmla="*/ 19854 w 7538114"/>
              <a:gd name="connsiteY67" fmla="*/ 5162388 h 6858000"/>
              <a:gd name="connsiteX68" fmla="*/ 20514 w 7538114"/>
              <a:gd name="connsiteY68" fmla="*/ 5158981 h 6858000"/>
              <a:gd name="connsiteX69" fmla="*/ 20089 w 7538114"/>
              <a:gd name="connsiteY69" fmla="*/ 5149681 h 6858000"/>
              <a:gd name="connsiteX70" fmla="*/ 19561 w 7538114"/>
              <a:gd name="connsiteY70" fmla="*/ 5146183 h 6858000"/>
              <a:gd name="connsiteX71" fmla="*/ 19571 w 7538114"/>
              <a:gd name="connsiteY71" fmla="*/ 5141065 h 6858000"/>
              <a:gd name="connsiteX72" fmla="*/ 19690 w 7538114"/>
              <a:gd name="connsiteY72" fmla="*/ 5140937 h 6858000"/>
              <a:gd name="connsiteX73" fmla="*/ 19471 w 7538114"/>
              <a:gd name="connsiteY73" fmla="*/ 5136144 h 6858000"/>
              <a:gd name="connsiteX74" fmla="*/ 16918 w 7538114"/>
              <a:gd name="connsiteY74" fmla="*/ 5112689 h 6858000"/>
              <a:gd name="connsiteX75" fmla="*/ 28071 w 7538114"/>
              <a:gd name="connsiteY75" fmla="*/ 5081696 h 6858000"/>
              <a:gd name="connsiteX76" fmla="*/ 30005 w 7538114"/>
              <a:gd name="connsiteY76" fmla="*/ 5068879 h 6858000"/>
              <a:gd name="connsiteX77" fmla="*/ 31661 w 7538114"/>
              <a:gd name="connsiteY77" fmla="*/ 5062033 h 6858000"/>
              <a:gd name="connsiteX78" fmla="*/ 32169 w 7538114"/>
              <a:gd name="connsiteY78" fmla="*/ 5061608 h 6858000"/>
              <a:gd name="connsiteX79" fmla="*/ 27436 w 7538114"/>
              <a:gd name="connsiteY79" fmla="*/ 5021480 h 6858000"/>
              <a:gd name="connsiteX80" fmla="*/ 26614 w 7538114"/>
              <a:gd name="connsiteY80" fmla="*/ 5013906 h 6858000"/>
              <a:gd name="connsiteX81" fmla="*/ 25056 w 7538114"/>
              <a:gd name="connsiteY81" fmla="*/ 5011767 h 6858000"/>
              <a:gd name="connsiteX82" fmla="*/ 24513 w 7538114"/>
              <a:gd name="connsiteY82" fmla="*/ 5000592 h 6858000"/>
              <a:gd name="connsiteX83" fmla="*/ 24951 w 7538114"/>
              <a:gd name="connsiteY83" fmla="*/ 4999307 h 6858000"/>
              <a:gd name="connsiteX84" fmla="*/ 22644 w 7538114"/>
              <a:gd name="connsiteY84" fmla="*/ 4990090 h 6858000"/>
              <a:gd name="connsiteX85" fmla="*/ 18465 w 7538114"/>
              <a:gd name="connsiteY85" fmla="*/ 4982366 h 6858000"/>
              <a:gd name="connsiteX86" fmla="*/ 20888 w 7538114"/>
              <a:gd name="connsiteY86" fmla="*/ 4887310 h 6858000"/>
              <a:gd name="connsiteX87" fmla="*/ 15781 w 7538114"/>
              <a:gd name="connsiteY87" fmla="*/ 4807298 h 6858000"/>
              <a:gd name="connsiteX88" fmla="*/ 19649 w 7538114"/>
              <a:gd name="connsiteY88" fmla="*/ 4779990 h 6858000"/>
              <a:gd name="connsiteX89" fmla="*/ 21858 w 7538114"/>
              <a:gd name="connsiteY89" fmla="*/ 4664237 h 6858000"/>
              <a:gd name="connsiteX90" fmla="*/ 13583 w 7538114"/>
              <a:gd name="connsiteY90" fmla="*/ 4598607 h 6858000"/>
              <a:gd name="connsiteX91" fmla="*/ 7118 w 7538114"/>
              <a:gd name="connsiteY91" fmla="*/ 4546768 h 6858000"/>
              <a:gd name="connsiteX92" fmla="*/ 14555 w 7538114"/>
              <a:gd name="connsiteY92" fmla="*/ 4522182 h 6858000"/>
              <a:gd name="connsiteX93" fmla="*/ 17290 w 7538114"/>
              <a:gd name="connsiteY93" fmla="*/ 4509768 h 6858000"/>
              <a:gd name="connsiteX94" fmla="*/ 17421 w 7538114"/>
              <a:gd name="connsiteY94" fmla="*/ 4494586 h 6858000"/>
              <a:gd name="connsiteX95" fmla="*/ 18193 w 7538114"/>
              <a:gd name="connsiteY95" fmla="*/ 4440649 h 6858000"/>
              <a:gd name="connsiteX96" fmla="*/ 16616 w 7538114"/>
              <a:gd name="connsiteY96" fmla="*/ 4431853 h 6858000"/>
              <a:gd name="connsiteX97" fmla="*/ 19246 w 7538114"/>
              <a:gd name="connsiteY97" fmla="*/ 4403141 h 6858000"/>
              <a:gd name="connsiteX98" fmla="*/ 19623 w 7538114"/>
              <a:gd name="connsiteY98" fmla="*/ 4356631 h 6858000"/>
              <a:gd name="connsiteX99" fmla="*/ 20293 w 7538114"/>
              <a:gd name="connsiteY99" fmla="*/ 4339937 h 6858000"/>
              <a:gd name="connsiteX100" fmla="*/ 18752 w 7538114"/>
              <a:gd name="connsiteY100" fmla="*/ 4331435 h 6858000"/>
              <a:gd name="connsiteX101" fmla="*/ 24901 w 7538114"/>
              <a:gd name="connsiteY101" fmla="*/ 4320990 h 6858000"/>
              <a:gd name="connsiteX102" fmla="*/ 23734 w 7538114"/>
              <a:gd name="connsiteY102" fmla="*/ 4309111 h 6858000"/>
              <a:gd name="connsiteX103" fmla="*/ 29040 w 7538114"/>
              <a:gd name="connsiteY103" fmla="*/ 4263489 h 6858000"/>
              <a:gd name="connsiteX104" fmla="*/ 29429 w 7538114"/>
              <a:gd name="connsiteY104" fmla="*/ 4258775 h 6858000"/>
              <a:gd name="connsiteX105" fmla="*/ 33702 w 7538114"/>
              <a:gd name="connsiteY105" fmla="*/ 4248512 h 6858000"/>
              <a:gd name="connsiteX106" fmla="*/ 37356 w 7538114"/>
              <a:gd name="connsiteY106" fmla="*/ 4228644 h 6858000"/>
              <a:gd name="connsiteX107" fmla="*/ 50107 w 7538114"/>
              <a:gd name="connsiteY107" fmla="*/ 4193665 h 6858000"/>
              <a:gd name="connsiteX108" fmla="*/ 56192 w 7538114"/>
              <a:gd name="connsiteY108" fmla="*/ 4173105 h 6858000"/>
              <a:gd name="connsiteX109" fmla="*/ 61800 w 7538114"/>
              <a:gd name="connsiteY109" fmla="*/ 4159194 h 6858000"/>
              <a:gd name="connsiteX110" fmla="*/ 69720 w 7538114"/>
              <a:gd name="connsiteY110" fmla="*/ 4118135 h 6858000"/>
              <a:gd name="connsiteX111" fmla="*/ 80190 w 7538114"/>
              <a:gd name="connsiteY111" fmla="*/ 4047713 h 6858000"/>
              <a:gd name="connsiteX112" fmla="*/ 96666 w 7538114"/>
              <a:gd name="connsiteY112" fmla="*/ 3980780 h 6858000"/>
              <a:gd name="connsiteX113" fmla="*/ 107651 w 7538114"/>
              <a:gd name="connsiteY113" fmla="*/ 3941872 h 6858000"/>
              <a:gd name="connsiteX114" fmla="*/ 118444 w 7538114"/>
              <a:gd name="connsiteY114" fmla="*/ 3897465 h 6858000"/>
              <a:gd name="connsiteX115" fmla="*/ 134545 w 7538114"/>
              <a:gd name="connsiteY115" fmla="*/ 3811132 h 6858000"/>
              <a:gd name="connsiteX116" fmla="*/ 145381 w 7538114"/>
              <a:gd name="connsiteY116" fmla="*/ 3746540 h 6858000"/>
              <a:gd name="connsiteX117" fmla="*/ 146587 w 7538114"/>
              <a:gd name="connsiteY117" fmla="*/ 3670275 h 6858000"/>
              <a:gd name="connsiteX118" fmla="*/ 165690 w 7538114"/>
              <a:gd name="connsiteY118" fmla="*/ 3580981 h 6858000"/>
              <a:gd name="connsiteX119" fmla="*/ 163175 w 7538114"/>
              <a:gd name="connsiteY119" fmla="*/ 3570960 h 6858000"/>
              <a:gd name="connsiteX120" fmla="*/ 162665 w 7538114"/>
              <a:gd name="connsiteY120" fmla="*/ 3560693 h 6858000"/>
              <a:gd name="connsiteX121" fmla="*/ 163299 w 7538114"/>
              <a:gd name="connsiteY121" fmla="*/ 3559743 h 6858000"/>
              <a:gd name="connsiteX122" fmla="*/ 164777 w 7538114"/>
              <a:gd name="connsiteY122" fmla="*/ 3548721 h 6858000"/>
              <a:gd name="connsiteX123" fmla="*/ 163708 w 7538114"/>
              <a:gd name="connsiteY123" fmla="*/ 3545693 h 6858000"/>
              <a:gd name="connsiteX124" fmla="*/ 164286 w 7538114"/>
              <a:gd name="connsiteY124" fmla="*/ 3537938 h 6858000"/>
              <a:gd name="connsiteX125" fmla="*/ 164247 w 7538114"/>
              <a:gd name="connsiteY125" fmla="*/ 3522141 h 6858000"/>
              <a:gd name="connsiteX126" fmla="*/ 165343 w 7538114"/>
              <a:gd name="connsiteY126" fmla="*/ 3519672 h 6858000"/>
              <a:gd name="connsiteX127" fmla="*/ 167001 w 7538114"/>
              <a:gd name="connsiteY127" fmla="*/ 3496604 h 6858000"/>
              <a:gd name="connsiteX128" fmla="*/ 167547 w 7538114"/>
              <a:gd name="connsiteY128" fmla="*/ 3496517 h 6858000"/>
              <a:gd name="connsiteX129" fmla="*/ 170301 w 7538114"/>
              <a:gd name="connsiteY129" fmla="*/ 3491023 h 6858000"/>
              <a:gd name="connsiteX130" fmla="*/ 174371 w 7538114"/>
              <a:gd name="connsiteY130" fmla="*/ 3479998 h 6858000"/>
              <a:gd name="connsiteX131" fmla="*/ 190228 w 7538114"/>
              <a:gd name="connsiteY131" fmla="*/ 3457434 h 6858000"/>
              <a:gd name="connsiteX132" fmla="*/ 192016 w 7538114"/>
              <a:gd name="connsiteY132" fmla="*/ 3433411 h 6858000"/>
              <a:gd name="connsiteX133" fmla="*/ 192663 w 7538114"/>
              <a:gd name="connsiteY133" fmla="*/ 3428691 h 6858000"/>
              <a:gd name="connsiteX134" fmla="*/ 192793 w 7538114"/>
              <a:gd name="connsiteY134" fmla="*/ 3428643 h 6858000"/>
              <a:gd name="connsiteX135" fmla="*/ 193710 w 7538114"/>
              <a:gd name="connsiteY135" fmla="*/ 3423760 h 6858000"/>
              <a:gd name="connsiteX136" fmla="*/ 193839 w 7538114"/>
              <a:gd name="connsiteY136" fmla="*/ 3420085 h 6858000"/>
              <a:gd name="connsiteX137" fmla="*/ 195094 w 7538114"/>
              <a:gd name="connsiteY137" fmla="*/ 3410930 h 6858000"/>
              <a:gd name="connsiteX138" fmla="*/ 196311 w 7538114"/>
              <a:gd name="connsiteY138" fmla="*/ 3408092 h 6858000"/>
              <a:gd name="connsiteX139" fmla="*/ 197928 w 7538114"/>
              <a:gd name="connsiteY139" fmla="*/ 3407419 h 6858000"/>
              <a:gd name="connsiteX140" fmla="*/ 197881 w 7538114"/>
              <a:gd name="connsiteY140" fmla="*/ 3406520 h 6858000"/>
              <a:gd name="connsiteX141" fmla="*/ 204222 w 7538114"/>
              <a:gd name="connsiteY141" fmla="*/ 3391015 h 6858000"/>
              <a:gd name="connsiteX142" fmla="*/ 213950 w 7538114"/>
              <a:gd name="connsiteY142" fmla="*/ 3354361 h 6858000"/>
              <a:gd name="connsiteX143" fmla="*/ 217699 w 7538114"/>
              <a:gd name="connsiteY143" fmla="*/ 3332639 h 6858000"/>
              <a:gd name="connsiteX144" fmla="*/ 229963 w 7538114"/>
              <a:gd name="connsiteY144" fmla="*/ 3273935 h 6858000"/>
              <a:gd name="connsiteX145" fmla="*/ 243785 w 7538114"/>
              <a:gd name="connsiteY145" fmla="*/ 3215621 h 6858000"/>
              <a:gd name="connsiteX146" fmla="*/ 259175 w 7538114"/>
              <a:gd name="connsiteY146" fmla="*/ 3189909 h 6858000"/>
              <a:gd name="connsiteX147" fmla="*/ 259988 w 7538114"/>
              <a:gd name="connsiteY147" fmla="*/ 3186579 h 6858000"/>
              <a:gd name="connsiteX148" fmla="*/ 259980 w 7538114"/>
              <a:gd name="connsiteY148" fmla="*/ 3177264 h 6858000"/>
              <a:gd name="connsiteX149" fmla="*/ 259609 w 7538114"/>
              <a:gd name="connsiteY149" fmla="*/ 3173723 h 6858000"/>
              <a:gd name="connsiteX150" fmla="*/ 259848 w 7538114"/>
              <a:gd name="connsiteY150" fmla="*/ 3168622 h 6858000"/>
              <a:gd name="connsiteX151" fmla="*/ 259971 w 7538114"/>
              <a:gd name="connsiteY151" fmla="*/ 3168508 h 6858000"/>
              <a:gd name="connsiteX152" fmla="*/ 259966 w 7538114"/>
              <a:gd name="connsiteY152" fmla="*/ 3163706 h 6858000"/>
              <a:gd name="connsiteX153" fmla="*/ 258467 w 7538114"/>
              <a:gd name="connsiteY153" fmla="*/ 3140064 h 6858000"/>
              <a:gd name="connsiteX154" fmla="*/ 270990 w 7538114"/>
              <a:gd name="connsiteY154" fmla="*/ 3110288 h 6858000"/>
              <a:gd name="connsiteX155" fmla="*/ 273494 w 7538114"/>
              <a:gd name="connsiteY155" fmla="*/ 3097704 h 6858000"/>
              <a:gd name="connsiteX156" fmla="*/ 275456 w 7538114"/>
              <a:gd name="connsiteY156" fmla="*/ 3091047 h 6858000"/>
              <a:gd name="connsiteX157" fmla="*/ 275980 w 7538114"/>
              <a:gd name="connsiteY157" fmla="*/ 3090672 h 6858000"/>
              <a:gd name="connsiteX158" fmla="*/ 274486 w 7538114"/>
              <a:gd name="connsiteY158" fmla="*/ 3068004 h 6858000"/>
              <a:gd name="connsiteX159" fmla="*/ 275226 w 7538114"/>
              <a:gd name="connsiteY159" fmla="*/ 3065087 h 6858000"/>
              <a:gd name="connsiteX160" fmla="*/ 273050 w 7538114"/>
              <a:gd name="connsiteY160" fmla="*/ 3050191 h 6858000"/>
              <a:gd name="connsiteX161" fmla="*/ 272566 w 7538114"/>
              <a:gd name="connsiteY161" fmla="*/ 3042559 h 6858000"/>
              <a:gd name="connsiteX162" fmla="*/ 271107 w 7538114"/>
              <a:gd name="connsiteY162" fmla="*/ 3040271 h 6858000"/>
              <a:gd name="connsiteX163" fmla="*/ 271065 w 7538114"/>
              <a:gd name="connsiteY163" fmla="*/ 3029072 h 6858000"/>
              <a:gd name="connsiteX164" fmla="*/ 271558 w 7538114"/>
              <a:gd name="connsiteY164" fmla="*/ 3027835 h 6858000"/>
              <a:gd name="connsiteX165" fmla="*/ 268717 w 7538114"/>
              <a:gd name="connsiteY165" fmla="*/ 2964245 h 6858000"/>
              <a:gd name="connsiteX166" fmla="*/ 272511 w 7538114"/>
              <a:gd name="connsiteY166" fmla="*/ 2915772 h 6858000"/>
              <a:gd name="connsiteX167" fmla="*/ 270356 w 7538114"/>
              <a:gd name="connsiteY167" fmla="*/ 2825842 h 6858000"/>
              <a:gd name="connsiteX168" fmla="*/ 273897 w 7538114"/>
              <a:gd name="connsiteY168" fmla="*/ 2734957 h 6858000"/>
              <a:gd name="connsiteX169" fmla="*/ 274458 w 7538114"/>
              <a:gd name="connsiteY169" fmla="*/ 2636572 h 6858000"/>
              <a:gd name="connsiteX170" fmla="*/ 279157 w 7538114"/>
              <a:gd name="connsiteY170" fmla="*/ 2604260 h 6858000"/>
              <a:gd name="connsiteX171" fmla="*/ 288131 w 7538114"/>
              <a:gd name="connsiteY171" fmla="*/ 2582747 h 6858000"/>
              <a:gd name="connsiteX172" fmla="*/ 282516 w 7538114"/>
              <a:gd name="connsiteY172" fmla="*/ 2478755 h 6858000"/>
              <a:gd name="connsiteX173" fmla="*/ 287359 w 7538114"/>
              <a:gd name="connsiteY173" fmla="*/ 2451804 h 6858000"/>
              <a:gd name="connsiteX174" fmla="*/ 289577 w 7538114"/>
              <a:gd name="connsiteY174" fmla="*/ 2408801 h 6858000"/>
              <a:gd name="connsiteX175" fmla="*/ 293203 w 7538114"/>
              <a:gd name="connsiteY175" fmla="*/ 2392670 h 6858000"/>
              <a:gd name="connsiteX176" fmla="*/ 304183 w 7538114"/>
              <a:gd name="connsiteY176" fmla="*/ 2330165 h 6858000"/>
              <a:gd name="connsiteX177" fmla="*/ 310900 w 7538114"/>
              <a:gd name="connsiteY177" fmla="*/ 2276363 h 6858000"/>
              <a:gd name="connsiteX178" fmla="*/ 303909 w 7538114"/>
              <a:gd name="connsiteY178" fmla="*/ 2236310 h 6858000"/>
              <a:gd name="connsiteX179" fmla="*/ 306187 w 7538114"/>
              <a:gd name="connsiteY179" fmla="*/ 2232984 h 6858000"/>
              <a:gd name="connsiteX180" fmla="*/ 307158 w 7538114"/>
              <a:gd name="connsiteY180" fmla="*/ 2205763 h 6858000"/>
              <a:gd name="connsiteX181" fmla="*/ 304860 w 7538114"/>
              <a:gd name="connsiteY181" fmla="*/ 2145703 h 6858000"/>
              <a:gd name="connsiteX182" fmla="*/ 304273 w 7538114"/>
              <a:gd name="connsiteY182" fmla="*/ 2092533 h 6858000"/>
              <a:gd name="connsiteX183" fmla="*/ 301642 w 7538114"/>
              <a:gd name="connsiteY183" fmla="*/ 2057359 h 6858000"/>
              <a:gd name="connsiteX184" fmla="*/ 306736 w 7538114"/>
              <a:gd name="connsiteY184" fmla="*/ 2016105 h 6858000"/>
              <a:gd name="connsiteX185" fmla="*/ 316234 w 7538114"/>
              <a:gd name="connsiteY185" fmla="*/ 1983129 h 6858000"/>
              <a:gd name="connsiteX186" fmla="*/ 318238 w 7538114"/>
              <a:gd name="connsiteY186" fmla="*/ 1956745 h 6858000"/>
              <a:gd name="connsiteX187" fmla="*/ 311341 w 7538114"/>
              <a:gd name="connsiteY187" fmla="*/ 1950160 h 6858000"/>
              <a:gd name="connsiteX188" fmla="*/ 323556 w 7538114"/>
              <a:gd name="connsiteY188" fmla="*/ 1879546 h 6858000"/>
              <a:gd name="connsiteX189" fmla="*/ 326085 w 7538114"/>
              <a:gd name="connsiteY189" fmla="*/ 1854893 h 6858000"/>
              <a:gd name="connsiteX190" fmla="*/ 335058 w 7538114"/>
              <a:gd name="connsiteY190" fmla="*/ 1787684 h 6858000"/>
              <a:gd name="connsiteX191" fmla="*/ 345620 w 7538114"/>
              <a:gd name="connsiteY191" fmla="*/ 1720464 h 6858000"/>
              <a:gd name="connsiteX192" fmla="*/ 360760 w 7538114"/>
              <a:gd name="connsiteY192" fmla="*/ 1681196 h 6858000"/>
              <a:gd name="connsiteX193" fmla="*/ 368483 w 7538114"/>
              <a:gd name="connsiteY193" fmla="*/ 1625881 h 6858000"/>
              <a:gd name="connsiteX194" fmla="*/ 371077 w 7538114"/>
              <a:gd name="connsiteY194" fmla="*/ 1616704 h 6858000"/>
              <a:gd name="connsiteX195" fmla="*/ 383008 w 7538114"/>
              <a:gd name="connsiteY195" fmla="*/ 1551493 h 6858000"/>
              <a:gd name="connsiteX196" fmla="*/ 384834 w 7538114"/>
              <a:gd name="connsiteY196" fmla="*/ 1475233 h 6858000"/>
              <a:gd name="connsiteX197" fmla="*/ 418371 w 7538114"/>
              <a:gd name="connsiteY197" fmla="*/ 1380155 h 6858000"/>
              <a:gd name="connsiteX198" fmla="*/ 469641 w 7538114"/>
              <a:gd name="connsiteY198" fmla="*/ 1210871 h 6858000"/>
              <a:gd name="connsiteX199" fmla="*/ 489701 w 7538114"/>
              <a:gd name="connsiteY199" fmla="*/ 1028427 h 6858000"/>
              <a:gd name="connsiteX200" fmla="*/ 486354 w 7538114"/>
              <a:gd name="connsiteY200" fmla="*/ 980383 h 6858000"/>
              <a:gd name="connsiteX201" fmla="*/ 479762 w 7538114"/>
              <a:gd name="connsiteY201" fmla="*/ 839699 h 6858000"/>
              <a:gd name="connsiteX202" fmla="*/ 445664 w 7538114"/>
              <a:gd name="connsiteY202" fmla="*/ 696545 h 6858000"/>
              <a:gd name="connsiteX203" fmla="*/ 440047 w 7538114"/>
              <a:gd name="connsiteY203" fmla="*/ 606615 h 6858000"/>
              <a:gd name="connsiteX204" fmla="*/ 431225 w 7538114"/>
              <a:gd name="connsiteY204" fmla="*/ 563889 h 6858000"/>
              <a:gd name="connsiteX205" fmla="*/ 430803 w 7538114"/>
              <a:gd name="connsiteY205" fmla="*/ 534294 h 6858000"/>
              <a:gd name="connsiteX206" fmla="*/ 429777 w 7538114"/>
              <a:gd name="connsiteY206" fmla="*/ 516548 h 6858000"/>
              <a:gd name="connsiteX207" fmla="*/ 415090 w 7538114"/>
              <a:gd name="connsiteY207" fmla="*/ 485808 h 6858000"/>
              <a:gd name="connsiteX208" fmla="*/ 410499 w 7538114"/>
              <a:gd name="connsiteY208" fmla="*/ 369873 h 6858000"/>
              <a:gd name="connsiteX209" fmla="*/ 425314 w 7538114"/>
              <a:gd name="connsiteY209" fmla="*/ 259180 h 6858000"/>
              <a:gd name="connsiteX210" fmla="*/ 383240 w 7538114"/>
              <a:gd name="connsiteY210" fmla="*/ 94173 h 6858000"/>
              <a:gd name="connsiteX211" fmla="*/ 379938 w 7538114"/>
              <a:gd name="connsiteY211" fmla="*/ 77267 h 6858000"/>
              <a:gd name="connsiteX212" fmla="*/ 373430 w 7538114"/>
              <a:gd name="connsiteY212" fmla="*/ 388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Lst>
            <a:rect l="l" t="t" r="r" b="b"/>
            <a:pathLst>
              <a:path w="7538114" h="6858000">
                <a:moveTo>
                  <a:pt x="366246" y="0"/>
                </a:moveTo>
                <a:lnTo>
                  <a:pt x="2830292" y="0"/>
                </a:lnTo>
                <a:lnTo>
                  <a:pt x="3903260" y="0"/>
                </a:lnTo>
                <a:lnTo>
                  <a:pt x="4597266" y="0"/>
                </a:lnTo>
                <a:lnTo>
                  <a:pt x="7192370" y="0"/>
                </a:lnTo>
                <a:lnTo>
                  <a:pt x="7538114" y="0"/>
                </a:lnTo>
                <a:lnTo>
                  <a:pt x="7538114" y="6858000"/>
                </a:lnTo>
                <a:lnTo>
                  <a:pt x="7192370" y="6858000"/>
                </a:lnTo>
                <a:lnTo>
                  <a:pt x="4597266" y="6858000"/>
                </a:lnTo>
                <a:lnTo>
                  <a:pt x="3903260" y="6858000"/>
                </a:lnTo>
                <a:lnTo>
                  <a:pt x="2830292" y="6858000"/>
                </a:lnTo>
                <a:lnTo>
                  <a:pt x="170314" y="6858000"/>
                </a:lnTo>
                <a:cubicBezTo>
                  <a:pt x="170323" y="6857920"/>
                  <a:pt x="170332" y="6857839"/>
                  <a:pt x="170341" y="6857759"/>
                </a:cubicBezTo>
                <a:lnTo>
                  <a:pt x="173485" y="6852129"/>
                </a:lnTo>
                <a:lnTo>
                  <a:pt x="167544" y="6830335"/>
                </a:lnTo>
                <a:cubicBezTo>
                  <a:pt x="165474" y="6819600"/>
                  <a:pt x="164100" y="6808301"/>
                  <a:pt x="163472" y="6796707"/>
                </a:cubicBezTo>
                <a:cubicBezTo>
                  <a:pt x="167658" y="6794106"/>
                  <a:pt x="161711" y="6785006"/>
                  <a:pt x="160535" y="6780725"/>
                </a:cubicBezTo>
                <a:cubicBezTo>
                  <a:pt x="163268" y="6780680"/>
                  <a:pt x="164578" y="6771195"/>
                  <a:pt x="162318" y="6767829"/>
                </a:cubicBezTo>
                <a:cubicBezTo>
                  <a:pt x="152545" y="6697090"/>
                  <a:pt x="178083" y="6736894"/>
                  <a:pt x="162771" y="6694444"/>
                </a:cubicBezTo>
                <a:cubicBezTo>
                  <a:pt x="161971" y="6687342"/>
                  <a:pt x="163342" y="6682014"/>
                  <a:pt x="165604" y="6677569"/>
                </a:cubicBezTo>
                <a:lnTo>
                  <a:pt x="171255" y="6669571"/>
                </a:lnTo>
                <a:lnTo>
                  <a:pt x="169240" y="6663304"/>
                </a:lnTo>
                <a:cubicBezTo>
                  <a:pt x="169082" y="6639651"/>
                  <a:pt x="174873" y="6632678"/>
                  <a:pt x="169039" y="6618916"/>
                </a:cubicBezTo>
                <a:cubicBezTo>
                  <a:pt x="181164" y="6598580"/>
                  <a:pt x="170248" y="6605428"/>
                  <a:pt x="168392" y="6589960"/>
                </a:cubicBezTo>
                <a:cubicBezTo>
                  <a:pt x="165975" y="6577758"/>
                  <a:pt x="161323" y="6600160"/>
                  <a:pt x="160636" y="6588200"/>
                </a:cubicBezTo>
                <a:cubicBezTo>
                  <a:pt x="163766" y="6575263"/>
                  <a:pt x="154044" y="6575871"/>
                  <a:pt x="157872" y="6562416"/>
                </a:cubicBezTo>
                <a:cubicBezTo>
                  <a:pt x="165196" y="6565685"/>
                  <a:pt x="156453" y="6535866"/>
                  <a:pt x="162851" y="6534939"/>
                </a:cubicBezTo>
                <a:cubicBezTo>
                  <a:pt x="153702" y="6523511"/>
                  <a:pt x="164973" y="6517769"/>
                  <a:pt x="162153" y="6502552"/>
                </a:cubicBezTo>
                <a:cubicBezTo>
                  <a:pt x="158692" y="6495386"/>
                  <a:pt x="158098" y="6490216"/>
                  <a:pt x="161821" y="6483172"/>
                </a:cubicBezTo>
                <a:cubicBezTo>
                  <a:pt x="144969" y="6450162"/>
                  <a:pt x="161066" y="6463202"/>
                  <a:pt x="154586" y="6432309"/>
                </a:cubicBezTo>
                <a:cubicBezTo>
                  <a:pt x="147771" y="6405695"/>
                  <a:pt x="143349" y="6375524"/>
                  <a:pt x="127078" y="6349783"/>
                </a:cubicBezTo>
                <a:cubicBezTo>
                  <a:pt x="122468" y="6345058"/>
                  <a:pt x="120723" y="6333456"/>
                  <a:pt x="123181" y="6323872"/>
                </a:cubicBezTo>
                <a:cubicBezTo>
                  <a:pt x="123604" y="6322225"/>
                  <a:pt x="124138" y="6320698"/>
                  <a:pt x="124767" y="6319343"/>
                </a:cubicBezTo>
                <a:cubicBezTo>
                  <a:pt x="122278" y="6297089"/>
                  <a:pt x="111161" y="6215694"/>
                  <a:pt x="108246" y="6190348"/>
                </a:cubicBezTo>
                <a:cubicBezTo>
                  <a:pt x="114169" y="6188296"/>
                  <a:pt x="103482" y="6175479"/>
                  <a:pt x="107279" y="6167269"/>
                </a:cubicBezTo>
                <a:cubicBezTo>
                  <a:pt x="110610" y="6161389"/>
                  <a:pt x="108145" y="6156128"/>
                  <a:pt x="107883" y="6149986"/>
                </a:cubicBezTo>
                <a:cubicBezTo>
                  <a:pt x="110502" y="6141894"/>
                  <a:pt x="105773" y="6115502"/>
                  <a:pt x="102380" y="6108622"/>
                </a:cubicBezTo>
                <a:cubicBezTo>
                  <a:pt x="90593" y="6092179"/>
                  <a:pt x="99346" y="6054816"/>
                  <a:pt x="90314" y="6041155"/>
                </a:cubicBezTo>
                <a:cubicBezTo>
                  <a:pt x="88990" y="6036198"/>
                  <a:pt x="88454" y="6031348"/>
                  <a:pt x="88409" y="6026587"/>
                </a:cubicBezTo>
                <a:lnTo>
                  <a:pt x="89403" y="6013265"/>
                </a:lnTo>
                <a:lnTo>
                  <a:pt x="91927" y="6009478"/>
                </a:lnTo>
                <a:lnTo>
                  <a:pt x="91302" y="6001336"/>
                </a:lnTo>
                <a:cubicBezTo>
                  <a:pt x="91431" y="6000558"/>
                  <a:pt x="91559" y="5999781"/>
                  <a:pt x="91687" y="5999003"/>
                </a:cubicBezTo>
                <a:cubicBezTo>
                  <a:pt x="92431" y="5994547"/>
                  <a:pt x="93080" y="5990148"/>
                  <a:pt x="93336" y="5985795"/>
                </a:cubicBezTo>
                <a:cubicBezTo>
                  <a:pt x="80676" y="5991520"/>
                  <a:pt x="93430" y="5949705"/>
                  <a:pt x="83190" y="5961758"/>
                </a:cubicBezTo>
                <a:cubicBezTo>
                  <a:pt x="82399" y="5938832"/>
                  <a:pt x="72862" y="5956319"/>
                  <a:pt x="81952" y="5928761"/>
                </a:cubicBezTo>
                <a:cubicBezTo>
                  <a:pt x="79324" y="5899676"/>
                  <a:pt x="72619" y="5823590"/>
                  <a:pt x="67420" y="5787247"/>
                </a:cubicBezTo>
                <a:cubicBezTo>
                  <a:pt x="53530" y="5750058"/>
                  <a:pt x="57730" y="5736292"/>
                  <a:pt x="50760" y="5710700"/>
                </a:cubicBezTo>
                <a:cubicBezTo>
                  <a:pt x="47368" y="5660911"/>
                  <a:pt x="30723" y="5663675"/>
                  <a:pt x="42956" y="5641754"/>
                </a:cubicBezTo>
                <a:cubicBezTo>
                  <a:pt x="39970" y="5608358"/>
                  <a:pt x="24769" y="5637338"/>
                  <a:pt x="29695" y="5602326"/>
                </a:cubicBezTo>
                <a:cubicBezTo>
                  <a:pt x="27700" y="5601239"/>
                  <a:pt x="20274" y="5573144"/>
                  <a:pt x="18841" y="5570885"/>
                </a:cubicBezTo>
                <a:lnTo>
                  <a:pt x="9977" y="5543492"/>
                </a:lnTo>
                <a:lnTo>
                  <a:pt x="5255" y="5531024"/>
                </a:lnTo>
                <a:lnTo>
                  <a:pt x="5447" y="5527845"/>
                </a:lnTo>
                <a:lnTo>
                  <a:pt x="0" y="5507724"/>
                </a:lnTo>
                <a:lnTo>
                  <a:pt x="435" y="5507045"/>
                </a:lnTo>
                <a:cubicBezTo>
                  <a:pt x="1286" y="5505065"/>
                  <a:pt x="1681" y="5502734"/>
                  <a:pt x="1128" y="5499619"/>
                </a:cubicBezTo>
                <a:cubicBezTo>
                  <a:pt x="9450" y="5498516"/>
                  <a:pt x="3652" y="5495435"/>
                  <a:pt x="1291" y="5486342"/>
                </a:cubicBezTo>
                <a:cubicBezTo>
                  <a:pt x="13688" y="5482600"/>
                  <a:pt x="2464" y="5460320"/>
                  <a:pt x="7976" y="5450755"/>
                </a:cubicBezTo>
                <a:cubicBezTo>
                  <a:pt x="5962" y="5444157"/>
                  <a:pt x="4058" y="5437113"/>
                  <a:pt x="2355" y="5429732"/>
                </a:cubicBezTo>
                <a:lnTo>
                  <a:pt x="1499" y="5370432"/>
                </a:lnTo>
                <a:lnTo>
                  <a:pt x="11483" y="5308330"/>
                </a:lnTo>
                <a:cubicBezTo>
                  <a:pt x="11701" y="5285359"/>
                  <a:pt x="15408" y="5265468"/>
                  <a:pt x="12793" y="5246026"/>
                </a:cubicBezTo>
                <a:cubicBezTo>
                  <a:pt x="15678" y="5238129"/>
                  <a:pt x="16842" y="5230685"/>
                  <a:pt x="12525" y="5223468"/>
                </a:cubicBezTo>
                <a:cubicBezTo>
                  <a:pt x="13966" y="5202031"/>
                  <a:pt x="20131" y="5196842"/>
                  <a:pt x="15322" y="5183258"/>
                </a:cubicBezTo>
                <a:cubicBezTo>
                  <a:pt x="25294" y="5171214"/>
                  <a:pt x="21488" y="5170502"/>
                  <a:pt x="18633" y="5164842"/>
                </a:cubicBezTo>
                <a:cubicBezTo>
                  <a:pt x="18565" y="5164573"/>
                  <a:pt x="18496" y="5164303"/>
                  <a:pt x="18428" y="5164034"/>
                </a:cubicBezTo>
                <a:lnTo>
                  <a:pt x="19854" y="5162388"/>
                </a:lnTo>
                <a:lnTo>
                  <a:pt x="20514" y="5158981"/>
                </a:lnTo>
                <a:lnTo>
                  <a:pt x="20089" y="5149681"/>
                </a:lnTo>
                <a:lnTo>
                  <a:pt x="19561" y="5146183"/>
                </a:lnTo>
                <a:cubicBezTo>
                  <a:pt x="19336" y="5143774"/>
                  <a:pt x="19361" y="5142173"/>
                  <a:pt x="19571" y="5141065"/>
                </a:cubicBezTo>
                <a:lnTo>
                  <a:pt x="19690" y="5140937"/>
                </a:lnTo>
                <a:cubicBezTo>
                  <a:pt x="19617" y="5139339"/>
                  <a:pt x="19544" y="5137742"/>
                  <a:pt x="19471" y="5136144"/>
                </a:cubicBezTo>
                <a:cubicBezTo>
                  <a:pt x="18832" y="5128055"/>
                  <a:pt x="17958" y="5120182"/>
                  <a:pt x="16918" y="5112689"/>
                </a:cubicBezTo>
                <a:cubicBezTo>
                  <a:pt x="23464" y="5106353"/>
                  <a:pt x="15733" y="5078666"/>
                  <a:pt x="28071" y="5081696"/>
                </a:cubicBezTo>
                <a:cubicBezTo>
                  <a:pt x="27036" y="5071588"/>
                  <a:pt x="21912" y="5065475"/>
                  <a:pt x="30005" y="5068879"/>
                </a:cubicBezTo>
                <a:cubicBezTo>
                  <a:pt x="29897" y="5065551"/>
                  <a:pt x="30585" y="5063501"/>
                  <a:pt x="31661" y="5062033"/>
                </a:cubicBezTo>
                <a:lnTo>
                  <a:pt x="32169" y="5061608"/>
                </a:lnTo>
                <a:lnTo>
                  <a:pt x="27436" y="5021480"/>
                </a:lnTo>
                <a:lnTo>
                  <a:pt x="26614" y="5013906"/>
                </a:lnTo>
                <a:lnTo>
                  <a:pt x="25056" y="5011767"/>
                </a:lnTo>
                <a:cubicBezTo>
                  <a:pt x="24110" y="5009457"/>
                  <a:pt x="23701" y="5006147"/>
                  <a:pt x="24513" y="5000592"/>
                </a:cubicBezTo>
                <a:lnTo>
                  <a:pt x="24951" y="4999307"/>
                </a:lnTo>
                <a:lnTo>
                  <a:pt x="22644" y="4990090"/>
                </a:lnTo>
                <a:cubicBezTo>
                  <a:pt x="21579" y="4987122"/>
                  <a:pt x="20222" y="4984494"/>
                  <a:pt x="18465" y="4982366"/>
                </a:cubicBezTo>
                <a:cubicBezTo>
                  <a:pt x="27858" y="4950984"/>
                  <a:pt x="19264" y="4921373"/>
                  <a:pt x="20888" y="4887310"/>
                </a:cubicBezTo>
                <a:cubicBezTo>
                  <a:pt x="17563" y="4848813"/>
                  <a:pt x="18386" y="4829570"/>
                  <a:pt x="15781" y="4807298"/>
                </a:cubicBezTo>
                <a:cubicBezTo>
                  <a:pt x="15634" y="4803627"/>
                  <a:pt x="14440" y="4773874"/>
                  <a:pt x="19649" y="4779990"/>
                </a:cubicBezTo>
                <a:cubicBezTo>
                  <a:pt x="18744" y="4746827"/>
                  <a:pt x="22869" y="4698305"/>
                  <a:pt x="21858" y="4664237"/>
                </a:cubicBezTo>
                <a:cubicBezTo>
                  <a:pt x="34232" y="4642340"/>
                  <a:pt x="11268" y="4621318"/>
                  <a:pt x="13583" y="4598607"/>
                </a:cubicBezTo>
                <a:cubicBezTo>
                  <a:pt x="2193" y="4604819"/>
                  <a:pt x="19974" y="4548010"/>
                  <a:pt x="7118" y="4546768"/>
                </a:cubicBezTo>
                <a:lnTo>
                  <a:pt x="14555" y="4522182"/>
                </a:lnTo>
                <a:lnTo>
                  <a:pt x="17290" y="4509768"/>
                </a:lnTo>
                <a:cubicBezTo>
                  <a:pt x="17884" y="4505118"/>
                  <a:pt x="18021" y="4500115"/>
                  <a:pt x="17421" y="4494586"/>
                </a:cubicBezTo>
                <a:cubicBezTo>
                  <a:pt x="12327" y="4480984"/>
                  <a:pt x="18571" y="4459805"/>
                  <a:pt x="18193" y="4440649"/>
                </a:cubicBezTo>
                <a:lnTo>
                  <a:pt x="16616" y="4431853"/>
                </a:lnTo>
                <a:lnTo>
                  <a:pt x="19246" y="4403141"/>
                </a:lnTo>
                <a:cubicBezTo>
                  <a:pt x="19372" y="4387638"/>
                  <a:pt x="19497" y="4372134"/>
                  <a:pt x="19623" y="4356631"/>
                </a:cubicBezTo>
                <a:cubicBezTo>
                  <a:pt x="19508" y="4349062"/>
                  <a:pt x="15847" y="4339045"/>
                  <a:pt x="20293" y="4339937"/>
                </a:cubicBezTo>
                <a:lnTo>
                  <a:pt x="18752" y="4331435"/>
                </a:lnTo>
                <a:cubicBezTo>
                  <a:pt x="19520" y="4328277"/>
                  <a:pt x="24070" y="4324711"/>
                  <a:pt x="24901" y="4320990"/>
                </a:cubicBezTo>
                <a:lnTo>
                  <a:pt x="23734" y="4309111"/>
                </a:lnTo>
                <a:cubicBezTo>
                  <a:pt x="24423" y="4299527"/>
                  <a:pt x="28090" y="4271878"/>
                  <a:pt x="29040" y="4263489"/>
                </a:cubicBezTo>
                <a:cubicBezTo>
                  <a:pt x="29169" y="4261918"/>
                  <a:pt x="29300" y="4260346"/>
                  <a:pt x="29429" y="4258775"/>
                </a:cubicBezTo>
                <a:lnTo>
                  <a:pt x="33702" y="4248512"/>
                </a:lnTo>
                <a:cubicBezTo>
                  <a:pt x="36933" y="4241044"/>
                  <a:pt x="39109" y="4235167"/>
                  <a:pt x="37356" y="4228644"/>
                </a:cubicBezTo>
                <a:cubicBezTo>
                  <a:pt x="41530" y="4217526"/>
                  <a:pt x="53227" y="4209759"/>
                  <a:pt x="50107" y="4193665"/>
                </a:cubicBezTo>
                <a:cubicBezTo>
                  <a:pt x="55406" y="4198550"/>
                  <a:pt x="50749" y="4175793"/>
                  <a:pt x="56192" y="4173105"/>
                </a:cubicBezTo>
                <a:cubicBezTo>
                  <a:pt x="60575" y="4171863"/>
                  <a:pt x="60184" y="4164671"/>
                  <a:pt x="61800" y="4159194"/>
                </a:cubicBezTo>
                <a:cubicBezTo>
                  <a:pt x="66276" y="4155290"/>
                  <a:pt x="70363" y="4127730"/>
                  <a:pt x="69720" y="4118135"/>
                </a:cubicBezTo>
                <a:cubicBezTo>
                  <a:pt x="65265" y="4091091"/>
                  <a:pt x="83289" y="4069336"/>
                  <a:pt x="80190" y="4047713"/>
                </a:cubicBezTo>
                <a:cubicBezTo>
                  <a:pt x="84682" y="4020435"/>
                  <a:pt x="92089" y="3998420"/>
                  <a:pt x="96666" y="3980780"/>
                </a:cubicBezTo>
                <a:cubicBezTo>
                  <a:pt x="98580" y="3977851"/>
                  <a:pt x="106155" y="3945259"/>
                  <a:pt x="107651" y="3941872"/>
                </a:cubicBezTo>
                <a:cubicBezTo>
                  <a:pt x="111761" y="3922504"/>
                  <a:pt x="112043" y="3930219"/>
                  <a:pt x="118444" y="3897465"/>
                </a:cubicBezTo>
                <a:cubicBezTo>
                  <a:pt x="124996" y="3869981"/>
                  <a:pt x="127657" y="3841768"/>
                  <a:pt x="134545" y="3811132"/>
                </a:cubicBezTo>
                <a:cubicBezTo>
                  <a:pt x="143817" y="3778601"/>
                  <a:pt x="141464" y="3759343"/>
                  <a:pt x="145381" y="3746540"/>
                </a:cubicBezTo>
                <a:cubicBezTo>
                  <a:pt x="156739" y="3719637"/>
                  <a:pt x="147664" y="3711291"/>
                  <a:pt x="146587" y="3670275"/>
                </a:cubicBezTo>
                <a:cubicBezTo>
                  <a:pt x="154134" y="3638754"/>
                  <a:pt x="151397" y="3605028"/>
                  <a:pt x="165690" y="3580981"/>
                </a:cubicBezTo>
                <a:cubicBezTo>
                  <a:pt x="164433" y="3577837"/>
                  <a:pt x="163639" y="3574469"/>
                  <a:pt x="163175" y="3570960"/>
                </a:cubicBezTo>
                <a:lnTo>
                  <a:pt x="162665" y="3560693"/>
                </a:lnTo>
                <a:lnTo>
                  <a:pt x="163299" y="3559743"/>
                </a:lnTo>
                <a:cubicBezTo>
                  <a:pt x="165039" y="3554949"/>
                  <a:pt x="165246" y="3551528"/>
                  <a:pt x="164777" y="3548721"/>
                </a:cubicBezTo>
                <a:lnTo>
                  <a:pt x="163708" y="3545693"/>
                </a:lnTo>
                <a:lnTo>
                  <a:pt x="164286" y="3537938"/>
                </a:lnTo>
                <a:cubicBezTo>
                  <a:pt x="164273" y="3532672"/>
                  <a:pt x="164261" y="3527407"/>
                  <a:pt x="164247" y="3522141"/>
                </a:cubicBezTo>
                <a:lnTo>
                  <a:pt x="165343" y="3519672"/>
                </a:lnTo>
                <a:lnTo>
                  <a:pt x="167001" y="3496604"/>
                </a:lnTo>
                <a:lnTo>
                  <a:pt x="167547" y="3496517"/>
                </a:lnTo>
                <a:cubicBezTo>
                  <a:pt x="168811" y="3495796"/>
                  <a:pt x="169814" y="3494272"/>
                  <a:pt x="170301" y="3491023"/>
                </a:cubicBezTo>
                <a:cubicBezTo>
                  <a:pt x="177219" y="3499391"/>
                  <a:pt x="173541" y="3490314"/>
                  <a:pt x="174371" y="3479998"/>
                </a:cubicBezTo>
                <a:cubicBezTo>
                  <a:pt x="185299" y="3490692"/>
                  <a:pt x="183023" y="3459350"/>
                  <a:pt x="190228" y="3457434"/>
                </a:cubicBezTo>
                <a:cubicBezTo>
                  <a:pt x="190591" y="3449617"/>
                  <a:pt x="191174" y="3441542"/>
                  <a:pt x="192016" y="3433411"/>
                </a:cubicBezTo>
                <a:lnTo>
                  <a:pt x="192663" y="3428691"/>
                </a:lnTo>
                <a:cubicBezTo>
                  <a:pt x="192706" y="3428676"/>
                  <a:pt x="192750" y="3428659"/>
                  <a:pt x="192793" y="3428643"/>
                </a:cubicBezTo>
                <a:cubicBezTo>
                  <a:pt x="193186" y="3427720"/>
                  <a:pt x="193494" y="3426206"/>
                  <a:pt x="193710" y="3423760"/>
                </a:cubicBezTo>
                <a:cubicBezTo>
                  <a:pt x="193753" y="3422535"/>
                  <a:pt x="193797" y="3421310"/>
                  <a:pt x="193839" y="3420085"/>
                </a:cubicBezTo>
                <a:lnTo>
                  <a:pt x="195094" y="3410930"/>
                </a:lnTo>
                <a:lnTo>
                  <a:pt x="196311" y="3408092"/>
                </a:lnTo>
                <a:lnTo>
                  <a:pt x="197928" y="3407419"/>
                </a:lnTo>
                <a:cubicBezTo>
                  <a:pt x="197912" y="3407119"/>
                  <a:pt x="197897" y="3406820"/>
                  <a:pt x="197881" y="3406520"/>
                </a:cubicBezTo>
                <a:cubicBezTo>
                  <a:pt x="196231" y="3399306"/>
                  <a:pt x="192821" y="3396220"/>
                  <a:pt x="204222" y="3391015"/>
                </a:cubicBezTo>
                <a:cubicBezTo>
                  <a:pt x="202162" y="3374996"/>
                  <a:pt x="208811" y="3373934"/>
                  <a:pt x="213950" y="3354361"/>
                </a:cubicBezTo>
                <a:cubicBezTo>
                  <a:pt x="211218" y="3344737"/>
                  <a:pt x="213619" y="3338360"/>
                  <a:pt x="217699" y="3332639"/>
                </a:cubicBezTo>
                <a:cubicBezTo>
                  <a:pt x="218717" y="3312409"/>
                  <a:pt x="225688" y="3295747"/>
                  <a:pt x="229963" y="3273935"/>
                </a:cubicBezTo>
                <a:cubicBezTo>
                  <a:pt x="228293" y="3248488"/>
                  <a:pt x="239257" y="3238943"/>
                  <a:pt x="243785" y="3215621"/>
                </a:cubicBezTo>
                <a:cubicBezTo>
                  <a:pt x="237893" y="3192522"/>
                  <a:pt x="253940" y="3201000"/>
                  <a:pt x="259175" y="3189909"/>
                </a:cubicBezTo>
                <a:lnTo>
                  <a:pt x="259988" y="3186579"/>
                </a:lnTo>
                <a:lnTo>
                  <a:pt x="259980" y="3177264"/>
                </a:lnTo>
                <a:lnTo>
                  <a:pt x="259609" y="3173723"/>
                </a:lnTo>
                <a:cubicBezTo>
                  <a:pt x="259490" y="3171299"/>
                  <a:pt x="259588" y="3169704"/>
                  <a:pt x="259848" y="3168622"/>
                </a:cubicBezTo>
                <a:lnTo>
                  <a:pt x="259971" y="3168508"/>
                </a:lnTo>
                <a:cubicBezTo>
                  <a:pt x="259969" y="3166907"/>
                  <a:pt x="259968" y="3165307"/>
                  <a:pt x="259966" y="3163706"/>
                </a:cubicBezTo>
                <a:cubicBezTo>
                  <a:pt x="259691" y="3155577"/>
                  <a:pt x="259171" y="3147642"/>
                  <a:pt x="258467" y="3140064"/>
                </a:cubicBezTo>
                <a:cubicBezTo>
                  <a:pt x="265286" y="3134408"/>
                  <a:pt x="258805" y="3106027"/>
                  <a:pt x="270990" y="3110288"/>
                </a:cubicBezTo>
                <a:cubicBezTo>
                  <a:pt x="270407" y="3100106"/>
                  <a:pt x="265565" y="3093497"/>
                  <a:pt x="273494" y="3097704"/>
                </a:cubicBezTo>
                <a:cubicBezTo>
                  <a:pt x="273534" y="3094376"/>
                  <a:pt x="274313" y="3092401"/>
                  <a:pt x="275456" y="3091047"/>
                </a:cubicBezTo>
                <a:lnTo>
                  <a:pt x="275980" y="3090672"/>
                </a:lnTo>
                <a:lnTo>
                  <a:pt x="274486" y="3068004"/>
                </a:lnTo>
                <a:lnTo>
                  <a:pt x="275226" y="3065087"/>
                </a:lnTo>
                <a:lnTo>
                  <a:pt x="273050" y="3050191"/>
                </a:lnTo>
                <a:cubicBezTo>
                  <a:pt x="272889" y="3047647"/>
                  <a:pt x="272728" y="3045103"/>
                  <a:pt x="272566" y="3042559"/>
                </a:cubicBezTo>
                <a:lnTo>
                  <a:pt x="271107" y="3040271"/>
                </a:lnTo>
                <a:cubicBezTo>
                  <a:pt x="270265" y="3037872"/>
                  <a:pt x="270006" y="3034528"/>
                  <a:pt x="271065" y="3029072"/>
                </a:cubicBezTo>
                <a:lnTo>
                  <a:pt x="271558" y="3027835"/>
                </a:lnTo>
                <a:cubicBezTo>
                  <a:pt x="270688" y="3024705"/>
                  <a:pt x="268559" y="2982922"/>
                  <a:pt x="268717" y="2964245"/>
                </a:cubicBezTo>
                <a:cubicBezTo>
                  <a:pt x="279502" y="2933904"/>
                  <a:pt x="269365" y="2949568"/>
                  <a:pt x="272511" y="2915772"/>
                </a:cubicBezTo>
                <a:cubicBezTo>
                  <a:pt x="272017" y="2877552"/>
                  <a:pt x="270125" y="2850992"/>
                  <a:pt x="270356" y="2825842"/>
                </a:cubicBezTo>
                <a:cubicBezTo>
                  <a:pt x="269433" y="2814032"/>
                  <a:pt x="268938" y="2727859"/>
                  <a:pt x="273897" y="2734957"/>
                </a:cubicBezTo>
                <a:cubicBezTo>
                  <a:pt x="264242" y="2698391"/>
                  <a:pt x="277769" y="2677127"/>
                  <a:pt x="274458" y="2636572"/>
                </a:cubicBezTo>
                <a:cubicBezTo>
                  <a:pt x="287792" y="2615986"/>
                  <a:pt x="275829" y="2626668"/>
                  <a:pt x="279157" y="2604260"/>
                </a:cubicBezTo>
                <a:cubicBezTo>
                  <a:pt x="279270" y="2587221"/>
                  <a:pt x="288019" y="2599786"/>
                  <a:pt x="288131" y="2582747"/>
                </a:cubicBezTo>
                <a:cubicBezTo>
                  <a:pt x="260352" y="2545890"/>
                  <a:pt x="290145" y="2525479"/>
                  <a:pt x="282516" y="2478755"/>
                </a:cubicBezTo>
                <a:lnTo>
                  <a:pt x="287359" y="2451804"/>
                </a:lnTo>
                <a:cubicBezTo>
                  <a:pt x="285426" y="2443087"/>
                  <a:pt x="285710" y="2414879"/>
                  <a:pt x="289577" y="2408801"/>
                </a:cubicBezTo>
                <a:cubicBezTo>
                  <a:pt x="290424" y="2402768"/>
                  <a:pt x="289064" y="2396183"/>
                  <a:pt x="293203" y="2392670"/>
                </a:cubicBezTo>
                <a:cubicBezTo>
                  <a:pt x="295637" y="2379564"/>
                  <a:pt x="301233" y="2349549"/>
                  <a:pt x="304183" y="2330165"/>
                </a:cubicBezTo>
                <a:cubicBezTo>
                  <a:pt x="298973" y="2319718"/>
                  <a:pt x="309550" y="2303314"/>
                  <a:pt x="310900" y="2276363"/>
                </a:cubicBezTo>
                <a:cubicBezTo>
                  <a:pt x="304874" y="2264930"/>
                  <a:pt x="311891" y="2258198"/>
                  <a:pt x="303909" y="2236310"/>
                </a:cubicBezTo>
                <a:cubicBezTo>
                  <a:pt x="304734" y="2235412"/>
                  <a:pt x="305502" y="2234293"/>
                  <a:pt x="306187" y="2232984"/>
                </a:cubicBezTo>
                <a:cubicBezTo>
                  <a:pt x="310170" y="2225381"/>
                  <a:pt x="310605" y="2213194"/>
                  <a:pt x="307158" y="2205763"/>
                </a:cubicBezTo>
                <a:cubicBezTo>
                  <a:pt x="296601" y="2170883"/>
                  <a:pt x="306474" y="2175442"/>
                  <a:pt x="304860" y="2145703"/>
                </a:cubicBezTo>
                <a:cubicBezTo>
                  <a:pt x="304314" y="2112090"/>
                  <a:pt x="314083" y="2134724"/>
                  <a:pt x="304273" y="2092533"/>
                </a:cubicBezTo>
                <a:cubicBezTo>
                  <a:pt x="308983" y="2088154"/>
                  <a:pt x="303590" y="2066396"/>
                  <a:pt x="301642" y="2057359"/>
                </a:cubicBezTo>
                <a:cubicBezTo>
                  <a:pt x="301720" y="2041038"/>
                  <a:pt x="313213" y="2032807"/>
                  <a:pt x="306736" y="2016105"/>
                </a:cubicBezTo>
                <a:cubicBezTo>
                  <a:pt x="312847" y="2019262"/>
                  <a:pt x="310007" y="1975377"/>
                  <a:pt x="316234" y="1983129"/>
                </a:cubicBezTo>
                <a:cubicBezTo>
                  <a:pt x="322177" y="1972692"/>
                  <a:pt x="313034" y="1967129"/>
                  <a:pt x="318238" y="1956745"/>
                </a:cubicBezTo>
                <a:cubicBezTo>
                  <a:pt x="319718" y="1944884"/>
                  <a:pt x="311423" y="1963350"/>
                  <a:pt x="311341" y="1950160"/>
                </a:cubicBezTo>
                <a:lnTo>
                  <a:pt x="323556" y="1879546"/>
                </a:lnTo>
                <a:cubicBezTo>
                  <a:pt x="320263" y="1869846"/>
                  <a:pt x="322312" y="1862247"/>
                  <a:pt x="326085" y="1854893"/>
                </a:cubicBezTo>
                <a:cubicBezTo>
                  <a:pt x="325955" y="1832625"/>
                  <a:pt x="332007" y="1812578"/>
                  <a:pt x="335058" y="1787684"/>
                </a:cubicBezTo>
                <a:cubicBezTo>
                  <a:pt x="331933" y="1760490"/>
                  <a:pt x="342400" y="1747069"/>
                  <a:pt x="345620" y="1720464"/>
                </a:cubicBezTo>
                <a:cubicBezTo>
                  <a:pt x="337355" y="1693643"/>
                  <a:pt x="360215" y="1703686"/>
                  <a:pt x="360760" y="1681196"/>
                </a:cubicBezTo>
                <a:cubicBezTo>
                  <a:pt x="353923" y="1644243"/>
                  <a:pt x="368449" y="1682451"/>
                  <a:pt x="368483" y="1625881"/>
                </a:cubicBezTo>
                <a:cubicBezTo>
                  <a:pt x="367181" y="1622619"/>
                  <a:pt x="369088" y="1615868"/>
                  <a:pt x="371077" y="1616704"/>
                </a:cubicBezTo>
                <a:cubicBezTo>
                  <a:pt x="371005" y="1604306"/>
                  <a:pt x="384453" y="1569256"/>
                  <a:pt x="383008" y="1551493"/>
                </a:cubicBezTo>
                <a:cubicBezTo>
                  <a:pt x="390598" y="1517303"/>
                  <a:pt x="381821" y="1500132"/>
                  <a:pt x="384834" y="1475233"/>
                </a:cubicBezTo>
                <a:cubicBezTo>
                  <a:pt x="393221" y="1446677"/>
                  <a:pt x="400498" y="1430031"/>
                  <a:pt x="418371" y="1380155"/>
                </a:cubicBezTo>
                <a:lnTo>
                  <a:pt x="469641" y="1210871"/>
                </a:lnTo>
                <a:cubicBezTo>
                  <a:pt x="507460" y="1148093"/>
                  <a:pt x="486915" y="1066841"/>
                  <a:pt x="489701" y="1028427"/>
                </a:cubicBezTo>
                <a:cubicBezTo>
                  <a:pt x="478454" y="1012506"/>
                  <a:pt x="490925" y="999600"/>
                  <a:pt x="486354" y="980383"/>
                </a:cubicBezTo>
                <a:cubicBezTo>
                  <a:pt x="483880" y="937629"/>
                  <a:pt x="471099" y="895192"/>
                  <a:pt x="479762" y="839699"/>
                </a:cubicBezTo>
                <a:cubicBezTo>
                  <a:pt x="444550" y="814685"/>
                  <a:pt x="465776" y="749644"/>
                  <a:pt x="445664" y="696545"/>
                </a:cubicBezTo>
                <a:cubicBezTo>
                  <a:pt x="441558" y="665722"/>
                  <a:pt x="459046" y="617297"/>
                  <a:pt x="440047" y="606615"/>
                </a:cubicBezTo>
                <a:cubicBezTo>
                  <a:pt x="451675" y="592509"/>
                  <a:pt x="432892" y="579307"/>
                  <a:pt x="431225" y="563889"/>
                </a:cubicBezTo>
                <a:cubicBezTo>
                  <a:pt x="438618" y="551582"/>
                  <a:pt x="432225" y="545475"/>
                  <a:pt x="430803" y="534294"/>
                </a:cubicBezTo>
                <a:cubicBezTo>
                  <a:pt x="435364" y="529230"/>
                  <a:pt x="435126" y="519767"/>
                  <a:pt x="429777" y="516548"/>
                </a:cubicBezTo>
                <a:cubicBezTo>
                  <a:pt x="417444" y="521116"/>
                  <a:pt x="423596" y="488251"/>
                  <a:pt x="415090" y="485808"/>
                </a:cubicBezTo>
                <a:cubicBezTo>
                  <a:pt x="413316" y="466733"/>
                  <a:pt x="424116" y="383903"/>
                  <a:pt x="410499" y="369873"/>
                </a:cubicBezTo>
                <a:cubicBezTo>
                  <a:pt x="404034" y="331308"/>
                  <a:pt x="425696" y="275570"/>
                  <a:pt x="425314" y="259180"/>
                </a:cubicBezTo>
                <a:cubicBezTo>
                  <a:pt x="450188" y="242918"/>
                  <a:pt x="384634" y="163766"/>
                  <a:pt x="383240" y="94173"/>
                </a:cubicBezTo>
                <a:cubicBezTo>
                  <a:pt x="385641" y="84795"/>
                  <a:pt x="385609" y="79782"/>
                  <a:pt x="379938" y="77267"/>
                </a:cubicBezTo>
                <a:cubicBezTo>
                  <a:pt x="378301" y="68220"/>
                  <a:pt x="376144" y="54774"/>
                  <a:pt x="373430" y="3885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5867400" y="609600"/>
            <a:ext cx="5310116" cy="1322887"/>
          </a:xfrm>
        </p:spPr>
        <p:txBody>
          <a:bodyPr vert="horz" lIns="91440" tIns="45720" rIns="91440" bIns="45720" rtlCol="0" anchor="ctr">
            <a:normAutofit/>
          </a:bodyPr>
          <a:lstStyle/>
          <a:p>
            <a:r>
              <a:rPr lang="en-US" sz="4100" b="1" kern="1200">
                <a:solidFill>
                  <a:schemeClr val="tx1"/>
                </a:solidFill>
                <a:latin typeface="+mj-lt"/>
                <a:ea typeface="+mj-ea"/>
                <a:cs typeface="+mj-cs"/>
              </a:rPr>
              <a:t>Coordinating Caregiver Programs</a:t>
            </a:r>
          </a:p>
        </p:txBody>
      </p:sp>
      <p:pic>
        <p:nvPicPr>
          <p:cNvPr id="8" name="Graphic 7" descr="Image of people symbol connected to each other. ">
            <a:extLst>
              <a:ext uri="{FF2B5EF4-FFF2-40B4-BE49-F238E27FC236}">
                <a16:creationId xmlns:a16="http://schemas.microsoft.com/office/drawing/2014/main" id="{C380BB13-FF01-736C-1F1F-8BB3C7601B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427" y="1573971"/>
            <a:ext cx="3720152" cy="3720152"/>
          </a:xfrm>
          <a:prstGeom prst="rect">
            <a:avLst/>
          </a:prstGeom>
        </p:spPr>
      </p:pic>
      <p:sp>
        <p:nvSpPr>
          <p:cNvPr id="3" name="Content Placeholder 2"/>
          <p:cNvSpPr>
            <a:spLocks noGrp="1"/>
          </p:cNvSpPr>
          <p:nvPr>
            <p:ph idx="1"/>
          </p:nvPr>
        </p:nvSpPr>
        <p:spPr>
          <a:xfrm>
            <a:off x="5867400" y="2194102"/>
            <a:ext cx="5310116" cy="3908585"/>
          </a:xfrm>
        </p:spPr>
        <p:txBody>
          <a:bodyPr vert="horz" lIns="91440" tIns="45720" rIns="91440" bIns="45720" rtlCol="0">
            <a:normAutofit/>
          </a:bodyPr>
          <a:lstStyle/>
          <a:p>
            <a:pPr indent="-228600">
              <a:buFont typeface="Arial" panose="020B0604020202020204" pitchFamily="34" charset="0"/>
              <a:buChar char="•"/>
            </a:pPr>
            <a:r>
              <a:rPr lang="en-US" sz="1900" dirty="0"/>
              <a:t>If there is another program providing a required service for caregivers in your community, you do not have to provide it with your funds but must coordinate with the program to ensure caregivers can use the program.</a:t>
            </a:r>
          </a:p>
          <a:p>
            <a:pPr indent="-228600">
              <a:buFont typeface="Arial" panose="020B0604020202020204" pitchFamily="34" charset="0"/>
              <a:buChar char="•"/>
            </a:pPr>
            <a:r>
              <a:rPr lang="en-US" sz="1900" dirty="0"/>
              <a:t>The OAA also requires coordination with Title III programs.</a:t>
            </a:r>
          </a:p>
          <a:p>
            <a:pPr indent="-228600">
              <a:buFont typeface="Arial" panose="020B0604020202020204" pitchFamily="34" charset="0"/>
              <a:buChar char="•"/>
            </a:pPr>
            <a:r>
              <a:rPr lang="en-US" sz="1900" dirty="0"/>
              <a:t>Area Agencies on Aging can assist with information or application assistance, trainings, and supplemental services</a:t>
            </a:r>
          </a:p>
          <a:p>
            <a:pPr indent="-228600">
              <a:buFont typeface="Arial" panose="020B0604020202020204" pitchFamily="34" charset="0"/>
              <a:buChar char="•"/>
            </a:pPr>
            <a:r>
              <a:rPr lang="en-US" sz="1900" dirty="0"/>
              <a:t>Do you currently coordinate with the AAA responsible for your planning and service area?</a:t>
            </a:r>
          </a:p>
          <a:p>
            <a:pPr indent="-228600">
              <a:buFont typeface="Arial" panose="020B0604020202020204" pitchFamily="34" charset="0"/>
              <a:buChar char="•"/>
            </a:pPr>
            <a:endParaRPr lang="en-US" sz="1900" dirty="0"/>
          </a:p>
        </p:txBody>
      </p:sp>
      <p:sp>
        <p:nvSpPr>
          <p:cNvPr id="4" name="Slide Number Placeholder 3"/>
          <p:cNvSpPr>
            <a:spLocks noGrp="1"/>
          </p:cNvSpPr>
          <p:nvPr>
            <p:ph type="sldNum" sz="quarter" idx="10"/>
          </p:nvPr>
        </p:nvSpPr>
        <p:spPr>
          <a:xfrm>
            <a:off x="8610600" y="6356350"/>
            <a:ext cx="2743200"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pPr>
            <a:fld id="{237DD546-688F-4776-98B9-3643CBD8183E}" type="slidenum">
              <a:rPr lang="en-US" sz="1000">
                <a:solidFill>
                  <a:schemeClr val="tx1">
                    <a:lumMod val="50000"/>
                    <a:lumOff val="50000"/>
                  </a:schemeClr>
                </a:solidFill>
              </a:rPr>
              <a:pPr defTabSz="914400">
                <a:spcAft>
                  <a:spcPts val="600"/>
                </a:spcAft>
              </a:pPr>
              <a:t>14</a:t>
            </a:fld>
            <a:endParaRPr lang="en-US" sz="1000">
              <a:solidFill>
                <a:schemeClr val="tx1">
                  <a:lumMod val="50000"/>
                  <a:lumOff val="50000"/>
                </a:schemeClr>
              </a:solidFill>
            </a:endParaRPr>
          </a:p>
        </p:txBody>
      </p:sp>
    </p:spTree>
    <p:extLst>
      <p:ext uri="{BB962C8B-B14F-4D97-AF65-F5344CB8AC3E}">
        <p14:creationId xmlns:p14="http://schemas.microsoft.com/office/powerpoint/2010/main" val="1235591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Volunteers</a:t>
            </a:r>
          </a:p>
        </p:txBody>
      </p:sp>
      <p:sp>
        <p:nvSpPr>
          <p:cNvPr id="3" name="Content Placeholder 2"/>
          <p:cNvSpPr>
            <a:spLocks noGrp="1"/>
          </p:cNvSpPr>
          <p:nvPr>
            <p:ph idx="1"/>
          </p:nvPr>
        </p:nvSpPr>
        <p:spPr/>
        <p:txBody>
          <a:bodyPr/>
          <a:lstStyle/>
          <a:p>
            <a:r>
              <a:rPr lang="en-US" sz="2600" dirty="0"/>
              <a:t>You are encouraged to use trained volunteers to expand the required services. </a:t>
            </a:r>
          </a:p>
          <a:p>
            <a:r>
              <a:rPr lang="en-US" sz="2600" dirty="0"/>
              <a:t>If possible, you are to coordinate with organizations that have experience in providing training, placement, and stipends for volunteers.</a:t>
            </a:r>
          </a:p>
          <a:p>
            <a:r>
              <a:rPr lang="en-US" sz="2600" dirty="0"/>
              <a:t>Examples include: programs administered by the Corporation for National and Community Service. </a:t>
            </a:r>
          </a:p>
          <a:p>
            <a:pPr lvl="1"/>
            <a:r>
              <a:rPr lang="en-US" dirty="0"/>
              <a:t>These would include VISTA Volunteers and Senior Corps Volunteers.</a:t>
            </a:r>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15</a:t>
            </a:fld>
            <a:endParaRPr lang="en-US"/>
          </a:p>
        </p:txBody>
      </p:sp>
    </p:spTree>
    <p:extLst>
      <p:ext uri="{BB962C8B-B14F-4D97-AF65-F5344CB8AC3E}">
        <p14:creationId xmlns:p14="http://schemas.microsoft.com/office/powerpoint/2010/main" val="706105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b="1" dirty="0"/>
              <a:t>Meeting the Needs of Your Caregivers</a:t>
            </a:r>
          </a:p>
        </p:txBody>
      </p:sp>
      <p:sp>
        <p:nvSpPr>
          <p:cNvPr id="3" name="Content Placeholder 2"/>
          <p:cNvSpPr>
            <a:spLocks noGrp="1"/>
          </p:cNvSpPr>
          <p:nvPr>
            <p:ph idx="1"/>
          </p:nvPr>
        </p:nvSpPr>
        <p:spPr/>
        <p:txBody>
          <a:bodyPr>
            <a:normAutofit/>
          </a:bodyPr>
          <a:lstStyle/>
          <a:p>
            <a:r>
              <a:rPr lang="en-US" sz="2600" dirty="0"/>
              <a:t>It is important to recognize that the services available through this program include services </a:t>
            </a:r>
            <a:r>
              <a:rPr lang="en-US" sz="2600" b="1" dirty="0">
                <a:solidFill>
                  <a:srgbClr val="C00000"/>
                </a:solidFill>
              </a:rPr>
              <a:t>for the caregiver</a:t>
            </a:r>
            <a:r>
              <a:rPr lang="en-US" sz="2600" dirty="0"/>
              <a:t>, not for the elder who needs care. </a:t>
            </a:r>
          </a:p>
          <a:p>
            <a:r>
              <a:rPr lang="en-US" sz="2600" dirty="0"/>
              <a:t>If caregivers are supported while they do their work, they can provide care longer and better. This support can help the elder, but services must be directed to the caregiver. </a:t>
            </a:r>
          </a:p>
          <a:p>
            <a:r>
              <a:rPr lang="en-US" sz="2600" b="1" dirty="0">
                <a:solidFill>
                  <a:srgbClr val="C00000"/>
                </a:solidFill>
              </a:rPr>
              <a:t>If an elder doesn’t have a caregiver, Title VI part C resources are not available to them. </a:t>
            </a:r>
          </a:p>
        </p:txBody>
      </p:sp>
      <p:sp>
        <p:nvSpPr>
          <p:cNvPr id="5" name="Slide Number Placeholder 4"/>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16</a:t>
            </a:fld>
            <a:endParaRPr lang="en-US"/>
          </a:p>
        </p:txBody>
      </p:sp>
    </p:spTree>
    <p:extLst>
      <p:ext uri="{BB962C8B-B14F-4D97-AF65-F5344CB8AC3E}">
        <p14:creationId xmlns:p14="http://schemas.microsoft.com/office/powerpoint/2010/main" val="1230421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Meeting the Needs of Your Caregivers cont.</a:t>
            </a:r>
          </a:p>
        </p:txBody>
      </p:sp>
      <p:sp>
        <p:nvSpPr>
          <p:cNvPr id="3" name="Content Placeholder 2"/>
          <p:cNvSpPr>
            <a:spLocks noGrp="1"/>
          </p:cNvSpPr>
          <p:nvPr>
            <p:ph idx="1"/>
          </p:nvPr>
        </p:nvSpPr>
        <p:spPr/>
        <p:txBody>
          <a:bodyPr>
            <a:normAutofit/>
          </a:bodyPr>
          <a:lstStyle/>
          <a:p>
            <a:r>
              <a:rPr lang="en-US" sz="2600" dirty="0"/>
              <a:t>It is important to ask caregivers what would help them best.</a:t>
            </a:r>
          </a:p>
          <a:p>
            <a:r>
              <a:rPr lang="en-US" sz="2600" dirty="0"/>
              <a:t>Consider including clinic staff and churches in your discussion of what caregivers may need. </a:t>
            </a:r>
          </a:p>
          <a:p>
            <a:r>
              <a:rPr lang="en-US" sz="2600" dirty="0"/>
              <a:t>Both may be able to support your programs with training, volunteers, and identifying caregivers.</a:t>
            </a:r>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17</a:t>
            </a:fld>
            <a:endParaRPr lang="en-US"/>
          </a:p>
        </p:txBody>
      </p:sp>
    </p:spTree>
    <p:extLst>
      <p:ext uri="{BB962C8B-B14F-4D97-AF65-F5344CB8AC3E}">
        <p14:creationId xmlns:p14="http://schemas.microsoft.com/office/powerpoint/2010/main" val="7821986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Finding Out About Your Caregivers</a:t>
            </a:r>
          </a:p>
        </p:txBody>
      </p:sp>
      <p:sp>
        <p:nvSpPr>
          <p:cNvPr id="3" name="Content Placeholder 2"/>
          <p:cNvSpPr>
            <a:spLocks noGrp="1"/>
          </p:cNvSpPr>
          <p:nvPr>
            <p:ph idx="1"/>
          </p:nvPr>
        </p:nvSpPr>
        <p:spPr/>
        <p:txBody>
          <a:bodyPr>
            <a:normAutofit/>
          </a:bodyPr>
          <a:lstStyle/>
          <a:p>
            <a:r>
              <a:rPr lang="en-US" sz="3000" dirty="0"/>
              <a:t>Consider your intake process:</a:t>
            </a:r>
          </a:p>
          <a:p>
            <a:pPr lvl="1"/>
            <a:r>
              <a:rPr lang="en-US" dirty="0"/>
              <a:t>What is the experience of the person calling into your center?</a:t>
            </a:r>
          </a:p>
          <a:p>
            <a:pPr lvl="1"/>
            <a:r>
              <a:rPr lang="en-US" dirty="0"/>
              <a:t>Is the person answering the phone knowledgeable about services available and where to send the caller?</a:t>
            </a:r>
          </a:p>
          <a:p>
            <a:pPr lvl="1"/>
            <a:r>
              <a:rPr lang="en-US" dirty="0"/>
              <a:t>Are they able to identify a caregiver?</a:t>
            </a:r>
          </a:p>
          <a:p>
            <a:pPr lvl="1"/>
            <a:r>
              <a:rPr lang="en-US" dirty="0"/>
              <a:t>Will they ask questions beyond what the caller identified to assist with the needs of the caregiver?</a:t>
            </a:r>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18</a:t>
            </a:fld>
            <a:endParaRPr lang="en-US"/>
          </a:p>
        </p:txBody>
      </p:sp>
    </p:spTree>
    <p:extLst>
      <p:ext uri="{BB962C8B-B14F-4D97-AF65-F5344CB8AC3E}">
        <p14:creationId xmlns:p14="http://schemas.microsoft.com/office/powerpoint/2010/main" val="273383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87AF-B0A1-4495-B8F1-6567F47EFFCE}"/>
              </a:ext>
            </a:extLst>
          </p:cNvPr>
          <p:cNvSpPr>
            <a:spLocks noGrp="1"/>
          </p:cNvSpPr>
          <p:nvPr>
            <p:ph type="title"/>
          </p:nvPr>
        </p:nvSpPr>
        <p:spPr/>
        <p:txBody>
          <a:bodyPr/>
          <a:lstStyle/>
          <a:p>
            <a:r>
              <a:rPr lang="en-US" dirty="0"/>
              <a:t>Program Implementation</a:t>
            </a:r>
          </a:p>
        </p:txBody>
      </p:sp>
      <p:sp>
        <p:nvSpPr>
          <p:cNvPr id="3" name="Text Placeholder 2">
            <a:extLst>
              <a:ext uri="{FF2B5EF4-FFF2-40B4-BE49-F238E27FC236}">
                <a16:creationId xmlns:a16="http://schemas.microsoft.com/office/drawing/2014/main" id="{6081319D-18A2-490E-B267-60313870CA0C}"/>
              </a:ext>
            </a:extLst>
          </p:cNvPr>
          <p:cNvSpPr>
            <a:spLocks noGrp="1"/>
          </p:cNvSpPr>
          <p:nvPr>
            <p:ph type="body" idx="1"/>
          </p:nvPr>
        </p:nvSpPr>
        <p:spPr/>
        <p:txBody>
          <a:bodyPr/>
          <a:lstStyle/>
          <a:p>
            <a:r>
              <a:rPr lang="en-US" dirty="0"/>
              <a:t>Tami Fleeman, RN</a:t>
            </a:r>
          </a:p>
        </p:txBody>
      </p:sp>
    </p:spTree>
    <p:extLst>
      <p:ext uri="{BB962C8B-B14F-4D97-AF65-F5344CB8AC3E}">
        <p14:creationId xmlns:p14="http://schemas.microsoft.com/office/powerpoint/2010/main" val="29940253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A410593-E26A-BF41-9EF0-E66D23921C07}"/>
              </a:ext>
            </a:extLst>
          </p:cNvPr>
          <p:cNvSpPr>
            <a:spLocks noGrp="1"/>
          </p:cNvSpPr>
          <p:nvPr>
            <p:ph type="title"/>
          </p:nvPr>
        </p:nvSpPr>
        <p:spPr/>
        <p:txBody>
          <a:bodyPr anchor="b">
            <a:normAutofit fontScale="90000"/>
          </a:bodyPr>
          <a:lstStyle/>
          <a:p>
            <a:r>
              <a:rPr lang="en-US" sz="6000" dirty="0">
                <a:effectLst/>
                <a:latin typeface="Calibri" panose="020F0502020204030204" pitchFamily="34" charset="0"/>
                <a:ea typeface="Calibri" panose="020F0502020204030204" pitchFamily="34" charset="0"/>
              </a:rPr>
              <a:t>Setting up a Respite Program &amp; Lending Closet</a:t>
            </a:r>
            <a:endParaRPr lang="en-US" dirty="0"/>
          </a:p>
        </p:txBody>
      </p:sp>
      <p:sp>
        <p:nvSpPr>
          <p:cNvPr id="5" name="Text Placeholder 4">
            <a:extLst>
              <a:ext uri="{FF2B5EF4-FFF2-40B4-BE49-F238E27FC236}">
                <a16:creationId xmlns:a16="http://schemas.microsoft.com/office/drawing/2014/main" id="{2F3717F5-DB3F-C448-A0E4-65A999956420}"/>
              </a:ext>
            </a:extLst>
          </p:cNvPr>
          <p:cNvSpPr>
            <a:spLocks noGrp="1"/>
          </p:cNvSpPr>
          <p:nvPr>
            <p:ph type="body" idx="1"/>
          </p:nvPr>
        </p:nvSpPr>
        <p:spPr/>
        <p:txBody>
          <a:bodyPr>
            <a:normAutofit fontScale="70000" lnSpcReduction="20000"/>
          </a:bodyPr>
          <a:lstStyle/>
          <a:p>
            <a:r>
              <a:rPr lang="en-US" dirty="0"/>
              <a:t>Lacey Boven, Regional Administrator, Administration for Community Living</a:t>
            </a:r>
          </a:p>
          <a:p>
            <a:r>
              <a:rPr lang="en-US" dirty="0"/>
              <a:t>Tami </a:t>
            </a:r>
            <a:r>
              <a:rPr lang="en-US" dirty="0" err="1"/>
              <a:t>Fleeman</a:t>
            </a:r>
            <a:r>
              <a:rPr lang="en-US" dirty="0"/>
              <a:t>, CPN Coordinator Elder Center, Potawatomi Nation </a:t>
            </a:r>
          </a:p>
        </p:txBody>
      </p:sp>
    </p:spTree>
    <p:extLst>
      <p:ext uri="{BB962C8B-B14F-4D97-AF65-F5344CB8AC3E}">
        <p14:creationId xmlns:p14="http://schemas.microsoft.com/office/powerpoint/2010/main" val="532814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p:txBody>
          <a:bodyPr>
            <a:normAutofit/>
          </a:bodyPr>
          <a:lstStyle/>
          <a:p>
            <a:r>
              <a:rPr lang="en-US" dirty="0"/>
              <a:t>Starting a Respite Program	</a:t>
            </a:r>
          </a:p>
        </p:txBody>
      </p:sp>
      <p:sp>
        <p:nvSpPr>
          <p:cNvPr id="24" name="Content Placeholder 2">
            <a:extLst>
              <a:ext uri="{FF2B5EF4-FFF2-40B4-BE49-F238E27FC236}">
                <a16:creationId xmlns:a16="http://schemas.microsoft.com/office/drawing/2014/main" id="{F260476B-CCA6-412B-A9C5-399C34AE6F05}"/>
              </a:ext>
            </a:extLst>
          </p:cNvPr>
          <p:cNvSpPr>
            <a:spLocks noGrp="1"/>
          </p:cNvSpPr>
          <p:nvPr>
            <p:ph sz="half" idx="1"/>
          </p:nvPr>
        </p:nvSpPr>
        <p:spPr/>
        <p:txBody>
          <a:bodyPr anchor="ctr">
            <a:normAutofit lnSpcReduction="10000"/>
          </a:bodyPr>
          <a:lstStyle/>
          <a:p>
            <a:pPr lvl="0">
              <a:lnSpc>
                <a:spcPct val="100000"/>
              </a:lnSpc>
            </a:pPr>
            <a:endParaRPr lang="en-US" sz="2200" dirty="0"/>
          </a:p>
          <a:p>
            <a:pPr marL="36900" lvl="0" indent="0">
              <a:lnSpc>
                <a:spcPct val="100000"/>
              </a:lnSpc>
              <a:buNone/>
            </a:pPr>
            <a:r>
              <a:rPr lang="en-US" sz="2400" dirty="0"/>
              <a:t>Assess the need in your population:</a:t>
            </a:r>
          </a:p>
          <a:p>
            <a:pPr marL="342900" lvl="0" indent="-342900">
              <a:lnSpc>
                <a:spcPct val="100000"/>
              </a:lnSpc>
              <a:buFont typeface="Arial" panose="020B0604020202020204" pitchFamily="34" charset="0"/>
              <a:buChar char="•"/>
            </a:pPr>
            <a:r>
              <a:rPr lang="en-US" sz="2200" dirty="0"/>
              <a:t>Do a Needs Assessment</a:t>
            </a:r>
          </a:p>
          <a:p>
            <a:pPr marL="342900" lvl="0" indent="-342900">
              <a:lnSpc>
                <a:spcPct val="100000"/>
              </a:lnSpc>
              <a:buFont typeface="Arial" panose="020B0604020202020204" pitchFamily="34" charset="0"/>
              <a:buChar char="•"/>
            </a:pPr>
            <a:r>
              <a:rPr lang="en-US" sz="2200" dirty="0"/>
              <a:t>Visit with Elders &amp; CHRs</a:t>
            </a:r>
          </a:p>
          <a:p>
            <a:pPr marL="342900" lvl="0" indent="-342900">
              <a:lnSpc>
                <a:spcPct val="100000"/>
              </a:lnSpc>
              <a:buFont typeface="Arial" panose="020B0604020202020204" pitchFamily="34" charset="0"/>
              <a:buChar char="•"/>
            </a:pPr>
            <a:r>
              <a:rPr lang="en-US" sz="2200" dirty="0"/>
              <a:t>Assess outside agencies who offer services </a:t>
            </a:r>
            <a:r>
              <a:rPr lang="en-US" sz="2200" dirty="0" err="1"/>
              <a:t>ie</a:t>
            </a:r>
            <a:r>
              <a:rPr lang="en-US" sz="2200" dirty="0"/>
              <a:t>: AoA, Title III, other Title VI programs</a:t>
            </a:r>
          </a:p>
          <a:p>
            <a:pPr marL="342900" lvl="0" indent="-342900">
              <a:lnSpc>
                <a:spcPct val="100000"/>
              </a:lnSpc>
              <a:buFont typeface="Arial" panose="020B0604020202020204" pitchFamily="34" charset="0"/>
              <a:buChar char="•"/>
            </a:pPr>
            <a:r>
              <a:rPr lang="en-US" sz="2200" dirty="0"/>
              <a:t>Get appropriate paperwork you will need &amp; compile a list of respite workers if needed</a:t>
            </a:r>
          </a:p>
          <a:p>
            <a:pPr marL="342900" lvl="0" indent="-342900">
              <a:lnSpc>
                <a:spcPct val="100000"/>
              </a:lnSpc>
              <a:buFont typeface="Arial" panose="020B0604020202020204" pitchFamily="34" charset="0"/>
              <a:buChar char="•"/>
            </a:pPr>
            <a:r>
              <a:rPr lang="en-US" sz="2200" dirty="0"/>
              <a:t>Reach out to Elders in need to offer services</a:t>
            </a:r>
          </a:p>
          <a:p>
            <a:pPr lvl="0">
              <a:lnSpc>
                <a:spcPct val="100000"/>
              </a:lnSpc>
            </a:pPr>
            <a:endParaRPr lang="en-US" sz="2200" dirty="0"/>
          </a:p>
          <a:p>
            <a:pPr>
              <a:lnSpc>
                <a:spcPct val="100000"/>
              </a:lnSpc>
            </a:pPr>
            <a:endParaRPr lang="en-US" sz="2000" dirty="0"/>
          </a:p>
        </p:txBody>
      </p:sp>
      <p:pic>
        <p:nvPicPr>
          <p:cNvPr id="3" name="Pictur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t="21040" r="1" b="7638"/>
          <a:stretch/>
        </p:blipFill>
        <p:spPr>
          <a:xfrm>
            <a:off x="7066560" y="2132822"/>
            <a:ext cx="4065464" cy="3258006"/>
          </a:xfrm>
          <a:prstGeom prst="rect">
            <a:avLst/>
          </a:prstGeom>
        </p:spPr>
      </p:pic>
    </p:spTree>
    <p:extLst>
      <p:ext uri="{BB962C8B-B14F-4D97-AF65-F5344CB8AC3E}">
        <p14:creationId xmlns:p14="http://schemas.microsoft.com/office/powerpoint/2010/main" val="3220235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59F60-4CE1-4E2F-86EA-1B60679F1F4A}"/>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a:solidFill>
                  <a:schemeClr val="tx1"/>
                </a:solidFill>
              </a:rPr>
              <a:t>Having Problems?</a:t>
            </a:r>
          </a:p>
        </p:txBody>
      </p:sp>
      <p:sp>
        <p:nvSpPr>
          <p:cNvPr id="24" name="Content Placeholder 2">
            <a:extLst>
              <a:ext uri="{FF2B5EF4-FFF2-40B4-BE49-F238E27FC236}">
                <a16:creationId xmlns:a16="http://schemas.microsoft.com/office/drawing/2014/main" id="{F260476B-CCA6-412B-A9C5-399C34AE6F05}"/>
              </a:ext>
            </a:extLst>
          </p:cNvPr>
          <p:cNvSpPr>
            <a:spLocks noGrp="1"/>
          </p:cNvSpPr>
          <p:nvPr>
            <p:ph idx="1"/>
          </p:nvPr>
        </p:nvSpPr>
        <p:spPr>
          <a:xfrm>
            <a:off x="4965431" y="2438400"/>
            <a:ext cx="6586489" cy="3785419"/>
          </a:xfrm>
        </p:spPr>
        <p:txBody>
          <a:bodyPr vert="horz" lIns="91440" tIns="45720" rIns="91440" bIns="45720" rtlCol="0">
            <a:normAutofit/>
          </a:bodyPr>
          <a:lstStyle/>
          <a:p>
            <a:pPr lvl="0"/>
            <a:r>
              <a:rPr lang="en-US" sz="1700" dirty="0"/>
              <a:t>Common problems you might encounter:</a:t>
            </a:r>
          </a:p>
          <a:p>
            <a:pPr marL="36900" lvl="0" indent="-228600">
              <a:buFont typeface="Arial" panose="020B0604020202020204" pitchFamily="34" charset="0"/>
              <a:buChar char="•"/>
            </a:pPr>
            <a:r>
              <a:rPr lang="en-US" sz="1700" dirty="0"/>
              <a:t>No respite/chore workers available</a:t>
            </a:r>
          </a:p>
          <a:p>
            <a:pPr marL="36900" lvl="0" indent="-228600">
              <a:buFont typeface="Arial" panose="020B0604020202020204" pitchFamily="34" charset="0"/>
              <a:buChar char="•"/>
            </a:pPr>
            <a:r>
              <a:rPr lang="en-US" sz="1700" dirty="0"/>
              <a:t>Caregiver hesitant to leave the Elder</a:t>
            </a:r>
          </a:p>
          <a:p>
            <a:pPr marL="36900" lvl="0" indent="-228600">
              <a:buFont typeface="Arial" panose="020B0604020202020204" pitchFamily="34" charset="0"/>
              <a:buChar char="•"/>
            </a:pPr>
            <a:r>
              <a:rPr lang="en-US" sz="1700" dirty="0"/>
              <a:t>Unsafe conditions in the home</a:t>
            </a:r>
          </a:p>
          <a:p>
            <a:pPr marL="36900" lvl="0" indent="-228600">
              <a:buFont typeface="Arial" panose="020B0604020202020204" pitchFamily="34" charset="0"/>
              <a:buChar char="•"/>
            </a:pPr>
            <a:r>
              <a:rPr lang="en-US" sz="1700" dirty="0"/>
              <a:t>Care needed is too complex</a:t>
            </a:r>
          </a:p>
          <a:p>
            <a:pPr marL="36900" lvl="0" indent="-228600">
              <a:buFont typeface="Arial" panose="020B0604020202020204" pitchFamily="34" charset="0"/>
              <a:buChar char="•"/>
            </a:pPr>
            <a:r>
              <a:rPr lang="en-US" sz="1700" dirty="0"/>
              <a:t>Finding contractors for needed improvements</a:t>
            </a:r>
          </a:p>
        </p:txBody>
      </p:sp>
      <p:pic>
        <p:nvPicPr>
          <p:cNvPr id="3" name="Picture 2">
            <a:extLst>
              <a:ext uri="{FF2B5EF4-FFF2-40B4-BE49-F238E27FC236}">
                <a16:creationId xmlns:a16="http://schemas.microsoft.com/office/drawing/2014/main" id="{72B2D6DE-C9B5-4678-91EF-77E85F2350DA}"/>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5168" r="18884"/>
          <a:stretch/>
        </p:blipFill>
        <p:spPr>
          <a:xfrm>
            <a:off x="20" y="10"/>
            <a:ext cx="4635571" cy="6857990"/>
          </a:xfrm>
          <a:prstGeom prst="rect">
            <a:avLst/>
          </a:prstGeom>
          <a:effectLst/>
        </p:spPr>
      </p:pic>
      <p:cxnSp>
        <p:nvCxnSpPr>
          <p:cNvPr id="29" name="Straight Connector 2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898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B166BBC-DDBF-4473-8E6E-CB01F128A446}"/>
              </a:ext>
            </a:extLst>
          </p:cNvPr>
          <p:cNvSpPr>
            <a:spLocks noGrp="1"/>
          </p:cNvSpPr>
          <p:nvPr>
            <p:ph type="title"/>
          </p:nvPr>
        </p:nvSpPr>
        <p:spPr/>
        <p:txBody>
          <a:bodyPr/>
          <a:lstStyle/>
          <a:p>
            <a:r>
              <a:rPr lang="en-US" dirty="0"/>
              <a:t>CPN Caregiver Program</a:t>
            </a:r>
          </a:p>
        </p:txBody>
      </p:sp>
      <p:sp>
        <p:nvSpPr>
          <p:cNvPr id="11" name="Content Placeholder 10">
            <a:extLst>
              <a:ext uri="{FF2B5EF4-FFF2-40B4-BE49-F238E27FC236}">
                <a16:creationId xmlns:a16="http://schemas.microsoft.com/office/drawing/2014/main" id="{A4E7A433-CDB8-4F6E-9AAD-49EF285AB341}"/>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We offer a Respite Program for Caregivers of Native American Elders.</a:t>
            </a:r>
          </a:p>
          <a:p>
            <a:pPr marL="457200" indent="-457200">
              <a:buFont typeface="Arial" panose="020B0604020202020204" pitchFamily="34" charset="0"/>
              <a:buChar char="•"/>
            </a:pPr>
            <a:r>
              <a:rPr lang="en-US" dirty="0"/>
              <a:t>The Caregiver choses the person to do respite care. We meet with the Elder, Caregiver, and Respite Worker to do intake assessments, review policy, &amp; sign agreements. </a:t>
            </a:r>
          </a:p>
          <a:p>
            <a:pPr marL="457200" indent="-457200">
              <a:buFont typeface="Arial" panose="020B0604020202020204" pitchFamily="34" charset="0"/>
              <a:buChar char="•"/>
            </a:pPr>
            <a:r>
              <a:rPr lang="en-US" dirty="0"/>
              <a:t>The $600 contract can be renewed every three months if needed as long as funds are available. </a:t>
            </a:r>
          </a:p>
          <a:p>
            <a:pPr marL="457200" indent="-457200">
              <a:buFont typeface="Arial" panose="020B0604020202020204" pitchFamily="34" charset="0"/>
              <a:buChar char="•"/>
            </a:pPr>
            <a:r>
              <a:rPr lang="en-US" dirty="0"/>
              <a:t>The Respite Worker is responsible for turning in their time sheet for payment. </a:t>
            </a:r>
          </a:p>
          <a:p>
            <a:pPr marL="457200" indent="-457200">
              <a:buFont typeface="Arial" panose="020B0604020202020204" pitchFamily="34" charset="0"/>
              <a:buChar char="•"/>
            </a:pPr>
            <a:r>
              <a:rPr lang="en-US" dirty="0"/>
              <a:t>We have a staff Respite Worker who can assist them for a limited time until they can find someone. </a:t>
            </a:r>
          </a:p>
        </p:txBody>
      </p:sp>
    </p:spTree>
    <p:extLst>
      <p:ext uri="{BB962C8B-B14F-4D97-AF65-F5344CB8AC3E}">
        <p14:creationId xmlns:p14="http://schemas.microsoft.com/office/powerpoint/2010/main" val="4116869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 of a wheelchair.">
            <a:extLst>
              <a:ext uri="{FF2B5EF4-FFF2-40B4-BE49-F238E27FC236}">
                <a16:creationId xmlns:a16="http://schemas.microsoft.com/office/drawing/2014/main" id="{471F91B3-3344-4F33-96A5-562239ADA338}"/>
              </a:ext>
            </a:extLst>
          </p:cNvPr>
          <p:cNvPicPr>
            <a:picLocks noChangeAspect="1"/>
          </p:cNvPicPr>
          <p:nvPr/>
        </p:nvPicPr>
        <p:blipFill rotWithShape="1">
          <a:blip r:embed="rId2"/>
          <a:srcRect t="9882" b="5848"/>
          <a:stretch/>
        </p:blipFill>
        <p:spPr>
          <a:xfrm>
            <a:off x="1" y="10"/>
            <a:ext cx="12192000" cy="6857990"/>
          </a:xfrm>
          <a:prstGeom prst="rect">
            <a:avLst/>
          </a:prstGeom>
        </p:spPr>
      </p:pic>
      <p:sp>
        <p:nvSpPr>
          <p:cNvPr id="2" name="Title 1">
            <a:extLst>
              <a:ext uri="{FF2B5EF4-FFF2-40B4-BE49-F238E27FC236}">
                <a16:creationId xmlns:a16="http://schemas.microsoft.com/office/drawing/2014/main" id="{6135884B-45BB-4155-9F04-DE1D231C0BD5}"/>
              </a:ext>
            </a:extLst>
          </p:cNvPr>
          <p:cNvSpPr>
            <a:spLocks noGrp="1"/>
          </p:cNvSpPr>
          <p:nvPr>
            <p:ph type="title"/>
          </p:nvPr>
        </p:nvSpPr>
        <p:spPr>
          <a:xfrm>
            <a:off x="396708" y="30598"/>
            <a:ext cx="10597020" cy="1036163"/>
          </a:xfrm>
        </p:spPr>
        <p:txBody>
          <a:bodyPr anchor="b">
            <a:normAutofit/>
          </a:bodyPr>
          <a:lstStyle/>
          <a:p>
            <a:r>
              <a:rPr lang="en-US" sz="2800" dirty="0"/>
              <a:t>DME Lending Closets</a:t>
            </a:r>
          </a:p>
        </p:txBody>
      </p:sp>
      <p:sp>
        <p:nvSpPr>
          <p:cNvPr id="9" name="Content Placeholder 8">
            <a:extLst>
              <a:ext uri="{FF2B5EF4-FFF2-40B4-BE49-F238E27FC236}">
                <a16:creationId xmlns:a16="http://schemas.microsoft.com/office/drawing/2014/main" id="{8C0A8BAA-C891-A91C-CD3D-5722194EBB32}"/>
              </a:ext>
            </a:extLst>
          </p:cNvPr>
          <p:cNvSpPr>
            <a:spLocks noGrp="1"/>
          </p:cNvSpPr>
          <p:nvPr>
            <p:ph sz="half" idx="1"/>
          </p:nvPr>
        </p:nvSpPr>
        <p:spPr>
          <a:xfrm>
            <a:off x="303120" y="1379497"/>
            <a:ext cx="5263020" cy="4645025"/>
          </a:xfrm>
        </p:spPr>
        <p:txBody>
          <a:bodyPr anchor="t">
            <a:normAutofit/>
          </a:bodyPr>
          <a:lstStyle/>
          <a:p>
            <a:pPr marL="36900" indent="0">
              <a:buNone/>
            </a:pPr>
            <a:r>
              <a:rPr lang="en-US" sz="2400" dirty="0"/>
              <a:t>How to start???</a:t>
            </a:r>
          </a:p>
          <a:p>
            <a:pPr marL="36900" indent="0">
              <a:buNone/>
            </a:pPr>
            <a:r>
              <a:rPr lang="en-US" sz="2400" dirty="0"/>
              <a:t>Storage-where to put it?</a:t>
            </a:r>
          </a:p>
          <a:p>
            <a:pPr marL="36900" indent="0">
              <a:buNone/>
            </a:pPr>
            <a:r>
              <a:rPr lang="en-US" sz="2400" dirty="0"/>
              <a:t>Let people know you are accepting donations:</a:t>
            </a:r>
          </a:p>
          <a:p>
            <a:pPr marL="379800" indent="-342900">
              <a:buFont typeface="Arial" panose="020B0604020202020204" pitchFamily="34" charset="0"/>
              <a:buChar char="•"/>
            </a:pPr>
            <a:r>
              <a:rPr lang="en-US" sz="2400" dirty="0"/>
              <a:t>CHRs</a:t>
            </a:r>
          </a:p>
          <a:p>
            <a:pPr marL="379800" indent="-342900">
              <a:buFont typeface="Arial" panose="020B0604020202020204" pitchFamily="34" charset="0"/>
              <a:buChar char="•"/>
            </a:pPr>
            <a:r>
              <a:rPr lang="en-US" sz="2400" dirty="0"/>
              <a:t>Elders &amp; Families</a:t>
            </a:r>
          </a:p>
          <a:p>
            <a:pPr marL="379800" indent="-342900">
              <a:buFont typeface="Arial" panose="020B0604020202020204" pitchFamily="34" charset="0"/>
              <a:buChar char="•"/>
            </a:pPr>
            <a:r>
              <a:rPr lang="en-US" sz="2400" dirty="0"/>
              <a:t>Providers</a:t>
            </a:r>
          </a:p>
          <a:p>
            <a:pPr marL="379800" indent="-342900">
              <a:buFont typeface="Arial" panose="020B0604020202020204" pitchFamily="34" charset="0"/>
              <a:buChar char="•"/>
            </a:pPr>
            <a:r>
              <a:rPr lang="en-US" sz="2400" dirty="0"/>
              <a:t>Hospice Companies</a:t>
            </a:r>
          </a:p>
          <a:p>
            <a:pPr marL="379800" indent="-342900">
              <a:buFont typeface="Arial" panose="020B0604020202020204" pitchFamily="34" charset="0"/>
              <a:buChar char="•"/>
            </a:pPr>
            <a:r>
              <a:rPr lang="en-US" sz="2400" dirty="0"/>
              <a:t>Tribal Newspapers </a:t>
            </a:r>
          </a:p>
        </p:txBody>
      </p:sp>
    </p:spTree>
    <p:extLst>
      <p:ext uri="{BB962C8B-B14F-4D97-AF65-F5344CB8AC3E}">
        <p14:creationId xmlns:p14="http://schemas.microsoft.com/office/powerpoint/2010/main" val="189863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Elderly person in a wheelchair">
            <a:extLst>
              <a:ext uri="{FF2B5EF4-FFF2-40B4-BE49-F238E27FC236}">
                <a16:creationId xmlns:a16="http://schemas.microsoft.com/office/drawing/2014/main" id="{C6B81586-8AC2-4BC0-A571-593340127B11}"/>
              </a:ext>
            </a:extLst>
          </p:cNvPr>
          <p:cNvPicPr>
            <a:picLocks noChangeAspect="1"/>
          </p:cNvPicPr>
          <p:nvPr/>
        </p:nvPicPr>
        <p:blipFill rotWithShape="1">
          <a:blip r:embed="rId2">
            <a:alphaModFix amt="25000"/>
          </a:blip>
          <a:srcRect t="14169" b="1562"/>
          <a:stretch/>
        </p:blipFill>
        <p:spPr>
          <a:xfrm>
            <a:off x="-125815" y="8399"/>
            <a:ext cx="12191980" cy="6857990"/>
          </a:xfrm>
          <a:prstGeom prst="rect">
            <a:avLst/>
          </a:prstGeom>
        </p:spPr>
      </p:pic>
      <p:sp>
        <p:nvSpPr>
          <p:cNvPr id="4" name="Title 3">
            <a:extLst>
              <a:ext uri="{FF2B5EF4-FFF2-40B4-BE49-F238E27FC236}">
                <a16:creationId xmlns:a16="http://schemas.microsoft.com/office/drawing/2014/main" id="{842BB560-9687-4338-9102-2BA61949053F}"/>
              </a:ext>
            </a:extLst>
          </p:cNvPr>
          <p:cNvSpPr>
            <a:spLocks noGrp="1"/>
          </p:cNvSpPr>
          <p:nvPr>
            <p:ph type="title"/>
          </p:nvPr>
        </p:nvSpPr>
        <p:spPr/>
        <p:txBody>
          <a:bodyPr>
            <a:normAutofit/>
          </a:bodyPr>
          <a:lstStyle/>
          <a:p>
            <a:r>
              <a:rPr lang="en-US" dirty="0"/>
              <a:t>Important DME Considerations</a:t>
            </a:r>
          </a:p>
        </p:txBody>
      </p:sp>
      <p:sp>
        <p:nvSpPr>
          <p:cNvPr id="11" name="Content Placeholder 10">
            <a:extLst>
              <a:ext uri="{FF2B5EF4-FFF2-40B4-BE49-F238E27FC236}">
                <a16:creationId xmlns:a16="http://schemas.microsoft.com/office/drawing/2014/main" id="{9F501134-A3B5-B98F-72EF-D1E5338013B1}"/>
              </a:ext>
            </a:extLst>
          </p:cNvPr>
          <p:cNvSpPr>
            <a:spLocks noGrp="1"/>
          </p:cNvSpPr>
          <p:nvPr>
            <p:ph idx="1"/>
          </p:nvPr>
        </p:nvSpPr>
        <p:spPr>
          <a:xfrm>
            <a:off x="1277654" y="1603169"/>
            <a:ext cx="10498034" cy="4674968"/>
          </a:xfrm>
        </p:spPr>
        <p:txBody>
          <a:bodyPr anchor="ctr">
            <a:normAutofit fontScale="70000" lnSpcReduction="20000"/>
          </a:bodyPr>
          <a:lstStyle/>
          <a:p>
            <a:pPr marL="36900" indent="0">
              <a:buNone/>
            </a:pPr>
            <a:r>
              <a:rPr lang="en-US" sz="3800" b="1" i="1" dirty="0"/>
              <a:t>Always</a:t>
            </a:r>
            <a:r>
              <a:rPr lang="en-US" sz="3800" dirty="0"/>
              <a:t> thoroughly inspect </a:t>
            </a:r>
            <a:r>
              <a:rPr lang="en-US" sz="3800" b="1" i="1" dirty="0"/>
              <a:t>all</a:t>
            </a:r>
            <a:r>
              <a:rPr lang="en-US" sz="3800" dirty="0"/>
              <a:t> equipment!</a:t>
            </a:r>
          </a:p>
          <a:p>
            <a:pPr marL="36900" indent="0">
              <a:buNone/>
            </a:pPr>
            <a:endParaRPr lang="en-US" sz="3800" dirty="0"/>
          </a:p>
          <a:p>
            <a:pPr marL="36900" indent="0">
              <a:buNone/>
            </a:pPr>
            <a:r>
              <a:rPr lang="en-US" sz="3800" dirty="0"/>
              <a:t>Clean with 20% bleach or approved medical grade wipes before storage &amp; loaning out</a:t>
            </a:r>
          </a:p>
          <a:p>
            <a:pPr marL="36900" indent="0">
              <a:buNone/>
            </a:pPr>
            <a:endParaRPr lang="en-US" sz="3800" dirty="0"/>
          </a:p>
          <a:p>
            <a:pPr marL="36900" indent="0">
              <a:buNone/>
            </a:pPr>
            <a:r>
              <a:rPr lang="en-US" sz="3800" dirty="0"/>
              <a:t>Discard any broken or unsafe equipment</a:t>
            </a:r>
          </a:p>
          <a:p>
            <a:pPr marL="36900" indent="0">
              <a:buNone/>
            </a:pPr>
            <a:endParaRPr lang="en-US" sz="3800" dirty="0"/>
          </a:p>
          <a:p>
            <a:pPr marL="36900" indent="0">
              <a:buNone/>
            </a:pPr>
            <a:r>
              <a:rPr lang="en-US" sz="3800" dirty="0"/>
              <a:t>Understand how equipment should be fitted. Work with a Physical Therapy department, or nursing staff. </a:t>
            </a:r>
            <a:r>
              <a:rPr lang="en-US" sz="3800" dirty="0" err="1"/>
              <a:t>Youtube</a:t>
            </a:r>
            <a:r>
              <a:rPr lang="en-US" sz="3800" dirty="0"/>
              <a:t> is an excellent video resource as well</a:t>
            </a:r>
          </a:p>
          <a:p>
            <a:pPr marL="36900" indent="0">
              <a:buNone/>
            </a:pPr>
            <a:endParaRPr lang="en-US" sz="3800" dirty="0"/>
          </a:p>
          <a:p>
            <a:pPr marL="36900" indent="0">
              <a:buNone/>
            </a:pPr>
            <a:r>
              <a:rPr lang="en-US" sz="3800" dirty="0"/>
              <a:t>We use a Release of Liability form when loaning out equipment</a:t>
            </a:r>
            <a:r>
              <a:rPr lang="en-US" dirty="0"/>
              <a:t> </a:t>
            </a:r>
          </a:p>
        </p:txBody>
      </p:sp>
    </p:spTree>
    <p:extLst>
      <p:ext uri="{BB962C8B-B14F-4D97-AF65-F5344CB8AC3E}">
        <p14:creationId xmlns:p14="http://schemas.microsoft.com/office/powerpoint/2010/main" val="1393509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Release of Liability">
            <a:extLst>
              <a:ext uri="{FF2B5EF4-FFF2-40B4-BE49-F238E27FC236}">
                <a16:creationId xmlns:a16="http://schemas.microsoft.com/office/drawing/2014/main" id="{D6E2D0A5-DC4A-4D07-ADE9-753ED1914C34}"/>
              </a:ext>
              <a:ext uri="{C183D7F6-B498-43B3-948B-1728B52AA6E4}">
                <adec:decorative xmlns:adec="http://schemas.microsoft.com/office/drawing/2017/decorative" val="0"/>
              </a:ext>
            </a:extLst>
          </p:cNvPr>
          <p:cNvSpPr>
            <a:spLocks noGrp="1"/>
          </p:cNvSpPr>
          <p:nvPr>
            <p:ph type="title" idx="4294967295"/>
          </p:nvPr>
        </p:nvSpPr>
        <p:spPr>
          <a:xfrm>
            <a:off x="1277654" y="-1036163"/>
            <a:ext cx="10597020" cy="1036163"/>
          </a:xfrm>
        </p:spPr>
        <p:txBody>
          <a:bodyPr vert="horz" lIns="91440" tIns="45720" rIns="91440" bIns="45720" rtlCol="0" anchor="b">
            <a:normAutofit/>
          </a:bodyPr>
          <a:lstStyle/>
          <a:p>
            <a:r>
              <a:rPr lang="en-US" dirty="0">
                <a:solidFill>
                  <a:schemeClr val="bg1">
                    <a:lumMod val="95000"/>
                  </a:schemeClr>
                </a:solidFill>
              </a:rPr>
              <a:t>Release of Liability</a:t>
            </a:r>
          </a:p>
        </p:txBody>
      </p:sp>
      <p:pic>
        <p:nvPicPr>
          <p:cNvPr id="11" name="Picture 10" descr="Example of a form Release of Liability. Read Carefully-This Affects Your Legal Rights. ">
            <a:extLst>
              <a:ext uri="{FF2B5EF4-FFF2-40B4-BE49-F238E27FC236}">
                <a16:creationId xmlns:a16="http://schemas.microsoft.com/office/drawing/2014/main" id="{51C55C85-4238-463D-858A-4CD94742EBA1}"/>
              </a:ext>
              <a:ext uri="{C183D7F6-B498-43B3-948B-1728B52AA6E4}">
                <adec:decorative xmlns:adec="http://schemas.microsoft.com/office/drawing/2017/decorative" val="0"/>
              </a:ext>
            </a:extLst>
          </p:cNvPr>
          <p:cNvPicPr>
            <a:picLocks noChangeAspect="1"/>
          </p:cNvPicPr>
          <p:nvPr/>
        </p:nvPicPr>
        <p:blipFill rotWithShape="1">
          <a:blip r:embed="rId2"/>
          <a:srcRect l="30823" t="6875" r="31610" b="2488"/>
          <a:stretch/>
        </p:blipFill>
        <p:spPr>
          <a:xfrm>
            <a:off x="3724509" y="202428"/>
            <a:ext cx="4934756" cy="6453143"/>
          </a:xfrm>
          <a:prstGeom prst="rect">
            <a:avLst/>
          </a:prstGeom>
        </p:spPr>
      </p:pic>
    </p:spTree>
    <p:extLst>
      <p:ext uri="{BB962C8B-B14F-4D97-AF65-F5344CB8AC3E}">
        <p14:creationId xmlns:p14="http://schemas.microsoft.com/office/powerpoint/2010/main" val="487478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DB0C-8ED5-4BEE-9708-112FC2CC1CEF}"/>
              </a:ext>
            </a:extLst>
          </p:cNvPr>
          <p:cNvSpPr>
            <a:spLocks noGrp="1"/>
          </p:cNvSpPr>
          <p:nvPr>
            <p:ph type="title" idx="4294967295"/>
          </p:nvPr>
        </p:nvSpPr>
        <p:spPr>
          <a:xfrm>
            <a:off x="1277654" y="-1036163"/>
            <a:ext cx="10597020" cy="1036163"/>
          </a:xfrm>
        </p:spPr>
        <p:txBody>
          <a:bodyPr vert="horz" lIns="91440" tIns="45720" rIns="91440" bIns="45720" rtlCol="0" anchor="b">
            <a:normAutofit/>
          </a:bodyPr>
          <a:lstStyle/>
          <a:p>
            <a:r>
              <a:rPr lang="en-US" dirty="0">
                <a:solidFill>
                  <a:schemeClr val="bg1">
                    <a:lumMod val="95000"/>
                  </a:schemeClr>
                </a:solidFill>
              </a:rPr>
              <a:t>Lending closet photos – storage area</a:t>
            </a:r>
          </a:p>
        </p:txBody>
      </p:sp>
      <p:pic>
        <p:nvPicPr>
          <p:cNvPr id="1027" name="Picture 3" descr="A bunch of items such as chairs, ladders inside a storage room. ">
            <a:extLst>
              <a:ext uri="{FF2B5EF4-FFF2-40B4-BE49-F238E27FC236}">
                <a16:creationId xmlns:a16="http://schemas.microsoft.com/office/drawing/2014/main" id="{2CE3C26B-3349-479F-8450-19068926738A}"/>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64" y="513184"/>
            <a:ext cx="4307536" cy="466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Storage room. ">
            <a:extLst>
              <a:ext uri="{FF2B5EF4-FFF2-40B4-BE49-F238E27FC236}">
                <a16:creationId xmlns:a16="http://schemas.microsoft.com/office/drawing/2014/main" id="{1817C9C1-F324-4BA5-AFD3-F6017142EDB6}"/>
              </a:ext>
              <a:ext uri="{C183D7F6-B498-43B3-948B-1728B52AA6E4}">
                <adec:decorative xmlns:adec="http://schemas.microsoft.com/office/drawing/2017/decorative" val="0"/>
              </a:ext>
            </a:extLst>
          </p:cNvPr>
          <p:cNvPicPr/>
          <p:nvPr/>
        </p:nvPicPr>
        <p:blipFill rotWithShape="1">
          <a:blip r:embed="rId3" r:link="rId4">
            <a:extLst>
              <a:ext uri="{28A0092B-C50C-407E-A947-70E740481C1C}">
                <a14:useLocalDpi xmlns:a14="http://schemas.microsoft.com/office/drawing/2010/main" val="0"/>
              </a:ext>
            </a:extLst>
          </a:blip>
          <a:srcRect l="7917" t="20379" r="5833" b="30648"/>
          <a:stretch>
            <a:fillRect/>
          </a:stretch>
        </p:blipFill>
        <p:spPr bwMode="auto">
          <a:xfrm>
            <a:off x="4686388" y="148992"/>
            <a:ext cx="3943350" cy="2952750"/>
          </a:xfrm>
          <a:prstGeom prst="rect">
            <a:avLst/>
          </a:prstGeom>
          <a:noFill/>
          <a:ln>
            <a:noFill/>
          </a:ln>
          <a:extLst>
            <a:ext uri="{53640926-AAD7-44D8-BBD7-CCE9431645EC}">
              <a14:shadowObscured xmlns:a14="http://schemas.microsoft.com/office/drawing/2010/main"/>
            </a:ext>
          </a:extLst>
        </p:spPr>
      </p:pic>
      <p:pic>
        <p:nvPicPr>
          <p:cNvPr id="1026" name="Picture 2" descr="A forklift with boxes. ">
            <a:extLst>
              <a:ext uri="{FF2B5EF4-FFF2-40B4-BE49-F238E27FC236}">
                <a16:creationId xmlns:a16="http://schemas.microsoft.com/office/drawing/2014/main" id="{DC6A84C5-D5A8-4F15-B917-2FBDCA472301}"/>
              </a:ext>
              <a:ext uri="{C183D7F6-B498-43B3-948B-1728B52AA6E4}">
                <adec:decorative xmlns:adec="http://schemas.microsoft.com/office/drawing/2017/decorative" val="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4126" y="2500604"/>
            <a:ext cx="3339018" cy="360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2756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Questions?">
            <a:extLst>
              <a:ext uri="{FF2B5EF4-FFF2-40B4-BE49-F238E27FC236}">
                <a16:creationId xmlns:a16="http://schemas.microsoft.com/office/drawing/2014/main" id="{912573E4-D491-4FD0-A487-BDA9E6BFB372}"/>
              </a:ext>
              <a:ext uri="{C183D7F6-B498-43B3-948B-1728B52AA6E4}">
                <adec:decorative xmlns:adec="http://schemas.microsoft.com/office/drawing/2017/decorative" val="0"/>
              </a:ext>
            </a:extLst>
          </p:cNvPr>
          <p:cNvSpPr>
            <a:spLocks noGrp="1"/>
          </p:cNvSpPr>
          <p:nvPr>
            <p:ph type="title" idx="4294967295"/>
          </p:nvPr>
        </p:nvSpPr>
        <p:spPr>
          <a:xfrm>
            <a:off x="1277654" y="-1036163"/>
            <a:ext cx="10597020" cy="1036163"/>
          </a:xfrm>
        </p:spPr>
        <p:txBody>
          <a:bodyPr vert="horz" lIns="91440" tIns="45720" rIns="91440" bIns="45720" rtlCol="0" anchor="b">
            <a:normAutofit/>
          </a:bodyPr>
          <a:lstStyle/>
          <a:p>
            <a:r>
              <a:rPr lang="en-US" dirty="0">
                <a:solidFill>
                  <a:schemeClr val="bg1">
                    <a:lumMod val="95000"/>
                  </a:schemeClr>
                </a:solidFill>
              </a:rPr>
              <a:t>Questions?</a:t>
            </a:r>
          </a:p>
        </p:txBody>
      </p:sp>
      <p:pic>
        <p:nvPicPr>
          <p:cNvPr id="5" name="Picture 4" descr="An image depiction of a bunch of question marks.">
            <a:extLst>
              <a:ext uri="{FF2B5EF4-FFF2-40B4-BE49-F238E27FC236}">
                <a16:creationId xmlns:a16="http://schemas.microsoft.com/office/drawing/2014/main" id="{7D1E8F6B-524A-41A5-832B-17044EF6E5A8}"/>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22917" y="643467"/>
            <a:ext cx="8346166" cy="5571066"/>
          </a:xfrm>
          <a:prstGeom prst="rect">
            <a:avLst/>
          </a:prstGeom>
        </p:spPr>
      </p:pic>
    </p:spTree>
    <p:extLst>
      <p:ext uri="{BB962C8B-B14F-4D97-AF65-F5344CB8AC3E}">
        <p14:creationId xmlns:p14="http://schemas.microsoft.com/office/powerpoint/2010/main" val="1407169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Presenters">
            <a:extLst>
              <a:ext uri="{C183D7F6-B498-43B3-948B-1728B52AA6E4}">
                <adec:decorative xmlns:adec="http://schemas.microsoft.com/office/drawing/2017/decorative" val="0"/>
              </a:ext>
            </a:extLst>
          </p:cNvPr>
          <p:cNvSpPr>
            <a:spLocks noGrp="1"/>
          </p:cNvSpPr>
          <p:nvPr>
            <p:ph type="title"/>
          </p:nvPr>
        </p:nvSpPr>
        <p:spPr>
          <a:xfrm>
            <a:off x="2097705" y="317913"/>
            <a:ext cx="8229600" cy="609576"/>
          </a:xfrm>
        </p:spPr>
        <p:txBody>
          <a:bodyPr>
            <a:noAutofit/>
          </a:bodyPr>
          <a:lstStyle/>
          <a:p>
            <a:r>
              <a:rPr lang="en-US" dirty="0"/>
              <a:t>Presenters</a:t>
            </a:r>
            <a:endParaRPr lang="en-US" dirty="0">
              <a:effectLst>
                <a:outerShdw blurRad="38100" dist="38100" dir="2700000" algn="tl">
                  <a:srgbClr val="000000">
                    <a:alpha val="43137"/>
                  </a:srgbClr>
                </a:outerShdw>
              </a:effectLst>
            </a:endParaRPr>
          </a:p>
        </p:txBody>
      </p:sp>
      <p:pic>
        <p:nvPicPr>
          <p:cNvPr id="5" name="Picture 4" descr="Picture of Tami Fleeman, RN">
            <a:extLst>
              <a:ext uri="{C183D7F6-B498-43B3-948B-1728B52AA6E4}">
                <adec:decorative xmlns:adec="http://schemas.microsoft.com/office/drawing/2017/decorative" val="0"/>
              </a:ext>
            </a:extLst>
          </p:cNvPr>
          <p:cNvPicPr>
            <a:picLocks noChangeAspect="1"/>
          </p:cNvPicPr>
          <p:nvPr/>
        </p:nvPicPr>
        <p:blipFill>
          <a:blip r:embed="rId3"/>
          <a:srcRect/>
          <a:stretch/>
        </p:blipFill>
        <p:spPr>
          <a:xfrm>
            <a:off x="1232856" y="2187863"/>
            <a:ext cx="2542784" cy="2599857"/>
          </a:xfrm>
          <a:prstGeom prst="rect">
            <a:avLst/>
          </a:prstGeom>
        </p:spPr>
      </p:pic>
      <p:sp>
        <p:nvSpPr>
          <p:cNvPr id="10" name="Content Placeholder 3" descr="Tami Fleeman contact information">
            <a:extLst>
              <a:ext uri="{C183D7F6-B498-43B3-948B-1728B52AA6E4}">
                <adec:decorative xmlns:adec="http://schemas.microsoft.com/office/drawing/2017/decorative" val="0"/>
              </a:ext>
            </a:extLst>
          </p:cNvPr>
          <p:cNvSpPr txBox="1">
            <a:spLocks/>
          </p:cNvSpPr>
          <p:nvPr/>
        </p:nvSpPr>
        <p:spPr>
          <a:xfrm>
            <a:off x="3822400" y="2175949"/>
            <a:ext cx="2904011" cy="29218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fontAlgn="base">
              <a:spcBef>
                <a:spcPct val="0"/>
              </a:spcBef>
              <a:spcAft>
                <a:spcPct val="0"/>
              </a:spcAft>
              <a:buNone/>
            </a:pPr>
            <a:r>
              <a:rPr lang="en-US" sz="1900" b="1" dirty="0">
                <a:solidFill>
                  <a:srgbClr val="1F497D"/>
                </a:solidFill>
                <a:latin typeface="Calibri" pitchFamily="34" charset="0"/>
              </a:rPr>
              <a:t>Tami </a:t>
            </a:r>
            <a:r>
              <a:rPr lang="en-US" sz="1900" b="1" dirty="0" err="1">
                <a:solidFill>
                  <a:srgbClr val="1F497D"/>
                </a:solidFill>
                <a:latin typeface="Calibri" pitchFamily="34" charset="0"/>
              </a:rPr>
              <a:t>Fleeman</a:t>
            </a:r>
            <a:r>
              <a:rPr lang="en-US" sz="1900" b="1" dirty="0">
                <a:solidFill>
                  <a:srgbClr val="1F497D"/>
                </a:solidFill>
                <a:latin typeface="Calibri" pitchFamily="34" charset="0"/>
              </a:rPr>
              <a:t>, RN</a:t>
            </a:r>
          </a:p>
          <a:p>
            <a:pPr marL="0" indent="0" algn="ctr" fontAlgn="base">
              <a:spcBef>
                <a:spcPct val="0"/>
              </a:spcBef>
              <a:spcAft>
                <a:spcPct val="0"/>
              </a:spcAft>
              <a:buNone/>
            </a:pPr>
            <a:r>
              <a:rPr lang="en-US" sz="1900" dirty="0">
                <a:solidFill>
                  <a:srgbClr val="1F497D"/>
                </a:solidFill>
                <a:latin typeface="Calibri" pitchFamily="34" charset="0"/>
              </a:rPr>
              <a:t>CPN Coordinator Senior Support/Elder Center</a:t>
            </a:r>
          </a:p>
          <a:p>
            <a:pPr marL="0" indent="0" algn="ctr" fontAlgn="base">
              <a:spcBef>
                <a:spcPct val="0"/>
              </a:spcBef>
              <a:spcAft>
                <a:spcPct val="0"/>
              </a:spcAft>
              <a:buNone/>
            </a:pPr>
            <a:endParaRPr lang="en-US" sz="1900" dirty="0">
              <a:solidFill>
                <a:srgbClr val="1F497D"/>
              </a:solidFill>
              <a:latin typeface="Calibri" pitchFamily="34" charset="0"/>
            </a:endParaRPr>
          </a:p>
          <a:p>
            <a:pPr marL="0" indent="0" algn="ctr" fontAlgn="base">
              <a:spcBef>
                <a:spcPct val="0"/>
              </a:spcBef>
              <a:spcAft>
                <a:spcPct val="0"/>
              </a:spcAft>
              <a:buNone/>
            </a:pPr>
            <a:r>
              <a:rPr lang="en-US" sz="1900" dirty="0">
                <a:solidFill>
                  <a:srgbClr val="1F497D"/>
                </a:solidFill>
                <a:latin typeface="Calibri" pitchFamily="34" charset="0"/>
              </a:rPr>
              <a:t>Potawatomi Nation, Oklahoma</a:t>
            </a:r>
          </a:p>
          <a:p>
            <a:pPr marL="0" indent="0" algn="ctr" fontAlgn="base">
              <a:spcBef>
                <a:spcPct val="0"/>
              </a:spcBef>
              <a:spcAft>
                <a:spcPct val="0"/>
              </a:spcAft>
              <a:buNone/>
            </a:pPr>
            <a:r>
              <a:rPr lang="en-US" sz="1900" b="1" dirty="0">
                <a:solidFill>
                  <a:srgbClr val="1F497D"/>
                </a:solidFill>
                <a:latin typeface="Calibri" pitchFamily="34" charset="0"/>
              </a:rPr>
              <a:t>PHONE: 405.214.5111 EMAIL: </a:t>
            </a:r>
            <a:r>
              <a:rPr lang="en-US" sz="1900" dirty="0">
                <a:solidFill>
                  <a:srgbClr val="1F497D"/>
                </a:solidFill>
                <a:latin typeface="Calibri" pitchFamily="34" charset="0"/>
                <a:hlinkClick r:id="rId4"/>
              </a:rPr>
              <a:t>tfleeman@potawatomi.org</a:t>
            </a:r>
            <a:r>
              <a:rPr lang="en-US" sz="1900" dirty="0">
                <a:solidFill>
                  <a:srgbClr val="1F497D"/>
                </a:solidFill>
                <a:latin typeface="Calibri" pitchFamily="34" charset="0"/>
              </a:rPr>
              <a:t> </a:t>
            </a:r>
            <a:endParaRPr lang="en-US" sz="1900" dirty="0">
              <a:solidFill>
                <a:prstClr val="black"/>
              </a:solidFill>
              <a:latin typeface="Arial" pitchFamily="34" charset="0"/>
            </a:endParaRPr>
          </a:p>
          <a:p>
            <a:endParaRPr lang="en-US" dirty="0"/>
          </a:p>
        </p:txBody>
      </p:sp>
      <p:pic>
        <p:nvPicPr>
          <p:cNvPr id="3" name="Picture 2" descr="Picture of Lacey Boven with her dog">
            <a:extLst>
              <a:ext uri="{C183D7F6-B498-43B3-948B-1728B52AA6E4}">
                <adec:decorative xmlns:adec="http://schemas.microsoft.com/office/drawing/2017/decorative" val="0"/>
              </a:ext>
            </a:extLst>
          </p:cNvPr>
          <p:cNvPicPr>
            <a:picLocks noChangeAspect="1"/>
          </p:cNvPicPr>
          <p:nvPr/>
        </p:nvPicPr>
        <p:blipFill>
          <a:blip r:embed="rId5"/>
          <a:srcRect/>
          <a:stretch/>
        </p:blipFill>
        <p:spPr>
          <a:xfrm>
            <a:off x="6917595" y="1997476"/>
            <a:ext cx="2192951" cy="2980629"/>
          </a:xfrm>
          <a:prstGeom prst="rect">
            <a:avLst/>
          </a:prstGeom>
        </p:spPr>
      </p:pic>
      <p:sp>
        <p:nvSpPr>
          <p:cNvPr id="4" name="Content Placeholder 3" descr="Lacey Boven contact information">
            <a:extLst>
              <a:ext uri="{C183D7F6-B498-43B3-948B-1728B52AA6E4}">
                <adec:decorative xmlns:adec="http://schemas.microsoft.com/office/drawing/2017/decorative" val="0"/>
              </a:ext>
            </a:extLst>
          </p:cNvPr>
          <p:cNvSpPr>
            <a:spLocks noGrp="1"/>
          </p:cNvSpPr>
          <p:nvPr>
            <p:ph sz="half" idx="2"/>
          </p:nvPr>
        </p:nvSpPr>
        <p:spPr>
          <a:xfrm>
            <a:off x="9110546" y="2212133"/>
            <a:ext cx="2759911" cy="2910237"/>
          </a:xfrm>
        </p:spPr>
        <p:txBody>
          <a:bodyPr>
            <a:normAutofit fontScale="92500"/>
          </a:bodyPr>
          <a:lstStyle/>
          <a:p>
            <a:pPr algn="ctr" fontAlgn="base">
              <a:spcBef>
                <a:spcPct val="0"/>
              </a:spcBef>
              <a:spcAft>
                <a:spcPct val="0"/>
              </a:spcAft>
            </a:pPr>
            <a:r>
              <a:rPr lang="en-US" sz="2100" b="1" dirty="0">
                <a:solidFill>
                  <a:srgbClr val="1F497D"/>
                </a:solidFill>
                <a:latin typeface="Calibri" pitchFamily="34" charset="0"/>
              </a:rPr>
              <a:t>Lacey Boven</a:t>
            </a:r>
          </a:p>
          <a:p>
            <a:pPr algn="ctr" fontAlgn="base">
              <a:spcBef>
                <a:spcPct val="0"/>
              </a:spcBef>
              <a:spcAft>
                <a:spcPct val="0"/>
              </a:spcAft>
            </a:pPr>
            <a:r>
              <a:rPr lang="en-US" sz="2100" dirty="0">
                <a:solidFill>
                  <a:srgbClr val="1F497D"/>
                </a:solidFill>
                <a:latin typeface="Calibri" pitchFamily="34" charset="0"/>
              </a:rPr>
              <a:t>Regional Administrator</a:t>
            </a:r>
          </a:p>
          <a:p>
            <a:pPr algn="ctr" fontAlgn="base">
              <a:spcBef>
                <a:spcPct val="0"/>
              </a:spcBef>
              <a:spcAft>
                <a:spcPct val="0"/>
              </a:spcAft>
            </a:pPr>
            <a:endParaRPr lang="en-US" sz="2100" dirty="0">
              <a:solidFill>
                <a:srgbClr val="1F497D"/>
              </a:solidFill>
              <a:latin typeface="Calibri" pitchFamily="34" charset="0"/>
            </a:endParaRPr>
          </a:p>
          <a:p>
            <a:pPr algn="ctr" fontAlgn="base">
              <a:spcBef>
                <a:spcPct val="0"/>
              </a:spcBef>
              <a:spcAft>
                <a:spcPct val="0"/>
              </a:spcAft>
            </a:pPr>
            <a:r>
              <a:rPr lang="en-US" sz="2100" dirty="0">
                <a:solidFill>
                  <a:srgbClr val="1F497D"/>
                </a:solidFill>
                <a:latin typeface="Calibri" pitchFamily="34" charset="0"/>
              </a:rPr>
              <a:t>Center for Regional Operations – Kansas City</a:t>
            </a:r>
          </a:p>
          <a:p>
            <a:pPr algn="ctr" fontAlgn="base">
              <a:spcBef>
                <a:spcPct val="0"/>
              </a:spcBef>
              <a:spcAft>
                <a:spcPct val="0"/>
              </a:spcAft>
            </a:pPr>
            <a:r>
              <a:rPr lang="en-US" sz="2100" dirty="0">
                <a:solidFill>
                  <a:srgbClr val="1F497D"/>
                </a:solidFill>
                <a:latin typeface="Calibri" pitchFamily="34" charset="0"/>
              </a:rPr>
              <a:t>Administration for Community Living </a:t>
            </a:r>
          </a:p>
          <a:p>
            <a:pPr algn="ctr" fontAlgn="base">
              <a:spcBef>
                <a:spcPct val="0"/>
              </a:spcBef>
              <a:spcAft>
                <a:spcPct val="0"/>
              </a:spcAft>
            </a:pPr>
            <a:r>
              <a:rPr lang="en-US" sz="2100" b="1" dirty="0">
                <a:solidFill>
                  <a:srgbClr val="1F497D"/>
                </a:solidFill>
                <a:latin typeface="Calibri" pitchFamily="34" charset="0"/>
              </a:rPr>
              <a:t>PHONE: 816.702.4180</a:t>
            </a:r>
          </a:p>
          <a:p>
            <a:pPr algn="ctr" fontAlgn="base">
              <a:spcBef>
                <a:spcPct val="0"/>
              </a:spcBef>
              <a:spcAft>
                <a:spcPct val="0"/>
              </a:spcAft>
            </a:pPr>
            <a:r>
              <a:rPr lang="en-US" sz="2100" b="1" dirty="0">
                <a:solidFill>
                  <a:srgbClr val="1F497D"/>
                </a:solidFill>
                <a:latin typeface="Calibri" pitchFamily="34" charset="0"/>
              </a:rPr>
              <a:t>EMAIL: </a:t>
            </a:r>
            <a:r>
              <a:rPr lang="en-US" sz="2100" dirty="0">
                <a:solidFill>
                  <a:srgbClr val="1F497D"/>
                </a:solidFill>
                <a:latin typeface="Calibri" pitchFamily="34" charset="0"/>
                <a:hlinkClick r:id="rId6"/>
              </a:rPr>
              <a:t>Lacey.Boven@acl.hhs.gov</a:t>
            </a:r>
            <a:r>
              <a:rPr lang="en-US" sz="2100" dirty="0">
                <a:solidFill>
                  <a:srgbClr val="1F497D"/>
                </a:solidFill>
                <a:latin typeface="Calibri" pitchFamily="34" charset="0"/>
              </a:rPr>
              <a:t> </a:t>
            </a:r>
            <a:endParaRPr lang="en-US" sz="2100" dirty="0">
              <a:solidFill>
                <a:prstClr val="black"/>
              </a:solidFill>
              <a:latin typeface="Arial" pitchFamily="34" charset="0"/>
            </a:endParaRPr>
          </a:p>
          <a:p>
            <a:endParaRPr lang="en-US" dirty="0"/>
          </a:p>
        </p:txBody>
      </p:sp>
    </p:spTree>
    <p:extLst>
      <p:ext uri="{BB962C8B-B14F-4D97-AF65-F5344CB8AC3E}">
        <p14:creationId xmlns:p14="http://schemas.microsoft.com/office/powerpoint/2010/main" val="3997057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0D31C-3476-4014-911B-D2292D551725}"/>
              </a:ext>
            </a:extLst>
          </p:cNvPr>
          <p:cNvSpPr>
            <a:spLocks noGrp="1"/>
          </p:cNvSpPr>
          <p:nvPr>
            <p:ph type="title"/>
          </p:nvPr>
        </p:nvSpPr>
        <p:spPr/>
        <p:txBody>
          <a:bodyPr/>
          <a:lstStyle/>
          <a:p>
            <a:r>
              <a:rPr kumimoji="0" lang="en-US" sz="3400" b="1" i="0" u="none" strike="noStrike" kern="1200" cap="none" spc="0" normalizeH="0" baseline="0" noProof="0" dirty="0">
                <a:ln>
                  <a:noFill/>
                </a:ln>
                <a:solidFill>
                  <a:srgbClr val="00529B"/>
                </a:solidFill>
                <a:effectLst/>
                <a:uLnTx/>
                <a:uFillTx/>
                <a:latin typeface="Calibri"/>
                <a:ea typeface="+mj-ea"/>
                <a:cs typeface="+mj-cs"/>
              </a:rPr>
              <a:t>Title VI, Part C—Caregiver Support Services</a:t>
            </a:r>
            <a:endParaRPr lang="en-US" dirty="0"/>
          </a:p>
        </p:txBody>
      </p:sp>
      <p:sp>
        <p:nvSpPr>
          <p:cNvPr id="3" name="Content Placeholder 2">
            <a:extLst>
              <a:ext uri="{FF2B5EF4-FFF2-40B4-BE49-F238E27FC236}">
                <a16:creationId xmlns:a16="http://schemas.microsoft.com/office/drawing/2014/main" id="{0790C7D0-3166-443B-B007-10D9C811D5AB}"/>
              </a:ext>
            </a:extLst>
          </p:cNvPr>
          <p:cNvSpPr>
            <a:spLocks noGrp="1"/>
          </p:cNvSpPr>
          <p:nvPr>
            <p:ph idx="1"/>
          </p:nvPr>
        </p:nvSpPr>
        <p:spPr/>
        <p:txBody>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500" b="0" i="0" u="none" strike="noStrike" kern="1200" cap="none" spc="0" normalizeH="0" baseline="0" noProof="0" dirty="0">
                <a:ln>
                  <a:noFill/>
                </a:ln>
                <a:solidFill>
                  <a:prstClr val="black"/>
                </a:solidFill>
                <a:effectLst/>
                <a:uLnTx/>
                <a:uFillTx/>
                <a:latin typeface="Calibri"/>
                <a:ea typeface="+mn-ea"/>
                <a:cs typeface="+mn-cs"/>
              </a:rPr>
              <a:t>Must also have a Part A/B grant</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500" b="0" i="0" u="none" strike="noStrike" kern="1200" cap="none" spc="0" normalizeH="0" baseline="0" noProof="0" dirty="0">
                <a:ln>
                  <a:noFill/>
                </a:ln>
                <a:solidFill>
                  <a:prstClr val="black"/>
                </a:solidFill>
                <a:effectLst/>
                <a:uLnTx/>
                <a:uFillTx/>
                <a:latin typeface="Calibri"/>
                <a:ea typeface="+mn-ea"/>
                <a:cs typeface="+mn-cs"/>
              </a:rPr>
              <a:t>Services are for two types of </a:t>
            </a:r>
            <a:r>
              <a:rPr kumimoji="0" lang="en-US" sz="2500" b="1" i="0" u="none" strike="noStrike" kern="1200" cap="none" spc="0" normalizeH="0" baseline="0" noProof="0" dirty="0">
                <a:ln>
                  <a:noFill/>
                </a:ln>
                <a:solidFill>
                  <a:prstClr val="black"/>
                </a:solidFill>
                <a:effectLst/>
                <a:uLnTx/>
                <a:uFillTx/>
                <a:latin typeface="Calibri"/>
                <a:ea typeface="+mn-ea"/>
                <a:cs typeface="+mn-cs"/>
              </a:rPr>
              <a:t>unpaid</a:t>
            </a:r>
            <a:r>
              <a:rPr kumimoji="0" lang="en-US" sz="2500" b="0" i="0" u="none" strike="noStrike" kern="1200" cap="none" spc="0" normalizeH="0" baseline="0" noProof="0" dirty="0">
                <a:ln>
                  <a:noFill/>
                </a:ln>
                <a:solidFill>
                  <a:prstClr val="black"/>
                </a:solidFill>
                <a:effectLst/>
                <a:uLnTx/>
                <a:uFillTx/>
                <a:latin typeface="Calibri"/>
                <a:ea typeface="+mn-ea"/>
                <a:cs typeface="+mn-cs"/>
              </a:rPr>
              <a:t> caregivers:</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informal provider of care to a frail older individual or to an individual with Alzheimer’s disease or a related disorder </a:t>
            </a:r>
            <a:r>
              <a:rPr kumimoji="0" lang="en-US" sz="2400" b="0" i="0" u="none" strike="noStrike" kern="1200" cap="none" spc="0" normalizeH="0" baseline="0" noProof="0" dirty="0">
                <a:ln>
                  <a:noFill/>
                </a:ln>
                <a:solidFill>
                  <a:srgbClr val="1F497D"/>
                </a:solidFill>
                <a:effectLst/>
                <a:uLnTx/>
                <a:uFillTx/>
                <a:latin typeface="Calibri"/>
                <a:ea typeface="+mn-ea"/>
                <a:cs typeface="+mn-cs"/>
              </a:rPr>
              <a:t>(for instance family, friends, or other relatives caring for an older individual)</a:t>
            </a:r>
          </a:p>
          <a:p>
            <a:pPr marL="742950" marR="0" lvl="1" indent="-285750" algn="l" defTabSz="457200" rtl="0" eaLnBrk="1" fontAlgn="auto" latinLnBrk="0" hangingPunct="1">
              <a:lnSpc>
                <a:spcPct val="100000"/>
              </a:lnSpc>
              <a:spcBef>
                <a:spcPct val="20000"/>
              </a:spcBef>
              <a:spcAft>
                <a:spcPts val="0"/>
              </a:spcAft>
              <a:buClrTx/>
              <a:buSzTx/>
              <a:buFont typeface="Wingdings" panose="05000000000000000000" pitchFamily="2" charset="2"/>
              <a:buChar char="q"/>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older relative caregivers </a:t>
            </a:r>
            <a:r>
              <a:rPr kumimoji="0" lang="en-US" sz="2400" b="0" i="0" u="none" strike="noStrike" kern="1200" cap="none" spc="0" normalizeH="0" baseline="0" noProof="0" dirty="0">
                <a:ln>
                  <a:noFill/>
                </a:ln>
                <a:solidFill>
                  <a:srgbClr val="1F497D"/>
                </a:solidFill>
                <a:effectLst/>
                <a:uLnTx/>
                <a:uFillTx/>
                <a:latin typeface="Calibri"/>
                <a:ea typeface="+mn-ea"/>
                <a:cs typeface="+mn-cs"/>
              </a:rPr>
              <a:t>(for instance grandparents raising grandkids, or an elder caring for an adult with a disability)</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2500" b="0" i="0" u="none" strike="noStrike" kern="1200" cap="none" spc="0" normalizeH="0" baseline="0" noProof="0" dirty="0">
                <a:ln>
                  <a:noFill/>
                </a:ln>
                <a:solidFill>
                  <a:prstClr val="black"/>
                </a:solidFill>
                <a:effectLst/>
                <a:uLnTx/>
                <a:uFillTx/>
                <a:latin typeface="Calibri"/>
                <a:ea typeface="+mn-ea"/>
                <a:cs typeface="+mn-cs"/>
              </a:rPr>
              <a:t>Program services are for the </a:t>
            </a:r>
            <a:r>
              <a:rPr kumimoji="0" lang="en-US" sz="2500" b="1" i="0" u="none" strike="noStrike" kern="1200" cap="none" spc="0" normalizeH="0" baseline="0" noProof="0" dirty="0">
                <a:ln>
                  <a:noFill/>
                </a:ln>
                <a:solidFill>
                  <a:prstClr val="black"/>
                </a:solidFill>
                <a:effectLst/>
                <a:uLnTx/>
                <a:uFillTx/>
                <a:latin typeface="Calibri"/>
                <a:ea typeface="+mn-ea"/>
                <a:cs typeface="+mn-cs"/>
              </a:rPr>
              <a:t>caregiver</a:t>
            </a:r>
            <a:r>
              <a:rPr kumimoji="0" lang="en-US" sz="2500" b="0" i="0" u="none" strike="noStrike" kern="1200" cap="none" spc="0" normalizeH="0" baseline="0" noProof="0" dirty="0">
                <a:ln>
                  <a:noFill/>
                </a:ln>
                <a:solidFill>
                  <a:prstClr val="black"/>
                </a:solidFill>
                <a:effectLst/>
                <a:uLnTx/>
                <a:uFillTx/>
                <a:latin typeface="Calibri"/>
                <a:ea typeface="+mn-ea"/>
                <a:cs typeface="+mn-cs"/>
              </a:rPr>
              <a:t>; not for the elder who receives the care</a:t>
            </a:r>
          </a:p>
          <a:p>
            <a:endParaRPr lang="en-US" dirty="0"/>
          </a:p>
        </p:txBody>
      </p:sp>
    </p:spTree>
    <p:extLst>
      <p:ext uri="{BB962C8B-B14F-4D97-AF65-F5344CB8AC3E}">
        <p14:creationId xmlns:p14="http://schemas.microsoft.com/office/powerpoint/2010/main" val="25084544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do we mean by “Informal Caregiving”?</a:t>
            </a:r>
          </a:p>
        </p:txBody>
      </p:sp>
      <p:sp>
        <p:nvSpPr>
          <p:cNvPr id="3" name="Content Placeholder 2"/>
          <p:cNvSpPr>
            <a:spLocks noGrp="1"/>
          </p:cNvSpPr>
          <p:nvPr>
            <p:ph idx="1"/>
          </p:nvPr>
        </p:nvSpPr>
        <p:spPr/>
        <p:txBody>
          <a:bodyPr>
            <a:normAutofit fontScale="92500" lnSpcReduction="20000"/>
          </a:bodyPr>
          <a:lstStyle/>
          <a:p>
            <a:r>
              <a:rPr lang="en-US" sz="3400" dirty="0"/>
              <a:t>Family caregivers provide an array of services that can include:</a:t>
            </a:r>
          </a:p>
          <a:p>
            <a:pPr lvl="1"/>
            <a:r>
              <a:rPr lang="en-US" dirty="0">
                <a:solidFill>
                  <a:schemeClr val="accent2"/>
                </a:solidFill>
              </a:rPr>
              <a:t>Emotional, </a:t>
            </a:r>
          </a:p>
          <a:p>
            <a:pPr lvl="1"/>
            <a:r>
              <a:rPr lang="en-US" dirty="0">
                <a:solidFill>
                  <a:schemeClr val="accent2"/>
                </a:solidFill>
              </a:rPr>
              <a:t>Financial, </a:t>
            </a:r>
          </a:p>
          <a:p>
            <a:pPr lvl="1"/>
            <a:r>
              <a:rPr lang="en-US" dirty="0">
                <a:solidFill>
                  <a:schemeClr val="accent2"/>
                </a:solidFill>
              </a:rPr>
              <a:t>Nursing, </a:t>
            </a:r>
          </a:p>
          <a:p>
            <a:pPr lvl="1"/>
            <a:r>
              <a:rPr lang="en-US" dirty="0">
                <a:solidFill>
                  <a:schemeClr val="accent2"/>
                </a:solidFill>
              </a:rPr>
              <a:t>Social, </a:t>
            </a:r>
          </a:p>
          <a:p>
            <a:pPr lvl="1"/>
            <a:r>
              <a:rPr lang="en-US" dirty="0">
                <a:solidFill>
                  <a:schemeClr val="accent2"/>
                </a:solidFill>
              </a:rPr>
              <a:t>Homemaking, </a:t>
            </a:r>
          </a:p>
          <a:p>
            <a:pPr lvl="1"/>
            <a:r>
              <a:rPr lang="en-US" dirty="0">
                <a:solidFill>
                  <a:schemeClr val="accent2"/>
                </a:solidFill>
              </a:rPr>
              <a:t>and other services needed on a daily or intermittent basis. </a:t>
            </a:r>
          </a:p>
          <a:p>
            <a:r>
              <a:rPr lang="en-US" sz="3400" dirty="0"/>
              <a:t>Sometimes it means 24-hour care for someone who is unable to dress, feed, go to the bathroom, or think for him or herself. </a:t>
            </a:r>
          </a:p>
          <a:p>
            <a:r>
              <a:rPr lang="en-US" sz="3400" dirty="0"/>
              <a:t>Caregiving can last a lifetime or as little as a few days or months.</a:t>
            </a:r>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5</a:t>
            </a:fld>
            <a:endParaRPr lang="en-US"/>
          </a:p>
        </p:txBody>
      </p:sp>
    </p:spTree>
    <p:extLst>
      <p:ext uri="{BB962C8B-B14F-4D97-AF65-F5344CB8AC3E}">
        <p14:creationId xmlns:p14="http://schemas.microsoft.com/office/powerpoint/2010/main" val="1738109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What do we mean by “frail”?</a:t>
            </a:r>
          </a:p>
        </p:txBody>
      </p:sp>
      <p:sp>
        <p:nvSpPr>
          <p:cNvPr id="3" name="Content Placeholder 2"/>
          <p:cNvSpPr>
            <a:spLocks noGrp="1"/>
          </p:cNvSpPr>
          <p:nvPr>
            <p:ph idx="1"/>
          </p:nvPr>
        </p:nvSpPr>
        <p:spPr/>
        <p:txBody>
          <a:bodyPr/>
          <a:lstStyle/>
          <a:p>
            <a:r>
              <a:rPr lang="en-US" dirty="0"/>
              <a:t>“Frail’’ means that the older individual is functionally impaired because the individual—</a:t>
            </a:r>
          </a:p>
          <a:p>
            <a:r>
              <a:rPr lang="en-US" dirty="0"/>
              <a:t>is unable to perform at least two activities of daily living without substantial human assistance, including verbal reminding, physical cueing, or supervision; or</a:t>
            </a:r>
          </a:p>
          <a:p>
            <a:r>
              <a:rPr lang="en-US" dirty="0"/>
              <a:t>due to a cognitive or other mental impairment, requires substantial supervision because the individual behaves in a manner that poses a serious health or safety hazard to the individual or to another individual.</a:t>
            </a:r>
          </a:p>
          <a:p>
            <a:endParaRPr lang="en-US" dirty="0"/>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6</a:t>
            </a:fld>
            <a:endParaRPr lang="en-US"/>
          </a:p>
        </p:txBody>
      </p:sp>
    </p:spTree>
    <p:extLst>
      <p:ext uri="{BB962C8B-B14F-4D97-AF65-F5344CB8AC3E}">
        <p14:creationId xmlns:p14="http://schemas.microsoft.com/office/powerpoint/2010/main" val="3522395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7</a:t>
            </a:fld>
            <a:endParaRPr lang="en-US"/>
          </a:p>
        </p:txBody>
      </p:sp>
      <p:sp>
        <p:nvSpPr>
          <p:cNvPr id="5" name="TextBox 4">
            <a:extLst>
              <a:ext uri="{C183D7F6-B498-43B3-948B-1728B52AA6E4}">
                <adec:decorative xmlns:adec="http://schemas.microsoft.com/office/drawing/2017/decorative" val="1"/>
              </a:ext>
            </a:extLst>
          </p:cNvPr>
          <p:cNvSpPr txBox="1"/>
          <p:nvPr/>
        </p:nvSpPr>
        <p:spPr>
          <a:xfrm>
            <a:off x="1452529" y="6033184"/>
            <a:ext cx="8971472" cy="646331"/>
          </a:xfrm>
          <a:prstGeom prst="rect">
            <a:avLst/>
          </a:prstGeom>
          <a:noFill/>
        </p:spPr>
        <p:txBody>
          <a:bodyPr wrap="square" rtlCol="0">
            <a:spAutoFit/>
          </a:bodyPr>
          <a:lstStyle/>
          <a:p>
            <a:r>
              <a:rPr lang="en-US" dirty="0"/>
              <a:t>https://www.advancedrm.com/measuring-adls-to-assess-needs-and-improve-independence/#</a:t>
            </a:r>
          </a:p>
        </p:txBody>
      </p:sp>
      <p:pic>
        <p:nvPicPr>
          <p:cNvPr id="7" name="Content Placeholder 6" descr="Different pictures showing eating, bathing, dressing, transferring, toileting, walking or moving around. ">
            <a:extLst>
              <a:ext uri="{FF2B5EF4-FFF2-40B4-BE49-F238E27FC236}">
                <a16:creationId xmlns:a16="http://schemas.microsoft.com/office/drawing/2014/main" id="{DD7C3707-AF57-447D-A92B-2E5D3BF58710}"/>
              </a:ext>
              <a:ext uri="{C183D7F6-B498-43B3-948B-1728B52AA6E4}">
                <adec:decorative xmlns:adec="http://schemas.microsoft.com/office/drawing/2017/decorative" val="0"/>
              </a:ext>
            </a:extLst>
          </p:cNvPr>
          <p:cNvPicPr>
            <a:picLocks noGrp="1" noChangeAspect="1"/>
          </p:cNvPicPr>
          <p:nvPr>
            <p:ph idx="1"/>
          </p:nvPr>
        </p:nvPicPr>
        <p:blipFill>
          <a:blip r:embed="rId3"/>
          <a:stretch>
            <a:fillRect/>
          </a:stretch>
        </p:blipFill>
        <p:spPr>
          <a:xfrm>
            <a:off x="2393313" y="1360170"/>
            <a:ext cx="7876715" cy="4511431"/>
          </a:xfrm>
          <a:prstGeom prst="rect">
            <a:avLst/>
          </a:prstGeom>
        </p:spPr>
      </p:pic>
      <p:sp>
        <p:nvSpPr>
          <p:cNvPr id="2" name="Title 1">
            <a:extLs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b="1" dirty="0"/>
              <a:t>Activities of Daily Living</a:t>
            </a:r>
          </a:p>
        </p:txBody>
      </p:sp>
    </p:spTree>
    <p:extLst>
      <p:ext uri="{BB962C8B-B14F-4D97-AF65-F5344CB8AC3E}">
        <p14:creationId xmlns:p14="http://schemas.microsoft.com/office/powerpoint/2010/main" val="1946042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Who</a:t>
            </a:r>
            <a:r>
              <a:rPr lang="en-US" b="1" dirty="0"/>
              <a:t> are Caregivers? </a:t>
            </a:r>
          </a:p>
        </p:txBody>
      </p:sp>
      <p:sp>
        <p:nvSpPr>
          <p:cNvPr id="3" name="Content Placeholder 2"/>
          <p:cNvSpPr>
            <a:spLocks noGrp="1"/>
          </p:cNvSpPr>
          <p:nvPr>
            <p:ph idx="1"/>
          </p:nvPr>
        </p:nvSpPr>
        <p:spPr/>
        <p:txBody>
          <a:bodyPr>
            <a:normAutofit/>
          </a:bodyPr>
          <a:lstStyle/>
          <a:p>
            <a:r>
              <a:rPr lang="en-US" dirty="0"/>
              <a:t>In Indian Country, the most likely caregivers are family members, friends of the family, neighbors, or members of a church or social club who are close to the person needing care. </a:t>
            </a:r>
          </a:p>
          <a:p>
            <a:endParaRPr lang="en-US" sz="1600" dirty="0"/>
          </a:p>
          <a:p>
            <a:r>
              <a:rPr lang="en-US" dirty="0"/>
              <a:t>Many caregivers do not identify themselves as such since caring for elders is a traditional activity in Indian Country; caregivers see themselves as simply doing what needs to be done.</a:t>
            </a:r>
          </a:p>
          <a:p>
            <a:endParaRPr lang="en-US" dirty="0"/>
          </a:p>
          <a:p>
            <a:endParaRPr lang="en-US" b="1" dirty="0"/>
          </a:p>
          <a:p>
            <a:endParaRPr lang="en-US" b="1" dirty="0"/>
          </a:p>
          <a:p>
            <a:endParaRPr lang="en-US" dirty="0"/>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8</a:t>
            </a:fld>
            <a:endParaRPr lang="en-US"/>
          </a:p>
        </p:txBody>
      </p:sp>
    </p:spTree>
    <p:extLst>
      <p:ext uri="{BB962C8B-B14F-4D97-AF65-F5344CB8AC3E}">
        <p14:creationId xmlns:p14="http://schemas.microsoft.com/office/powerpoint/2010/main" val="3096546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Title VI, Part C – Required Services</a:t>
            </a:r>
          </a:p>
        </p:txBody>
      </p:sp>
      <p:sp>
        <p:nvSpPr>
          <p:cNvPr id="3" name="Content Placeholder 2"/>
          <p:cNvSpPr>
            <a:spLocks noGrp="1"/>
          </p:cNvSpPr>
          <p:nvPr>
            <p:ph idx="1"/>
          </p:nvPr>
        </p:nvSpPr>
        <p:spPr/>
        <p:txBody>
          <a:bodyPr>
            <a:normAutofit/>
          </a:bodyPr>
          <a:lstStyle/>
          <a:p>
            <a:pPr marL="514350" indent="-514350">
              <a:buFont typeface="+mj-lt"/>
              <a:buAutoNum type="arabicParenR"/>
            </a:pPr>
            <a:r>
              <a:rPr lang="en-US" dirty="0"/>
              <a:t>Information to caregivers about available services</a:t>
            </a:r>
          </a:p>
          <a:p>
            <a:pPr marL="514350" indent="-514350">
              <a:buFont typeface="+mj-lt"/>
              <a:buAutoNum type="arabicParenR"/>
            </a:pPr>
            <a:r>
              <a:rPr lang="en-US" dirty="0"/>
              <a:t>Assistance to caregivers in gaining access to the services</a:t>
            </a:r>
          </a:p>
          <a:p>
            <a:pPr marL="514350" indent="-514350">
              <a:buFont typeface="+mj-lt"/>
              <a:buAutoNum type="arabicParenR"/>
            </a:pPr>
            <a:r>
              <a:rPr lang="en-US" dirty="0"/>
              <a:t>Individual counseling, organization of support groups, and caregiver training to assist the caregivers in the areas of health, nutrition, and financial literacy, and in making decisions and solving problems relating to their caregiving roles</a:t>
            </a:r>
          </a:p>
          <a:p>
            <a:pPr marL="514350" indent="-514350">
              <a:buFont typeface="+mj-lt"/>
              <a:buAutoNum type="arabicParenR"/>
            </a:pPr>
            <a:r>
              <a:rPr lang="en-US" dirty="0"/>
              <a:t>Respite care to enable caregivers to be temporarily relieved from their caregiving responsibilities; and  </a:t>
            </a:r>
          </a:p>
          <a:p>
            <a:pPr marL="514350" indent="-514350">
              <a:buFont typeface="+mj-lt"/>
              <a:buAutoNum type="arabicParenR"/>
            </a:pPr>
            <a:r>
              <a:rPr lang="en-US" dirty="0"/>
              <a:t>Supplemental services, on a limited basis, to complement the care provided by caregivers</a:t>
            </a:r>
          </a:p>
        </p:txBody>
      </p:sp>
      <p:sp>
        <p:nvSpPr>
          <p:cNvPr id="4" name="Slide Number Placeholder 3"/>
          <p:cNvSpPr>
            <a:spLocks noGrp="1"/>
          </p:cNvSpPr>
          <p:nvPr>
            <p:ph type="sldNum" sz="quarter" idx="4294967295"/>
          </p:nvPr>
        </p:nvSpPr>
        <p:spPr>
          <a:xfrm>
            <a:off x="1013460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37DD546-688F-4776-98B9-3643CBD8183E}" type="slidenum">
              <a:rPr lang="en-US" smtClean="0"/>
              <a:pPr/>
              <a:t>9</a:t>
            </a:fld>
            <a:endParaRPr lang="en-US"/>
          </a:p>
        </p:txBody>
      </p:sp>
    </p:spTree>
    <p:extLst>
      <p:ext uri="{BB962C8B-B14F-4D97-AF65-F5344CB8AC3E}">
        <p14:creationId xmlns:p14="http://schemas.microsoft.com/office/powerpoint/2010/main" val="1834025390"/>
      </p:ext>
    </p:extLst>
  </p:cSld>
  <p:clrMapOvr>
    <a:masterClrMapping/>
  </p:clrMapOvr>
</p:sld>
</file>

<file path=ppt/theme/theme1.xml><?xml version="1.0" encoding="utf-8"?>
<a:theme xmlns:a="http://schemas.openxmlformats.org/drawingml/2006/main" name="Office Theme">
  <a:themeElements>
    <a:clrScheme name="Teya AoA 2021">
      <a:dk1>
        <a:srgbClr val="000000"/>
      </a:dk1>
      <a:lt1>
        <a:srgbClr val="FFFFFF"/>
      </a:lt1>
      <a:dk2>
        <a:srgbClr val="464649"/>
      </a:dk2>
      <a:lt2>
        <a:srgbClr val="E7E6E6"/>
      </a:lt2>
      <a:accent1>
        <a:srgbClr val="330100"/>
      </a:accent1>
      <a:accent2>
        <a:srgbClr val="730F19"/>
      </a:accent2>
      <a:accent3>
        <a:srgbClr val="A55E26"/>
      </a:accent3>
      <a:accent4>
        <a:srgbClr val="DC9830"/>
      </a:accent4>
      <a:accent5>
        <a:srgbClr val="1A315C"/>
      </a:accent5>
      <a:accent6>
        <a:srgbClr val="005F85"/>
      </a:accent6>
      <a:hlink>
        <a:srgbClr val="323232"/>
      </a:hlink>
      <a:folHlink>
        <a:srgbClr val="3232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TotalTime>
  <Words>1888</Words>
  <Application>Microsoft Office PowerPoint</Application>
  <PresentationFormat>Widescreen</PresentationFormat>
  <Paragraphs>199</Paragraphs>
  <Slides>27</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Courier New</vt:lpstr>
      <vt:lpstr>System Font Regular</vt:lpstr>
      <vt:lpstr>Wingdings</vt:lpstr>
      <vt:lpstr>Office Theme</vt:lpstr>
      <vt:lpstr>Training &amp; Technical  Assistance Conference</vt:lpstr>
      <vt:lpstr>Setting up a Respite Program &amp; Lending Closet</vt:lpstr>
      <vt:lpstr>Presenters</vt:lpstr>
      <vt:lpstr>Title VI, Part C—Caregiver Support Services</vt:lpstr>
      <vt:lpstr>What do we mean by “Informal Caregiving”?</vt:lpstr>
      <vt:lpstr>What do we mean by “frail”?</vt:lpstr>
      <vt:lpstr>Activities of Daily Living</vt:lpstr>
      <vt:lpstr>Who are Caregivers? </vt:lpstr>
      <vt:lpstr>Title VI, Part C – Required Services</vt:lpstr>
      <vt:lpstr>Required Service 4: Supplemental Services</vt:lpstr>
      <vt:lpstr>Lending Closet Considerations</vt:lpstr>
      <vt:lpstr>Required Service 5: Respite</vt:lpstr>
      <vt:lpstr>Respite Policy Considerations</vt:lpstr>
      <vt:lpstr>Coordinating Caregiver Programs</vt:lpstr>
      <vt:lpstr>Volunteers</vt:lpstr>
      <vt:lpstr>Meeting the Needs of Your Caregivers</vt:lpstr>
      <vt:lpstr>Meeting the Needs of Your Caregivers cont.</vt:lpstr>
      <vt:lpstr>Finding Out About Your Caregivers</vt:lpstr>
      <vt:lpstr>Program Implementation</vt:lpstr>
      <vt:lpstr>Starting a Respite Program </vt:lpstr>
      <vt:lpstr>Having Problems?</vt:lpstr>
      <vt:lpstr>CPN Caregiver Program</vt:lpstr>
      <vt:lpstr>DME Lending Closets</vt:lpstr>
      <vt:lpstr>Important DME Considerations</vt:lpstr>
      <vt:lpstr>Release of Liability</vt:lpstr>
      <vt:lpstr>Lending closet photos – storage area</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Training &amp; Technical  Assistance Conference</dc:title>
  <dc:creator>Anna Morgan</dc:creator>
  <cp:lastModifiedBy>Laura Stevenson</cp:lastModifiedBy>
  <cp:revision>18</cp:revision>
  <dcterms:created xsi:type="dcterms:W3CDTF">2022-02-25T23:56:19Z</dcterms:created>
  <dcterms:modified xsi:type="dcterms:W3CDTF">2022-09-16T17:33:50Z</dcterms:modified>
</cp:coreProperties>
</file>