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8" r:id="rId3"/>
    <p:sldId id="548" r:id="rId4"/>
    <p:sldId id="551" r:id="rId5"/>
    <p:sldId id="308" r:id="rId6"/>
    <p:sldId id="549" r:id="rId7"/>
    <p:sldId id="552" r:id="rId8"/>
    <p:sldId id="333" r:id="rId9"/>
    <p:sldId id="553" r:id="rId10"/>
    <p:sldId id="554" r:id="rId11"/>
    <p:sldId id="555" r:id="rId12"/>
    <p:sldId id="337" r:id="rId13"/>
    <p:sldId id="341"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05" autoAdjust="0"/>
  </p:normalViewPr>
  <p:slideViewPr>
    <p:cSldViewPr>
      <p:cViewPr varScale="1">
        <p:scale>
          <a:sx n="72" d="100"/>
          <a:sy n="72" d="100"/>
        </p:scale>
        <p:origin x="1186" y="34"/>
      </p:cViewPr>
      <p:guideLst>
        <p:guide orient="horz" pos="2160"/>
        <p:guide pos="2880"/>
      </p:guideLst>
    </p:cSldViewPr>
  </p:slideViewPr>
  <p:outlineViewPr>
    <p:cViewPr>
      <p:scale>
        <a:sx n="33" d="100"/>
        <a:sy n="33" d="100"/>
      </p:scale>
      <p:origin x="0" y="-1522"/>
    </p:cViewPr>
  </p:outlineViewPr>
  <p:notesTextViewPr>
    <p:cViewPr>
      <p:scale>
        <a:sx n="100" d="100"/>
        <a:sy n="100" d="100"/>
      </p:scale>
      <p:origin x="0" y="0"/>
    </p:cViewPr>
  </p:notesTextViewPr>
  <p:notesViewPr>
    <p:cSldViewPr>
      <p:cViewPr varScale="1">
        <p:scale>
          <a:sx n="56" d="100"/>
          <a:sy n="56" d="100"/>
        </p:scale>
        <p:origin x="2822"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7/19/2022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7/19/2022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ribalinformationexchange.org/files/products/selfcareresourcelis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cl.gov/sites/default/files/programs/2018-03/ACL_TitleVI_Evaluation_Report_FINAL_508.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numbers are intentionally omitted from this title slide. An alternate title slide design is shown as Slide 2 in this template deck. Use only one or the other.</a:t>
            </a:r>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a:p>
        </p:txBody>
      </p:sp>
    </p:spTree>
    <p:extLst>
      <p:ext uri="{BB962C8B-B14F-4D97-AF65-F5344CB8AC3E}">
        <p14:creationId xmlns:p14="http://schemas.microsoft.com/office/powerpoint/2010/main" val="38619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Derek</a:t>
            </a:r>
            <a:endParaRPr lang="en-US" sz="1200" b="1"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linkClick r:id="rId3"/>
              </a:rPr>
              <a:t>https://tribalinformationexchange.org/files/products/selfcareresourcelist.pdf</a:t>
            </a:r>
            <a:endParaRPr lang="en-US" sz="1200" dirty="0"/>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10</a:t>
            </a:fld>
            <a:endParaRPr lang="en-US"/>
          </a:p>
        </p:txBody>
      </p:sp>
    </p:spTree>
    <p:extLst>
      <p:ext uri="{BB962C8B-B14F-4D97-AF65-F5344CB8AC3E}">
        <p14:creationId xmlns:p14="http://schemas.microsoft.com/office/powerpoint/2010/main" val="196557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Derek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 10 &amp; 11 can be consolidated if need be for time’s sake.</a:t>
            </a:r>
          </a:p>
        </p:txBody>
      </p:sp>
      <p:sp>
        <p:nvSpPr>
          <p:cNvPr id="4" name="Slide Number Placeholder 3"/>
          <p:cNvSpPr>
            <a:spLocks noGrp="1"/>
          </p:cNvSpPr>
          <p:nvPr>
            <p:ph type="sldNum" sz="quarter" idx="5"/>
          </p:nvPr>
        </p:nvSpPr>
        <p:spPr/>
        <p:txBody>
          <a:bodyPr/>
          <a:lstStyle/>
          <a:p>
            <a:fld id="{2F578678-88A4-4BE9-BB45-C5BDA72D90F8}" type="slidenum">
              <a:rPr lang="en-US" smtClean="0"/>
              <a:pPr/>
              <a:t>11</a:t>
            </a:fld>
            <a:endParaRPr lang="en-US"/>
          </a:p>
        </p:txBody>
      </p:sp>
    </p:spTree>
    <p:extLst>
      <p:ext uri="{BB962C8B-B14F-4D97-AF65-F5344CB8AC3E}">
        <p14:creationId xmlns:p14="http://schemas.microsoft.com/office/powerpoint/2010/main" val="102762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Amy</a:t>
            </a:r>
          </a:p>
        </p:txBody>
      </p:sp>
      <p:sp>
        <p:nvSpPr>
          <p:cNvPr id="4" name="Slide Number Placeholder 3"/>
          <p:cNvSpPr>
            <a:spLocks noGrp="1"/>
          </p:cNvSpPr>
          <p:nvPr>
            <p:ph type="sldNum" sz="quarter" idx="5"/>
          </p:nvPr>
        </p:nvSpPr>
        <p:spPr/>
        <p:txBody>
          <a:bodyPr/>
          <a:lstStyle/>
          <a:p>
            <a:fld id="{2F578678-88A4-4BE9-BB45-C5BDA72D90F8}" type="slidenum">
              <a:rPr lang="en-US" smtClean="0"/>
              <a:pPr/>
              <a:t>12</a:t>
            </a:fld>
            <a:endParaRPr lang="en-US"/>
          </a:p>
        </p:txBody>
      </p:sp>
    </p:spTree>
    <p:extLst>
      <p:ext uri="{BB962C8B-B14F-4D97-AF65-F5344CB8AC3E}">
        <p14:creationId xmlns:p14="http://schemas.microsoft.com/office/powerpoint/2010/main" val="2988800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ACL logo shown here is part of the master, as it is assumed that an initial instance of the logo will appear on the title slide with appropriate alt. text that does not need to be re-read here by assistive technology. If this is the only place where the ACL logo will appear, remove it from the slide master and insert it with alt. text.</a:t>
            </a:r>
          </a:p>
        </p:txBody>
      </p:sp>
      <p:sp>
        <p:nvSpPr>
          <p:cNvPr id="4" name="Slide Number Placeholder 3"/>
          <p:cNvSpPr>
            <a:spLocks noGrp="1"/>
          </p:cNvSpPr>
          <p:nvPr>
            <p:ph type="sldNum" sz="quarter" idx="10"/>
          </p:nvPr>
        </p:nvSpPr>
        <p:spPr/>
        <p:txBody>
          <a:bodyPr/>
          <a:lstStyle/>
          <a:p>
            <a:fld id="{2F578678-88A4-4BE9-BB45-C5BDA72D90F8}" type="slidenum">
              <a:rPr lang="en-US" smtClean="0"/>
              <a:pPr/>
              <a:t>14</a:t>
            </a:fld>
            <a:endParaRPr lang="en-US"/>
          </a:p>
        </p:txBody>
      </p:sp>
    </p:spTree>
    <p:extLst>
      <p:ext uri="{BB962C8B-B14F-4D97-AF65-F5344CB8AC3E}">
        <p14:creationId xmlns:p14="http://schemas.microsoft.com/office/powerpoint/2010/main" val="172062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Amy</a:t>
            </a:r>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a:p>
        </p:txBody>
      </p:sp>
    </p:spTree>
    <p:extLst>
      <p:ext uri="{BB962C8B-B14F-4D97-AF65-F5344CB8AC3E}">
        <p14:creationId xmlns:p14="http://schemas.microsoft.com/office/powerpoint/2010/main" val="144366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Amy</a:t>
            </a:r>
          </a:p>
        </p:txBody>
      </p:sp>
      <p:sp>
        <p:nvSpPr>
          <p:cNvPr id="4" name="Slide Number Placeholder 3"/>
          <p:cNvSpPr>
            <a:spLocks noGrp="1"/>
          </p:cNvSpPr>
          <p:nvPr>
            <p:ph type="sldNum" sz="quarter" idx="5"/>
          </p:nvPr>
        </p:nvSpPr>
        <p:spPr/>
        <p:txBody>
          <a:bodyPr/>
          <a:lstStyle/>
          <a:p>
            <a:fld id="{2F578678-88A4-4BE9-BB45-C5BDA72D90F8}" type="slidenum">
              <a:rPr lang="en-US" smtClean="0"/>
              <a:pPr/>
              <a:t>3</a:t>
            </a:fld>
            <a:endParaRPr lang="en-US"/>
          </a:p>
        </p:txBody>
      </p:sp>
    </p:spTree>
    <p:extLst>
      <p:ext uri="{BB962C8B-B14F-4D97-AF65-F5344CB8AC3E}">
        <p14:creationId xmlns:p14="http://schemas.microsoft.com/office/powerpoint/2010/main" val="194154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Amy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https://acl.gov/sites/default/files/programs/2018-03/ACL_TitleVI_Evaluation_Report_FINAL_508.pdf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4</a:t>
            </a:fld>
            <a:endParaRPr lang="en-US"/>
          </a:p>
        </p:txBody>
      </p:sp>
    </p:spTree>
    <p:extLst>
      <p:ext uri="{BB962C8B-B14F-4D97-AF65-F5344CB8AC3E}">
        <p14:creationId xmlns:p14="http://schemas.microsoft.com/office/powerpoint/2010/main" val="335233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Amy</a:t>
            </a: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5</a:t>
            </a:fld>
            <a:endParaRPr lang="en-US"/>
          </a:p>
        </p:txBody>
      </p:sp>
    </p:spTree>
    <p:extLst>
      <p:ext uri="{BB962C8B-B14F-4D97-AF65-F5344CB8AC3E}">
        <p14:creationId xmlns:p14="http://schemas.microsoft.com/office/powerpoint/2010/main" val="185242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Amy</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5-Minute Meditation You Can Do Anywhere</a:t>
            </a:r>
          </a:p>
          <a:p>
            <a:r>
              <a:rPr lang="en-US" i="1" dirty="0"/>
              <a:t>https://www.youtube.com/watch?v=inpok4MKVLM</a:t>
            </a:r>
          </a:p>
          <a:p>
            <a:endParaRPr lang="en-US" dirty="0"/>
          </a:p>
          <a:p>
            <a:r>
              <a:rPr lang="en-US" dirty="0"/>
              <a:t>2 other examples (just in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Clear the Clutter in your Mind</a:t>
            </a:r>
          </a:p>
          <a:p>
            <a:r>
              <a:rPr lang="en-US" i="1" dirty="0"/>
              <a:t>https://www.youtube.com/watch?v=6kVVrE_sCNA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Short Guided Meditation to Ease Stress</a:t>
            </a:r>
          </a:p>
          <a:p>
            <a:r>
              <a:rPr lang="en-US" i="1" dirty="0"/>
              <a:t>https://www.youtube.com/watch?v=hWQilBOf1FI</a:t>
            </a:r>
          </a:p>
        </p:txBody>
      </p:sp>
      <p:sp>
        <p:nvSpPr>
          <p:cNvPr id="4" name="Slide Number Placeholder 3"/>
          <p:cNvSpPr>
            <a:spLocks noGrp="1"/>
          </p:cNvSpPr>
          <p:nvPr>
            <p:ph type="sldNum" sz="quarter" idx="5"/>
          </p:nvPr>
        </p:nvSpPr>
        <p:spPr/>
        <p:txBody>
          <a:bodyPr/>
          <a:lstStyle/>
          <a:p>
            <a:fld id="{2F578678-88A4-4BE9-BB45-C5BDA72D90F8}" type="slidenum">
              <a:rPr lang="en-US" smtClean="0"/>
              <a:pPr/>
              <a:t>6</a:t>
            </a:fld>
            <a:endParaRPr lang="en-US"/>
          </a:p>
        </p:txBody>
      </p:sp>
    </p:spTree>
    <p:extLst>
      <p:ext uri="{BB962C8B-B14F-4D97-AF65-F5344CB8AC3E}">
        <p14:creationId xmlns:p14="http://schemas.microsoft.com/office/powerpoint/2010/main" val="137615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7</a:t>
            </a:fld>
            <a:endParaRPr lang="en-US"/>
          </a:p>
        </p:txBody>
      </p:sp>
    </p:spTree>
    <p:extLst>
      <p:ext uri="{BB962C8B-B14F-4D97-AF65-F5344CB8AC3E}">
        <p14:creationId xmlns:p14="http://schemas.microsoft.com/office/powerpoint/2010/main" val="425898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Derek</a:t>
            </a:r>
          </a:p>
          <a:p>
            <a:r>
              <a:rPr lang="en-US" dirty="0"/>
              <a:t>Talking point: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program was later expanded to include caregiver support services, including support for caregivers of elders and grandparents caring for grandchildren…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Then go into Part C bullet point.</a:t>
            </a:r>
          </a:p>
        </p:txBody>
      </p:sp>
      <p:sp>
        <p:nvSpPr>
          <p:cNvPr id="4" name="Slide Number Placeholder 3"/>
          <p:cNvSpPr>
            <a:spLocks noGrp="1"/>
          </p:cNvSpPr>
          <p:nvPr>
            <p:ph type="sldNum" sz="quarter" idx="5"/>
          </p:nvPr>
        </p:nvSpPr>
        <p:spPr/>
        <p:txBody>
          <a:bodyPr/>
          <a:lstStyle/>
          <a:p>
            <a:fld id="{2F578678-88A4-4BE9-BB45-C5BDA72D90F8}" type="slidenum">
              <a:rPr lang="en-US" smtClean="0"/>
              <a:pPr/>
              <a:t>8</a:t>
            </a:fld>
            <a:endParaRPr lang="en-US"/>
          </a:p>
        </p:txBody>
      </p:sp>
    </p:spTree>
    <p:extLst>
      <p:ext uri="{BB962C8B-B14F-4D97-AF65-F5344CB8AC3E}">
        <p14:creationId xmlns:p14="http://schemas.microsoft.com/office/powerpoint/2010/main" val="5161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9</a:t>
            </a:fld>
            <a:endParaRPr lang="en-US"/>
          </a:p>
        </p:txBody>
      </p:sp>
    </p:spTree>
    <p:extLst>
      <p:ext uri="{BB962C8B-B14F-4D97-AF65-F5344CB8AC3E}">
        <p14:creationId xmlns:p14="http://schemas.microsoft.com/office/powerpoint/2010/main" val="2334535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0"/>
          </p:nvPr>
        </p:nvSpPr>
        <p:spPr>
          <a:xfrm>
            <a:off x="457200"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1"/>
          </p:nvPr>
        </p:nvSpPr>
        <p:spPr>
          <a:xfrm>
            <a:off x="3221845"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Picture Placeholder 2"/>
          <p:cNvSpPr>
            <a:spLocks noGrp="1"/>
          </p:cNvSpPr>
          <p:nvPr>
            <p:ph type="pic" idx="12"/>
          </p:nvPr>
        </p:nvSpPr>
        <p:spPr>
          <a:xfrm>
            <a:off x="5989320" y="4546388"/>
            <a:ext cx="2697480" cy="2025258"/>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79598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 id="2147483669" r:id="rId10"/>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playlist?list=PLR4JDLysJ7WOiKV9DRP5lWoLlI7TaKIek" TargetMode="External"/><Relationship Id="rId3" Type="http://schemas.openxmlformats.org/officeDocument/2006/relationships/hyperlink" Target="https://acl.gov/programs/support-caregivers" TargetMode="External"/><Relationship Id="rId7" Type="http://schemas.openxmlformats.org/officeDocument/2006/relationships/hyperlink" Target="https://mindfulness.tribalinformationexchange.org/index.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youtu.be/s8upZnDMXAE" TargetMode="External"/><Relationship Id="rId5" Type="http://schemas.openxmlformats.org/officeDocument/2006/relationships/hyperlink" Target="http://www.caregiving.org/" TargetMode="External"/><Relationship Id="rId10" Type="http://schemas.openxmlformats.org/officeDocument/2006/relationships/hyperlink" Target="https://www.tribalinformationexchange.org/" TargetMode="External"/><Relationship Id="rId4" Type="http://schemas.openxmlformats.org/officeDocument/2006/relationships/hyperlink" Target="http://www.caregiver.org/" TargetMode="External"/><Relationship Id="rId9" Type="http://schemas.openxmlformats.org/officeDocument/2006/relationships/hyperlink" Target="https://tribalinformationexchange.org/index.php/heal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apacitar.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nativewellness.com/" TargetMode="External"/><Relationship Id="rId4" Type="http://schemas.openxmlformats.org/officeDocument/2006/relationships/hyperlink" Target="https://vimeo.com/8699533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derek.lee@acl.hhs.gov" TargetMode="External"/><Relationship Id="rId2" Type="http://schemas.openxmlformats.org/officeDocument/2006/relationships/hyperlink" Target="mailto:amy.wiatr@acl.hhs.gov"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A610DA8C-9520-45CB-B7B7-E077FBAF2BBE}"/>
              </a:ext>
              <a:ext uri="{C183D7F6-B498-43B3-948B-1728B52AA6E4}">
                <adec:decorative xmlns:adec="http://schemas.microsoft.com/office/drawing/2017/decorative" val="1"/>
              </a:ext>
            </a:extLst>
          </p:cNvPr>
          <p:cNvSpPr>
            <a:spLocks noGrp="1"/>
          </p:cNvSpPr>
          <p:nvPr>
            <p:ph type="body" sz="quarter" idx="12"/>
          </p:nvPr>
        </p:nvSpPr>
        <p:spPr>
          <a:xfrm>
            <a:off x="4419600" y="4191000"/>
            <a:ext cx="3962400" cy="457200"/>
          </a:xfrm>
        </p:spPr>
        <p:txBody>
          <a:bodyPr/>
          <a:lstStyle/>
          <a:p>
            <a:pPr algn="ctr"/>
            <a:r>
              <a:rPr lang="en-US" b="1" dirty="0"/>
              <a:t>Amy Wiatr-Rodriguez</a:t>
            </a:r>
          </a:p>
          <a:p>
            <a:pPr algn="ctr"/>
            <a:r>
              <a:rPr lang="en-US" sz="1500" dirty="0"/>
              <a:t>Regional Administrator Region V</a:t>
            </a:r>
          </a:p>
          <a:p>
            <a:pPr algn="ctr"/>
            <a:r>
              <a:rPr lang="en-US" sz="1500" dirty="0"/>
              <a:t>Administration for Community Living</a:t>
            </a:r>
          </a:p>
          <a:p>
            <a:pPr algn="ctr"/>
            <a:r>
              <a:rPr lang="en-US" dirty="0"/>
              <a:t>&amp;</a:t>
            </a:r>
          </a:p>
          <a:p>
            <a:pPr algn="ctr"/>
            <a:r>
              <a:rPr lang="en-US" b="1" dirty="0"/>
              <a:t>Derek Lee</a:t>
            </a:r>
          </a:p>
          <a:p>
            <a:pPr algn="ctr"/>
            <a:r>
              <a:rPr lang="en-US" sz="1500" dirty="0"/>
              <a:t>Regional Administrator Region VI</a:t>
            </a:r>
          </a:p>
          <a:p>
            <a:pPr algn="ctr"/>
            <a:r>
              <a:rPr lang="en-US" sz="1500" dirty="0"/>
              <a:t>Administration for Community Living</a:t>
            </a:r>
          </a:p>
          <a:p>
            <a:pPr algn="ctr"/>
            <a:endParaRPr lang="en-US" dirty="0"/>
          </a:p>
        </p:txBody>
      </p:sp>
      <p:sp>
        <p:nvSpPr>
          <p:cNvPr id="39" name="Text Placeholder 38">
            <a:extLst>
              <a:ext uri="{FF2B5EF4-FFF2-40B4-BE49-F238E27FC236}">
                <a16:creationId xmlns:a16="http://schemas.microsoft.com/office/drawing/2014/main" id="{58F89821-4D88-4D5C-AB06-5906E38BE175}"/>
              </a:ext>
              <a:ext uri="{C183D7F6-B498-43B3-948B-1728B52AA6E4}">
                <adec:decorative xmlns:adec="http://schemas.microsoft.com/office/drawing/2017/decorative" val="1"/>
              </a:ext>
            </a:extLst>
          </p:cNvPr>
          <p:cNvSpPr>
            <a:spLocks noGrp="1"/>
          </p:cNvSpPr>
          <p:nvPr>
            <p:ph type="body" sz="quarter" idx="14"/>
          </p:nvPr>
        </p:nvSpPr>
        <p:spPr>
          <a:xfrm>
            <a:off x="3048000" y="2895600"/>
            <a:ext cx="6019800" cy="533400"/>
          </a:xfrm>
        </p:spPr>
        <p:txBody>
          <a:bodyPr>
            <a:noAutofit/>
          </a:bodyPr>
          <a:lstStyle/>
          <a:p>
            <a:r>
              <a:rPr lang="en-US" sz="3600" dirty="0">
                <a:solidFill>
                  <a:schemeClr val="accent4"/>
                </a:solidFill>
              </a:rPr>
              <a:t>Self-Care for Caregivers</a:t>
            </a:r>
          </a:p>
        </p:txBody>
      </p:sp>
      <p:sp>
        <p:nvSpPr>
          <p:cNvPr id="44" name="Title 43">
            <a:extLst>
              <a:ext uri="{FF2B5EF4-FFF2-40B4-BE49-F238E27FC236}">
                <a16:creationId xmlns:a16="http://schemas.microsoft.com/office/drawing/2014/main" id="{422F712A-F1D7-4B97-9DAC-1D201D863782}"/>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Title Slide Option A</a:t>
            </a:r>
          </a:p>
        </p:txBody>
      </p:sp>
      <p:sp>
        <p:nvSpPr>
          <p:cNvPr id="42" name="Text Placeholder 41">
            <a:extLst>
              <a:ext uri="{FF2B5EF4-FFF2-40B4-BE49-F238E27FC236}">
                <a16:creationId xmlns:a16="http://schemas.microsoft.com/office/drawing/2014/main" id="{C2F03ACA-2809-48C3-AD9E-0A3241535DBB}"/>
              </a:ext>
              <a:ext uri="{C183D7F6-B498-43B3-948B-1728B52AA6E4}">
                <adec:decorative xmlns:adec="http://schemas.microsoft.com/office/drawing/2017/decorative" val="1"/>
              </a:ext>
            </a:extLst>
          </p:cNvPr>
          <p:cNvSpPr>
            <a:spLocks noGrp="1"/>
          </p:cNvSpPr>
          <p:nvPr>
            <p:ph type="body" sz="quarter" idx="17"/>
          </p:nvPr>
        </p:nvSpPr>
        <p:spPr/>
        <p:txBody>
          <a:bodyPr>
            <a:noAutofit/>
          </a:bodyPr>
          <a:lstStyle/>
          <a:p>
            <a:r>
              <a:rPr lang="en-US" sz="4400" dirty="0"/>
              <a:t>Administration for Community Living</a:t>
            </a:r>
          </a:p>
        </p:txBody>
      </p:sp>
    </p:spTree>
    <p:extLst>
      <p:ext uri="{BB962C8B-B14F-4D97-AF65-F5344CB8AC3E}">
        <p14:creationId xmlns:p14="http://schemas.microsoft.com/office/powerpoint/2010/main" val="113401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B454-7284-41C1-84BD-62270FA7F812}"/>
              </a:ext>
            </a:extLst>
          </p:cNvPr>
          <p:cNvSpPr>
            <a:spLocks noGrp="1"/>
          </p:cNvSpPr>
          <p:nvPr>
            <p:ph type="title"/>
          </p:nvPr>
        </p:nvSpPr>
        <p:spPr>
          <a:xfrm>
            <a:off x="481012" y="22227"/>
            <a:ext cx="8229600" cy="892173"/>
          </a:xfrm>
        </p:spPr>
        <p:txBody>
          <a:bodyPr>
            <a:normAutofit/>
          </a:bodyPr>
          <a:lstStyle/>
          <a:p>
            <a:r>
              <a:rPr lang="en-US" sz="3600" b="1" dirty="0">
                <a:solidFill>
                  <a:schemeClr val="accent4"/>
                </a:solidFill>
              </a:rPr>
              <a:t>Resources for Caregivers</a:t>
            </a:r>
          </a:p>
        </p:txBody>
      </p:sp>
      <p:sp>
        <p:nvSpPr>
          <p:cNvPr id="3" name="Content Placeholder 2">
            <a:extLst>
              <a:ext uri="{FF2B5EF4-FFF2-40B4-BE49-F238E27FC236}">
                <a16:creationId xmlns:a16="http://schemas.microsoft.com/office/drawing/2014/main" id="{E331ED36-7CA3-4CE5-94B9-540C71F9F504}"/>
              </a:ext>
            </a:extLst>
          </p:cNvPr>
          <p:cNvSpPr>
            <a:spLocks noGrp="1"/>
          </p:cNvSpPr>
          <p:nvPr>
            <p:ph idx="1"/>
          </p:nvPr>
        </p:nvSpPr>
        <p:spPr>
          <a:xfrm>
            <a:off x="481012" y="762000"/>
            <a:ext cx="8229600" cy="4953000"/>
          </a:xfrm>
        </p:spPr>
        <p:txBody>
          <a:bodyPr>
            <a:normAutofit fontScale="92500" lnSpcReduction="10000"/>
          </a:bodyPr>
          <a:lstStyle/>
          <a:p>
            <a:r>
              <a:rPr lang="en-US" sz="2000" b="1" dirty="0"/>
              <a:t>ACL Support to Caregivers  </a:t>
            </a:r>
          </a:p>
          <a:p>
            <a:pPr marL="0" indent="0">
              <a:buNone/>
            </a:pPr>
            <a:r>
              <a:rPr lang="en-US" sz="2000" b="1" dirty="0"/>
              <a:t>	</a:t>
            </a:r>
            <a:r>
              <a:rPr lang="en-US" sz="2000" dirty="0">
                <a:hlinkClick r:id="rId3"/>
              </a:rPr>
              <a:t>https://acl.gov/programs/support-caregivers</a:t>
            </a:r>
            <a:r>
              <a:rPr lang="en-US" sz="2000" dirty="0"/>
              <a:t> </a:t>
            </a:r>
          </a:p>
          <a:p>
            <a:r>
              <a:rPr lang="en-US" sz="2000" b="1" dirty="0"/>
              <a:t>Family Caregiver Alliance  </a:t>
            </a:r>
            <a:r>
              <a:rPr lang="en-US" sz="2000" dirty="0">
                <a:hlinkClick r:id="rId4"/>
              </a:rPr>
              <a:t>http://www.caregiver.org/</a:t>
            </a:r>
            <a:r>
              <a:rPr lang="en-US" sz="2000" dirty="0"/>
              <a:t> </a:t>
            </a:r>
          </a:p>
          <a:p>
            <a:r>
              <a:rPr lang="en-US" sz="2000" b="1" dirty="0"/>
              <a:t>National Alliance for Caregiving   </a:t>
            </a:r>
            <a:r>
              <a:rPr lang="en-US" sz="2000" dirty="0">
                <a:hlinkClick r:id="rId5"/>
              </a:rPr>
              <a:t>http://www.caregiving.org/</a:t>
            </a:r>
            <a:r>
              <a:rPr lang="en-US" sz="2000" dirty="0"/>
              <a:t> </a:t>
            </a:r>
          </a:p>
          <a:p>
            <a:r>
              <a:rPr lang="en-US" sz="2000" b="1" dirty="0"/>
              <a:t>Resources from the HHS Center for Tribes </a:t>
            </a:r>
          </a:p>
          <a:p>
            <a:pPr lvl="1"/>
            <a:r>
              <a:rPr lang="en-US" sz="1600" u="sng" dirty="0"/>
              <a:t>Self-Care Techniques for Tribal Child Welfare Professionals </a:t>
            </a:r>
            <a:r>
              <a:rPr lang="en-US" sz="1600" dirty="0"/>
              <a:t>(recorded webinar) </a:t>
            </a:r>
          </a:p>
          <a:p>
            <a:pPr lvl="2"/>
            <a:r>
              <a:rPr lang="en-US" sz="1200" dirty="0"/>
              <a:t>This participatory webinar shared different ways people care for themselves while working within child welfare. </a:t>
            </a:r>
            <a:r>
              <a:rPr lang="en-US" sz="1200" dirty="0">
                <a:hlinkClick r:id="rId6"/>
              </a:rPr>
              <a:t>https://youtu.be/s8upZnDMXAE</a:t>
            </a:r>
            <a:r>
              <a:rPr lang="en-US" sz="1200" dirty="0"/>
              <a:t> </a:t>
            </a:r>
          </a:p>
          <a:p>
            <a:pPr lvl="1"/>
            <a:r>
              <a:rPr lang="en-US" sz="1600" u="sng" dirty="0"/>
              <a:t>Mindfulness in Family Assessment </a:t>
            </a:r>
            <a:r>
              <a:rPr lang="en-US" sz="1600" dirty="0"/>
              <a:t>(app) </a:t>
            </a:r>
            <a:r>
              <a:rPr lang="en-US" sz="1600" dirty="0">
                <a:hlinkClick r:id="rId7"/>
              </a:rPr>
              <a:t>https://mindfulness.tribalinformationexchange.org/index.html</a:t>
            </a:r>
            <a:r>
              <a:rPr lang="en-US" sz="1600" dirty="0"/>
              <a:t> </a:t>
            </a:r>
          </a:p>
          <a:p>
            <a:pPr lvl="2"/>
            <a:r>
              <a:rPr lang="en-US" sz="1200" dirty="0"/>
              <a:t>Designed for child welfare professionals, this app provides tips and activities to help incorporate more mindfulness and self-care into daily practice. To save the website as an app, click on the link using your device and select "save to home screen" from the drop-down menu. </a:t>
            </a:r>
          </a:p>
          <a:p>
            <a:pPr lvl="1"/>
            <a:r>
              <a:rPr lang="en-US" sz="1600" u="sng" dirty="0"/>
              <a:t>Indigenous Healing </a:t>
            </a:r>
            <a:r>
              <a:rPr lang="en-US" sz="1600" dirty="0"/>
              <a:t>(recorded webinar series) </a:t>
            </a:r>
            <a:r>
              <a:rPr lang="en-US" sz="1600" dirty="0">
                <a:hlinkClick r:id="rId8"/>
              </a:rPr>
              <a:t>https://www.youtube.com/playlist?list=PLR4JDLysJ7WOiKV9DRP5lWoLlI7TaKIek</a:t>
            </a:r>
            <a:r>
              <a:rPr lang="en-US" sz="1600" dirty="0"/>
              <a:t> </a:t>
            </a:r>
          </a:p>
          <a:p>
            <a:pPr lvl="2"/>
            <a:r>
              <a:rPr lang="en-US" sz="1200" dirty="0"/>
              <a:t>This series of three webinars discussed different ways to practice self-care and promote healing for individuals, families, organizations, and communities. </a:t>
            </a:r>
          </a:p>
          <a:p>
            <a:pPr lvl="1"/>
            <a:r>
              <a:rPr lang="en-US" sz="1600" dirty="0"/>
              <a:t>Additional healing and wellness materials from the Center for Tribes can be found on the </a:t>
            </a:r>
            <a:r>
              <a:rPr lang="en-US" sz="1600" u="sng" dirty="0"/>
              <a:t>Tribal Information Exchange</a:t>
            </a:r>
            <a:r>
              <a:rPr lang="en-US" sz="1600" dirty="0"/>
              <a:t>: </a:t>
            </a:r>
            <a:r>
              <a:rPr lang="en-US" sz="1600" u="sng" dirty="0"/>
              <a:t> </a:t>
            </a:r>
            <a:r>
              <a:rPr lang="en-US" sz="1600" u="sng" dirty="0">
                <a:hlinkClick r:id="rId9"/>
              </a:rPr>
              <a:t>https://tribalinformationexchange.org/index.php/healing/</a:t>
            </a:r>
            <a:r>
              <a:rPr lang="en-US" sz="1600" dirty="0"/>
              <a:t> and</a:t>
            </a:r>
            <a:r>
              <a:rPr lang="en-US" sz="1600" u="sng" dirty="0"/>
              <a:t> </a:t>
            </a:r>
            <a:r>
              <a:rPr lang="en-US" sz="1600" u="sng" dirty="0">
                <a:hlinkClick r:id="rId10"/>
              </a:rPr>
              <a:t>https://www.tribalinformationexchange.org/</a:t>
            </a:r>
            <a:r>
              <a:rPr lang="en-US" sz="1600" u="sng" dirty="0"/>
              <a:t> </a:t>
            </a:r>
            <a:endParaRPr lang="en-US" sz="1600" dirty="0"/>
          </a:p>
        </p:txBody>
      </p:sp>
      <p:sp>
        <p:nvSpPr>
          <p:cNvPr id="4" name="Slide Number Placeholder 3">
            <a:extLst>
              <a:ext uri="{FF2B5EF4-FFF2-40B4-BE49-F238E27FC236}">
                <a16:creationId xmlns:a16="http://schemas.microsoft.com/office/drawing/2014/main" id="{1C6181C2-EA18-4365-A2F5-11D76BBF8997}"/>
              </a:ext>
            </a:extLst>
          </p:cNvPr>
          <p:cNvSpPr>
            <a:spLocks noGrp="1"/>
          </p:cNvSpPr>
          <p:nvPr>
            <p:ph type="sldNum" sz="quarter" idx="12"/>
          </p:nvPr>
        </p:nvSpPr>
        <p:spPr/>
        <p:txBody>
          <a:bodyPr/>
          <a:lstStyle/>
          <a:p>
            <a:fld id="{7AA28999-D008-419E-9628-EE1C64F81F4C}" type="slidenum">
              <a:rPr lang="en-US" smtClean="0"/>
              <a:pPr/>
              <a:t>10</a:t>
            </a:fld>
            <a:endParaRPr lang="en-US" dirty="0"/>
          </a:p>
        </p:txBody>
      </p:sp>
    </p:spTree>
    <p:extLst>
      <p:ext uri="{BB962C8B-B14F-4D97-AF65-F5344CB8AC3E}">
        <p14:creationId xmlns:p14="http://schemas.microsoft.com/office/powerpoint/2010/main" val="302237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56CF-1375-4EEF-B713-1469A536E169}"/>
              </a:ext>
            </a:extLst>
          </p:cNvPr>
          <p:cNvSpPr>
            <a:spLocks noGrp="1"/>
          </p:cNvSpPr>
          <p:nvPr>
            <p:ph type="title"/>
          </p:nvPr>
        </p:nvSpPr>
        <p:spPr/>
        <p:txBody>
          <a:bodyPr>
            <a:normAutofit/>
          </a:bodyPr>
          <a:lstStyle/>
          <a:p>
            <a:r>
              <a:rPr lang="en-US" b="1" dirty="0">
                <a:solidFill>
                  <a:schemeClr val="accent4"/>
                </a:solidFill>
              </a:rPr>
              <a:t>Resources for Caregivers</a:t>
            </a:r>
            <a:endParaRPr lang="en-US" dirty="0"/>
          </a:p>
        </p:txBody>
      </p:sp>
      <p:sp>
        <p:nvSpPr>
          <p:cNvPr id="3" name="Content Placeholder 2">
            <a:extLst>
              <a:ext uri="{FF2B5EF4-FFF2-40B4-BE49-F238E27FC236}">
                <a16:creationId xmlns:a16="http://schemas.microsoft.com/office/drawing/2014/main" id="{26199FDD-B434-4DD7-9406-E855D753A57A}"/>
              </a:ext>
            </a:extLst>
          </p:cNvPr>
          <p:cNvSpPr>
            <a:spLocks noGrp="1"/>
          </p:cNvSpPr>
          <p:nvPr>
            <p:ph idx="1"/>
          </p:nvPr>
        </p:nvSpPr>
        <p:spPr/>
        <p:txBody>
          <a:bodyPr>
            <a:normAutofit fontScale="70000" lnSpcReduction="20000"/>
          </a:bodyPr>
          <a:lstStyle/>
          <a:p>
            <a:r>
              <a:rPr lang="en-US" b="1" dirty="0"/>
              <a:t>MORE SELF-CARE RESOURCES &amp; TECHNIQUES</a:t>
            </a:r>
            <a:r>
              <a:rPr lang="en-US" dirty="0"/>
              <a:t> </a:t>
            </a:r>
          </a:p>
          <a:p>
            <a:pPr lvl="1"/>
            <a:r>
              <a:rPr lang="en-US" sz="2600" u="sng" dirty="0" err="1"/>
              <a:t>Capacitar</a:t>
            </a:r>
            <a:r>
              <a:rPr lang="en-US" sz="2600" u="sng" dirty="0"/>
              <a:t> International</a:t>
            </a:r>
            <a:r>
              <a:rPr lang="en-US" sz="2600" dirty="0"/>
              <a:t>  </a:t>
            </a:r>
            <a:r>
              <a:rPr lang="en-US" sz="2600" u="sng" dirty="0">
                <a:hlinkClick r:id="rId3"/>
              </a:rPr>
              <a:t>https://capacitar.org/</a:t>
            </a:r>
            <a:r>
              <a:rPr lang="en-US" sz="2600" u="sng" dirty="0"/>
              <a:t> </a:t>
            </a:r>
          </a:p>
          <a:p>
            <a:pPr lvl="2"/>
            <a:r>
              <a:rPr lang="en-US" dirty="0"/>
              <a:t>An international network, </a:t>
            </a:r>
            <a:r>
              <a:rPr lang="en-US" dirty="0" err="1"/>
              <a:t>Capacitar</a:t>
            </a:r>
            <a:r>
              <a:rPr lang="en-US" dirty="0"/>
              <a:t> offers simple wellness skills that lead to immediate healing and relief. The emergency response kit includes basic practices people can use to help deal with challenging situations. </a:t>
            </a:r>
          </a:p>
          <a:p>
            <a:pPr lvl="1"/>
            <a:r>
              <a:rPr lang="en-US" u="sng" dirty="0"/>
              <a:t>Decolonizing the Mind </a:t>
            </a:r>
            <a:r>
              <a:rPr lang="en-US" dirty="0"/>
              <a:t> </a:t>
            </a:r>
            <a:r>
              <a:rPr lang="en-US" dirty="0">
                <a:hlinkClick r:id="rId4"/>
              </a:rPr>
              <a:t>https://vimeo.com/86995336</a:t>
            </a:r>
            <a:r>
              <a:rPr lang="en-US" dirty="0"/>
              <a:t> </a:t>
            </a:r>
            <a:endParaRPr lang="en-US" u="sng" dirty="0"/>
          </a:p>
          <a:p>
            <a:pPr lvl="2"/>
            <a:r>
              <a:rPr lang="en-US" dirty="0"/>
              <a:t>Dr. Michael Yellow Bird is the Dean of Social Work at the University of Manitoba Studies. He is a citizen of the Three Affiliated Tribes, (Mandan, Hidatsa, and Arikara). View this recorded lecture and slideshow on Decolonizing the Mind. </a:t>
            </a:r>
          </a:p>
          <a:p>
            <a:pPr lvl="1"/>
            <a:r>
              <a:rPr lang="en-US" u="sng" dirty="0"/>
              <a:t>Native Wellness Institute </a:t>
            </a:r>
            <a:r>
              <a:rPr lang="en-US" dirty="0"/>
              <a:t> </a:t>
            </a:r>
            <a:r>
              <a:rPr lang="en-US" dirty="0">
                <a:hlinkClick r:id="rId5"/>
              </a:rPr>
              <a:t>https://www.nativewellness.com/</a:t>
            </a:r>
            <a:r>
              <a:rPr lang="en-US" dirty="0"/>
              <a:t> </a:t>
            </a:r>
            <a:endParaRPr lang="en-US" u="sng" dirty="0"/>
          </a:p>
          <a:p>
            <a:pPr lvl="2"/>
            <a:r>
              <a:rPr lang="en-US" dirty="0"/>
              <a:t>Native Wellness Institute provides resources, training, and technical assistance based in Native culture that promotes the well-being of individuals, families, communities and places of work.</a:t>
            </a:r>
          </a:p>
          <a:p>
            <a:endParaRPr lang="en-US" dirty="0"/>
          </a:p>
        </p:txBody>
      </p:sp>
      <p:sp>
        <p:nvSpPr>
          <p:cNvPr id="4" name="Slide Number Placeholder 3">
            <a:extLst>
              <a:ext uri="{FF2B5EF4-FFF2-40B4-BE49-F238E27FC236}">
                <a16:creationId xmlns:a16="http://schemas.microsoft.com/office/drawing/2014/main" id="{FFEE16CC-CF98-4414-A31A-7372B0D70605}"/>
              </a:ext>
            </a:extLst>
          </p:cNvPr>
          <p:cNvSpPr>
            <a:spLocks noGrp="1"/>
          </p:cNvSpPr>
          <p:nvPr>
            <p:ph type="sldNum" sz="quarter" idx="12"/>
          </p:nvPr>
        </p:nvSpPr>
        <p:spPr/>
        <p:txBody>
          <a:bodyPr/>
          <a:lstStyle/>
          <a:p>
            <a:fld id="{7AA28999-D008-419E-9628-EE1C64F81F4C}" type="slidenum">
              <a:rPr lang="en-US" smtClean="0"/>
              <a:pPr/>
              <a:t>11</a:t>
            </a:fld>
            <a:endParaRPr lang="en-US" dirty="0"/>
          </a:p>
        </p:txBody>
      </p:sp>
    </p:spTree>
    <p:extLst>
      <p:ext uri="{BB962C8B-B14F-4D97-AF65-F5344CB8AC3E}">
        <p14:creationId xmlns:p14="http://schemas.microsoft.com/office/powerpoint/2010/main" val="306218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149D-8034-4BFC-8626-D425789EFDB3}"/>
              </a:ext>
            </a:extLst>
          </p:cNvPr>
          <p:cNvSpPr>
            <a:spLocks noGrp="1"/>
          </p:cNvSpPr>
          <p:nvPr>
            <p:ph type="title"/>
          </p:nvPr>
        </p:nvSpPr>
        <p:spPr/>
        <p:txBody>
          <a:bodyPr>
            <a:normAutofit/>
          </a:bodyPr>
          <a:lstStyle/>
          <a:p>
            <a:r>
              <a:rPr lang="en-US" sz="4000" b="1" dirty="0"/>
              <a:t>Something to think about…</a:t>
            </a:r>
          </a:p>
        </p:txBody>
      </p:sp>
      <p:sp>
        <p:nvSpPr>
          <p:cNvPr id="3" name="Content Placeholder 2">
            <a:extLst>
              <a:ext uri="{FF2B5EF4-FFF2-40B4-BE49-F238E27FC236}">
                <a16:creationId xmlns:a16="http://schemas.microsoft.com/office/drawing/2014/main" id="{448AABE7-993B-4C92-AA64-8EB5E5B72AEB}"/>
              </a:ext>
            </a:extLst>
          </p:cNvPr>
          <p:cNvSpPr>
            <a:spLocks noGrp="1"/>
          </p:cNvSpPr>
          <p:nvPr>
            <p:ph idx="1"/>
          </p:nvPr>
        </p:nvSpPr>
        <p:spPr>
          <a:xfrm>
            <a:off x="481988" y="1943894"/>
            <a:ext cx="8229600" cy="3886200"/>
          </a:xfrm>
        </p:spPr>
        <p:txBody>
          <a:bodyPr/>
          <a:lstStyle/>
          <a:p>
            <a:r>
              <a:rPr lang="en-US" b="1" dirty="0"/>
              <a:t>What is your experience with self-care?</a:t>
            </a:r>
          </a:p>
          <a:p>
            <a:pPr lvl="1"/>
            <a:r>
              <a:rPr lang="en-US" dirty="0"/>
              <a:t>What has been helpful in your self-care routine?</a:t>
            </a:r>
          </a:p>
          <a:p>
            <a:pPr lvl="1"/>
            <a:r>
              <a:rPr lang="en-US" dirty="0"/>
              <a:t>What has </a:t>
            </a:r>
            <a:r>
              <a:rPr lang="en-US" i="1" dirty="0"/>
              <a:t>not </a:t>
            </a:r>
            <a:r>
              <a:rPr lang="en-US" dirty="0"/>
              <a:t>been helpful?</a:t>
            </a:r>
          </a:p>
        </p:txBody>
      </p:sp>
      <p:sp>
        <p:nvSpPr>
          <p:cNvPr id="4" name="Slide Number Placeholder 3">
            <a:extLst>
              <a:ext uri="{FF2B5EF4-FFF2-40B4-BE49-F238E27FC236}">
                <a16:creationId xmlns:a16="http://schemas.microsoft.com/office/drawing/2014/main" id="{2F943990-C480-4C97-8BD5-B81165EF9601}"/>
              </a:ext>
            </a:extLst>
          </p:cNvPr>
          <p:cNvSpPr>
            <a:spLocks noGrp="1"/>
          </p:cNvSpPr>
          <p:nvPr>
            <p:ph type="sldNum" sz="quarter" idx="12"/>
          </p:nvPr>
        </p:nvSpPr>
        <p:spPr/>
        <p:txBody>
          <a:bodyPr/>
          <a:lstStyle/>
          <a:p>
            <a:fld id="{7AA28999-D008-419E-9628-EE1C64F81F4C}" type="slidenum">
              <a:rPr lang="en-US" smtClean="0"/>
              <a:pPr/>
              <a:t>12</a:t>
            </a:fld>
            <a:endParaRPr lang="en-US" dirty="0"/>
          </a:p>
        </p:txBody>
      </p:sp>
    </p:spTree>
    <p:extLst>
      <p:ext uri="{BB962C8B-B14F-4D97-AF65-F5344CB8AC3E}">
        <p14:creationId xmlns:p14="http://schemas.microsoft.com/office/powerpoint/2010/main" val="409756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557E-1A1F-4F67-87AD-D12FA745C4C4}"/>
              </a:ext>
            </a:extLst>
          </p:cNvPr>
          <p:cNvSpPr>
            <a:spLocks noGrp="1"/>
          </p:cNvSpPr>
          <p:nvPr>
            <p:ph type="title"/>
          </p:nvPr>
        </p:nvSpPr>
        <p:spPr/>
        <p:txBody>
          <a:bodyPr/>
          <a:lstStyle/>
          <a:p>
            <a:r>
              <a:rPr lang="en-US" b="1" dirty="0">
                <a:solidFill>
                  <a:schemeClr val="accent4"/>
                </a:solidFill>
              </a:rPr>
              <a:t>Contact Information</a:t>
            </a:r>
          </a:p>
        </p:txBody>
      </p:sp>
      <p:sp>
        <p:nvSpPr>
          <p:cNvPr id="3" name="Content Placeholder 2">
            <a:extLst>
              <a:ext uri="{FF2B5EF4-FFF2-40B4-BE49-F238E27FC236}">
                <a16:creationId xmlns:a16="http://schemas.microsoft.com/office/drawing/2014/main" id="{2F1A47A3-D003-4184-86FF-49938B8DB525}"/>
              </a:ext>
            </a:extLst>
          </p:cNvPr>
          <p:cNvSpPr>
            <a:spLocks noGrp="1"/>
          </p:cNvSpPr>
          <p:nvPr>
            <p:ph idx="1"/>
          </p:nvPr>
        </p:nvSpPr>
        <p:spPr/>
        <p:txBody>
          <a:bodyPr>
            <a:normAutofit fontScale="92500" lnSpcReduction="10000"/>
          </a:bodyPr>
          <a:lstStyle/>
          <a:p>
            <a:pPr marL="0" indent="0" algn="ctr">
              <a:lnSpc>
                <a:spcPct val="120000"/>
              </a:lnSpc>
              <a:spcBef>
                <a:spcPts val="0"/>
              </a:spcBef>
              <a:buNone/>
            </a:pPr>
            <a:r>
              <a:rPr lang="en-US" sz="2400" b="1" dirty="0"/>
              <a:t>Amy Wiatr-Rodriguez</a:t>
            </a:r>
          </a:p>
          <a:p>
            <a:pPr marL="0" indent="0" algn="ctr">
              <a:lnSpc>
                <a:spcPct val="120000"/>
              </a:lnSpc>
              <a:spcBef>
                <a:spcPts val="0"/>
              </a:spcBef>
              <a:buNone/>
            </a:pPr>
            <a:r>
              <a:rPr lang="en-US" sz="2000" dirty="0"/>
              <a:t>Regional Administrator Region V</a:t>
            </a:r>
          </a:p>
          <a:p>
            <a:pPr marL="0" indent="0" algn="ctr">
              <a:lnSpc>
                <a:spcPct val="120000"/>
              </a:lnSpc>
              <a:spcBef>
                <a:spcPts val="0"/>
              </a:spcBef>
              <a:buNone/>
            </a:pPr>
            <a:r>
              <a:rPr lang="en-US" sz="2000" dirty="0"/>
              <a:t>Administration for Community Living</a:t>
            </a:r>
          </a:p>
          <a:p>
            <a:pPr marL="0" indent="0" algn="ctr">
              <a:lnSpc>
                <a:spcPct val="120000"/>
              </a:lnSpc>
              <a:spcBef>
                <a:spcPts val="0"/>
              </a:spcBef>
              <a:buNone/>
            </a:pPr>
            <a:r>
              <a:rPr lang="en-US" sz="2000" dirty="0"/>
              <a:t>O: 312.938.9858</a:t>
            </a:r>
          </a:p>
          <a:p>
            <a:pPr marL="0" indent="0" algn="ctr">
              <a:lnSpc>
                <a:spcPct val="120000"/>
              </a:lnSpc>
              <a:spcBef>
                <a:spcPts val="0"/>
              </a:spcBef>
              <a:buNone/>
            </a:pPr>
            <a:r>
              <a:rPr lang="en-US" sz="2000" dirty="0"/>
              <a:t>E: </a:t>
            </a:r>
            <a:r>
              <a:rPr lang="en-US" sz="2000" u="sng" dirty="0">
                <a:hlinkClick r:id="rId2"/>
              </a:rPr>
              <a:t>amy.wiatr@acl.hhs.gov</a:t>
            </a:r>
            <a:r>
              <a:rPr lang="en-US" sz="2000" dirty="0"/>
              <a:t> </a:t>
            </a:r>
          </a:p>
          <a:p>
            <a:pPr marL="0" indent="0" algn="ctr">
              <a:lnSpc>
                <a:spcPct val="120000"/>
              </a:lnSpc>
              <a:spcBef>
                <a:spcPts val="0"/>
              </a:spcBef>
              <a:buNone/>
            </a:pPr>
            <a:r>
              <a:rPr lang="en-US" sz="2200" dirty="0"/>
              <a:t>&amp;</a:t>
            </a:r>
          </a:p>
          <a:p>
            <a:pPr marL="0" indent="0" algn="ctr">
              <a:lnSpc>
                <a:spcPct val="120000"/>
              </a:lnSpc>
              <a:spcBef>
                <a:spcPts val="0"/>
              </a:spcBef>
              <a:buNone/>
            </a:pPr>
            <a:r>
              <a:rPr lang="en-US" sz="2400" b="1" dirty="0"/>
              <a:t>Derek Lee</a:t>
            </a:r>
          </a:p>
          <a:p>
            <a:pPr marL="0" indent="0" algn="ctr">
              <a:lnSpc>
                <a:spcPct val="120000"/>
              </a:lnSpc>
              <a:spcBef>
                <a:spcPts val="0"/>
              </a:spcBef>
              <a:buNone/>
            </a:pPr>
            <a:r>
              <a:rPr lang="en-US" sz="2000" dirty="0"/>
              <a:t>Regional Administrator Region VI</a:t>
            </a:r>
          </a:p>
          <a:p>
            <a:pPr marL="0" indent="0" algn="ctr">
              <a:lnSpc>
                <a:spcPct val="120000"/>
              </a:lnSpc>
              <a:spcBef>
                <a:spcPts val="0"/>
              </a:spcBef>
              <a:buNone/>
            </a:pPr>
            <a:r>
              <a:rPr lang="en-US" sz="2000" dirty="0"/>
              <a:t>Administration for Community Living</a:t>
            </a:r>
          </a:p>
          <a:p>
            <a:pPr marL="0" indent="0" algn="ctr">
              <a:lnSpc>
                <a:spcPct val="120000"/>
              </a:lnSpc>
              <a:spcBef>
                <a:spcPts val="0"/>
              </a:spcBef>
              <a:buNone/>
            </a:pPr>
            <a:r>
              <a:rPr lang="en-US" sz="2000" dirty="0"/>
              <a:t>O: 214.767.1865</a:t>
            </a:r>
          </a:p>
          <a:p>
            <a:pPr marL="0" indent="0" algn="ctr">
              <a:lnSpc>
                <a:spcPct val="120000"/>
              </a:lnSpc>
              <a:spcBef>
                <a:spcPts val="0"/>
              </a:spcBef>
              <a:buNone/>
            </a:pPr>
            <a:r>
              <a:rPr lang="en-US" sz="2000" dirty="0"/>
              <a:t>E: </a:t>
            </a:r>
            <a:r>
              <a:rPr lang="en-US" sz="2000" dirty="0">
                <a:hlinkClick r:id="rId3"/>
              </a:rPr>
              <a:t>derek.lee@acl.hhs.gov</a:t>
            </a:r>
            <a:endParaRPr lang="en-US" sz="2000" dirty="0"/>
          </a:p>
          <a:p>
            <a:pPr marL="0" indent="0" algn="ctr">
              <a:lnSpc>
                <a:spcPct val="120000"/>
              </a:lnSpc>
              <a:spcBef>
                <a:spcPts val="0"/>
              </a:spcBef>
              <a:buNone/>
            </a:pPr>
            <a:endParaRPr lang="en-US" sz="2000" dirty="0"/>
          </a:p>
          <a:p>
            <a:pPr marL="0" indent="0" algn="ctr">
              <a:lnSpc>
                <a:spcPct val="120000"/>
              </a:lnSpc>
              <a:spcBef>
                <a:spcPts val="0"/>
              </a:spcBef>
              <a:buNone/>
            </a:pPr>
            <a:endParaRPr lang="en-US" sz="2400" b="1" dirty="0"/>
          </a:p>
          <a:p>
            <a:pPr marL="0" indent="0">
              <a:buNone/>
            </a:pPr>
            <a:endParaRPr lang="en-US" dirty="0"/>
          </a:p>
        </p:txBody>
      </p:sp>
      <p:sp>
        <p:nvSpPr>
          <p:cNvPr id="4" name="Slide Number Placeholder 3">
            <a:extLst>
              <a:ext uri="{FF2B5EF4-FFF2-40B4-BE49-F238E27FC236}">
                <a16:creationId xmlns:a16="http://schemas.microsoft.com/office/drawing/2014/main" id="{A9CAFB07-273B-42AA-9033-A65E1FE45538}"/>
              </a:ext>
            </a:extLst>
          </p:cNvPr>
          <p:cNvSpPr>
            <a:spLocks noGrp="1"/>
          </p:cNvSpPr>
          <p:nvPr>
            <p:ph type="sldNum" sz="quarter" idx="12"/>
          </p:nvPr>
        </p:nvSpPr>
        <p:spPr/>
        <p:txBody>
          <a:bodyPr/>
          <a:lstStyle/>
          <a:p>
            <a:fld id="{7AA28999-D008-419E-9628-EE1C64F81F4C}" type="slidenum">
              <a:rPr lang="en-US" smtClean="0"/>
              <a:pPr/>
              <a:t>13</a:t>
            </a:fld>
            <a:endParaRPr lang="en-US" dirty="0"/>
          </a:p>
        </p:txBody>
      </p:sp>
    </p:spTree>
    <p:extLst>
      <p:ext uri="{BB962C8B-B14F-4D97-AF65-F5344CB8AC3E}">
        <p14:creationId xmlns:p14="http://schemas.microsoft.com/office/powerpoint/2010/main" val="114503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a:solidFill>
                  <a:schemeClr val="accent2"/>
                </a:solidFill>
              </a:rPr>
              <a:t>Thank you! </a:t>
            </a:r>
          </a:p>
        </p:txBody>
      </p:sp>
      <p:sp>
        <p:nvSpPr>
          <p:cNvPr id="3" name="Slide Number Placeholder 2"/>
          <p:cNvSpPr>
            <a:spLocks noGrp="1"/>
          </p:cNvSpPr>
          <p:nvPr>
            <p:ph type="sldNum" sz="quarter" idx="12"/>
          </p:nvPr>
        </p:nvSpPr>
        <p:spPr/>
        <p:txBody>
          <a:bodyPr/>
          <a:lstStyle/>
          <a:p>
            <a:fld id="{7AA28999-D008-419E-9628-EE1C64F81F4C}" type="slidenum">
              <a:rPr lang="en-US" smtClean="0"/>
              <a:pPr/>
              <a:t>14</a:t>
            </a:fld>
            <a:endParaRPr lang="en-US" dirty="0"/>
          </a:p>
        </p:txBody>
      </p:sp>
    </p:spTree>
    <p:extLst>
      <p:ext uri="{BB962C8B-B14F-4D97-AF65-F5344CB8AC3E}">
        <p14:creationId xmlns:p14="http://schemas.microsoft.com/office/powerpoint/2010/main" val="360540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Thinking about Self-Care</a:t>
            </a:r>
          </a:p>
        </p:txBody>
      </p:sp>
      <p:sp>
        <p:nvSpPr>
          <p:cNvPr id="3" name="Content Placeholder 2"/>
          <p:cNvSpPr>
            <a:spLocks noGrp="1"/>
          </p:cNvSpPr>
          <p:nvPr>
            <p:ph idx="1"/>
          </p:nvPr>
        </p:nvSpPr>
        <p:spPr/>
        <p:txBody>
          <a:bodyPr>
            <a:normAutofit fontScale="92500" lnSpcReduction="20000"/>
          </a:bodyPr>
          <a:lstStyle/>
          <a:p>
            <a:pPr algn="ctr"/>
            <a:r>
              <a:rPr lang="en-US" i="1" dirty="0"/>
              <a:t>How do you nurture and take care of yourself? </a:t>
            </a:r>
          </a:p>
          <a:p>
            <a:pPr algn="ctr"/>
            <a:r>
              <a:rPr lang="en-US" i="1" dirty="0"/>
              <a:t> What does your Title VI program do to help family caregivers take care of themselves?</a:t>
            </a:r>
          </a:p>
          <a:p>
            <a:pPr marL="0" indent="0" algn="ctr">
              <a:buNone/>
            </a:pPr>
            <a:endParaRPr lang="en-US" i="1" dirty="0"/>
          </a:p>
          <a:p>
            <a:pPr marL="0" indent="0" algn="ctr">
              <a:buNone/>
            </a:pPr>
            <a:r>
              <a:rPr lang="en-US" dirty="0"/>
              <a:t>The goal of this presentation is to provide information on  self-care and its significance, as well as some strategies and resources for caregivers of older adults and people with disabilities.</a:t>
            </a:r>
          </a:p>
          <a:p>
            <a:endParaRPr lang="en-US" dirty="0"/>
          </a:p>
        </p:txBody>
      </p:sp>
      <p:sp>
        <p:nvSpPr>
          <p:cNvPr id="4" name="Slide Number Placeholder 3"/>
          <p:cNvSpPr>
            <a:spLocks noGrp="1"/>
          </p:cNvSpPr>
          <p:nvPr>
            <p:ph type="sldNum" sz="quarter" idx="12"/>
          </p:nvPr>
        </p:nvSpPr>
        <p:spPr/>
        <p:txBody>
          <a:bodyPr/>
          <a:lstStyle/>
          <a:p>
            <a:fld id="{7AA28999-D008-419E-9628-EE1C64F81F4C}" type="slidenum">
              <a:rPr lang="en-US" smtClean="0"/>
              <a:pPr/>
              <a:t>2</a:t>
            </a:fld>
            <a:endParaRPr lang="en-US" dirty="0"/>
          </a:p>
        </p:txBody>
      </p:sp>
    </p:spTree>
    <p:extLst>
      <p:ext uri="{BB962C8B-B14F-4D97-AF65-F5344CB8AC3E}">
        <p14:creationId xmlns:p14="http://schemas.microsoft.com/office/powerpoint/2010/main" val="347548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551DD-331D-41AC-B4AF-B5C731A1FD8D}"/>
              </a:ext>
            </a:extLst>
          </p:cNvPr>
          <p:cNvSpPr>
            <a:spLocks noGrp="1"/>
          </p:cNvSpPr>
          <p:nvPr>
            <p:ph type="title"/>
          </p:nvPr>
        </p:nvSpPr>
        <p:spPr>
          <a:xfrm>
            <a:off x="452610" y="799339"/>
            <a:ext cx="8229600" cy="527529"/>
          </a:xfrm>
        </p:spPr>
        <p:txBody>
          <a:bodyPr>
            <a:normAutofit fontScale="90000"/>
          </a:bodyPr>
          <a:lstStyle/>
          <a:p>
            <a:r>
              <a:rPr lang="en-US" dirty="0">
                <a:solidFill>
                  <a:schemeClr val="accent4"/>
                </a:solidFill>
              </a:rPr>
              <a:t>What is Self-Care?</a:t>
            </a:r>
            <a:endParaRPr lang="en-US" dirty="0"/>
          </a:p>
        </p:txBody>
      </p:sp>
      <p:sp>
        <p:nvSpPr>
          <p:cNvPr id="3" name="Content Placeholder 2">
            <a:extLst>
              <a:ext uri="{FF2B5EF4-FFF2-40B4-BE49-F238E27FC236}">
                <a16:creationId xmlns:a16="http://schemas.microsoft.com/office/drawing/2014/main" id="{46629A3B-4B52-46E1-90F6-1FCDAA2890A1}"/>
              </a:ext>
            </a:extLst>
          </p:cNvPr>
          <p:cNvSpPr>
            <a:spLocks noGrp="1"/>
          </p:cNvSpPr>
          <p:nvPr>
            <p:ph idx="1"/>
          </p:nvPr>
        </p:nvSpPr>
        <p:spPr>
          <a:xfrm>
            <a:off x="452610" y="1590758"/>
            <a:ext cx="8229600" cy="3974173"/>
          </a:xfrm>
        </p:spPr>
        <p:txBody>
          <a:bodyPr>
            <a:normAutofit/>
          </a:bodyPr>
          <a:lstStyle/>
          <a:p>
            <a:r>
              <a:rPr lang="en-US" sz="3000" dirty="0">
                <a:solidFill>
                  <a:schemeClr val="tx1">
                    <a:lumMod val="85000"/>
                    <a:lumOff val="15000"/>
                  </a:schemeClr>
                </a:solidFill>
              </a:rPr>
              <a:t>Self-Care is the conscious practice of looking after one’s own wellbeing on a personal, professional, and organizational level.</a:t>
            </a:r>
          </a:p>
          <a:p>
            <a:r>
              <a:rPr lang="en-US" sz="3000" dirty="0">
                <a:solidFill>
                  <a:schemeClr val="tx1">
                    <a:lumMod val="85000"/>
                    <a:lumOff val="15000"/>
                  </a:schemeClr>
                </a:solidFill>
              </a:rPr>
              <a:t>No one-size-fits-all strategy</a:t>
            </a:r>
          </a:p>
          <a:p>
            <a:r>
              <a:rPr lang="en-US" sz="3000" dirty="0">
                <a:solidFill>
                  <a:schemeClr val="tx1">
                    <a:lumMod val="85000"/>
                    <a:lumOff val="15000"/>
                  </a:schemeClr>
                </a:solidFill>
              </a:rPr>
              <a:t>Self-care is intentional, practical, and restorative</a:t>
            </a:r>
          </a:p>
          <a:p>
            <a:r>
              <a:rPr lang="en-US" sz="3000" dirty="0">
                <a:solidFill>
                  <a:schemeClr val="tx1">
                    <a:lumMod val="85000"/>
                    <a:lumOff val="15000"/>
                  </a:schemeClr>
                </a:solidFill>
              </a:rPr>
              <a:t>Self-Care is NOT selfish!</a:t>
            </a:r>
          </a:p>
        </p:txBody>
      </p:sp>
      <p:sp>
        <p:nvSpPr>
          <p:cNvPr id="4" name="Slide Number Placeholder 3">
            <a:extLst>
              <a:ext uri="{FF2B5EF4-FFF2-40B4-BE49-F238E27FC236}">
                <a16:creationId xmlns:a16="http://schemas.microsoft.com/office/drawing/2014/main" id="{7DB03847-E55F-4BFB-A2F1-D27B2B73C40F}"/>
              </a:ext>
            </a:extLst>
          </p:cNvPr>
          <p:cNvSpPr>
            <a:spLocks noGrp="1"/>
          </p:cNvSpPr>
          <p:nvPr>
            <p:ph type="sldNum" sz="quarter" idx="12"/>
          </p:nvPr>
        </p:nvSpPr>
        <p:spPr/>
        <p:txBody>
          <a:bodyPr/>
          <a:lstStyle/>
          <a:p>
            <a:fld id="{7AA28999-D008-419E-9628-EE1C64F81F4C}" type="slidenum">
              <a:rPr lang="en-US" smtClean="0"/>
              <a:pPr/>
              <a:t>3</a:t>
            </a:fld>
            <a:endParaRPr lang="en-US" dirty="0"/>
          </a:p>
        </p:txBody>
      </p:sp>
    </p:spTree>
    <p:extLst>
      <p:ext uri="{BB962C8B-B14F-4D97-AF65-F5344CB8AC3E}">
        <p14:creationId xmlns:p14="http://schemas.microsoft.com/office/powerpoint/2010/main" val="281137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BE156F-F8DC-40AE-A83C-EAB3A8D2370D}"/>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4</a:t>
            </a:fld>
            <a:endParaRPr lang="en-US" dirty="0"/>
          </a:p>
        </p:txBody>
      </p:sp>
      <p:pic>
        <p:nvPicPr>
          <p:cNvPr id="8" name="Content Placeholder 7" descr="A circle containing the word community within another circle that contains the words family/ friends and intergenerational connection. Then another circle divided into 4 halves. The first half spiritual- increase in empowerment. Increase in cultural/ community integration, maintain independence, decrease in risk of nursing home placement. Second half is mental- increase in staff knowledge and skills, decrease in mental overload. Third halve- emotional increase in social contacts, increase in social connectedness, decrease in social isolation. Fourth halve- physical increase in physical safety, increase in food security, maintain overall health, maintain nutritional intake, maintain meal/service satisfaction, maintain physical activity. ">
            <a:extLst>
              <a:ext uri="{FF2B5EF4-FFF2-40B4-BE49-F238E27FC236}">
                <a16:creationId xmlns:a16="http://schemas.microsoft.com/office/drawing/2014/main" id="{00567F7E-2B17-4B90-8046-C0E4B4FAA745}"/>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3276600" y="131017"/>
            <a:ext cx="5257800" cy="5257800"/>
          </a:xfrm>
          <a:prstGeom prst="rect">
            <a:avLst/>
          </a:prstGeom>
        </p:spPr>
      </p:pic>
      <p:sp>
        <p:nvSpPr>
          <p:cNvPr id="9" name="Title 8">
            <a:extLst>
              <a:ext uri="{FF2B5EF4-FFF2-40B4-BE49-F238E27FC236}">
                <a16:creationId xmlns:a16="http://schemas.microsoft.com/office/drawing/2014/main" id="{C0B0BCEA-3DC3-4EFB-98C3-0F1AF6CCF6FF}"/>
              </a:ext>
              <a:ext uri="{C183D7F6-B498-43B3-948B-1728B52AA6E4}">
                <adec:decorative xmlns:adec="http://schemas.microsoft.com/office/drawing/2017/decorative" val="1"/>
              </a:ext>
            </a:extLst>
          </p:cNvPr>
          <p:cNvSpPr>
            <a:spLocks noGrp="1"/>
          </p:cNvSpPr>
          <p:nvPr>
            <p:ph type="title" idx="4294967295"/>
          </p:nvPr>
        </p:nvSpPr>
        <p:spPr>
          <a:xfrm>
            <a:off x="228600" y="1219200"/>
            <a:ext cx="3449470" cy="101566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4"/>
                </a:solidFill>
                <a:effectLst/>
                <a:uLnTx/>
                <a:uFillTx/>
                <a:latin typeface="+mj-lt"/>
                <a:ea typeface="+mn-ea"/>
                <a:cs typeface="+mn-cs"/>
              </a:rPr>
              <a:t>Title VI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4"/>
                </a:solidFill>
                <a:effectLst/>
                <a:uLnTx/>
                <a:uFillTx/>
                <a:latin typeface="+mj-lt"/>
                <a:ea typeface="+mn-ea"/>
                <a:cs typeface="+mn-cs"/>
              </a:rPr>
              <a:t>Medicine Wheel </a:t>
            </a:r>
            <a:endParaRPr kumimoji="0" lang="en-US" sz="3000" b="0" i="0" u="none" strike="noStrike" kern="1200" cap="none" spc="0" normalizeH="0" baseline="0" noProof="0" dirty="0">
              <a:ln>
                <a:noFill/>
              </a:ln>
              <a:solidFill>
                <a:schemeClr val="accent4"/>
              </a:solidFill>
              <a:effectLst/>
              <a:uLnTx/>
              <a:uFillTx/>
              <a:latin typeface="+mj-lt"/>
              <a:ea typeface="+mn-ea"/>
              <a:cs typeface="+mn-cs"/>
            </a:endParaRPr>
          </a:p>
        </p:txBody>
      </p:sp>
    </p:spTree>
    <p:extLst>
      <p:ext uri="{BB962C8B-B14F-4D97-AF65-F5344CB8AC3E}">
        <p14:creationId xmlns:p14="http://schemas.microsoft.com/office/powerpoint/2010/main" val="417996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5449-1B31-4D96-925F-DD77D98AEA33}"/>
              </a:ext>
            </a:extLst>
          </p:cNvPr>
          <p:cNvSpPr>
            <a:spLocks noGrp="1"/>
          </p:cNvSpPr>
          <p:nvPr>
            <p:ph type="title"/>
          </p:nvPr>
        </p:nvSpPr>
        <p:spPr>
          <a:xfrm>
            <a:off x="0" y="381000"/>
            <a:ext cx="9126020" cy="1835865"/>
          </a:xfrm>
        </p:spPr>
        <p:txBody>
          <a:bodyPr>
            <a:normAutofit/>
          </a:bodyPr>
          <a:lstStyle/>
          <a:p>
            <a:r>
              <a:rPr lang="en-US" sz="4000" dirty="0">
                <a:solidFill>
                  <a:schemeClr val="accent4"/>
                </a:solidFill>
              </a:rPr>
              <a:t>Why is Self-Care Important?</a:t>
            </a:r>
            <a:br>
              <a:rPr lang="en-US" dirty="0"/>
            </a:br>
            <a:endParaRPr lang="en-US" sz="2025" dirty="0"/>
          </a:p>
        </p:txBody>
      </p:sp>
      <p:sp>
        <p:nvSpPr>
          <p:cNvPr id="3" name="Content Placeholder 2">
            <a:extLst>
              <a:ext uri="{FF2B5EF4-FFF2-40B4-BE49-F238E27FC236}">
                <a16:creationId xmlns:a16="http://schemas.microsoft.com/office/drawing/2014/main" id="{D2D7273F-ABD2-47AC-8582-07C650D687E8}"/>
              </a:ext>
            </a:extLst>
          </p:cNvPr>
          <p:cNvSpPr>
            <a:spLocks noGrp="1"/>
          </p:cNvSpPr>
          <p:nvPr>
            <p:ph idx="1"/>
          </p:nvPr>
        </p:nvSpPr>
        <p:spPr>
          <a:xfrm>
            <a:off x="228600" y="1143000"/>
            <a:ext cx="8704780" cy="5213350"/>
          </a:xfrm>
        </p:spPr>
        <p:txBody>
          <a:bodyPr>
            <a:normAutofit/>
          </a:bodyPr>
          <a:lstStyle/>
          <a:p>
            <a:endParaRPr lang="en-US" sz="2400" dirty="0">
              <a:solidFill>
                <a:schemeClr val="tx1">
                  <a:lumMod val="85000"/>
                  <a:lumOff val="15000"/>
                </a:schemeClr>
              </a:solidFill>
            </a:endParaRPr>
          </a:p>
          <a:p>
            <a:pPr marL="0" indent="0">
              <a:buNone/>
            </a:pPr>
            <a:endParaRPr lang="en-US" sz="2400" dirty="0">
              <a:solidFill>
                <a:schemeClr val="tx1">
                  <a:lumMod val="85000"/>
                  <a:lumOff val="15000"/>
                </a:schemeClr>
              </a:solidFill>
            </a:endParaRPr>
          </a:p>
          <a:p>
            <a:r>
              <a:rPr lang="en-US" sz="3000" dirty="0">
                <a:solidFill>
                  <a:schemeClr val="tx1">
                    <a:lumMod val="85000"/>
                    <a:lumOff val="15000"/>
                  </a:schemeClr>
                </a:solidFill>
              </a:rPr>
              <a:t>Strengthens connections and relationships</a:t>
            </a:r>
          </a:p>
          <a:p>
            <a:r>
              <a:rPr lang="en-US" sz="3000" dirty="0">
                <a:solidFill>
                  <a:schemeClr val="tx1">
                    <a:lumMod val="85000"/>
                    <a:lumOff val="15000"/>
                  </a:schemeClr>
                </a:solidFill>
              </a:rPr>
              <a:t>Helps maintain balance</a:t>
            </a:r>
          </a:p>
          <a:p>
            <a:r>
              <a:rPr lang="en-US" sz="3000" dirty="0">
                <a:solidFill>
                  <a:schemeClr val="tx1">
                    <a:lumMod val="85000"/>
                    <a:lumOff val="15000"/>
                  </a:schemeClr>
                </a:solidFill>
              </a:rPr>
              <a:t>Prevents burnout and promotes energy</a:t>
            </a:r>
          </a:p>
          <a:p>
            <a:r>
              <a:rPr lang="en-US" sz="3000" dirty="0">
                <a:solidFill>
                  <a:schemeClr val="tx1">
                    <a:lumMod val="85000"/>
                    <a:lumOff val="15000"/>
                  </a:schemeClr>
                </a:solidFill>
              </a:rPr>
              <a:t>Enhances self-confidence and self-awareness</a:t>
            </a:r>
          </a:p>
          <a:p>
            <a:r>
              <a:rPr lang="en-US" sz="3000" dirty="0">
                <a:solidFill>
                  <a:schemeClr val="tx1">
                    <a:lumMod val="85000"/>
                    <a:lumOff val="15000"/>
                  </a:schemeClr>
                </a:solidFill>
              </a:rPr>
              <a:t>Taking care of yourself is also taking care of your loved ones!</a:t>
            </a:r>
          </a:p>
          <a:p>
            <a:pPr marL="0" indent="0">
              <a:buNone/>
            </a:pPr>
            <a:endParaRPr lang="en-US" sz="2175" dirty="0"/>
          </a:p>
        </p:txBody>
      </p:sp>
      <p:sp>
        <p:nvSpPr>
          <p:cNvPr id="4" name="Slide Number Placeholder 3">
            <a:extLst>
              <a:ext uri="{FF2B5EF4-FFF2-40B4-BE49-F238E27FC236}">
                <a16:creationId xmlns:a16="http://schemas.microsoft.com/office/drawing/2014/main" id="{45F52C82-C205-4C87-A230-DA898BD7D1BC}"/>
              </a:ext>
            </a:extLst>
          </p:cNvPr>
          <p:cNvSpPr>
            <a:spLocks noGrp="1"/>
          </p:cNvSpPr>
          <p:nvPr>
            <p:ph type="sldNum" sz="quarter" idx="12"/>
          </p:nvPr>
        </p:nvSpPr>
        <p:spPr/>
        <p:txBody>
          <a:bodyPr/>
          <a:lstStyle/>
          <a:p>
            <a:fld id="{7AA28999-D008-419E-9628-EE1C64F81F4C}" type="slidenum">
              <a:rPr lang="en-US" smtClean="0"/>
              <a:pPr/>
              <a:t>5</a:t>
            </a:fld>
            <a:endParaRPr lang="en-US" dirty="0"/>
          </a:p>
        </p:txBody>
      </p:sp>
    </p:spTree>
    <p:extLst>
      <p:ext uri="{BB962C8B-B14F-4D97-AF65-F5344CB8AC3E}">
        <p14:creationId xmlns:p14="http://schemas.microsoft.com/office/powerpoint/2010/main" val="307684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2615-DCAC-4AF9-B2B8-5A244BFE2504}"/>
              </a:ext>
            </a:extLst>
          </p:cNvPr>
          <p:cNvSpPr>
            <a:spLocks noGrp="1"/>
          </p:cNvSpPr>
          <p:nvPr>
            <p:ph type="title"/>
          </p:nvPr>
        </p:nvSpPr>
        <p:spPr>
          <a:xfrm>
            <a:off x="457200" y="2971800"/>
            <a:ext cx="8229600" cy="1143000"/>
          </a:xfrm>
        </p:spPr>
        <p:txBody>
          <a:bodyPr>
            <a:normAutofit fontScale="90000"/>
          </a:bodyPr>
          <a:lstStyle/>
          <a:p>
            <a:pPr lvl="0">
              <a:spcBef>
                <a:spcPts val="0"/>
              </a:spcBef>
              <a:defRPr/>
            </a:pPr>
            <a:r>
              <a:rPr lang="en-US" dirty="0">
                <a:solidFill>
                  <a:schemeClr val="accent2"/>
                </a:solidFill>
              </a:rPr>
              <a:t>Guided Meditation Break!</a:t>
            </a:r>
            <a:br>
              <a:rPr lang="en-US" dirty="0">
                <a:solidFill>
                  <a:schemeClr val="accent2"/>
                </a:solidFill>
              </a:rPr>
            </a:br>
            <a:r>
              <a:rPr lang="en-US" sz="2000" b="1" dirty="0"/>
              <a:t>5-Minute Meditation You Can Do Anywhere</a:t>
            </a:r>
            <a:br>
              <a:rPr lang="en-US" sz="2000" b="1" dirty="0">
                <a:solidFill>
                  <a:schemeClr val="tx1"/>
                </a:solidFill>
              </a:rPr>
            </a:br>
            <a:r>
              <a:rPr lang="en-US" sz="2000" i="1" u="sng" dirty="0"/>
              <a:t>https://www.youtube.com/watch?v=inpok4MKVLM</a:t>
            </a:r>
            <a:br>
              <a:rPr lang="en-US" sz="2000" i="1" dirty="0"/>
            </a:br>
            <a:endParaRPr lang="en-US" dirty="0"/>
          </a:p>
        </p:txBody>
      </p:sp>
      <p:sp>
        <p:nvSpPr>
          <p:cNvPr id="3" name="Slide Number Placeholder 2">
            <a:extLst>
              <a:ext uri="{FF2B5EF4-FFF2-40B4-BE49-F238E27FC236}">
                <a16:creationId xmlns:a16="http://schemas.microsoft.com/office/drawing/2014/main" id="{16787AD9-D694-4367-9951-DB57D1CDAB2D}"/>
              </a:ext>
            </a:extLst>
          </p:cNvPr>
          <p:cNvSpPr>
            <a:spLocks noGrp="1"/>
          </p:cNvSpPr>
          <p:nvPr>
            <p:ph type="sldNum" sz="quarter" idx="12"/>
          </p:nvPr>
        </p:nvSpPr>
        <p:spPr/>
        <p:txBody>
          <a:bodyPr/>
          <a:lstStyle/>
          <a:p>
            <a:fld id="{7AA28999-D008-419E-9628-EE1C64F81F4C}" type="slidenum">
              <a:rPr lang="en-US" smtClean="0"/>
              <a:pPr/>
              <a:t>6</a:t>
            </a:fld>
            <a:endParaRPr lang="en-US" dirty="0"/>
          </a:p>
        </p:txBody>
      </p:sp>
    </p:spTree>
    <p:extLst>
      <p:ext uri="{BB962C8B-B14F-4D97-AF65-F5344CB8AC3E}">
        <p14:creationId xmlns:p14="http://schemas.microsoft.com/office/powerpoint/2010/main" val="1912389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8882B8-F082-4BD6-B201-55591C6813F0}"/>
              </a:ext>
            </a:extLst>
          </p:cNvPr>
          <p:cNvSpPr>
            <a:spLocks noGrp="1"/>
          </p:cNvSpPr>
          <p:nvPr>
            <p:ph type="title"/>
          </p:nvPr>
        </p:nvSpPr>
        <p:spPr/>
        <p:txBody>
          <a:bodyPr>
            <a:normAutofit/>
          </a:bodyPr>
          <a:lstStyle/>
          <a:p>
            <a:r>
              <a:rPr lang="en-US" sz="4000" dirty="0">
                <a:solidFill>
                  <a:schemeClr val="accent4"/>
                </a:solidFill>
              </a:rPr>
              <a:t>Practical Tips</a:t>
            </a:r>
          </a:p>
        </p:txBody>
      </p:sp>
      <p:sp>
        <p:nvSpPr>
          <p:cNvPr id="7" name="Content Placeholder 6">
            <a:extLst>
              <a:ext uri="{FF2B5EF4-FFF2-40B4-BE49-F238E27FC236}">
                <a16:creationId xmlns:a16="http://schemas.microsoft.com/office/drawing/2014/main" id="{5F96BEEF-158D-4845-B89C-FB96972C257E}"/>
              </a:ext>
            </a:extLst>
          </p:cNvPr>
          <p:cNvSpPr>
            <a:spLocks noGrp="1"/>
          </p:cNvSpPr>
          <p:nvPr>
            <p:ph idx="1"/>
          </p:nvPr>
        </p:nvSpPr>
        <p:spPr/>
        <p:txBody>
          <a:bodyPr>
            <a:normAutofit fontScale="92500" lnSpcReduction="20000"/>
          </a:bodyPr>
          <a:lstStyle/>
          <a:p>
            <a:r>
              <a:rPr lang="en-US" dirty="0">
                <a:solidFill>
                  <a:schemeClr val="tx1">
                    <a:lumMod val="85000"/>
                    <a:lumOff val="15000"/>
                  </a:schemeClr>
                </a:solidFill>
              </a:rPr>
              <a:t>Personal:</a:t>
            </a:r>
          </a:p>
          <a:p>
            <a:pPr lvl="1"/>
            <a:r>
              <a:rPr lang="en-US" dirty="0">
                <a:solidFill>
                  <a:schemeClr val="tx1">
                    <a:lumMod val="85000"/>
                    <a:lumOff val="15000"/>
                  </a:schemeClr>
                </a:solidFill>
              </a:rPr>
              <a:t>Set boundaries</a:t>
            </a:r>
          </a:p>
          <a:p>
            <a:pPr lvl="2"/>
            <a:r>
              <a:rPr lang="en-US" dirty="0">
                <a:solidFill>
                  <a:schemeClr val="tx1">
                    <a:lumMod val="85000"/>
                    <a:lumOff val="15000"/>
                  </a:schemeClr>
                </a:solidFill>
              </a:rPr>
              <a:t>Recognize that you are a caregiver</a:t>
            </a:r>
          </a:p>
          <a:p>
            <a:pPr lvl="1"/>
            <a:r>
              <a:rPr lang="en-US" dirty="0">
                <a:solidFill>
                  <a:schemeClr val="tx1">
                    <a:lumMod val="85000"/>
                    <a:lumOff val="15000"/>
                  </a:schemeClr>
                </a:solidFill>
              </a:rPr>
              <a:t>Don’t wait too late</a:t>
            </a:r>
          </a:p>
          <a:p>
            <a:pPr lvl="1"/>
            <a:r>
              <a:rPr lang="en-US" dirty="0">
                <a:solidFill>
                  <a:schemeClr val="tx1">
                    <a:lumMod val="85000"/>
                    <a:lumOff val="15000"/>
                  </a:schemeClr>
                </a:solidFill>
              </a:rPr>
              <a:t>Get to know yourself!</a:t>
            </a:r>
          </a:p>
          <a:p>
            <a:pPr lvl="1"/>
            <a:r>
              <a:rPr lang="en-US" dirty="0">
                <a:solidFill>
                  <a:schemeClr val="tx1">
                    <a:lumMod val="85000"/>
                    <a:lumOff val="15000"/>
                  </a:schemeClr>
                </a:solidFill>
              </a:rPr>
              <a:t>Find what works for you!</a:t>
            </a:r>
          </a:p>
          <a:p>
            <a:pPr lvl="1"/>
            <a:r>
              <a:rPr lang="en-US" dirty="0">
                <a:solidFill>
                  <a:schemeClr val="tx1">
                    <a:lumMod val="85000"/>
                    <a:lumOff val="15000"/>
                  </a:schemeClr>
                </a:solidFill>
              </a:rPr>
              <a:t>Make a plan with those you trust</a:t>
            </a:r>
          </a:p>
          <a:p>
            <a:pPr lvl="1"/>
            <a:r>
              <a:rPr lang="en-US" dirty="0">
                <a:solidFill>
                  <a:schemeClr val="tx1">
                    <a:lumMod val="85000"/>
                    <a:lumOff val="15000"/>
                  </a:schemeClr>
                </a:solidFill>
              </a:rPr>
              <a:t>Be consistent!</a:t>
            </a:r>
          </a:p>
          <a:p>
            <a:pPr lvl="1"/>
            <a:r>
              <a:rPr lang="en-US" dirty="0">
                <a:solidFill>
                  <a:schemeClr val="tx1">
                    <a:lumMod val="85000"/>
                    <a:lumOff val="15000"/>
                  </a:schemeClr>
                </a:solidFill>
              </a:rPr>
              <a:t>Commit to saying </a:t>
            </a:r>
            <a:r>
              <a:rPr lang="en-US" b="1" dirty="0">
                <a:solidFill>
                  <a:schemeClr val="tx1">
                    <a:lumMod val="85000"/>
                    <a:lumOff val="15000"/>
                  </a:schemeClr>
                </a:solidFill>
              </a:rPr>
              <a:t>NO</a:t>
            </a:r>
          </a:p>
          <a:p>
            <a:pPr marL="0" indent="0">
              <a:buNone/>
            </a:pPr>
            <a:endParaRPr lang="en-US" dirty="0">
              <a:solidFill>
                <a:schemeClr val="tx1">
                  <a:lumMod val="85000"/>
                  <a:lumOff val="15000"/>
                </a:schemeClr>
              </a:solidFill>
            </a:endParaRPr>
          </a:p>
          <a:p>
            <a:pPr lvl="1"/>
            <a:endParaRPr lang="en-US" dirty="0">
              <a:solidFill>
                <a:schemeClr val="tx1">
                  <a:lumMod val="85000"/>
                  <a:lumOff val="15000"/>
                </a:schemeClr>
              </a:solidFill>
            </a:endParaRPr>
          </a:p>
        </p:txBody>
      </p:sp>
      <p:sp>
        <p:nvSpPr>
          <p:cNvPr id="3" name="Slide Number Placeholder 2">
            <a:extLst>
              <a:ext uri="{FF2B5EF4-FFF2-40B4-BE49-F238E27FC236}">
                <a16:creationId xmlns:a16="http://schemas.microsoft.com/office/drawing/2014/main" id="{3988BB1F-2113-45E9-AB63-A0555F1AEE34}"/>
              </a:ext>
            </a:extLst>
          </p:cNvPr>
          <p:cNvSpPr>
            <a:spLocks noGrp="1"/>
          </p:cNvSpPr>
          <p:nvPr>
            <p:ph type="sldNum" sz="quarter" idx="12"/>
          </p:nvPr>
        </p:nvSpPr>
        <p:spPr/>
        <p:txBody>
          <a:bodyPr/>
          <a:lstStyle/>
          <a:p>
            <a:fld id="{7AA28999-D008-419E-9628-EE1C64F81F4C}" type="slidenum">
              <a:rPr lang="en-US" smtClean="0"/>
              <a:pPr/>
              <a:t>7</a:t>
            </a:fld>
            <a:endParaRPr lang="en-US"/>
          </a:p>
        </p:txBody>
      </p:sp>
    </p:spTree>
    <p:extLst>
      <p:ext uri="{BB962C8B-B14F-4D97-AF65-F5344CB8AC3E}">
        <p14:creationId xmlns:p14="http://schemas.microsoft.com/office/powerpoint/2010/main" val="220945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D511-F0C2-4772-98FD-77FDC99B037E}"/>
              </a:ext>
            </a:extLst>
          </p:cNvPr>
          <p:cNvSpPr>
            <a:spLocks noGrp="1"/>
          </p:cNvSpPr>
          <p:nvPr>
            <p:ph type="title"/>
          </p:nvPr>
        </p:nvSpPr>
        <p:spPr/>
        <p:txBody>
          <a:bodyPr>
            <a:normAutofit fontScale="90000"/>
          </a:bodyPr>
          <a:lstStyle/>
          <a:p>
            <a:r>
              <a:rPr lang="en-US" dirty="0">
                <a:solidFill>
                  <a:schemeClr val="accent4"/>
                </a:solidFill>
              </a:rPr>
              <a:t>ACL Title VI Caregiver Programs</a:t>
            </a:r>
          </a:p>
        </p:txBody>
      </p:sp>
      <p:sp>
        <p:nvSpPr>
          <p:cNvPr id="3" name="Content Placeholder 2">
            <a:extLst>
              <a:ext uri="{FF2B5EF4-FFF2-40B4-BE49-F238E27FC236}">
                <a16:creationId xmlns:a16="http://schemas.microsoft.com/office/drawing/2014/main" id="{F1858C01-545B-469D-B512-EDC1D8164980}"/>
              </a:ext>
            </a:extLst>
          </p:cNvPr>
          <p:cNvSpPr>
            <a:spLocks noGrp="1"/>
          </p:cNvSpPr>
          <p:nvPr>
            <p:ph idx="1"/>
          </p:nvPr>
        </p:nvSpPr>
        <p:spPr>
          <a:xfrm>
            <a:off x="472807" y="1485900"/>
            <a:ext cx="8229600" cy="3886200"/>
          </a:xfrm>
        </p:spPr>
        <p:txBody>
          <a:bodyPr>
            <a:noAutofit/>
          </a:bodyPr>
          <a:lstStyle/>
          <a:p>
            <a:r>
              <a:rPr lang="en-US" sz="2000" b="1" dirty="0"/>
              <a:t>What are ACL’s Title VI Services?</a:t>
            </a:r>
          </a:p>
          <a:p>
            <a:pPr lvl="1"/>
            <a:r>
              <a:rPr lang="en-US" sz="1600" dirty="0"/>
              <a:t>The Older American’s Act (OAA) promotes the health and wellbeing of older Americans by providing community and home-based services that encourage independent living, physical and mental health, appropriate housing, restorative services who require institutional care, and retirement planning in “health, honor, and dignity” (OAA Title I, Sec. 101: 42 U.S.C. 3001). </a:t>
            </a:r>
            <a:endParaRPr lang="en-US" sz="1600" b="1" dirty="0"/>
          </a:p>
          <a:p>
            <a:r>
              <a:rPr lang="en-US" sz="2000" b="1" dirty="0"/>
              <a:t>Native American Caregiver Support Program (Part C)</a:t>
            </a:r>
          </a:p>
          <a:p>
            <a:pPr lvl="1"/>
            <a:r>
              <a:rPr lang="en-US" sz="2000" dirty="0"/>
              <a:t>All programs with Parts A or B are eligible to apply</a:t>
            </a:r>
          </a:p>
          <a:p>
            <a:pPr lvl="1"/>
            <a:r>
              <a:rPr lang="en-US" sz="2000" dirty="0"/>
              <a:t>Provides help to caregivers of Elders and grandparents caring for grandchildren or other older relative caregivers</a:t>
            </a:r>
          </a:p>
          <a:p>
            <a:pPr lvl="1"/>
            <a:r>
              <a:rPr lang="en-US" sz="2000" dirty="0"/>
              <a:t>Services include:</a:t>
            </a:r>
          </a:p>
          <a:p>
            <a:pPr lvl="2"/>
            <a:r>
              <a:rPr lang="en-US" sz="1500" dirty="0"/>
              <a:t>Information and outreach, access assistance, counseling, support groups and training, respite care</a:t>
            </a:r>
          </a:p>
          <a:p>
            <a:pPr lvl="2"/>
            <a:r>
              <a:rPr lang="en-US" sz="1500" dirty="0"/>
              <a:t>Other supplemental services</a:t>
            </a:r>
            <a:endParaRPr lang="en-US" sz="2000" b="1" dirty="0"/>
          </a:p>
        </p:txBody>
      </p:sp>
      <p:sp>
        <p:nvSpPr>
          <p:cNvPr id="4" name="Slide Number Placeholder 3">
            <a:extLst>
              <a:ext uri="{FF2B5EF4-FFF2-40B4-BE49-F238E27FC236}">
                <a16:creationId xmlns:a16="http://schemas.microsoft.com/office/drawing/2014/main" id="{50ABACC6-BEAF-4521-A5B9-76DBFFE8CD6D}"/>
              </a:ext>
            </a:extLst>
          </p:cNvPr>
          <p:cNvSpPr>
            <a:spLocks noGrp="1"/>
          </p:cNvSpPr>
          <p:nvPr>
            <p:ph type="sldNum" sz="quarter" idx="12"/>
          </p:nvPr>
        </p:nvSpPr>
        <p:spPr/>
        <p:txBody>
          <a:bodyPr/>
          <a:lstStyle/>
          <a:p>
            <a:fld id="{7AA28999-D008-419E-9628-EE1C64F81F4C}" type="slidenum">
              <a:rPr lang="en-US" smtClean="0"/>
              <a:pPr/>
              <a:t>8</a:t>
            </a:fld>
            <a:endParaRPr lang="en-US" dirty="0"/>
          </a:p>
        </p:txBody>
      </p:sp>
    </p:spTree>
    <p:extLst>
      <p:ext uri="{BB962C8B-B14F-4D97-AF65-F5344CB8AC3E}">
        <p14:creationId xmlns:p14="http://schemas.microsoft.com/office/powerpoint/2010/main" val="197316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6EA3-DD3D-4567-A089-025784567A76}"/>
              </a:ext>
            </a:extLst>
          </p:cNvPr>
          <p:cNvSpPr>
            <a:spLocks noGrp="1"/>
          </p:cNvSpPr>
          <p:nvPr>
            <p:ph type="title"/>
          </p:nvPr>
        </p:nvSpPr>
        <p:spPr/>
        <p:txBody>
          <a:bodyPr/>
          <a:lstStyle/>
          <a:p>
            <a:r>
              <a:rPr lang="en-US" dirty="0"/>
              <a:t>Respite Programs</a:t>
            </a:r>
          </a:p>
        </p:txBody>
      </p:sp>
      <p:sp>
        <p:nvSpPr>
          <p:cNvPr id="3" name="Content Placeholder 2">
            <a:extLst>
              <a:ext uri="{FF2B5EF4-FFF2-40B4-BE49-F238E27FC236}">
                <a16:creationId xmlns:a16="http://schemas.microsoft.com/office/drawing/2014/main" id="{DCC41DB3-C35B-4748-9876-F4C6FC268199}"/>
              </a:ext>
            </a:extLst>
          </p:cNvPr>
          <p:cNvSpPr>
            <a:spLocks noGrp="1"/>
          </p:cNvSpPr>
          <p:nvPr>
            <p:ph idx="1"/>
          </p:nvPr>
        </p:nvSpPr>
        <p:spPr/>
        <p:txBody>
          <a:bodyPr>
            <a:normAutofit/>
          </a:bodyPr>
          <a:lstStyle/>
          <a:p>
            <a:r>
              <a:rPr lang="en-US" dirty="0"/>
              <a:t>Respite care is care given to caregivers, so they have a chance to take a break</a:t>
            </a:r>
          </a:p>
          <a:p>
            <a:r>
              <a:rPr lang="en-US" dirty="0"/>
              <a:t>Respite can be provided in the elder’s or caregiver’s home</a:t>
            </a:r>
          </a:p>
          <a:p>
            <a:r>
              <a:rPr lang="en-US" dirty="0"/>
              <a:t>Respite care can also be provided in out-of-home settings</a:t>
            </a:r>
          </a:p>
          <a:p>
            <a:pPr lvl="2"/>
            <a:r>
              <a:rPr lang="en-US" dirty="0"/>
              <a:t>Such as senior centers or day programs</a:t>
            </a:r>
          </a:p>
        </p:txBody>
      </p:sp>
      <p:sp>
        <p:nvSpPr>
          <p:cNvPr id="4" name="Slide Number Placeholder 3">
            <a:extLst>
              <a:ext uri="{FF2B5EF4-FFF2-40B4-BE49-F238E27FC236}">
                <a16:creationId xmlns:a16="http://schemas.microsoft.com/office/drawing/2014/main" id="{1845150A-8338-449F-8D4C-BDF07FAB4C72}"/>
              </a:ext>
            </a:extLst>
          </p:cNvPr>
          <p:cNvSpPr>
            <a:spLocks noGrp="1"/>
          </p:cNvSpPr>
          <p:nvPr>
            <p:ph type="sldNum" sz="quarter" idx="12"/>
          </p:nvPr>
        </p:nvSpPr>
        <p:spPr/>
        <p:txBody>
          <a:bodyPr/>
          <a:lstStyle/>
          <a:p>
            <a:fld id="{7AA28999-D008-419E-9628-EE1C64F81F4C}" type="slidenum">
              <a:rPr lang="en-US" smtClean="0"/>
              <a:pPr/>
              <a:t>9</a:t>
            </a:fld>
            <a:endParaRPr lang="en-US" dirty="0"/>
          </a:p>
        </p:txBody>
      </p:sp>
    </p:spTree>
    <p:extLst>
      <p:ext uri="{BB962C8B-B14F-4D97-AF65-F5344CB8AC3E}">
        <p14:creationId xmlns:p14="http://schemas.microsoft.com/office/powerpoint/2010/main" val="1733860775"/>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ACLPresentationTemplate_2014</Template>
  <TotalTime>6762</TotalTime>
  <Words>1208</Words>
  <Application>Microsoft Office PowerPoint</Application>
  <PresentationFormat>On-screen Show (4:3)</PresentationFormat>
  <Paragraphs>147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Wingdings</vt:lpstr>
      <vt:lpstr>ACLPresentationTemplate_2014</vt:lpstr>
      <vt:lpstr>Title Slide Option A</vt:lpstr>
      <vt:lpstr>Thinking about Self-Care</vt:lpstr>
      <vt:lpstr>What is Self-Care?</vt:lpstr>
      <vt:lpstr>Title VI Programs  Medicine Wheel </vt:lpstr>
      <vt:lpstr>Why is Self-Care Important? </vt:lpstr>
      <vt:lpstr>Guided Meditation Break! 5-Minute Meditation You Can Do Anywhere https://www.youtube.com/watch?v=inpok4MKVLM </vt:lpstr>
      <vt:lpstr>Practical Tips</vt:lpstr>
      <vt:lpstr>ACL Title VI Caregiver Programs</vt:lpstr>
      <vt:lpstr>Respite Programs</vt:lpstr>
      <vt:lpstr>Resources for Caregivers</vt:lpstr>
      <vt:lpstr>Resources for Caregivers</vt:lpstr>
      <vt:lpstr>Something to think about…</vt:lpstr>
      <vt:lpstr>Contact Information</vt:lpstr>
      <vt:lpstr>Thank you! </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Laura Stevenson</cp:lastModifiedBy>
  <cp:revision>58</cp:revision>
  <dcterms:created xsi:type="dcterms:W3CDTF">2017-03-22T19:20:04Z</dcterms:created>
  <dcterms:modified xsi:type="dcterms:W3CDTF">2022-07-19T15:49:53Z</dcterms:modified>
</cp:coreProperties>
</file>