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66" r:id="rId4"/>
    <p:sldId id="330" r:id="rId5"/>
    <p:sldId id="299" r:id="rId6"/>
    <p:sldId id="318" r:id="rId7"/>
    <p:sldId id="298" r:id="rId8"/>
    <p:sldId id="321" r:id="rId9"/>
    <p:sldId id="317" r:id="rId10"/>
    <p:sldId id="261" r:id="rId11"/>
    <p:sldId id="262" r:id="rId12"/>
    <p:sldId id="310" r:id="rId13"/>
    <p:sldId id="311" r:id="rId14"/>
    <p:sldId id="263" r:id="rId15"/>
    <p:sldId id="309" r:id="rId16"/>
    <p:sldId id="312" r:id="rId17"/>
    <p:sldId id="302" r:id="rId18"/>
    <p:sldId id="267" r:id="rId19"/>
    <p:sldId id="319" r:id="rId20"/>
    <p:sldId id="303" r:id="rId21"/>
    <p:sldId id="305" r:id="rId22"/>
    <p:sldId id="306" r:id="rId23"/>
    <p:sldId id="307" r:id="rId24"/>
    <p:sldId id="288" r:id="rId25"/>
    <p:sldId id="315" r:id="rId26"/>
    <p:sldId id="316" r:id="rId27"/>
    <p:sldId id="283" r:id="rId28"/>
    <p:sldId id="296" r:id="rId29"/>
    <p:sldId id="289" r:id="rId30"/>
    <p:sldId id="290" r:id="rId31"/>
    <p:sldId id="291" r:id="rId32"/>
    <p:sldId id="292" r:id="rId33"/>
    <p:sldId id="320" r:id="rId34"/>
    <p:sldId id="293" r:id="rId35"/>
    <p:sldId id="322" r:id="rId36"/>
    <p:sldId id="294" r:id="rId37"/>
    <p:sldId id="295" r:id="rId38"/>
    <p:sldId id="324" r:id="rId39"/>
    <p:sldId id="325" r:id="rId40"/>
    <p:sldId id="323" r:id="rId41"/>
    <p:sldId id="326" r:id="rId42"/>
    <p:sldId id="297" r:id="rId43"/>
    <p:sldId id="328" r:id="rId44"/>
    <p:sldId id="32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0000"/>
    <a:srgbClr val="5C5C5C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9" autoAdjust="0"/>
    <p:restoredTop sz="75322" autoAdjust="0"/>
  </p:normalViewPr>
  <p:slideViewPr>
    <p:cSldViewPr snapToGrid="0">
      <p:cViewPr varScale="1">
        <p:scale>
          <a:sx n="54" d="100"/>
          <a:sy n="54" d="100"/>
        </p:scale>
        <p:origin x="1482" y="120"/>
      </p:cViewPr>
      <p:guideLst/>
    </p:cSldViewPr>
  </p:slideViewPr>
  <p:outlineViewPr>
    <p:cViewPr>
      <p:scale>
        <a:sx n="33" d="100"/>
        <a:sy n="33" d="100"/>
      </p:scale>
      <p:origin x="0" y="-1361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Paid Claims FY 15</a:t>
            </a:r>
          </a:p>
          <a:p>
            <a:pPr>
              <a:defRPr/>
            </a:pPr>
            <a:r>
              <a:rPr lang="en-US" sz="3200" b="1" dirty="0"/>
              <a:t>$22.3</a:t>
            </a:r>
            <a:r>
              <a:rPr lang="en-US" sz="3200" b="1" baseline="0" dirty="0"/>
              <a:t> Mil</a:t>
            </a:r>
            <a:endParaRPr lang="en-US" sz="3200" b="1" dirty="0"/>
          </a:p>
        </c:rich>
      </c:tx>
      <c:layout>
        <c:manualLayout>
          <c:xMode val="edge"/>
          <c:yMode val="edge"/>
          <c:x val="0.26253493013972101"/>
          <c:y val="3.9525691699604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621041381806E-2"/>
          <c:y val="0.312608992664763"/>
          <c:w val="0.81388888888888899"/>
          <c:h val="0.598229804607756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31-D541-BDBA-E38DB7A3DB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C31-D541-BDBA-E38DB7A3DBBD}"/>
              </c:ext>
            </c:extLst>
          </c:dPt>
          <c:dLbls>
            <c:dLbl>
              <c:idx val="0"/>
              <c:layout>
                <c:manualLayout>
                  <c:x val="-0.31358739214484399"/>
                  <c:y val="-0.24902347680848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$18.8</a:t>
                    </a:r>
                    <a:r>
                      <a:rPr lang="en-US" sz="2400" b="1" baseline="0" dirty="0"/>
                      <a:t> Mil</a:t>
                    </a:r>
                  </a:p>
                  <a:p>
                    <a:endParaRPr lang="en-US" sz="2400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66542505540099"/>
                      <c:h val="0.144292065625174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31-D541-BDBA-E38DB7A3DBBD}"/>
                </c:ext>
              </c:extLst>
            </c:dLbl>
            <c:dLbl>
              <c:idx val="1"/>
              <c:layout>
                <c:manualLayout>
                  <c:x val="-1.6861238153614001E-2"/>
                  <c:y val="6.2393415084831198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$3.5</a:t>
                    </a:r>
                    <a:r>
                      <a:rPr lang="en-US" sz="2400" b="1" baseline="0" dirty="0"/>
                      <a:t> Mil</a:t>
                    </a:r>
                    <a:endParaRPr lang="en-US" sz="2400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83033932135697"/>
                      <c:h val="0.202215801556637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C31-D541-BDBA-E38DB7A3DB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summary!$E$4:$E$5</c:f>
              <c:numCache>
                <c:formatCode>"$"#,##0</c:formatCode>
                <c:ptCount val="2"/>
                <c:pt idx="0" formatCode="&quot;$&quot;#,##0_);\(&quot;$&quot;#,##0\)">
                  <c:v>18783952</c:v>
                </c:pt>
                <c:pt idx="1">
                  <c:v>3495432.45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31-D541-BDBA-E38DB7A3D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8A20F-A972-E642-8882-B18995F775B9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6ABF2-97F4-CC41-AF30-59C9DAAF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EE5D-7B6A-48F9-BDDE-17EBB367B998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C3F56-55D2-4784-B93C-9998A329B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C3F56-55D2-4784-B93C-9998A329BD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5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continued work will be done to…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  Establish Adult Foster Care Licensing.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  Explore federal and state requirements to develop Adult Day Services.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  Participate in PCA regulation – MN Department of Human Services approving licenses, Red Lake Nation requiring business license.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   Work toward Red Lake Nation developing service infrastructure and in doing so “rebalance” Medical Assistance $.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 services to urban settings.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3F56-55D2-4784-B93C-9998A329BD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C3F56-55D2-4784-B93C-9998A329BD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9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8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6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5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9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9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2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 l="-3000" t="-39000" r="-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9D130-808A-4B83-84C3-ABE0F958A2B2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35857-F8F9-4469-B43B-4E9A0AE1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2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ms.gov/Outreach-and-Education/American-Indian-Alaska-Native/ALAN/TSS-TA-Center/info/mfp.html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DVdwB2t4u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a.anderson@state.mn.us" TargetMode="External"/><Relationship Id="rId2" Type="http://schemas.openxmlformats.org/officeDocument/2006/relationships/hyperlink" Target="mailto:cheri.goodwin@redlakenation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Reitmeir_maryann@yahoo.co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38161" y="0"/>
            <a:ext cx="7551298" cy="6858000"/>
          </a:xfrm>
        </p:spPr>
        <p:txBody>
          <a:bodyPr>
            <a:normAutofit/>
          </a:bodyPr>
          <a:lstStyle/>
          <a:p>
            <a:pPr algn="ctr"/>
            <a:r>
              <a:rPr lang="en-US" sz="11600" b="1" dirty="0">
                <a:solidFill>
                  <a:srgbClr val="CC0000"/>
                </a:solidFill>
                <a:latin typeface="Bradley Hand ITC" panose="03070402050302030203" pitchFamily="66" charset="0"/>
              </a:rPr>
              <a:t>Red Lake </a:t>
            </a:r>
            <a:br>
              <a:rPr lang="en-US" sz="11600" b="1" dirty="0">
                <a:solidFill>
                  <a:srgbClr val="CC0000"/>
                </a:solidFill>
                <a:latin typeface="Bradley Hand ITC" panose="03070402050302030203" pitchFamily="66" charset="0"/>
              </a:rPr>
            </a:br>
            <a:r>
              <a:rPr lang="en-US" sz="11600" b="1" dirty="0">
                <a:solidFill>
                  <a:srgbClr val="CC0000"/>
                </a:solidFill>
                <a:latin typeface="Bradley Hand ITC" panose="03070402050302030203" pitchFamily="66" charset="0"/>
              </a:rPr>
              <a:t>Nation </a:t>
            </a:r>
            <a:br>
              <a:rPr lang="en-US" sz="10700" b="1" dirty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r>
              <a:rPr lang="en-US" sz="2000" dirty="0"/>
              <a:t>Home of the Red Lake Band of Chippewa Indians</a:t>
            </a:r>
            <a:br>
              <a:rPr lang="en-US" sz="2000" dirty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br>
              <a:rPr lang="en-US" dirty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Money Follows Person TI</a:t>
            </a:r>
          </a:p>
        </p:txBody>
      </p:sp>
      <p:pic>
        <p:nvPicPr>
          <p:cNvPr id="6" name="Picture 5" descr="Red lake nation logo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03" y="4415824"/>
            <a:ext cx="1384613" cy="13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3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9000" r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6514" y="0"/>
            <a:ext cx="8098971" cy="133125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</a:rPr>
              <a:t>Money Follows Person TI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9756" y="2926191"/>
            <a:ext cx="79615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Transition tribal members from institutional settings back to their communities;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Expand the leadership role of tribes in the design and operations of Medicaid funded programs tailored for tribal members.</a:t>
            </a:r>
          </a:p>
          <a:p>
            <a:endParaRPr lang="en-US" sz="4000" dirty="0">
              <a:solidFill>
                <a:srgbClr val="5C5C5C"/>
              </a:solidFill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81" y="1475581"/>
            <a:ext cx="1305836" cy="1306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582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2729" y="0"/>
            <a:ext cx="6246542" cy="138504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</a:rPr>
              <a:t>Money Follows Person TI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8234" y="1521617"/>
            <a:ext cx="69955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Working towards: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promoting government-to-government relations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enhancing tribal (service)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increasing access to needed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addressing disparities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designing effective programs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maximizing fiscal resources</a:t>
            </a:r>
          </a:p>
        </p:txBody>
      </p:sp>
    </p:spTree>
    <p:extLst>
      <p:ext uri="{BB962C8B-B14F-4D97-AF65-F5344CB8AC3E}">
        <p14:creationId xmlns:p14="http://schemas.microsoft.com/office/powerpoint/2010/main" val="67358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2729" y="1"/>
            <a:ext cx="6246542" cy="138504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</a:rPr>
              <a:t>Money Follows Person TI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2260" y="1385047"/>
            <a:ext cx="7409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Goals…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Increase use of home and community based services (HCBS) and reduce the use of institution based services.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Eliminate barriers in state law, state Medicaid plans, and state budgets which have made it difficult to use Medicaid funds to offer patients long-term care in the settings of their choice.</a:t>
            </a:r>
          </a:p>
          <a:p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2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3925" y="10759"/>
            <a:ext cx="6246542" cy="138504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</a:rPr>
              <a:t>Money Follows Person TI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4935" y="1385047"/>
            <a:ext cx="699553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Goals continued…</a:t>
            </a:r>
          </a:p>
          <a:p>
            <a:pPr marL="514350" indent="-514350">
              <a:buAutoNum type="arabicPeriod" startAt="3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Strengthen the ability of Medicaid program to provide HCBS to people who choose to transition out of institutions. </a:t>
            </a:r>
          </a:p>
          <a:p>
            <a:pPr marL="514350" indent="-514350">
              <a:buAutoNum type="arabicPeriod" startAt="3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Provide quality assurance and improvement of HCBS.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Source: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CMS.gov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Money Follows the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Initative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hlinkClick r:id="rId2"/>
              </a:rPr>
              <a:t>http://www.cms.gov/Outreach-and-Education/American-Indian-Alaska-Native/ALAN/TSS-TA-Center/info/mfp.html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66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1452" y="0"/>
            <a:ext cx="6995532" cy="1460468"/>
          </a:xfrm>
        </p:spPr>
        <p:txBody>
          <a:bodyPr>
            <a:noAutofit/>
          </a:bodyPr>
          <a:lstStyle/>
          <a:p>
            <a:pPr algn="ctr"/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Money Follows Person TI</a:t>
            </a:r>
            <a:br>
              <a:rPr lang="en-US" b="1" dirty="0">
                <a:solidFill>
                  <a:srgbClr val="CC0000"/>
                </a:solidFill>
              </a:rPr>
            </a:br>
            <a:r>
              <a:rPr lang="en-US" sz="3600" b="1" dirty="0"/>
              <a:t>Participating Tribal Nations</a:t>
            </a:r>
            <a:br>
              <a:rPr lang="en-US" sz="3600" b="1" dirty="0"/>
            </a:br>
            <a:r>
              <a:rPr lang="en-US" sz="3600" b="1" dirty="0"/>
              <a:t>Minnesota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7973" y="1917305"/>
            <a:ext cx="71090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Fond du Lac Band of Lake Superior Chippewa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Bois Forte Band of Chippewa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Mille Lacs Band of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Ojibwe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White Earth 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Lower Sioux Indian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Red Lake Nation</a:t>
            </a:r>
          </a:p>
        </p:txBody>
      </p:sp>
    </p:spTree>
    <p:extLst>
      <p:ext uri="{BB962C8B-B14F-4D97-AF65-F5344CB8AC3E}">
        <p14:creationId xmlns:p14="http://schemas.microsoft.com/office/powerpoint/2010/main" val="214979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7000" t="-28000" r="-1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2972087" y="0"/>
            <a:ext cx="6840022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Moving Home Minnesota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Red Lake 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4332" y="1474826"/>
            <a:ext cx="699553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MFP-TI Phase 1, 2016: Multi methods a</a:t>
            </a:r>
            <a:r>
              <a:rPr lang="en-US" sz="3200" dirty="0"/>
              <a:t>ssessment of…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Elders and persons with vulnerabilities’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Service infrastructure – what is working…strengths; what is not working; recommendations for improvement and development. </a:t>
            </a:r>
          </a:p>
          <a:p>
            <a:r>
              <a:rPr lang="en-US" sz="2800" dirty="0"/>
              <a:t>Strategic Plan completed October 2016  </a:t>
            </a:r>
          </a:p>
          <a:p>
            <a:r>
              <a:rPr lang="en-US" sz="2800" dirty="0"/>
              <a:t>Implementation November 2016 - Ongoing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7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2872817" y="143435"/>
            <a:ext cx="6840022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Moving Home Minnesota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Red Lake 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546" y="1886972"/>
            <a:ext cx="90005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MFP-TI Phase 2, 2019:  </a:t>
            </a:r>
            <a:r>
              <a:rPr lang="en-US" sz="3200" dirty="0"/>
              <a:t>Multi methods assessment employing surveys, interviews, informal conversations, and  talking circles, engaging Red Lake Nation members at home &amp; in urban areas to consider the service infrastructure and answer…What is working; what needs improvement; what is the dream that would assure quality of life?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46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26000" r="-2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8824" y="-1055135"/>
            <a:ext cx="7192537" cy="211027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b="1" dirty="0">
                <a:solidFill>
                  <a:srgbClr val="CC0000"/>
                </a:solidFill>
              </a:rPr>
            </a:br>
            <a:br>
              <a:rPr lang="en-US" sz="6000" b="1" dirty="0">
                <a:solidFill>
                  <a:srgbClr val="CC0000"/>
                </a:solidFill>
              </a:rPr>
            </a:br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0639" y="788746"/>
            <a:ext cx="7700291" cy="5698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9000"/>
              </a:lnSpc>
            </a:pP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en-US" sz="2800" b="1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MFP Tribal Initiative, 2016</a:t>
            </a:r>
          </a:p>
          <a:p>
            <a:pPr algn="ctr">
              <a:lnSpc>
                <a:spcPct val="99000"/>
              </a:lnSpc>
            </a:pPr>
            <a:r>
              <a:rPr lang="en-US" sz="2800" b="1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Strategic Plan</a:t>
            </a:r>
            <a:r>
              <a:rPr lang="en-US" sz="2400" b="1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Integration of SWOT and Appreciative Inquiry approaches…</a:t>
            </a:r>
          </a:p>
          <a:p>
            <a:pPr>
              <a:lnSpc>
                <a:spcPct val="99000"/>
              </a:lnSpc>
            </a:pPr>
            <a:endParaRPr lang="en-US" sz="2800" b="1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9000"/>
              </a:lnSpc>
            </a:pPr>
            <a:r>
              <a:rPr lang="en-US" sz="2800" b="1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Dynamic, working document… </a:t>
            </a:r>
            <a:r>
              <a:rPr lang="en-US" sz="28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outlines suggested direction for Red Lake Nation to prepare, enhance, improve a service infrastructure that supports Elders and persons with vulnerabilities …</a:t>
            </a:r>
          </a:p>
          <a:p>
            <a:pPr marL="457200" indent="-457200">
              <a:lnSpc>
                <a:spcPct val="99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come home to the Red Lake Nation community </a:t>
            </a:r>
          </a:p>
          <a:p>
            <a:pPr marL="457200" indent="-457200">
              <a:lnSpc>
                <a:spcPct val="99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remain in their home, in the Red Lake Nation community</a:t>
            </a:r>
          </a:p>
          <a:p>
            <a:pPr>
              <a:lnSpc>
                <a:spcPct val="99000"/>
              </a:lnSpc>
            </a:pPr>
            <a:endParaRPr lang="en-US" sz="2800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1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9901" y="-383771"/>
            <a:ext cx="7192537" cy="211027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MFP TI Phase 1 2016: Background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7316" y="1384759"/>
            <a:ext cx="70447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Strategic Planning members came together to…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200" dirty="0">
                <a:latin typeface="+mj-lt"/>
              </a:rPr>
              <a:t>First, </a:t>
            </a:r>
            <a:r>
              <a:rPr lang="en-US" sz="3200" dirty="0"/>
              <a:t>speak to values that would guide the strategic planning effort – the Teachings of the Seven Grandfathers and a vision with clear sense of caring and care for those who are vulnerable</a:t>
            </a:r>
            <a:endParaRPr lang="en-US" sz="6000" b="1" dirty="0"/>
          </a:p>
          <a:p>
            <a:pPr marL="457200" indent="-457200">
              <a:buFont typeface="Wingdings" charset="2"/>
              <a:buChar char="Ø"/>
            </a:pPr>
            <a:r>
              <a:rPr lang="en-US" sz="3200" b="1" dirty="0">
                <a:latin typeface="+mj-lt"/>
              </a:rPr>
              <a:t>learn </a:t>
            </a:r>
            <a:r>
              <a:rPr lang="en-US" sz="3200" dirty="0">
                <a:latin typeface="+mj-lt"/>
              </a:rPr>
              <a:t>about MFP-TI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200" b="1" dirty="0">
                <a:latin typeface="+mj-lt"/>
              </a:rPr>
              <a:t>develop a framework </a:t>
            </a:r>
            <a:r>
              <a:rPr lang="en-US" sz="3200" dirty="0">
                <a:latin typeface="+mj-lt"/>
              </a:rPr>
              <a:t>for assessing Red Lake Nation’s service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26475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9043" y="-340437"/>
            <a:ext cx="7192537" cy="211027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MFP Tribal Initiative: Vision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1196" y="1376282"/>
            <a:ext cx="95560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Red Lake Nation as it embodies language, culture, tradition &amp; history benefits all members contributing to the health &amp; well-being of the larger community. Our best hope is to nurture, protect &amp; enhance Elders &amp; persons with vulnerabilities - with mental, physical &amp;</a:t>
            </a:r>
            <a:r>
              <a:rPr lang="en-US" sz="2800" b="1" dirty="0"/>
              <a:t> developmental</a:t>
            </a:r>
            <a:r>
              <a:rPr lang="en-US" sz="2800" b="1" dirty="0">
                <a:latin typeface="+mj-lt"/>
              </a:rPr>
              <a:t> disabilities &amp; chemical dependency – recognizing our responsibilities to ensure that they are honored &amp; respected as they share their wisdom &amp; legacy with children, youth &amp; community members of all ages. We want to ensure that they are able to come home to an infrastructure in place that provides assistance &amp; supports to meet their needs.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714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2F9A-4A9E-4C07-8DA2-387965C0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			</a:t>
            </a:r>
            <a:r>
              <a:rPr lang="en-US" dirty="0">
                <a:solidFill>
                  <a:schemeClr val="bg2"/>
                </a:solidFill>
              </a:rPr>
              <a:t>{Hidden}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7389D-07B4-094F-821D-FF8C8A74F5F8}"/>
              </a:ext>
            </a:extLst>
          </p:cNvPr>
          <p:cNvSpPr txBox="1"/>
          <p:nvPr/>
        </p:nvSpPr>
        <p:spPr>
          <a:xfrm>
            <a:off x="2686311" y="5580192"/>
            <a:ext cx="681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spc="3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 ORTEGA - WHAT IS AN INDIAN?</a:t>
            </a:r>
            <a:endParaRPr lang="en-US" b="1" u="sng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20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92746" y="-361126"/>
            <a:ext cx="7192537" cy="120829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b="1" dirty="0">
                <a:solidFill>
                  <a:srgbClr val="CC0000"/>
                </a:solidFill>
              </a:rPr>
            </a:br>
            <a:r>
              <a:rPr lang="en-US" sz="6000" b="1" dirty="0">
                <a:solidFill>
                  <a:srgbClr val="CC0000"/>
                </a:solidFill>
              </a:rPr>
              <a:t>Red Lake Nation 2016</a:t>
            </a:r>
            <a:br>
              <a:rPr lang="en-US" sz="107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7532" y="847165"/>
            <a:ext cx="8576440" cy="615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175" indent="-457200">
              <a:lnSpc>
                <a:spcPct val="103000"/>
              </a:lnSpc>
              <a:spcAft>
                <a:spcPts val="20"/>
              </a:spcAft>
              <a:buFont typeface="Wingdings" charset="2"/>
              <a:buChar char="§"/>
            </a:pPr>
            <a:r>
              <a:rPr lang="en-US" sz="3200" b="1" dirty="0"/>
              <a:t>Methodology: Multiple methods… </a:t>
            </a:r>
            <a:r>
              <a:rPr lang="en-US" sz="32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914400" marR="3175" lvl="1" indent="-457200">
              <a:lnSpc>
                <a:spcPct val="103000"/>
              </a:lnSpc>
              <a:spcAft>
                <a:spcPts val="20"/>
              </a:spcAft>
              <a:buFont typeface="Wingdings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Secondary data from Minnesota Department of Human Services</a:t>
            </a:r>
          </a:p>
          <a:p>
            <a:pPr marL="914400" marR="3175" lvl="1" indent="-457200">
              <a:lnSpc>
                <a:spcPct val="103000"/>
              </a:lnSpc>
              <a:spcAft>
                <a:spcPts val="20"/>
              </a:spcAft>
              <a:buFont typeface="Wingdings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Primary data…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3175" lvl="2" indent="-457200">
              <a:lnSpc>
                <a:spcPct val="103000"/>
              </a:lnSpc>
              <a:spcAft>
                <a:spcPts val="20"/>
              </a:spcAft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survey of Elders and persons with vulnerabilities;</a:t>
            </a:r>
          </a:p>
          <a:p>
            <a:pPr marL="1371600" marR="3175" lvl="2" indent="-457200">
              <a:lnSpc>
                <a:spcPct val="103000"/>
              </a:lnSpc>
              <a:spcAft>
                <a:spcPts val="20"/>
              </a:spcAft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interviews with key stakeholders;</a:t>
            </a:r>
          </a:p>
          <a:p>
            <a:pPr marL="1371600" marR="3175" lvl="2" indent="-457200">
              <a:lnSpc>
                <a:spcPct val="103000"/>
              </a:lnSpc>
              <a:spcAft>
                <a:spcPts val="20"/>
              </a:spcAft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ongoing Strategic Planning Committee  discussion - reviewed assessment findings at each stage, provided suggestions for further examination, made recommendations for the strategic plan. </a:t>
            </a:r>
          </a:p>
          <a:p>
            <a:pPr>
              <a:lnSpc>
                <a:spcPct val="99000"/>
              </a:lnSpc>
            </a:pPr>
            <a:endParaRPr lang="en-US" sz="3200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10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6915" y="161364"/>
            <a:ext cx="7434919" cy="1371600"/>
          </a:xfrm>
        </p:spPr>
        <p:txBody>
          <a:bodyPr>
            <a:noAutofit/>
          </a:bodyPr>
          <a:lstStyle/>
          <a:p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MFP-TI Phase 1  2016</a:t>
            </a: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Minnesota Department of Human Services (DHS) Data</a:t>
            </a:r>
            <a:br>
              <a:rPr lang="en-US" sz="3200" b="1" dirty="0">
                <a:solidFill>
                  <a:srgbClr val="CC0000"/>
                </a:solidFill>
              </a:rPr>
            </a:br>
            <a:br>
              <a:rPr lang="en-US" sz="3200" b="1" dirty="0">
                <a:solidFill>
                  <a:srgbClr val="CC0000"/>
                </a:solidFill>
              </a:rPr>
            </a:br>
            <a:r>
              <a:rPr lang="en-US" sz="3200" b="1" dirty="0"/>
              <a:t>DHS Medicaid data…</a:t>
            </a:r>
            <a:br>
              <a:rPr lang="en-US" sz="3200" b="1" dirty="0"/>
            </a:br>
            <a:r>
              <a:rPr lang="en-US" sz="3200" b="1" dirty="0"/>
              <a:t>Red Lake claims, services received, service providers</a:t>
            </a:r>
            <a:br>
              <a:rPr lang="en-US" sz="3200" b="1" dirty="0">
                <a:solidFill>
                  <a:srgbClr val="CC0000"/>
                </a:solidFill>
              </a:rPr>
            </a:br>
            <a:br>
              <a:rPr lang="en-US" sz="3200" b="1" dirty="0"/>
            </a:br>
            <a:r>
              <a:rPr lang="en-US" sz="3200" b="1" u="sng" dirty="0">
                <a:solidFill>
                  <a:srgbClr val="990033"/>
                </a:solidFill>
              </a:rPr>
              <a:t>created a pool </a:t>
            </a:r>
            <a:r>
              <a:rPr lang="en-US" sz="3200" b="1" dirty="0"/>
              <a:t>– those served by Red Lake Nation with a Medical Assistance claim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u="sng" dirty="0">
                <a:solidFill>
                  <a:srgbClr val="C00000"/>
                </a:solidFill>
              </a:rPr>
              <a:t>generated reports </a:t>
            </a:r>
            <a:r>
              <a:rPr lang="en-US" sz="3200" b="1" dirty="0"/>
              <a:t>– What did individuals receive and who provided the service?</a:t>
            </a:r>
            <a:br>
              <a:rPr lang="en-US" sz="3200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512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1544" y="-391402"/>
            <a:ext cx="6349177" cy="1325563"/>
          </a:xfrm>
        </p:spPr>
        <p:txBody>
          <a:bodyPr>
            <a:noAutofit/>
          </a:bodyPr>
          <a:lstStyle/>
          <a:p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MFP-TI Phase 1  2016 </a:t>
            </a: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MN DHS Data</a:t>
            </a:r>
            <a:br>
              <a:rPr lang="en-US" b="1" dirty="0">
                <a:solidFill>
                  <a:srgbClr val="CC0000"/>
                </a:solidFill>
              </a:rPr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05184"/>
              </p:ext>
            </p:extLst>
          </p:nvPr>
        </p:nvGraphicFramePr>
        <p:xfrm>
          <a:off x="2407527" y="2374682"/>
          <a:ext cx="7467599" cy="3110192"/>
        </p:xfrm>
        <a:graphic>
          <a:graphicData uri="http://schemas.openxmlformats.org/drawingml/2006/table">
            <a:tbl>
              <a:tblPr firstRow="1"/>
              <a:tblGrid>
                <a:gridCol w="2647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2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3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FY 2015</a:t>
                      </a:r>
                    </a:p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Unique People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Claims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Reimbursed Amount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59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Lake Nation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1,724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5,748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$3,495,432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596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71,307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$22,279,385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0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081D29-8611-4D27-A819-FB9018DB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graphicFrame>
        <p:nvGraphicFramePr>
          <p:cNvPr id="5" name="Chart 4" descr="Paid claim FY15 $22.3 Mil pie chart. Pie chart shows $3.5 and $18.8 Mil.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790212"/>
              </p:ext>
            </p:extLst>
          </p:nvPr>
        </p:nvGraphicFramePr>
        <p:xfrm>
          <a:off x="2899653" y="1170472"/>
          <a:ext cx="63627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8702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541494" y="17929"/>
            <a:ext cx="7109012" cy="16004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 Lake Nation MFP 2016</a:t>
            </a:r>
            <a:endParaRPr kumimoji="0" lang="en-US" sz="10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Survey: Process and Protocol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974" y="1618367"/>
            <a:ext cx="69955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 survey - safety question added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Closed and open items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Confidentiality statement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Respondents signed separate 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 check for duplication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- Elder Gathering &amp; Elderly Nutrition Program (N = 92), Vocational Rehabilitation (N=29) Total N = 121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Gift card, thank you for participation</a:t>
            </a:r>
          </a:p>
        </p:txBody>
      </p:sp>
    </p:spTree>
    <p:extLst>
      <p:ext uri="{BB962C8B-B14F-4D97-AF65-F5344CB8AC3E}">
        <p14:creationId xmlns:p14="http://schemas.microsoft.com/office/powerpoint/2010/main" val="697715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000" b="-1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9A247-6DCA-4C23-AE0A-EC24BABCA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0919" y="135791"/>
            <a:ext cx="991496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 MFP-TI 2016</a:t>
            </a:r>
            <a:endParaRPr lang="en-US" sz="10700" b="1" dirty="0">
              <a:solidFill>
                <a:srgbClr val="FF0000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Survey Instrument: Sample Items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Elders / Persons with Vulnerabilities…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 of daily living?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do you depend on for help?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services do you use?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currently works well for you to meet your needs?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suggestions do you have for services currently not available that would be helpful?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feel safe – why, why not?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Interests/ hobbies/ activities?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31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AFA84-64A6-4B42-AE08-99FB4E0CC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60505" y="1873886"/>
            <a:ext cx="69955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Confidentiality statement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Introduction, brief verbal (accompanying printed material) overview of MFP-TI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Conversational interview process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= 30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Gift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0505" y="0"/>
            <a:ext cx="710901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 MFP-TI 2016</a:t>
            </a:r>
          </a:p>
          <a:p>
            <a:pPr algn="ctr"/>
            <a:r>
              <a:rPr lang="en-US" sz="4400" b="1" dirty="0">
                <a:latin typeface="Calibri Light" panose="020F0302020204030204"/>
                <a:ea typeface="+mj-ea"/>
                <a:cs typeface="+mj-cs"/>
              </a:rPr>
              <a:t>Interview: Process &amp; Protocol</a:t>
            </a:r>
            <a:endParaRPr lang="en-US" sz="10700" b="1" dirty="0"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97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E94B7-9B41-410C-844C-E79759571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77991" y="920621"/>
            <a:ext cx="85872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Interview Guide</a:t>
            </a:r>
            <a:r>
              <a:rPr lang="en-US" sz="32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Elders and Persons with Vulnerabilities…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needs?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going well - in general and related to provision of services?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provided by what department/organization?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Unmet needs? What could be improved?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Dream Question: If tomorrow you wake up and services are in place, what would this look like?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27617" y="-618220"/>
            <a:ext cx="6995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CC0000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MFP-TI Phase 1  2016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2231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863172" y="0"/>
            <a:ext cx="6995532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MFP-TI Phase 1  2016</a:t>
            </a:r>
            <a:br>
              <a:rPr kumimoji="0" lang="en-US" sz="10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Focus Group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6477" y="1323439"/>
            <a:ext cx="82889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Group: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and Protocol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Strategic Planning Committee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Dual purpose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advice and guidance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focus group provide insight and information  - What are the needs; what is going well, what is working, what could be improved, developed,  Dream Question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six times over 5 months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= 20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84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516" y="1302985"/>
            <a:ext cx="699553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Themes that emerged…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Homecare: Personal Care Assistants (PCA)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Safety and Security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Alert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Elder and Youth Connections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Supportive care and services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 Governance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ways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practices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705516" y="-36195"/>
            <a:ext cx="6995532" cy="17235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kumimoji="0" lang="en-US" sz="10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MFP-TI 2016: Findings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87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47958" y="465617"/>
            <a:ext cx="7192537" cy="211027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C0000"/>
                </a:solidFill>
              </a:rPr>
              <a:t>Red</a:t>
            </a:r>
            <a:r>
              <a:rPr lang="en-US" sz="4800" b="1" dirty="0">
                <a:solidFill>
                  <a:srgbClr val="CC0000"/>
                </a:solidFill>
              </a:rPr>
              <a:t> </a:t>
            </a:r>
            <a:r>
              <a:rPr lang="en-US" sz="5400" b="1" dirty="0">
                <a:solidFill>
                  <a:srgbClr val="CC0000"/>
                </a:solidFill>
              </a:rPr>
              <a:t>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MFP TI</a:t>
            </a: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3710" y="2568995"/>
            <a:ext cx="3815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Project Manager</a:t>
            </a:r>
            <a:endParaRPr lang="en-US" sz="2000" dirty="0"/>
          </a:p>
          <a:p>
            <a:r>
              <a:rPr lang="en-US" sz="2000" dirty="0"/>
              <a:t>Cheri Goodwin, MSW, LGSW</a:t>
            </a:r>
          </a:p>
          <a:p>
            <a:r>
              <a:rPr lang="en-US" sz="2000" dirty="0"/>
              <a:t>Executive Director </a:t>
            </a:r>
          </a:p>
          <a:p>
            <a:r>
              <a:rPr lang="en-US" sz="2000" dirty="0"/>
              <a:t>Family Children Services</a:t>
            </a:r>
          </a:p>
          <a:p>
            <a:r>
              <a:rPr lang="en-US" sz="2000" dirty="0"/>
              <a:t>Red Lake Nation</a:t>
            </a:r>
          </a:p>
          <a:p>
            <a:r>
              <a:rPr lang="en-US" sz="2000" dirty="0">
                <a:hlinkClick r:id="rId2"/>
              </a:rPr>
              <a:t>cheri.goodwin@redlakenation.org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0B610-290F-D448-9E4C-E84AC4E1A9C3}"/>
              </a:ext>
            </a:extLst>
          </p:cNvPr>
          <p:cNvSpPr txBox="1"/>
          <p:nvPr/>
        </p:nvSpPr>
        <p:spPr>
          <a:xfrm>
            <a:off x="4589338" y="2875311"/>
            <a:ext cx="3511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John A. Anderson</a:t>
            </a:r>
          </a:p>
          <a:p>
            <a:r>
              <a:rPr lang="en-US" sz="2000" dirty="0"/>
              <a:t>Deputy Project Director</a:t>
            </a:r>
          </a:p>
          <a:p>
            <a:r>
              <a:rPr lang="en-US" sz="2000" dirty="0"/>
              <a:t>Minnesota Department of Human Services</a:t>
            </a:r>
          </a:p>
          <a:p>
            <a:r>
              <a:rPr lang="en-US" sz="2000" dirty="0">
                <a:hlinkClick r:id="rId3"/>
              </a:rPr>
              <a:t>john.a.anderson@state.mn.us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2E01C-7505-114A-B9DA-C0B23E9989B6}"/>
              </a:ext>
            </a:extLst>
          </p:cNvPr>
          <p:cNvSpPr txBox="1"/>
          <p:nvPr/>
        </p:nvSpPr>
        <p:spPr>
          <a:xfrm>
            <a:off x="8101263" y="2875311"/>
            <a:ext cx="3973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Principle Investigator</a:t>
            </a:r>
            <a:endParaRPr lang="en-US" sz="2000" dirty="0"/>
          </a:p>
          <a:p>
            <a:r>
              <a:rPr lang="en-US" sz="2000" dirty="0"/>
              <a:t>Mary Ann </a:t>
            </a:r>
            <a:r>
              <a:rPr lang="en-US" sz="2000" dirty="0" err="1"/>
              <a:t>Reitmeir</a:t>
            </a:r>
            <a:r>
              <a:rPr lang="en-US" sz="2000" dirty="0"/>
              <a:t>, MSW, LISW</a:t>
            </a:r>
          </a:p>
          <a:p>
            <a:r>
              <a:rPr lang="en-US" sz="2000" dirty="0"/>
              <a:t>Professor Emerita of Social Work </a:t>
            </a:r>
          </a:p>
          <a:p>
            <a:r>
              <a:rPr lang="en-US" sz="2000" dirty="0"/>
              <a:t>Bemidji State University</a:t>
            </a:r>
          </a:p>
          <a:p>
            <a:r>
              <a:rPr lang="en-US" sz="2000" dirty="0">
                <a:hlinkClick r:id="rId4"/>
              </a:rPr>
              <a:t>reitmeir_maryann@yahoo.com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3952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AFFF62-B004-4037-A51A-DFE8B016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21282" y="1469809"/>
            <a:ext cx="699553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 I: Cultural: Relationships and Connections…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relationships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avenues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Vulnerable adult advocacy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Mentoring, coaching, parenting in traditional ways</a:t>
            </a:r>
          </a:p>
          <a:p>
            <a:pPr lvl="1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“Need more people for working with handicapped”</a:t>
            </a:r>
          </a:p>
          <a:p>
            <a:pPr lvl="1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“Youth program, young warriors”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1282" y="0"/>
            <a:ext cx="69955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 Tribal Initiative Phase 1  2016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Findings</a:t>
            </a:r>
          </a:p>
          <a:p>
            <a:pPr algn="ctr"/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6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C3699B-4103-437F-9521-69D8F2712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21282" y="1600438"/>
            <a:ext cx="699553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 II: Safety and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home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alert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capacity of home maintenance program</a:t>
            </a:r>
          </a:p>
          <a:p>
            <a:pPr lvl="1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“Drug culture epidemic” compromised home and community safety. “Lock my doors, don’t use or all it (alcohol/ drugs) in my home.” “Boards on doors”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1282" y="0"/>
            <a:ext cx="699553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 Tribal Initiative Phase 1 2016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Findings</a:t>
            </a:r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0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8AD0F7-60E4-4B53-96B7-627F71603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970689" y="1437031"/>
            <a:ext cx="912823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 III: Moving Home: Supportive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PCA services licensing and regulation at Red Lake 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PCA agency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 MN Choice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AMHRS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/>
              <a:t>adult rehabilitative mental health services)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Day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Foster Care licensing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Vulnerable Adult Targeted Case Management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9751" y="-163407"/>
            <a:ext cx="69955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 Tribal Initiative Phase 1 2016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Findings</a:t>
            </a:r>
          </a:p>
          <a:p>
            <a:pPr algn="ctr"/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648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61E6C6-8DF6-46EF-908C-72B204052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37047" y="1600438"/>
            <a:ext cx="699553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 III: Moving Home: Supportive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relied on family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23% relied on spouse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 about the regulations of PCA agencies and workers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for supportive housing development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7047" y="0"/>
            <a:ext cx="69955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 Tribal Initiative Phase 1 2016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Findings</a:t>
            </a:r>
          </a:p>
          <a:p>
            <a:pPr algn="ctr"/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0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BE44D-81F3-4315-B7B1-ADFA2062A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10923" y="1600438"/>
            <a:ext cx="69955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 IV:  Health, Wellness, End of Life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Nutrition, Grown Locally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palliative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hospice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rehabilitation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fully utilize existing services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0923" y="0"/>
            <a:ext cx="699553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 Tribal Initiative Phase 1  2016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Findings</a:t>
            </a:r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88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E4828D-0FC0-40BD-9878-B051C6A8F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58219" y="1695031"/>
            <a:ext cx="69955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 IV:  Health, Wellness, End of Life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Innovative food security initiatives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Existence of Jourdain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Perpich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Extended Care facility – expansion?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8219" y="94593"/>
            <a:ext cx="69955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 Tribal Initiative Phase 1  2016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Findings</a:t>
            </a:r>
          </a:p>
          <a:p>
            <a:pPr algn="ctr"/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101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66E7DB-91D7-4211-B550-DCCA915CA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2949" y="1600438"/>
            <a:ext cx="85683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Adult Services Unit at Family Children Services (FCS) 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Protection Staff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Agency Elderly Waiver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Health Nurse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Mental Health Staff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AMHRS Program and Staff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 Choices transitioned to FCS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Vulnerable adult targeted case management (VA –TCM)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6913" y="0"/>
            <a:ext cx="737061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r>
              <a:rPr lang="en-US" sz="44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: </a:t>
            </a:r>
            <a:r>
              <a:rPr lang="en-US" sz="44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MFP-TI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Outcomes: Implementation </a:t>
            </a:r>
          </a:p>
          <a:p>
            <a:pPr algn="ctr"/>
            <a: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2016 –Ongoing </a:t>
            </a:r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08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6196" y="755027"/>
            <a:ext cx="678872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 Efforts…2019…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foster care licensing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 Adult Day Services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PCA licensing and regulation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and accessibility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Enrollment in Medicaid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human capital development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 services to urban settings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027598" y="204951"/>
            <a:ext cx="6995532" cy="16004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kumimoji="0" lang="en-US" sz="10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788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551624" y="0"/>
            <a:ext cx="7259782" cy="29546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 Lake 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MFP-TI Phase 2 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Strategic Planning Initiative</a:t>
            </a:r>
            <a:br>
              <a:rPr kumimoji="0" lang="en-US" sz="10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59219-A6BA-694C-9DF2-3608FF5171EC}"/>
              </a:ext>
            </a:extLst>
          </p:cNvPr>
          <p:cNvSpPr txBox="1"/>
          <p:nvPr/>
        </p:nvSpPr>
        <p:spPr>
          <a:xfrm>
            <a:off x="2327085" y="2516318"/>
            <a:ext cx="78693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Investigation: </a:t>
            </a:r>
            <a:r>
              <a:rPr lang="en-US" sz="3200" dirty="0"/>
              <a:t>Continued assessment of Elders and persons with vulnerabilities’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Who will be transitioned from institutional settings back to the community?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Who is at risk of institutionalization?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Medicaid recipients – in need of HCBS?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Red Lake Nation service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Urban service infrastructure assessment</a:t>
            </a:r>
          </a:p>
        </p:txBody>
      </p:sp>
    </p:spTree>
    <p:extLst>
      <p:ext uri="{BB962C8B-B14F-4D97-AF65-F5344CB8AC3E}">
        <p14:creationId xmlns:p14="http://schemas.microsoft.com/office/powerpoint/2010/main" val="2642511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661983" y="0"/>
            <a:ext cx="7259782" cy="29546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 Lake 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MFP-TI Phase 2 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Strategic Planning Initiative</a:t>
            </a:r>
            <a:br>
              <a:rPr kumimoji="0" lang="en-US" sz="10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59219-A6BA-694C-9DF2-3608FF5171EC}"/>
              </a:ext>
            </a:extLst>
          </p:cNvPr>
          <p:cNvSpPr txBox="1"/>
          <p:nvPr/>
        </p:nvSpPr>
        <p:spPr>
          <a:xfrm>
            <a:off x="2432188" y="2333685"/>
            <a:ext cx="7716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Strategic Planning Team</a:t>
            </a:r>
            <a:r>
              <a:rPr lang="en-US" sz="3200" dirty="0"/>
              <a:t>: Experience and expertise in assessment, research, traditional cultural practices.</a:t>
            </a:r>
          </a:p>
          <a:p>
            <a:r>
              <a:rPr lang="en-US" sz="3200" dirty="0"/>
              <a:t>Methodology: Multiple methods – triangulation employing quantitative and qualitative approaches – surveys, interviews, talking circles, informal conversations at Red Lake Nation and in urban settings.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741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t="-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1A2EF8-C54A-8343-9677-788ED0C43E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1298208"/>
            <a:ext cx="9144000" cy="14098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Building the Relationship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4B3E06-ED6F-E240-9853-26E699413057}"/>
              </a:ext>
            </a:extLst>
          </p:cNvPr>
          <p:cNvSpPr txBox="1">
            <a:spLocks/>
          </p:cNvSpPr>
          <p:nvPr/>
        </p:nvSpPr>
        <p:spPr>
          <a:xfrm>
            <a:off x="1037492" y="2919046"/>
            <a:ext cx="10117015" cy="20749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Tx/>
              <a:buChar char="-"/>
            </a:pPr>
            <a:r>
              <a:rPr lang="en-US" dirty="0"/>
              <a:t>DHS Office of Indian Policy – sowing of seeds </a:t>
            </a:r>
          </a:p>
          <a:p>
            <a:pPr marL="342900" indent="-342900" algn="ctr">
              <a:buFontTx/>
              <a:buChar char="-"/>
            </a:pPr>
            <a:r>
              <a:rPr lang="en-US" dirty="0"/>
              <a:t>MFP Tribal Initiative – looking for partners</a:t>
            </a:r>
          </a:p>
          <a:p>
            <a:pPr marL="342900" indent="-342900" algn="ctr">
              <a:buFontTx/>
              <a:buChar char="-"/>
            </a:pPr>
            <a:r>
              <a:rPr lang="en-US" dirty="0"/>
              <a:t>Creating a shared vision - embracing tribal priorities</a:t>
            </a:r>
          </a:p>
          <a:p>
            <a:pPr marL="342900" indent="-342900" algn="ctr">
              <a:buFontTx/>
              <a:buChar char="-"/>
            </a:pPr>
            <a:r>
              <a:rPr lang="en-US" dirty="0"/>
              <a:t>Implementing - leaving room for adjustments to the plan</a:t>
            </a:r>
          </a:p>
        </p:txBody>
      </p:sp>
    </p:spTree>
    <p:extLst>
      <p:ext uri="{BB962C8B-B14F-4D97-AF65-F5344CB8AC3E}">
        <p14:creationId xmlns:p14="http://schemas.microsoft.com/office/powerpoint/2010/main" val="3812275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79B6A-B04A-4B8E-AAD5-886183E8D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47861" y="0"/>
            <a:ext cx="69955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C0000"/>
                </a:solidFill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lang="en-US" sz="3600" b="1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44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MFP-TI Phase 2  2019</a:t>
            </a:r>
          </a:p>
          <a:p>
            <a:pPr algn="ctr"/>
            <a:r>
              <a:rPr lang="en-US" sz="4400" b="1" dirty="0"/>
              <a:t>Continued Implementation 2016 goals: </a:t>
            </a:r>
            <a:r>
              <a:rPr lang="en-US" sz="4400" b="1" dirty="0">
                <a:latin typeface="Calibri Light" panose="020F0302020204030204"/>
                <a:ea typeface="+mj-ea"/>
                <a:cs typeface="+mj-cs"/>
              </a:rPr>
              <a:t>Capacity Building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D4C0A-42B1-0241-A838-7143E3705015}"/>
              </a:ext>
            </a:extLst>
          </p:cNvPr>
          <p:cNvSpPr txBox="1"/>
          <p:nvPr/>
        </p:nvSpPr>
        <p:spPr>
          <a:xfrm>
            <a:off x="2172775" y="2820241"/>
            <a:ext cx="737061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PCA regulation &amp;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Adult foster care licensing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Housing for persons with vulnerabilities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Home &amp; community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Medical Assistance coverage for Elderly Maintenance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Traditional mentoring involving Elders &amp; youth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Development of palliative &amp; hospice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Development of rehabilitation services</a:t>
            </a:r>
          </a:p>
          <a:p>
            <a:endParaRPr lang="en-US" sz="28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62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626689" y="0"/>
            <a:ext cx="6995532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 Lake Nation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MFP-TI Phase 2 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New Planning Initiatives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D4C0A-42B1-0241-A838-7143E3705015}"/>
              </a:ext>
            </a:extLst>
          </p:cNvPr>
          <p:cNvSpPr txBox="1"/>
          <p:nvPr/>
        </p:nvSpPr>
        <p:spPr>
          <a:xfrm>
            <a:off x="2251602" y="2300874"/>
            <a:ext cx="737061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Assessment of urban settings and </a:t>
            </a:r>
            <a:r>
              <a:rPr lang="en-US" sz="3200" dirty="0" err="1"/>
              <a:t>Ponemah</a:t>
            </a:r>
            <a:r>
              <a:rPr lang="en-US" sz="3200" dirty="0"/>
              <a:t> service infrastructures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Intergenerational approach to Family Children Services reflecting traditional cultural values and practices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Expansion of dental care services </a:t>
            </a:r>
          </a:p>
          <a:p>
            <a:endParaRPr lang="en-US" sz="2800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24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rcRect/>
          <a:stretch>
            <a:fillRect l="-2000" t="-11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95C8B9-E021-4849-A04F-2FD4A5E95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20774" y="311170"/>
            <a:ext cx="93162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Red Lake Nation</a:t>
            </a:r>
          </a:p>
          <a:p>
            <a:pPr algn="ctr"/>
            <a:r>
              <a:rPr lang="en-US" sz="3600" b="1" dirty="0"/>
              <a:t>Self- Determination,</a:t>
            </a:r>
          </a:p>
          <a:p>
            <a:pPr algn="ctr"/>
            <a:r>
              <a:rPr lang="en-US" sz="3600" b="1" dirty="0"/>
              <a:t>Self Governance, Sovereignty: </a:t>
            </a:r>
          </a:p>
          <a:p>
            <a:pPr algn="ctr"/>
            <a:r>
              <a:rPr lang="en-US" sz="3600" b="1" dirty="0"/>
              <a:t>Role of MFP-TI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1CDBF-4FE6-1041-AF5E-1422490191DF}"/>
              </a:ext>
            </a:extLst>
          </p:cNvPr>
          <p:cNvSpPr txBox="1"/>
          <p:nvPr/>
        </p:nvSpPr>
        <p:spPr>
          <a:xfrm>
            <a:off x="1976031" y="3139155"/>
            <a:ext cx="8605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Affirming the importance and place of home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4595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3000" t="-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7CC55-0EDC-4CE6-8F89-C89F139C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{Hidden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9805D-E898-B44E-A5BA-65E80393B28C}"/>
              </a:ext>
            </a:extLst>
          </p:cNvPr>
          <p:cNvSpPr txBox="1"/>
          <p:nvPr/>
        </p:nvSpPr>
        <p:spPr>
          <a:xfrm>
            <a:off x="989556" y="366623"/>
            <a:ext cx="1050933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Ombimindwaa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Gidinawemaagaganinaadog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/>
              <a:t>Uplifting All of Our Relatives, is an agency authorized by the Red Lake Nation to oversee Intergenerational Wellness, exercising exclusive jurisdiction within the exterior boundaries of the Red Lake Nation.  </a:t>
            </a:r>
          </a:p>
          <a:p>
            <a:r>
              <a:rPr lang="en-US" sz="2800" dirty="0"/>
              <a:t>The intent of </a:t>
            </a:r>
            <a:r>
              <a:rPr lang="en-US" sz="2800" dirty="0" err="1">
                <a:solidFill>
                  <a:srgbClr val="C00000"/>
                </a:solidFill>
              </a:rPr>
              <a:t>Ombimindwaa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Gidinawemaagaganinaadog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is to strengthen relationships by engaging families and individuals, as original </a:t>
            </a:r>
            <a:r>
              <a:rPr lang="en-US" sz="2800" dirty="0" err="1"/>
              <a:t>Anishinaabeg</a:t>
            </a:r>
            <a:r>
              <a:rPr lang="en-US" sz="2800" dirty="0"/>
              <a:t> traditions, values, and beliefs imply, by providing dynamic and excellent health care services to Red Lake Nation families and individuals through an intergenerational approach that encompasses everyone across the lifespan- babies, children, adults, and elders. </a:t>
            </a:r>
          </a:p>
          <a:p>
            <a:r>
              <a:rPr lang="en-US" sz="2800" dirty="0"/>
              <a:t>Our intergenerational wellness model is grounded in culture that supports emotional, spiritual, physical, and mental well-being. Our vision is to restore health, wellness, and healing.</a:t>
            </a:r>
          </a:p>
        </p:txBody>
      </p:sp>
    </p:spTree>
    <p:extLst>
      <p:ext uri="{BB962C8B-B14F-4D97-AF65-F5344CB8AC3E}">
        <p14:creationId xmlns:p14="http://schemas.microsoft.com/office/powerpoint/2010/main" val="497514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34000" r="-2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399864" y="2875002"/>
            <a:ext cx="5392271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Chi-</a:t>
            </a: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Miigwech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5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2005" y="-1055135"/>
            <a:ext cx="7192537" cy="211027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b="1" dirty="0">
                <a:solidFill>
                  <a:srgbClr val="CC0000"/>
                </a:solidFill>
              </a:rPr>
            </a:br>
            <a:br>
              <a:rPr lang="en-US" sz="6000" b="1" dirty="0">
                <a:solidFill>
                  <a:srgbClr val="CC0000"/>
                </a:solidFill>
              </a:rPr>
            </a:br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858" y="857430"/>
            <a:ext cx="11320142" cy="5143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a federally recognized tribe;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has been located in north central Minnesota since the mid 1700s; 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covers approximately 1,000,000 square miles across nine counties, the largest area in Beltrami and Clearwater Counties; 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the only closed reservation in MN;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holds all land in common by the tribe; there is no private property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recognizes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Ojibwe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as the official language.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08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46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99731" y="-1055135"/>
            <a:ext cx="7192537" cy="211027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b="1" dirty="0">
                <a:solidFill>
                  <a:srgbClr val="CC0000"/>
                </a:solidFill>
              </a:rPr>
            </a:br>
            <a:br>
              <a:rPr lang="en-US" sz="6000" b="1" dirty="0">
                <a:solidFill>
                  <a:srgbClr val="CC0000"/>
                </a:solidFill>
              </a:rPr>
            </a:br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2238" y="1618215"/>
            <a:ext cx="7427522" cy="362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Tribal band member enrollment  12,000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Over 6,000 members living at Red Lake Nation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20% (1,200) are Elders</a:t>
            </a:r>
          </a:p>
          <a:p>
            <a:pPr marL="457200" marR="3175" indent="-457200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  <a:buFont typeface="Wingdings" charset="2"/>
              <a:buChar char="v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20% (1,200) are persons with vulnerabilities – physical, mental, chemical, developmental disabilities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284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15500" y="-248637"/>
            <a:ext cx="7192537" cy="211027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r>
              <a:rPr lang="en-US" sz="3600" b="1" dirty="0"/>
              <a:t>Teachings of the Seven Grandfathers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3324" y="1751302"/>
            <a:ext cx="76647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+mj-lt"/>
              </a:rPr>
              <a:t>Nibwaakaawin</a:t>
            </a:r>
            <a:r>
              <a:rPr lang="en-US" sz="3200" dirty="0">
                <a:latin typeface="+mj-lt"/>
              </a:rPr>
              <a:t> – Wisdom</a:t>
            </a:r>
          </a:p>
          <a:p>
            <a:pPr algn="ctr"/>
            <a:r>
              <a:rPr lang="en-US" sz="3200" b="1" dirty="0" err="1">
                <a:latin typeface="+mj-lt"/>
              </a:rPr>
              <a:t>Zaagi’idiwin</a:t>
            </a:r>
            <a:r>
              <a:rPr lang="en-US" sz="3200" dirty="0">
                <a:latin typeface="+mj-lt"/>
              </a:rPr>
              <a:t> – Love</a:t>
            </a:r>
          </a:p>
          <a:p>
            <a:pPr algn="ctr"/>
            <a:r>
              <a:rPr lang="en-US" sz="3200" b="1" dirty="0" err="1">
                <a:latin typeface="+mj-lt"/>
              </a:rPr>
              <a:t>Minaadendamowin</a:t>
            </a:r>
            <a:r>
              <a:rPr lang="en-US" sz="3200" dirty="0">
                <a:latin typeface="+mj-lt"/>
              </a:rPr>
              <a:t> – Respect</a:t>
            </a:r>
          </a:p>
          <a:p>
            <a:pPr algn="ctr"/>
            <a:r>
              <a:rPr lang="en-US" sz="3200" b="1" dirty="0" err="1">
                <a:latin typeface="+mj-lt"/>
              </a:rPr>
              <a:t>Aakode’ewin</a:t>
            </a:r>
            <a:r>
              <a:rPr lang="en-US" sz="3200" dirty="0">
                <a:latin typeface="+mj-lt"/>
              </a:rPr>
              <a:t> – Bravery</a:t>
            </a:r>
          </a:p>
          <a:p>
            <a:pPr algn="ctr"/>
            <a:r>
              <a:rPr lang="en-US" sz="3200" b="1" dirty="0" err="1">
                <a:latin typeface="+mj-lt"/>
              </a:rPr>
              <a:t>Gwayakwaadiziwin</a:t>
            </a:r>
            <a:r>
              <a:rPr lang="en-US" sz="3200" dirty="0">
                <a:latin typeface="+mj-lt"/>
              </a:rPr>
              <a:t> – Honesty</a:t>
            </a:r>
          </a:p>
          <a:p>
            <a:pPr algn="ctr"/>
            <a:r>
              <a:rPr lang="en-US" sz="3200" b="1" dirty="0" err="1">
                <a:latin typeface="+mj-lt"/>
              </a:rPr>
              <a:t>Dabaadendiziwin</a:t>
            </a:r>
            <a:r>
              <a:rPr lang="en-US" sz="3200" dirty="0">
                <a:latin typeface="+mj-lt"/>
              </a:rPr>
              <a:t> – Humility</a:t>
            </a:r>
          </a:p>
          <a:p>
            <a:pPr algn="ctr"/>
            <a:r>
              <a:rPr lang="en-US" sz="3200" b="1" dirty="0" err="1">
                <a:latin typeface="+mj-lt"/>
              </a:rPr>
              <a:t>Debwewin</a:t>
            </a:r>
            <a:r>
              <a:rPr lang="en-US" sz="3200" dirty="0">
                <a:latin typeface="+mj-lt"/>
              </a:rPr>
              <a:t> - Truth</a:t>
            </a:r>
          </a:p>
          <a:p>
            <a:pPr algn="ctr"/>
            <a:endParaRPr 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51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87339" y="-284169"/>
            <a:ext cx="7192537" cy="211027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C0000"/>
                </a:solidFill>
              </a:rPr>
              <a:t>Red Lake Nation</a:t>
            </a:r>
            <a:br>
              <a:rPr lang="en-US" sz="10700" b="1" dirty="0">
                <a:solidFill>
                  <a:srgbClr val="FF0000"/>
                </a:solidFill>
              </a:rPr>
            </a:br>
            <a:r>
              <a:rPr lang="en-US" sz="3600" b="1" dirty="0"/>
              <a:t>Strength and Abundance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5945" y="1501878"/>
            <a:ext cx="68939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While any examination of the service environment reveals what is missing, doesn’t exist, deficits, the 2016 assessment clearly revealed a strong abundance approach to focus on the positive, the possibilities, build on strengths of the infrastructure and the strong Ojibwe history, cultural roots and foundation, traditional practices and ways.</a:t>
            </a:r>
          </a:p>
        </p:txBody>
      </p:sp>
    </p:spTree>
    <p:extLst>
      <p:ext uri="{BB962C8B-B14F-4D97-AF65-F5344CB8AC3E}">
        <p14:creationId xmlns:p14="http://schemas.microsoft.com/office/powerpoint/2010/main" val="64619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-6000" t="-12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8045" y="0"/>
            <a:ext cx="6995531" cy="164869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CC0000"/>
                </a:solidFill>
              </a:rPr>
              <a:t> </a:t>
            </a:r>
            <a:br>
              <a:rPr lang="en-US" sz="6600" b="1" dirty="0">
                <a:solidFill>
                  <a:srgbClr val="CC0000"/>
                </a:solidFill>
              </a:rPr>
            </a:br>
            <a:br>
              <a:rPr lang="en-US" sz="6600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Red Lake Nation MFP-TI:  </a:t>
            </a: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/>
              <a:t>Moving Home Minnesota</a:t>
            </a:r>
            <a:br>
              <a:rPr lang="en-US" b="1" dirty="0"/>
            </a:br>
            <a:br>
              <a:rPr lang="en-US" b="1" dirty="0">
                <a:solidFill>
                  <a:srgbClr val="CC0000"/>
                </a:solidFill>
              </a:rPr>
            </a:br>
            <a:r>
              <a:rPr lang="en-US" b="1" dirty="0">
                <a:solidFill>
                  <a:srgbClr val="CC0000"/>
                </a:solidFill>
              </a:rPr>
              <a:t> </a:t>
            </a:r>
            <a:br>
              <a:rPr lang="en-US" b="1" dirty="0">
                <a:solidFill>
                  <a:srgbClr val="CC0000"/>
                </a:solidFill>
              </a:rPr>
            </a:b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E1771-DDD4-424C-87B7-A079317FE416}"/>
              </a:ext>
            </a:extLst>
          </p:cNvPr>
          <p:cNvSpPr txBox="1"/>
          <p:nvPr/>
        </p:nvSpPr>
        <p:spPr>
          <a:xfrm>
            <a:off x="2180605" y="1648691"/>
            <a:ext cx="74537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Money Follows Person, Phase 1  2016: </a:t>
            </a:r>
            <a:r>
              <a:rPr lang="en-US" sz="2800" b="1" dirty="0"/>
              <a:t>Methodology</a:t>
            </a:r>
          </a:p>
          <a:p>
            <a:r>
              <a:rPr lang="en-US" sz="2800" b="1" dirty="0"/>
              <a:t>Findings</a:t>
            </a:r>
          </a:p>
          <a:p>
            <a:r>
              <a:rPr lang="en-US" sz="2800" b="1" dirty="0"/>
              <a:t>Implementation</a:t>
            </a:r>
          </a:p>
          <a:p>
            <a:endParaRPr lang="en-US" sz="2800" b="1" dirty="0"/>
          </a:p>
          <a:p>
            <a:r>
              <a:rPr lang="en-US" sz="3200" b="1" u="sng" dirty="0"/>
              <a:t>Money Follows Person, Phase 2  2019:</a:t>
            </a:r>
          </a:p>
          <a:p>
            <a:r>
              <a:rPr lang="en-US" sz="2800" b="1" dirty="0"/>
              <a:t>Methodology</a:t>
            </a:r>
          </a:p>
          <a:p>
            <a:r>
              <a:rPr lang="en-US" sz="2800" b="1" dirty="0"/>
              <a:t>Assessment</a:t>
            </a:r>
          </a:p>
          <a:p>
            <a:r>
              <a:rPr lang="en-US" sz="2800" b="1" dirty="0"/>
              <a:t>Continued Implementation  </a:t>
            </a:r>
          </a:p>
          <a:p>
            <a:r>
              <a:rPr lang="en-US" sz="2800" b="1" dirty="0"/>
              <a:t>New initiatives</a:t>
            </a:r>
          </a:p>
        </p:txBody>
      </p:sp>
    </p:spTree>
    <p:extLst>
      <p:ext uri="{BB962C8B-B14F-4D97-AF65-F5344CB8AC3E}">
        <p14:creationId xmlns:p14="http://schemas.microsoft.com/office/powerpoint/2010/main" val="1379400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12574</TotalTime>
  <Words>2415</Words>
  <Application>Microsoft Office PowerPoint</Application>
  <PresentationFormat>Widescreen</PresentationFormat>
  <Paragraphs>332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Bradley Hand ITC</vt:lpstr>
      <vt:lpstr>Calibri</vt:lpstr>
      <vt:lpstr>Calibri Light</vt:lpstr>
      <vt:lpstr>Times New Roman</vt:lpstr>
      <vt:lpstr>Wingdings</vt:lpstr>
      <vt:lpstr>Office Theme</vt:lpstr>
      <vt:lpstr>Red Lake  Nation  Home of the Red Lake Band of Chippewa Indians    Money Follows Person TI</vt:lpstr>
      <vt:lpstr>   {Hidden}</vt:lpstr>
      <vt:lpstr>Red Lake Nation MFP TI</vt:lpstr>
      <vt:lpstr>Building the Relationship</vt:lpstr>
      <vt:lpstr>  Red Lake Nation </vt:lpstr>
      <vt:lpstr>  Red Lake Nation </vt:lpstr>
      <vt:lpstr>Red Lake Nation Teachings of the Seven Grandfathers</vt:lpstr>
      <vt:lpstr>Red Lake Nation Strength and Abundance</vt:lpstr>
      <vt:lpstr>   Red Lake Nation MFP-TI:   Moving Home Minnesota    </vt:lpstr>
      <vt:lpstr>Money Follows Person TI</vt:lpstr>
      <vt:lpstr>Money Follows Person TI</vt:lpstr>
      <vt:lpstr>Money Follows Person TI</vt:lpstr>
      <vt:lpstr>Money Follows Person TI</vt:lpstr>
      <vt:lpstr>  Money Follows Person TI Participating Tribal Nations Minnesota </vt:lpstr>
      <vt:lpstr>Moving Home Minnesota Red Lake Nation</vt:lpstr>
      <vt:lpstr>Moving Home Minnesota Red Lake Nation</vt:lpstr>
      <vt:lpstr>  Red Lake Nation </vt:lpstr>
      <vt:lpstr>Red Lake Nation MFP TI Phase 1 2016: Background</vt:lpstr>
      <vt:lpstr>Red Lake Nation MFP Tribal Initiative: Vision</vt:lpstr>
      <vt:lpstr> Red Lake Nation 2016 </vt:lpstr>
      <vt:lpstr>           MFP-TI Phase 1  2016 Minnesota Department of Human Services (DHS) Data  DHS Medicaid data… Red Lake claims, services received, service providers  created a pool – those served by Red Lake Nation with a Medical Assistance claim  generated reports – What did individuals receive and who provided the service?   </vt:lpstr>
      <vt:lpstr>        MFP-TI Phase 1  2016  MN DHS Data    </vt:lpstr>
      <vt:lpstr>{Hidden</vt:lpstr>
      <vt:lpstr>Red Lake Nation MFP 2016  Survey: Process and Protocol </vt:lpstr>
      <vt:lpstr>{Hidden</vt:lpstr>
      <vt:lpstr>{Hidden</vt:lpstr>
      <vt:lpstr>{Hidden</vt:lpstr>
      <vt:lpstr>MFP-TI Phase 1  2016  Focus Group</vt:lpstr>
      <vt:lpstr>Red Lake Nation MFP-TI 2016: Findings  </vt:lpstr>
      <vt:lpstr>{Hidden</vt:lpstr>
      <vt:lpstr>{Hidden</vt:lpstr>
      <vt:lpstr>{Hidden</vt:lpstr>
      <vt:lpstr>{Hidden</vt:lpstr>
      <vt:lpstr>{Hidden</vt:lpstr>
      <vt:lpstr>{Hidden</vt:lpstr>
      <vt:lpstr>{Hidden</vt:lpstr>
      <vt:lpstr>Red Lake Nation  </vt:lpstr>
      <vt:lpstr>Red Lake Nation MFP-TI Phase 2  2019 Strategic Planning Initiative  </vt:lpstr>
      <vt:lpstr>Red Lake Nation MFP-TI Phase 2  2019 Strategic Planning Initiative  </vt:lpstr>
      <vt:lpstr>{Hidden</vt:lpstr>
      <vt:lpstr>Red Lake Nation MFP-TI Phase 2  2019 New Planning Initiatives</vt:lpstr>
      <vt:lpstr>{Hidden</vt:lpstr>
      <vt:lpstr>{Hidden</vt:lpstr>
      <vt:lpstr>Chi-Miigwech</vt:lpstr>
    </vt:vector>
  </TitlesOfParts>
  <Manager/>
  <Company>MN Dept of Human Services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Lake Nation Tribal Initiative</dc:title>
  <dc:subject/>
  <dc:creator>Anderson, John A</dc:creator>
  <cp:keywords/>
  <dc:description/>
  <cp:lastModifiedBy>Joaquin Phoenix</cp:lastModifiedBy>
  <cp:revision>253</cp:revision>
  <cp:lastPrinted>2019-08-31T22:02:44Z</cp:lastPrinted>
  <dcterms:created xsi:type="dcterms:W3CDTF">2018-09-28T19:35:33Z</dcterms:created>
  <dcterms:modified xsi:type="dcterms:W3CDTF">2020-03-07T23:28:02Z</dcterms:modified>
  <cp:category/>
</cp:coreProperties>
</file>