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  <p:sldMasterId id="2147483657" r:id="rId3"/>
    <p:sldMasterId id="2147483661" r:id="rId4"/>
    <p:sldMasterId id="2147483674" r:id="rId5"/>
    <p:sldMasterId id="2147483686" r:id="rId6"/>
  </p:sldMasterIdLst>
  <p:notesMasterIdLst>
    <p:notesMasterId r:id="rId27"/>
  </p:notesMasterIdLst>
  <p:sldIdLst>
    <p:sldId id="256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9" r:id="rId18"/>
    <p:sldId id="270" r:id="rId19"/>
    <p:sldId id="279" r:id="rId20"/>
    <p:sldId id="280" r:id="rId21"/>
    <p:sldId id="272" r:id="rId22"/>
    <p:sldId id="273" r:id="rId23"/>
    <p:sldId id="276" r:id="rId24"/>
    <p:sldId id="274" r:id="rId25"/>
    <p:sldId id="275" r:id="rId26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28"/>
      <p:bold r:id="rId29"/>
    </p:embeddedFont>
    <p:embeddedFont>
      <p:font typeface="Arial Narrow" panose="020B0606020202030204" pitchFamily="34" charset="0"/>
      <p:regular r:id="rId30"/>
      <p:bold r:id="rId31"/>
      <p:italic r:id="rId32"/>
      <p:boldItalic r:id="rId33"/>
    </p:embeddedFont>
    <p:embeddedFont>
      <p:font typeface="Arimo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Noto Sans Symbols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xUDPaDvWtF/H9dnksdJZKolfx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50733"/>
    <a:srgbClr val="0801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2" autoAdjust="0"/>
    <p:restoredTop sz="86370" autoAdjust="0"/>
  </p:normalViewPr>
  <p:slideViewPr>
    <p:cSldViewPr snapToGrid="0">
      <p:cViewPr varScale="1">
        <p:scale>
          <a:sx n="95" d="100"/>
          <a:sy n="95" d="100"/>
        </p:scale>
        <p:origin x="514" y="55"/>
      </p:cViewPr>
      <p:guideLst>
        <p:guide orient="horz" pos="30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2183252d41_0_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g12183252d41_0_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12183252d41_0_13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183252d41_0_1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12183252d41_0_1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12183252d41_0_14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2183252d41_0_1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12183252d41_0_1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12183252d41_0_15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183252d41_0_1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12183252d41_0_1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12183252d41_0_1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183252d41_0_1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12183252d41_0_1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12183252d41_0_1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92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12183252d41_0_1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12183252d41_0_1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12183252d41_0_18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75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2183252d4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UAD Recording: Topic: Understanding Alzheimer's and Dementia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Meeting Recording: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https://alz-org.zoom.us/rec/share/pjqB1DTOceeLvT4PiWO1y8PzqrVwGa_f7-DlAnJAYd8b_XonKRbHqli_XKrbG3wc._7mJfr4OY2Ml1Ais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Access Passcode: sDht5w@r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Effective Communication Strategies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Recording: https://alz-org.zoom.us/rec/share/740xol3-HAX8A2DOTS2iHEY0X83kFaRUS_9WwR4LQpIwue3mgAo2Yon94Vi8FWWK.rfapJwFndbrFFFY5?startTime=1639508441000 (Passcode: O6Xv0C&amp;*)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12183252d4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2183252d41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12183252d41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p9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Alzheimer’s Association 24/7 Helpline (800.272.3900) is available around the clock, 365 days a year. Through this free service, specialists and master’s-level clinicians offer confidential support and information to people living with the disease, caregivers, families and the public.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 sz="12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the Helpline day or night to: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 confidentially with master’s-level care consultants for decision-making</a:t>
            </a:r>
            <a:b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support, crisis assistance and education on issues families face every day.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 about the symptoms of Alzheimer’s and other dementias.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Find out about local programs and services.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general information about legal, financial and care decisions, as well as treatment options for managing symptoms.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Receive help in your preferred language through our bilingual staff or translation service, which accommodates more than 200 languages.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 support through our TTY service (TTY: 866.403.3073) if assistance is required via a teletype device.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9" name="Google Shape;629;p9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084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196bb715a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12196bb715a_0_4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Main takeaway: To be able to slow and change the trajectory of the disease will have a major impact.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of the science we have been discussing today boils down to an effort to change the trajectory of Alzheimer’s disease.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believe that if we can develop a treatment by 2025 (this could be medicines or through lifestyle intervention) that delays the onset of Alzheimer’s by just 5 years…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Then it is projected that 5.7 million people expected to develop Alzheimer’s by 2050 would not.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would have a huge impact for our families and our society.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12196bb715a_0_4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196bb71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12196bb71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Main takeaway: The Alzheimer’s Association works to enhance care and support for people living with the disease, and also to eradicate Alzheimer’s through biomedical research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multi-faceted approach to end Alzheimer’s is a great strength of our organization, what makes us unique, and makes us the leader of the cause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o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Everything we do - care and support, advocacy, research -- is rooted in the most up-to-date research in the field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ourier New"/>
              <a:buChar char="o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global scientific community knows we have a relentless focus on helping people and their families every day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0" name="Google Shape;320;g12196bb71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2183252d41_0_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g12183252d41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196bb715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12196bb715a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Main takeaway: Alzheimer’s disease occurs over a continuum.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Researchers now understand that cognitive impairment occurs across a continuum, spanning many years.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start off cognitively unimpaired, but as we age, some individuals will progress to stages of Mild Cognitive Impairment (or MCI).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MCI is impairment that does not interfere with activities of daily living. But biological changes in the brain have started to occur.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if individuals go on to develop dementia, they will progress through mild, moderate, and severe stages.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Dementia is defined as impairment in two or more cognitive functions that interfere with activities of daily living.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Now, MCI is a known risk factor for dementia, but not all individuals who develop MCI will go on to develop dementia.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But, everyone who experiences dementia will have passed through a stage of MCI.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provides an opportunity for treatment and potential prevention, if we can prevent new cases of MCI, we may be able to prevent new cases of dementia.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12196bb715a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196bb715a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12196bb715a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US"/>
              <a:t>3 circles graph is potential brain mechanisms for preventative strategies in dementia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183252d41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2183252d41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2183252d41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12183252d41_0_838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7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12183252d41_0_8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2183252d41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g12183252d41_0_174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i="1"/>
          </a:p>
        </p:txBody>
      </p:sp>
      <p:sp>
        <p:nvSpPr>
          <p:cNvPr id="389" name="Google Shape;389;g12183252d41_0_17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8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183252d41_0_1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2183252d41_0_1162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17780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01" name="Google Shape;401;g12183252d41_0_1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0" name="Google Shape;10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71800" y="4525559"/>
            <a:ext cx="3200400" cy="3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3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2183252d41_0_7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52212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g12183252d41_0_746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2212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g12183252d41_0_746"/>
          <p:cNvSpPr txBox="1">
            <a:spLocks noGrp="1"/>
          </p:cNvSpPr>
          <p:nvPr>
            <p:ph type="body" idx="2"/>
          </p:nvPr>
        </p:nvSpPr>
        <p:spPr>
          <a:xfrm>
            <a:off x="5720795" y="0"/>
            <a:ext cx="3420000" cy="458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g12183252d41_0_7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183252d41_0_851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mo"/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183252d41_0_853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mo"/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4" name="Google Shape;64;g12183252d41_0_853"/>
          <p:cNvSpPr txBox="1"/>
          <p:nvPr/>
        </p:nvSpPr>
        <p:spPr>
          <a:xfrm>
            <a:off x="2133600" y="4886325"/>
            <a:ext cx="5638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State and Local Public Health Partnerships to Address Dementia: The 2018-2023 Road Map</a:t>
            </a:r>
            <a:endParaRPr sz="1200" b="0" i="1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800" b="1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5" name="Google Shape;65;g12183252d41_0_853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g12183252d41_0_8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4713457"/>
            <a:ext cx="1799090" cy="34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1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183252d41_0_8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2183252d41_0_858"/>
          <p:cNvSpPr txBox="1">
            <a:spLocks noGrp="1"/>
          </p:cNvSpPr>
          <p:nvPr>
            <p:ph type="body" idx="1"/>
          </p:nvPr>
        </p:nvSpPr>
        <p:spPr>
          <a:xfrm>
            <a:off x="457200" y="833272"/>
            <a:ext cx="8229600" cy="3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>
                <a:solidFill>
                  <a:schemeClr val="dk1"/>
                </a:solidFill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>
                <a:solidFill>
                  <a:schemeClr val="dk1"/>
                </a:solidFill>
              </a:defRPr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g12183252d41_0_85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183252d41_0_862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2183252d41_0_86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g12183252d41_0_8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g12183252d41_0_86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2183252d41_0_86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183252d41_0_8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2183252d41_0_8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g12183252d41_0_868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1" name="Google Shape;81;g12183252d41_0_86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12183252d41_0_86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2183252d41_0_86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183252d41_0_8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12183252d41_0_87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g12183252d41_0_87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8" name="Google Shape;88;g12183252d41_0_875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9" name="Google Shape;89;g12183252d41_0_875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" name="Google Shape;90;g12183252d41_0_8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2183252d41_0_8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2183252d41_0_87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183252d41_0_8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2183252d41_0_8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2183252d41_0_8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2183252d41_0_8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183252d41_0_8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2183252d41_0_88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2183252d41_0_8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183252d41_0_893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2183252d41_0_89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5" name="Google Shape;105;g12183252d41_0_89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g12183252d41_0_8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12183252d41_0_8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2183252d41_0_8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1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12196bb715a_0_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g12196bb715a_0_16"/>
          <p:cNvSpPr txBox="1">
            <a:spLocks noGrp="1"/>
          </p:cNvSpPr>
          <p:nvPr>
            <p:ph type="body" idx="1"/>
          </p:nvPr>
        </p:nvSpPr>
        <p:spPr>
          <a:xfrm>
            <a:off x="457200" y="833272"/>
            <a:ext cx="8229600" cy="3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g12196bb715a_0_16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183252d41_0_90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2183252d41_0_90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g12183252d41_0_90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g12183252d41_0_90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2183252d41_0_9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12183252d41_0_90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183252d41_0_9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2183252d41_0_907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g12183252d41_0_90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12183252d41_0_90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2183252d41_0_90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183252d41_0_913"/>
          <p:cNvSpPr txBox="1">
            <a:spLocks noGrp="1"/>
          </p:cNvSpPr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2183252d41_0_913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2183252d41_0_9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2183252d41_0_9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2183252d41_0_9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183252d41_0_1346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183252d41_0_1348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8" name="Google Shape;138;g12183252d41_0_1348"/>
          <p:cNvSpPr txBox="1"/>
          <p:nvPr/>
        </p:nvSpPr>
        <p:spPr>
          <a:xfrm>
            <a:off x="2133600" y="4886325"/>
            <a:ext cx="563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Road Map for Indian Country</a:t>
            </a:r>
            <a:endParaRPr sz="1200" i="1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139" name="Google Shape;139;g12183252d41_0_1348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g12183252d41_0_13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4713457"/>
            <a:ext cx="1799090" cy="34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183252d41_0_1353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12183252d41_0_135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12183252d41_0_13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2183252d41_0_135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2183252d41_0_13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183252d41_0_13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2183252d41_0_13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0" name="Google Shape;150;g12183252d41_0_135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1" name="Google Shape;151;g12183252d41_0_135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2183252d41_0_135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2183252d41_0_135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183252d41_0_13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12183252d41_0_136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7" name="Google Shape;157;g12183252d41_0_136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8" name="Google Shape;158;g12183252d41_0_136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9" name="Google Shape;159;g12183252d41_0_136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0" name="Google Shape;160;g12183252d41_0_136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12183252d41_0_13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12183252d41_0_136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183252d41_0_13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12183252d41_0_13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2183252d41_0_137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12183252d41_0_137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183252d41_0_138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2183252d41_0_13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2183252d41_0_13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3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5221224" cy="122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221224" cy="313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2"/>
          </p:nvPr>
        </p:nvSpPr>
        <p:spPr>
          <a:xfrm>
            <a:off x="5720795" y="0"/>
            <a:ext cx="3419856" cy="45880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183252d41_0_1384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2183252d41_0_1384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5" name="Google Shape;175;g12183252d41_0_138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g12183252d41_0_138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2183252d41_0_138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12183252d41_0_138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183252d41_0_139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2183252d41_0_139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g12183252d41_0_1391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g12183252d41_0_139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12183252d41_0_139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12183252d41_0_139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183252d41_0_13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12183252d41_0_1398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g12183252d41_0_139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12183252d41_0_139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12183252d41_0_139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183252d41_0_1404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12183252d41_0_140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g12183252d41_0_140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12183252d41_0_14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2183252d41_0_140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183252d41_0_1759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mo"/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06" name="Google Shape;206;g12183252d41_0_1759"/>
          <p:cNvSpPr txBox="1"/>
          <p:nvPr/>
        </p:nvSpPr>
        <p:spPr>
          <a:xfrm>
            <a:off x="1905000" y="4857750"/>
            <a:ext cx="563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 Narrow"/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State and Local Public Health Partnerships to Address Dementia: The 2018-2023 Road Map</a:t>
            </a:r>
            <a:endParaRPr sz="1200" b="0" i="1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8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7" name="Google Shape;207;g12183252d41_0_1759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1pPr>
            <a:lvl2pPr marL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2pPr>
            <a:lvl3pPr marL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3pPr>
            <a:lvl4pPr marL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4pPr>
            <a:lvl5pPr marL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5pPr>
            <a:lvl6pPr marL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6pPr>
            <a:lvl7pPr marL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7pPr>
            <a:lvl8pPr marL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8pPr>
            <a:lvl9pPr marL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chemeClr val="lt1"/>
                </a:solidFill>
                <a:latin typeface="Arial  "/>
                <a:ea typeface="Arial  "/>
                <a:cs typeface="Arial  "/>
                <a:sym typeface="Arial  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8" name="Google Shape;208;g12183252d41_0_17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1" y="4713457"/>
            <a:ext cx="2133599" cy="37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183252d41_0_1764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mo"/>
              <a:buNone/>
            </a:pPr>
            <a:endParaRPr sz="1800" b="1" i="0" u="none" strike="noStrike" cap="non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183252d41_0_176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12183252d41_0_176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g12183252d41_0_176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12183252d41_0_17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12183252d41_0_176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183252d41_0_177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12183252d41_0_177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0" name="Google Shape;220;g12183252d41_0_1772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1" name="Google Shape;221;g12183252d41_0_177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12183252d41_0_17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12183252d41_0_177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183252d41_0_177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12183252d41_0_177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g12183252d41_0_177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8" name="Google Shape;228;g12183252d41_0_177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9" name="Google Shape;229;g12183252d41_0_177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0" name="Google Shape;230;g12183252d41_0_177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g12183252d41_0_17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12183252d41_0_177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183252d41_0_178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12183252d41_0_178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12183252d41_0_17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12183252d41_0_178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2">
  <p:cSld name="White Background 2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2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1"/>
          </p:nvPr>
        </p:nvSpPr>
        <p:spPr>
          <a:xfrm>
            <a:off x="457200" y="835726"/>
            <a:ext cx="4038600" cy="373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2"/>
          </p:nvPr>
        </p:nvSpPr>
        <p:spPr>
          <a:xfrm>
            <a:off x="4648200" y="835726"/>
            <a:ext cx="4038600" cy="3737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183252d41_0_17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g12183252d41_0_17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12183252d41_0_17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183252d41_0_179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12183252d41_0_179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5" name="Google Shape;245;g12183252d41_0_179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6" name="Google Shape;246;g12183252d41_0_179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g12183252d41_0_179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12183252d41_0_179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183252d41_0_180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g12183252d41_0_180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g12183252d41_0_180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3" name="Google Shape;253;g12183252d41_0_180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g12183252d41_0_18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12183252d41_0_180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183252d41_0_18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g12183252d41_0_18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g12183252d41_0_18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g12183252d41_0_18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12183252d41_0_18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183252d41_0_1817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g12183252d41_0_1817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g12183252d41_0_18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g12183252d41_0_18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g12183252d41_0_18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1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2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body" idx="1"/>
          </p:nvPr>
        </p:nvSpPr>
        <p:spPr>
          <a:xfrm>
            <a:off x="457200" y="833272"/>
            <a:ext cx="8229600" cy="372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2196bb715a_0_423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rgbClr val="0024D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5" name="Google Shape;35;g12196bb715a_0_423"/>
          <p:cNvSpPr txBox="1"/>
          <p:nvPr/>
        </p:nvSpPr>
        <p:spPr>
          <a:xfrm>
            <a:off x="2133600" y="4886325"/>
            <a:ext cx="5638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Road Map for Indian Country</a:t>
            </a:r>
            <a:endParaRPr sz="1200" i="1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/>
          </a:p>
        </p:txBody>
      </p:sp>
      <p:sp>
        <p:nvSpPr>
          <p:cNvPr id="36" name="Google Shape;36;g12196bb715a_0_423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1pPr>
            <a:lvl2pPr marL="0" lvl="1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2pPr>
            <a:lvl3pPr marL="0" lvl="2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3pPr>
            <a:lvl4pPr marL="0" lvl="3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4pPr>
            <a:lvl5pPr marL="0" lvl="4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5pPr>
            <a:lvl6pPr marL="0" lvl="5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6pPr>
            <a:lvl7pPr marL="0" lvl="6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7pPr>
            <a:lvl8pPr marL="0" lvl="7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8pPr>
            <a:lvl9pPr marL="0" lvl="8" indent="0" algn="r" rtl="0">
              <a:spcBef>
                <a:spcPts val="0"/>
              </a:spcBef>
              <a:buNone/>
              <a:defRPr sz="1200" b="1">
                <a:solidFill>
                  <a:srgbClr val="FFFFFF"/>
                </a:solidFill>
                <a:latin typeface="&quot;БаладаArial"/>
                <a:ea typeface="&quot;БаладаArial"/>
                <a:cs typeface="&quot;БаладаArial"/>
                <a:sym typeface="&quot;Балада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7" name="Google Shape;37;g12196bb715a_0_4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4713457"/>
            <a:ext cx="1799090" cy="34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2196bb715a_0_504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183252d41_0_74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1" type="obj">
  <p:cSld name="OBJEC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2183252d41_0_7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g12183252d41_0_742"/>
          <p:cNvSpPr txBox="1">
            <a:spLocks noGrp="1"/>
          </p:cNvSpPr>
          <p:nvPr>
            <p:ph type="body" idx="1"/>
          </p:nvPr>
        </p:nvSpPr>
        <p:spPr>
          <a:xfrm>
            <a:off x="457200" y="833272"/>
            <a:ext cx="8229600" cy="37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g12183252d41_0_742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4"/>
          <p:cNvPicPr preferRelativeResize="0"/>
          <p:nvPr/>
        </p:nvPicPr>
        <p:blipFill rotWithShape="1">
          <a:blip r:embed="rId4">
            <a:alphaModFix/>
          </a:blip>
          <a:srcRect b="2767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4" descr="https://insite.alz.org/downloads/communications/logos/alz_association/PeopleAndScienceBrandSymbol_cmyk.jp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/>
          <p:nvPr/>
        </p:nvSpPr>
        <p:spPr>
          <a:xfrm>
            <a:off x="0" y="4589494"/>
            <a:ext cx="9144000" cy="554006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 txBox="1">
            <a:spLocks noGrp="1"/>
          </p:cNvSpPr>
          <p:nvPr>
            <p:ph type="sldNum" idx="12"/>
          </p:nvPr>
        </p:nvSpPr>
        <p:spPr>
          <a:xfrm>
            <a:off x="8001000" y="4766310"/>
            <a:ext cx="609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39577" y="4759335"/>
            <a:ext cx="2064845" cy="2143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g12183252d41_0_737"/>
          <p:cNvPicPr preferRelativeResize="0"/>
          <p:nvPr/>
        </p:nvPicPr>
        <p:blipFill rotWithShape="1">
          <a:blip r:embed="rId5">
            <a:alphaModFix/>
          </a:blip>
          <a:srcRect b="27677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g12183252d41_0_737" descr="https://insite.alz.org/downloads/communications/logos/alz_association/PeopleAndScienceBrandSymbol_cmyk.jpg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2183252d41_0_8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g12183252d41_0_8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g12183252d41_0_8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g12183252d41_0_84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g12183252d41_0_8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183252d41_0_13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g12183252d41_0_13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g12183252d41_0_13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g12183252d41_0_13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g12183252d41_0_13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183252d41_0_175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g12183252d41_0_175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g12183252d41_0_17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g12183252d41_0_175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g12183252d41_0_17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aging/healthybrain/Indian-country-roadmap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alz.org/professionals/public-health/road-map/tribal-roadma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41ihpEl5U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lz.org/help-support/resources/native-american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dirty="0"/>
              <a:t>Public Health Partnerships to Support Brain Health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2183252d41_0_1328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12183252d41_0_1328"/>
          <p:cNvSpPr txBox="1"/>
          <p:nvPr/>
        </p:nvSpPr>
        <p:spPr>
          <a:xfrm>
            <a:off x="214875" y="1147775"/>
            <a:ext cx="59124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962" marR="0" lvl="0" indent="-2222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Need for guidance tailored to the unique needs and strengths of AI/AN communities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461962" marR="0" lvl="0" indent="-2222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from tribal leaders throughout Indian Country who recognize dementia as a growing problem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800"/>
          </a:p>
          <a:p>
            <a:pPr marL="461962" marR="0" lvl="0" indent="-2222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framework that promotes community priorities and heritage </a:t>
            </a:r>
            <a:endParaRPr sz="1200"/>
          </a:p>
          <a:p>
            <a:pPr marL="461962" marR="0" lvl="0" indent="-234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12183252d41_0_13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" y="100013"/>
            <a:ext cx="9296400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12183252d41_0_1328"/>
          <p:cNvSpPr>
            <a:spLocks noGrp="1"/>
          </p:cNvSpPr>
          <p:nvPr>
            <p:ph type="title" idx="4294967295"/>
          </p:nvPr>
        </p:nvSpPr>
        <p:spPr>
          <a:xfrm>
            <a:off x="214878" y="385763"/>
            <a:ext cx="86796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Road Map Development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12183252d41_0_13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12183252d41_0_13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2183252d41_0_13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g12183252d41_0_13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3694" y="1255751"/>
            <a:ext cx="2131443" cy="3298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183252d41_0_1410"/>
          <p:cNvSpPr txBox="1">
            <a:spLocks noGrp="1"/>
          </p:cNvSpPr>
          <p:nvPr>
            <p:ph type="sldNum" idx="12"/>
          </p:nvPr>
        </p:nvSpPr>
        <p:spPr>
          <a:xfrm>
            <a:off x="6781800" y="3635747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32" name="Google Shape;432;g12183252d41_0_14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" y="100013"/>
            <a:ext cx="9296400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12183252d41_0_1410"/>
          <p:cNvSpPr>
            <a:spLocks noGrp="1"/>
          </p:cNvSpPr>
          <p:nvPr>
            <p:ph type="title" idx="4294967295"/>
          </p:nvPr>
        </p:nvSpPr>
        <p:spPr>
          <a:xfrm>
            <a:off x="232203" y="459938"/>
            <a:ext cx="86796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Road Map Approach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12183252d41_0_14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2183252d41_0_14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2183252d41_0_14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2183252d41_0_1410"/>
          <p:cNvSpPr txBox="1"/>
          <p:nvPr/>
        </p:nvSpPr>
        <p:spPr>
          <a:xfrm>
            <a:off x="3030354" y="1828799"/>
            <a:ext cx="6145800" cy="28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Conversation starter </a:t>
            </a:r>
            <a:endParaRPr sz="18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0" dirty="0">
              <a:solidFill>
                <a:schemeClr val="dk1"/>
              </a:solidFill>
            </a:endParaRPr>
          </a:p>
          <a:p>
            <a:pPr marL="342900" marR="0" lvl="0" indent="-257175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Prompt local planning</a:t>
            </a:r>
          </a:p>
          <a:p>
            <a:pPr marL="85725"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50"/>
            </a:pPr>
            <a:endParaRPr lang="en-US" sz="1850" dirty="0">
              <a:solidFill>
                <a:schemeClr val="dk1"/>
              </a:solidFill>
            </a:endParaRPr>
          </a:p>
          <a:p>
            <a:pPr marL="342900" marR="0" lvl="0" indent="-257175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n-US" sz="185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health strategies</a:t>
            </a:r>
            <a:endParaRPr sz="1850"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12183252d41_0_14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704739"/>
            <a:ext cx="2028929" cy="203172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dk1">
                <a:alpha val="40000"/>
              </a:scheme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2183252d41_0_1575"/>
          <p:cNvSpPr txBox="1">
            <a:spLocks noGrp="1"/>
          </p:cNvSpPr>
          <p:nvPr>
            <p:ph type="sldNum" idx="12"/>
          </p:nvPr>
        </p:nvSpPr>
        <p:spPr>
          <a:xfrm>
            <a:off x="6781800" y="3635747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57" name="Google Shape;457;g12183252d41_0_15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51" y="120944"/>
            <a:ext cx="8954097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12183252d41_0_15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4878" y="385763"/>
            <a:ext cx="867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endParaRPr sz="2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12183252d41_0_15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2183252d41_0_15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2183252d41_0_15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12183252d41_0_1575"/>
          <p:cNvSpPr txBox="1"/>
          <p:nvPr/>
        </p:nvSpPr>
        <p:spPr>
          <a:xfrm>
            <a:off x="752850" y="1433513"/>
            <a:ext cx="7467600" cy="27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349"/>
              <a:buFont typeface="Arial"/>
              <a:buNone/>
            </a:pPr>
            <a:r>
              <a:rPr lang="en-US" sz="7381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Eight public health actions grouped into three categories</a:t>
            </a:r>
            <a:endParaRPr sz="7381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3349"/>
              <a:buFont typeface="Arial"/>
              <a:buNone/>
            </a:pPr>
            <a:endParaRPr sz="7381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endParaRPr sz="3781" b="1" dirty="0">
              <a:solidFill>
                <a:schemeClr val="dk1"/>
              </a:solidFill>
            </a:endParaRPr>
          </a:p>
          <a:p>
            <a:pPr marL="457200" marR="0" lvl="0" indent="-345786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738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Educate and empower community members</a:t>
            </a:r>
            <a:endParaRPr sz="738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7381" dirty="0">
              <a:solidFill>
                <a:schemeClr val="dk1"/>
              </a:solidFill>
            </a:endParaRPr>
          </a:p>
          <a:p>
            <a:pPr marL="457200" marR="0" lvl="0" indent="-345786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738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 and use data</a:t>
            </a:r>
            <a:endParaRPr sz="738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1900"/>
              </a:spcBef>
              <a:spcAft>
                <a:spcPts val="0"/>
              </a:spcAft>
              <a:buNone/>
            </a:pPr>
            <a:endParaRPr sz="7381" dirty="0">
              <a:solidFill>
                <a:schemeClr val="dk1"/>
              </a:solidFill>
            </a:endParaRPr>
          </a:p>
          <a:p>
            <a:pPr marL="457200" marR="0" lvl="0" indent="-345786" algn="l" rtl="0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738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Strengthen the workforce</a:t>
            </a:r>
            <a:endParaRPr sz="7381" dirty="0"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8A59D-212E-4C20-AF0E-0F9659E9FB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543723" y="766763"/>
            <a:ext cx="8229600" cy="857400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b="1" dirty="0"/>
              <a:t>oad Map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Strategies</a:t>
            </a:r>
            <a:b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183252d41_0_1834"/>
          <p:cNvSpPr txBox="1">
            <a:spLocks noGrp="1"/>
          </p:cNvSpPr>
          <p:nvPr>
            <p:ph type="sldNum" idx="12"/>
          </p:nvPr>
        </p:nvSpPr>
        <p:spPr>
          <a:xfrm>
            <a:off x="6781800" y="3635747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69" name="Google Shape;469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" y="100013"/>
            <a:ext cx="9296400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12183252d41_0_1834"/>
          <p:cNvSpPr>
            <a:spLocks noGrp="1"/>
          </p:cNvSpPr>
          <p:nvPr>
            <p:ph type="title" idx="4294967295"/>
          </p:nvPr>
        </p:nvSpPr>
        <p:spPr>
          <a:xfrm>
            <a:off x="214878" y="385763"/>
            <a:ext cx="86796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Public Health Resources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12183252d41_0_1834"/>
          <p:cNvSpPr txBox="1"/>
          <p:nvPr/>
        </p:nvSpPr>
        <p:spPr>
          <a:xfrm>
            <a:off x="458925" y="1344725"/>
            <a:ext cx="81915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CDC Alzheimer’s Disease Resources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Data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Tipsheets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Dissemination Guide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Alzheimer’s Association Healthy Brain Initiative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Planning guide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Implementation examples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Background and development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183252d41_0_1834"/>
          <p:cNvSpPr txBox="1">
            <a:spLocks noGrp="1"/>
          </p:cNvSpPr>
          <p:nvPr>
            <p:ph type="sldNum" idx="12"/>
          </p:nvPr>
        </p:nvSpPr>
        <p:spPr>
          <a:xfrm>
            <a:off x="6781800" y="3635747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69" name="Google Shape;469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2400" y="238631"/>
            <a:ext cx="9296400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12183252d41_0_1834"/>
          <p:cNvSpPr>
            <a:spLocks noGrp="1"/>
          </p:cNvSpPr>
          <p:nvPr>
            <p:ph type="title" idx="4294967295"/>
          </p:nvPr>
        </p:nvSpPr>
        <p:spPr>
          <a:xfrm>
            <a:off x="214878" y="385763"/>
            <a:ext cx="86796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HBI Road Map ACTION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81;g12196bb715a_0_175"/>
          <p:cNvSpPr txBox="1">
            <a:spLocks/>
          </p:cNvSpPr>
          <p:nvPr/>
        </p:nvSpPr>
        <p:spPr>
          <a:xfrm>
            <a:off x="681308" y="1431999"/>
            <a:ext cx="6076335" cy="314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12420" indent="-285750">
              <a:spcBef>
                <a:spcPts val="0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St Regis Mohawk Nation</a:t>
            </a:r>
          </a:p>
          <a:p>
            <a:pPr marL="312420" indent="-285750">
              <a:spcBef>
                <a:spcPts val="0"/>
              </a:spcBef>
              <a:buSzPts val="1800"/>
            </a:pPr>
            <a:endParaRPr lang="en-US" sz="1800" dirty="0">
              <a:latin typeface="Arial"/>
              <a:ea typeface="Arial"/>
              <a:cs typeface="Arial"/>
              <a:sym typeface="Arial"/>
            </a:endParaRPr>
          </a:p>
          <a:p>
            <a:pPr marL="312420" indent="-285750">
              <a:spcBef>
                <a:spcPts val="0"/>
              </a:spcBef>
              <a:buSzPts val="1800"/>
            </a:pPr>
            <a:endParaRPr lang="en-US" sz="1800" dirty="0">
              <a:latin typeface="Arial"/>
              <a:ea typeface="Arial"/>
              <a:cs typeface="Arial"/>
              <a:sym typeface="Arial"/>
            </a:endParaRPr>
          </a:p>
          <a:p>
            <a:pPr marL="312420" indent="-285750">
              <a:spcBef>
                <a:spcPts val="0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Collaboration with SUNY Plattsburgh </a:t>
            </a:r>
          </a:p>
          <a:p>
            <a:pPr marL="342900" indent="-316230">
              <a:spcBef>
                <a:spcPts val="0"/>
              </a:spcBef>
              <a:buSzPts val="1800"/>
            </a:pPr>
            <a:endParaRPr lang="en-US" sz="1800" dirty="0"/>
          </a:p>
          <a:p>
            <a:pPr marL="397164" indent="-285750">
              <a:spcBef>
                <a:spcPts val="1900"/>
              </a:spcBef>
              <a:buSzPct val="1000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Provides caregiver support services, including education, support groups, respite care, transportation to medical appointments</a:t>
            </a:r>
            <a:endParaRPr lang="en-US" sz="1800" dirty="0"/>
          </a:p>
          <a:p>
            <a:pPr marL="26670" indent="0">
              <a:spcBef>
                <a:spcPts val="444"/>
              </a:spcBef>
              <a:buSzPts val="1800"/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0956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183252d41_0_1834"/>
          <p:cNvSpPr txBox="1">
            <a:spLocks noGrp="1"/>
          </p:cNvSpPr>
          <p:nvPr>
            <p:ph type="sldNum" idx="12"/>
          </p:nvPr>
        </p:nvSpPr>
        <p:spPr>
          <a:xfrm>
            <a:off x="6781800" y="3635747"/>
            <a:ext cx="21336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69" name="Google Shape;469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52400" y="238631"/>
            <a:ext cx="9296400" cy="8619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12183252d41_0_1834"/>
          <p:cNvSpPr>
            <a:spLocks noGrp="1"/>
          </p:cNvSpPr>
          <p:nvPr>
            <p:ph type="title" idx="4294967295"/>
          </p:nvPr>
        </p:nvSpPr>
        <p:spPr>
          <a:xfrm>
            <a:off x="214878" y="385763"/>
            <a:ext cx="86796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HBI Road Map ACTION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07134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07133"/>
            <a:ext cx="1724100" cy="711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2183252d41_0_18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03081"/>
            <a:ext cx="1724100" cy="711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81;g12196bb715a_0_175"/>
          <p:cNvSpPr txBox="1">
            <a:spLocks/>
          </p:cNvSpPr>
          <p:nvPr/>
        </p:nvSpPr>
        <p:spPr>
          <a:xfrm>
            <a:off x="380269" y="1524614"/>
            <a:ext cx="429178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16230">
              <a:spcBef>
                <a:spcPts val="0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New Mexico Department of Health developed a series of PSAs on ways to reduce the risk of cognitive decline and promote cognitive health</a:t>
            </a:r>
          </a:p>
          <a:p>
            <a:pPr marL="342900" indent="-316230">
              <a:spcBef>
                <a:spcPts val="0"/>
              </a:spcBef>
              <a:buSzPts val="1800"/>
            </a:pPr>
            <a:endParaRPr lang="en-US" sz="1800" dirty="0"/>
          </a:p>
          <a:p>
            <a:pPr marL="342900" indent="-316230">
              <a:spcBef>
                <a:spcPts val="444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Played on local TV stations </a:t>
            </a:r>
          </a:p>
          <a:p>
            <a:pPr marL="26670" indent="0">
              <a:spcBef>
                <a:spcPts val="444"/>
              </a:spcBef>
              <a:buSzPts val="1800"/>
              <a:buNone/>
            </a:pPr>
            <a:endParaRPr lang="en-US" sz="1800" dirty="0"/>
          </a:p>
          <a:p>
            <a:pPr marL="342900" indent="-316230">
              <a:spcBef>
                <a:spcPts val="444"/>
              </a:spcBef>
              <a:buSzPts val="1800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Purposefully created so other health departments can utilize the same PSAs in their jurisdictions </a:t>
            </a:r>
            <a:endParaRPr lang="en-US" sz="1800" dirty="0"/>
          </a:p>
        </p:txBody>
      </p:sp>
      <p:pic>
        <p:nvPicPr>
          <p:cNvPr id="11" name="Google Shape;483;g12196bb715a_0_175" descr="Image of a YouTube video 10 ways to love your brain.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5950" y="1682715"/>
            <a:ext cx="3431699" cy="2055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84;g12196bb715a_0_175"/>
          <p:cNvSpPr txBox="1"/>
          <p:nvPr/>
        </p:nvSpPr>
        <p:spPr>
          <a:xfrm>
            <a:off x="4876799" y="3775149"/>
            <a:ext cx="381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Played in 30 and 60 second clips. Utilized by at least 5 other health departments</a:t>
            </a:r>
            <a:endParaRPr dirty="0"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311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2183252d41_0_694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45510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National Partnership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/>
          </a:p>
        </p:txBody>
      </p:sp>
      <p:pic>
        <p:nvPicPr>
          <p:cNvPr id="490" name="Google Shape;490;g12183252d41_0_694" descr="Effective Communication Strategies. Tuesday, December 14 at 11 AM PT/12 p.m. MT. Alzheimer's association, NCOA - national council aging inc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200" y="0"/>
            <a:ext cx="4135800" cy="413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12183252d41_0_694" descr="Understanding Alzheimer's and Dementia. Wednesday, October 20  at 11 AM PT/12 p.m. MT. Alzheimer's association, NCOA - national council aging inc. 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2860008"/>
            <a:ext cx="4026651" cy="1275792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2183252d41_0_698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78318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Local Partnership </a:t>
            </a:r>
            <a:endParaRPr/>
          </a:p>
        </p:txBody>
      </p:sp>
      <p:sp>
        <p:nvSpPr>
          <p:cNvPr id="497" name="Google Shape;497;g12183252d41_0_698"/>
          <p:cNvSpPr txBox="1"/>
          <p:nvPr/>
        </p:nvSpPr>
        <p:spPr>
          <a:xfrm>
            <a:off x="689075" y="1107450"/>
            <a:ext cx="6853800" cy="22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New Mexico</a:t>
            </a:r>
            <a:endParaRPr sz="2000">
              <a:solidFill>
                <a:schemeClr val="dk1"/>
              </a:solidFill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</a:rPr>
              <a:t>Awareness and training for frontline staff</a:t>
            </a:r>
            <a:endParaRPr sz="2000">
              <a:solidFill>
                <a:schemeClr val="dk1"/>
              </a:solidFill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-US" sz="17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PSAs from New Mexico chapter</a:t>
            </a:r>
            <a:r>
              <a:rPr lang="en-US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b="1" u="sng">
                <a:solidFill>
                  <a:schemeClr val="hlink"/>
                </a:solidFill>
                <a:hlinkClick r:id="rId4"/>
              </a:rPr>
              <a:t>Native Americans and Alzheimer’s Resource Page</a:t>
            </a:r>
            <a:endParaRPr sz="1700" b="1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988"/>
            <a:ext cx="9143999" cy="5149487"/>
          </a:xfrm>
          <a:prstGeom prst="rect">
            <a:avLst/>
          </a:prstGeom>
          <a:solidFill>
            <a:srgbClr val="490D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94" descr="24/7 Helpline 800-272-3900 Alzheimer's association. "/>
          <p:cNvPicPr preferRelativeResize="0"/>
          <p:nvPr/>
        </p:nvPicPr>
        <p:blipFill rotWithShape="1">
          <a:blip r:embed="rId3">
            <a:alphaModFix/>
          </a:blip>
          <a:srcRect r="25479"/>
          <a:stretch/>
        </p:blipFill>
        <p:spPr>
          <a:xfrm>
            <a:off x="3886200" y="596810"/>
            <a:ext cx="5118376" cy="380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4" descr="Live chat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3200" y="4423492"/>
            <a:ext cx="1524000" cy="43425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4"/>
          <p:cNvSpPr txBox="1"/>
          <p:nvPr/>
        </p:nvSpPr>
        <p:spPr>
          <a:xfrm>
            <a:off x="488812" y="1072098"/>
            <a:ext cx="5105400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Helpline, available around the clock, 365 days a year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Education Programs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Support Groups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lang="en-US"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Care Consultations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Early Stage Programs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94"/>
          <p:cNvSpPr txBox="1">
            <a:spLocks noGrp="1"/>
          </p:cNvSpPr>
          <p:nvPr>
            <p:ph type="title"/>
          </p:nvPr>
        </p:nvSpPr>
        <p:spPr>
          <a:xfrm>
            <a:off x="228600" y="124510"/>
            <a:ext cx="8229600" cy="62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Resources and Support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5298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5298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529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12196bb715a_0_434"/>
          <p:cNvSpPr txBox="1"/>
          <p:nvPr/>
        </p:nvSpPr>
        <p:spPr>
          <a:xfrm>
            <a:off x="1433966" y="3162708"/>
            <a:ext cx="102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/>
          </a:p>
        </p:txBody>
      </p:sp>
      <p:sp>
        <p:nvSpPr>
          <p:cNvPr id="507" name="Google Shape;507;g12196bb715a_0_434"/>
          <p:cNvSpPr txBox="1"/>
          <p:nvPr/>
        </p:nvSpPr>
        <p:spPr>
          <a:xfrm>
            <a:off x="3290463" y="2433236"/>
            <a:ext cx="102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pic>
        <p:nvPicPr>
          <p:cNvPr id="508" name="Google Shape;508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5859" y="202596"/>
            <a:ext cx="9179856" cy="516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35859" y="202596"/>
            <a:ext cx="9179856" cy="516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12196bb715a_0_434" descr="From 2015 to 2025 to 2050 there will be 5.7 million people expected to develop Alzheimer's.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7929" y="202596"/>
            <a:ext cx="9179856" cy="51636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1948316" y="3618994"/>
            <a:ext cx="0" cy="970500"/>
          </a:xfrm>
          <a:prstGeom prst="straightConnector1">
            <a:avLst/>
          </a:pr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512" name="Google Shape;512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3779755" y="2989559"/>
            <a:ext cx="0" cy="1608000"/>
          </a:xfrm>
          <a:prstGeom prst="straightConnector1">
            <a:avLst/>
          </a:pr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513" name="Google Shape;513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7198398" y="2555194"/>
            <a:ext cx="0" cy="2034300"/>
          </a:xfrm>
          <a:prstGeom prst="straightConnector1">
            <a:avLst/>
          </a:pr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oval" w="lg" len="lg"/>
          </a:ln>
        </p:spPr>
      </p:cxnSp>
      <p:sp>
        <p:nvSpPr>
          <p:cNvPr id="514" name="Google Shape;514;g12196bb715a_0_434"/>
          <p:cNvSpPr txBox="1"/>
          <p:nvPr/>
        </p:nvSpPr>
        <p:spPr>
          <a:xfrm>
            <a:off x="6684048" y="2065211"/>
            <a:ext cx="102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2050</a:t>
            </a:r>
            <a:endParaRPr dirty="0"/>
          </a:p>
        </p:txBody>
      </p:sp>
      <p:sp>
        <p:nvSpPr>
          <p:cNvPr id="515" name="Google Shape;515;g12196bb715a_0_434"/>
          <p:cNvSpPr/>
          <p:nvPr/>
        </p:nvSpPr>
        <p:spPr>
          <a:xfrm>
            <a:off x="5230981" y="2692308"/>
            <a:ext cx="18201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54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5.7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million people</a:t>
            </a:r>
            <a:endParaRPr sz="1600" b="0" i="0" u="none" strike="noStrike" cap="none" dirty="0">
              <a:solidFill>
                <a:srgbClr val="4A0D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12196bb715a_0_434"/>
          <p:cNvSpPr/>
          <p:nvPr/>
        </p:nvSpPr>
        <p:spPr>
          <a:xfrm>
            <a:off x="7404131" y="2784431"/>
            <a:ext cx="1650600" cy="10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expected to develop Alzheimer’s </a:t>
            </a:r>
            <a:r>
              <a:rPr lang="en-US" sz="16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in 2050 would not.</a:t>
            </a:r>
            <a:endParaRPr sz="1600" b="0" i="0" u="none" strike="noStrike" cap="none" dirty="0">
              <a:solidFill>
                <a:srgbClr val="4A0D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12196bb715a_0_434"/>
          <p:cNvSpPr/>
          <p:nvPr/>
        </p:nvSpPr>
        <p:spPr>
          <a:xfrm>
            <a:off x="2391386" y="1569516"/>
            <a:ext cx="2734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we develop a treatment by 2025 that delays the onset of Alzheimer’s by just 5 years…</a:t>
            </a:r>
            <a:endParaRPr sz="1600" b="0" i="0" u="none" strike="noStrike" cap="none" dirty="0">
              <a:solidFill>
                <a:srgbClr val="4A0D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2196bb715a_0_4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00916"/>
            <a:ext cx="9144000" cy="56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12196bb715a_0_434"/>
          <p:cNvSpPr/>
          <p:nvPr/>
        </p:nvSpPr>
        <p:spPr>
          <a:xfrm>
            <a:off x="215280" y="986168"/>
            <a:ext cx="232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D9C3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tx2">
                    <a:lumMod val="50000"/>
                  </a:schemeClr>
                </a:solidFill>
                <a:sym typeface="Arial"/>
              </a:rPr>
              <a:t>Delayed Onset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6065B-5616-4FA1-A24F-A671554EA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283" y="-70167"/>
            <a:ext cx="7886700" cy="993775"/>
          </a:xfrm>
          <a:prstGeom prst="rect">
            <a:avLst/>
          </a:prstGeom>
        </p:spPr>
        <p:txBody>
          <a:bodyPr anchor="b"/>
          <a:lstStyle/>
          <a:p>
            <a:r>
              <a:rPr lang="en-US" sz="2000" b="1" dirty="0">
                <a:solidFill>
                  <a:srgbClr val="FFFFFF"/>
                </a:solidFill>
              </a:rPr>
              <a:t>CHANGING THE TRAJECTORY OF ALZHEIMER’S DISEASE:</a:t>
            </a:r>
            <a:br>
              <a:rPr lang="en-US" dirty="0"/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BEBE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12196bb715a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48482"/>
            <a:ext cx="6096001" cy="374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12196bb715a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96344" y="848482"/>
            <a:ext cx="4147800" cy="374070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rPr lang="en-US" dirty="0"/>
              <a:t>The Alzheimer’s Association is a global organization working to advance care, support and research across the world</a:t>
            </a:r>
            <a:endParaRPr dirty="0"/>
          </a:p>
        </p:txBody>
      </p:sp>
      <p:sp>
        <p:nvSpPr>
          <p:cNvPr id="324" name="Google Shape;324;g12196bb715a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00916"/>
            <a:ext cx="9144000" cy="56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2196bb715a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6744" y="411067"/>
            <a:ext cx="7740300" cy="36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OUR WORK IS ABOUT PEOPLE AND SCIENCE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2183252d41_0_732"/>
          <p:cNvSpPr/>
          <p:nvPr/>
        </p:nvSpPr>
        <p:spPr>
          <a:xfrm>
            <a:off x="941832" y="1195851"/>
            <a:ext cx="4160400" cy="2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Thank you!</a:t>
            </a:r>
            <a:br>
              <a:rPr lang="en-US" sz="3600" b="0" i="0" u="none" strike="noStrike" cap="none" dirty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en-US" sz="1050" b="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 more:</a:t>
            </a:r>
            <a:b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alz.org/</a:t>
            </a:r>
            <a:r>
              <a:rPr lang="en-US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publichealth</a:t>
            </a:r>
            <a:b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cdc.gov/aging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2183252d41_0_732"/>
          <p:cNvSpPr txBox="1"/>
          <p:nvPr/>
        </p:nvSpPr>
        <p:spPr>
          <a:xfrm>
            <a:off x="5871591" y="1328166"/>
            <a:ext cx="533400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solidFill>
                  <a:schemeClr val="lt2"/>
                </a:solidFill>
              </a:rPr>
              <a:t>Edie </a:t>
            </a:r>
            <a:r>
              <a:rPr lang="en-US" sz="1600" b="1" u="sng" dirty="0" err="1">
                <a:solidFill>
                  <a:schemeClr val="lt2"/>
                </a:solidFill>
              </a:rPr>
              <a:t>Yau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</a:rPr>
              <a:t>eyau@alz.org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</a:rPr>
              <a:t>312.335.5898</a:t>
            </a:r>
            <a:endParaRPr sz="1600" b="1" u="sng" dirty="0"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sng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Meghan Fadel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mlfadel@alz.org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202.638.7535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B3AD5-9660-4287-8325-C76327F9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24000"/>
            <a:ext cx="8229600" cy="6240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End of Presentation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g12196bb715a_0_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6533" y="2040266"/>
            <a:ext cx="8760842" cy="834300"/>
            <a:chOff x="1069" y="2440316"/>
            <a:chExt cx="8760842" cy="834300"/>
          </a:xfrm>
        </p:grpSpPr>
        <p:sp>
          <p:nvSpPr>
            <p:cNvPr id="338" name="Google Shape;338;g12196bb715a_0_143"/>
            <p:cNvSpPr/>
            <p:nvPr/>
          </p:nvSpPr>
          <p:spPr>
            <a:xfrm>
              <a:off x="1069" y="2440316"/>
              <a:ext cx="2085900" cy="834300"/>
            </a:xfrm>
            <a:prstGeom prst="homePlate">
              <a:avLst>
                <a:gd name="adj" fmla="val 50000"/>
              </a:avLst>
            </a:prstGeom>
            <a:solidFill>
              <a:srgbClr val="92D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g12196bb715a_0_143"/>
            <p:cNvSpPr txBox="1"/>
            <p:nvPr/>
          </p:nvSpPr>
          <p:spPr>
            <a:xfrm>
              <a:off x="1069" y="2440316"/>
              <a:ext cx="1877400" cy="83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Cognitively Unimpaired</a:t>
              </a:r>
              <a:endParaRPr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12196bb715a_0_143"/>
            <p:cNvSpPr/>
            <p:nvPr/>
          </p:nvSpPr>
          <p:spPr>
            <a:xfrm>
              <a:off x="1669805" y="2440316"/>
              <a:ext cx="2085900" cy="834300"/>
            </a:xfrm>
            <a:prstGeom prst="chevron">
              <a:avLst>
                <a:gd name="adj" fmla="val 50000"/>
              </a:avLst>
            </a:prstGeom>
            <a:solidFill>
              <a:srgbClr val="4FB15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g12196bb715a_0_143"/>
            <p:cNvSpPr txBox="1"/>
            <p:nvPr/>
          </p:nvSpPr>
          <p:spPr>
            <a:xfrm>
              <a:off x="2086989" y="2440316"/>
              <a:ext cx="1251600" cy="83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Mild Cognitive Impairment</a:t>
              </a:r>
              <a:endParaRPr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g12196bb715a_0_143"/>
            <p:cNvSpPr/>
            <p:nvPr/>
          </p:nvSpPr>
          <p:spPr>
            <a:xfrm>
              <a:off x="3338540" y="2440316"/>
              <a:ext cx="2085900" cy="834300"/>
            </a:xfrm>
            <a:prstGeom prst="chevron">
              <a:avLst>
                <a:gd name="adj" fmla="val 50000"/>
              </a:avLst>
            </a:prstGeom>
            <a:solidFill>
              <a:srgbClr val="45BB9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g12196bb715a_0_143"/>
            <p:cNvSpPr txBox="1"/>
            <p:nvPr/>
          </p:nvSpPr>
          <p:spPr>
            <a:xfrm>
              <a:off x="3755724" y="2440316"/>
              <a:ext cx="1251600" cy="83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Mild Dementia</a:t>
              </a:r>
              <a:endParaRPr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g12196bb715a_0_143"/>
            <p:cNvSpPr/>
            <p:nvPr/>
          </p:nvSpPr>
          <p:spPr>
            <a:xfrm>
              <a:off x="5007275" y="2440316"/>
              <a:ext cx="2085900" cy="834300"/>
            </a:xfrm>
            <a:prstGeom prst="chevron">
              <a:avLst>
                <a:gd name="adj" fmla="val 50000"/>
              </a:avLst>
            </a:prstGeom>
            <a:solidFill>
              <a:srgbClr val="00B0F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12196bb715a_0_143"/>
            <p:cNvSpPr txBox="1"/>
            <p:nvPr/>
          </p:nvSpPr>
          <p:spPr>
            <a:xfrm>
              <a:off x="5424459" y="2440316"/>
              <a:ext cx="1251600" cy="83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Moderate Dementia</a:t>
              </a:r>
              <a:endParaRPr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12196bb715a_0_143"/>
            <p:cNvSpPr/>
            <p:nvPr/>
          </p:nvSpPr>
          <p:spPr>
            <a:xfrm>
              <a:off x="6676011" y="2440316"/>
              <a:ext cx="2085900" cy="83430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12196bb715a_0_143"/>
            <p:cNvSpPr txBox="1"/>
            <p:nvPr/>
          </p:nvSpPr>
          <p:spPr>
            <a:xfrm>
              <a:off x="7093195" y="2440316"/>
              <a:ext cx="1251600" cy="83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000" tIns="42650" rIns="21325" bIns="42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 dirty="0">
                  <a:latin typeface="Arial"/>
                  <a:ea typeface="Arial"/>
                  <a:cs typeface="Arial"/>
                  <a:sym typeface="Arial"/>
                </a:rPr>
                <a:t>Severe Dementia</a:t>
              </a:r>
              <a:endParaRPr sz="1600" b="1" i="0" u="none" strike="noStrike" cap="none" dirty="0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8" name="Google Shape;348;g12196bb715a_0_143"/>
          <p:cNvSpPr txBox="1"/>
          <p:nvPr/>
        </p:nvSpPr>
        <p:spPr>
          <a:xfrm>
            <a:off x="49928" y="3099030"/>
            <a:ext cx="9018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MCI is a known risk factor for dementia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Everyone who experiences dementia passes through MCI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A0D66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When you prevent new cases of MCI, you are preventing new cases of dementia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12196bb715a_0_143"/>
          <p:cNvSpPr txBox="1"/>
          <p:nvPr/>
        </p:nvSpPr>
        <p:spPr>
          <a:xfrm>
            <a:off x="1600200" y="1461339"/>
            <a:ext cx="277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Impairment does not interfere with activities of daily living</a:t>
            </a:r>
            <a:endParaRPr sz="1400" b="1" i="0" u="none" strike="noStrike" cap="none" dirty="0">
              <a:solidFill>
                <a:srgbClr val="4A0D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12196bb715a_0_143"/>
          <p:cNvSpPr txBox="1"/>
          <p:nvPr/>
        </p:nvSpPr>
        <p:spPr>
          <a:xfrm>
            <a:off x="4495800" y="1477105"/>
            <a:ext cx="4191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0D66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Impairment in two or more cognitive functions that interfere with activities of daily living</a:t>
            </a:r>
            <a:endParaRPr sz="1400" b="1" i="0" u="none" strike="noStrike" cap="none" dirty="0">
              <a:solidFill>
                <a:srgbClr val="4A0D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12196bb715a_0_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9395"/>
            <a:ext cx="7086600" cy="56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12196bb715a_0_143"/>
          <p:cNvSpPr>
            <a:spLocks noGrp="1"/>
          </p:cNvSpPr>
          <p:nvPr>
            <p:ph type="title" idx="4294967295"/>
          </p:nvPr>
        </p:nvSpPr>
        <p:spPr>
          <a:xfrm>
            <a:off x="523170" y="378400"/>
            <a:ext cx="6180900" cy="369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CONTINUUM OF COGNITIVE IMPAIRMENT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49" y="1233825"/>
            <a:ext cx="2143100" cy="23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0389" y="1233830"/>
            <a:ext cx="2578346" cy="193127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35984" y="2783764"/>
            <a:ext cx="4053000" cy="8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4A0D66"/>
                </a:solidFill>
                <a:latin typeface="Arial"/>
                <a:ea typeface="Arial"/>
                <a:cs typeface="Arial"/>
                <a:sym typeface="Arial"/>
              </a:rPr>
              <a:t>Global Dementia May be Preventable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0010" y="76440"/>
            <a:ext cx="2232045" cy="448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5073" y="701880"/>
            <a:ext cx="3918348" cy="373975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14761"/>
            <a:ext cx="2698500" cy="88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*Air Pollution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Traumatic Brain Injury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Excessive Alcohol Use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145" y="301752"/>
            <a:ext cx="3130200" cy="93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12196bb715a_0_7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0652" y="408286"/>
            <a:ext cx="3316800" cy="347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FOCUS ON RISK REDUCTION 2020*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78318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dirty="0"/>
              <a:t>Impact of Alzheimer’s Disease</a:t>
            </a:r>
            <a:endParaRPr dirty="0"/>
          </a:p>
        </p:txBody>
      </p:sp>
      <p:sp>
        <p:nvSpPr>
          <p:cNvPr id="371" name="Google Shape;371;p2"/>
          <p:cNvSpPr txBox="1"/>
          <p:nvPr/>
        </p:nvSpPr>
        <p:spPr>
          <a:xfrm>
            <a:off x="252600" y="913500"/>
            <a:ext cx="8241000" cy="34704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962" marR="0" lvl="0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in 10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in the U.S. over the age of 65 have Alzheimer’s.</a:t>
            </a:r>
            <a:b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962" marR="0" lvl="0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in 3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Indian/Alaska Native (AI/AN) people over 65 develop dementia, including Alzheimer’s.</a:t>
            </a:r>
            <a:endParaRPr sz="1500">
              <a:solidFill>
                <a:schemeClr val="dk1"/>
              </a:solidFill>
            </a:endParaRPr>
          </a:p>
          <a:p>
            <a:pPr marL="227012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1962" marR="0" lvl="0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Between 2014-2060, the number of AI/ANs aged 65 and older living with</a:t>
            </a: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dementia 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projected to </a:t>
            </a: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grow over five times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500">
              <a:solidFill>
                <a:schemeClr val="dk1"/>
              </a:solidFill>
            </a:endParaRPr>
          </a:p>
          <a:p>
            <a:pPr marL="461962" marR="0" lvl="0" indent="-234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183252d41_0_678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671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/>
              <a:t>Perceptions of Alzheimer’s Disease</a:t>
            </a:r>
            <a:endParaRPr/>
          </a:p>
        </p:txBody>
      </p:sp>
      <p:sp>
        <p:nvSpPr>
          <p:cNvPr id="377" name="Google Shape;377;g12183252d41_0_678"/>
          <p:cNvSpPr txBox="1"/>
          <p:nvPr/>
        </p:nvSpPr>
        <p:spPr>
          <a:xfrm>
            <a:off x="566025" y="1001575"/>
            <a:ext cx="7826100" cy="40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●"/>
            </a:pPr>
            <a:r>
              <a:rPr lang="en-US" sz="2050">
                <a:solidFill>
                  <a:schemeClr val="dk1"/>
                </a:solidFill>
                <a:highlight>
                  <a:srgbClr val="FFFFFF"/>
                </a:highlight>
              </a:rPr>
              <a:t>About two-thirds (65%) of Native Americans say that they know somebody with Alzheimer’s. </a:t>
            </a:r>
            <a:endParaRPr sz="2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●"/>
            </a:pPr>
            <a:r>
              <a:rPr lang="en-US" sz="2050">
                <a:solidFill>
                  <a:schemeClr val="dk1"/>
                </a:solidFill>
                <a:highlight>
                  <a:srgbClr val="FFFFFF"/>
                </a:highlight>
              </a:rPr>
              <a:t>Only 25% of Native Americans say that they are worried about developing Alzheimer's disease. </a:t>
            </a:r>
            <a:endParaRPr sz="2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●"/>
            </a:pPr>
            <a:r>
              <a:rPr lang="en-US" sz="2050">
                <a:solidFill>
                  <a:schemeClr val="dk1"/>
                </a:solidFill>
                <a:highlight>
                  <a:srgbClr val="FFFFFF"/>
                </a:highlight>
              </a:rPr>
              <a:t>More than one-third of Native Americans (35%) say that they do not expect to live long enough to develop Alzheimer's. </a:t>
            </a:r>
            <a:endParaRPr sz="2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587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●"/>
            </a:pPr>
            <a:r>
              <a:rPr lang="en-US" sz="2050">
                <a:solidFill>
                  <a:schemeClr val="dk1"/>
                </a:solidFill>
                <a:highlight>
                  <a:srgbClr val="FFFFFF"/>
                </a:highlight>
              </a:rPr>
              <a:t>More than half (53%) of Native Americans believe that significant memory or cognitive losses are a normal part of aging.</a:t>
            </a:r>
            <a:endParaRPr sz="2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2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2183252d41_0_8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384" name="Google Shape;384;g12183252d41_0_8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95534"/>
            <a:ext cx="8192884" cy="504796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12183252d41_0_8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5400000">
            <a:off x="-1688320" y="2178750"/>
            <a:ext cx="4343400" cy="405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History of Public Health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" y="133350"/>
            <a:ext cx="9296400" cy="119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76178"/>
            <a:ext cx="1724100" cy="948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76177"/>
            <a:ext cx="1724100" cy="948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70775"/>
            <a:ext cx="1724100" cy="948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7800" y="1162000"/>
            <a:ext cx="5688402" cy="337267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g12183252d41_0_17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877" y="514350"/>
            <a:ext cx="8061600" cy="1015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Life-Course Perspective and Public Health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2183252d41_0_1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6200" y="133350"/>
            <a:ext cx="9296400" cy="876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12183252d41_0_1162"/>
          <p:cNvSpPr txBox="1">
            <a:spLocks noGrp="1"/>
          </p:cNvSpPr>
          <p:nvPr>
            <p:ph type="sldNum" idx="12"/>
          </p:nvPr>
        </p:nvSpPr>
        <p:spPr>
          <a:xfrm>
            <a:off x="6781800" y="48476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405" name="Google Shape;405;g12183252d41_0_1162"/>
          <p:cNvSpPr>
            <a:spLocks noGrp="1"/>
          </p:cNvSpPr>
          <p:nvPr>
            <p:ph type="title" idx="4294967295"/>
          </p:nvPr>
        </p:nvSpPr>
        <p:spPr>
          <a:xfrm>
            <a:off x="214871" y="514350"/>
            <a:ext cx="5486400" cy="400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Public Health Road Maps</a:t>
            </a:r>
          </a:p>
        </p:txBody>
      </p:sp>
      <p:sp>
        <p:nvSpPr>
          <p:cNvPr id="406" name="Google Shape;406;g12183252d41_0_1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753" y="276178"/>
            <a:ext cx="1724100" cy="948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2183252d41_0_1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95376" y="276177"/>
            <a:ext cx="1724100" cy="94800"/>
          </a:xfrm>
          <a:prstGeom prst="rect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2183252d41_0_1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270775"/>
            <a:ext cx="1724100" cy="94800"/>
          </a:xfrm>
          <a:prstGeom prst="rect">
            <a:avLst/>
          </a:prstGeom>
          <a:solidFill>
            <a:srgbClr val="4A0D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g12183252d41_0_1162" descr="Healthy brain imitativ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9725" y="1797150"/>
            <a:ext cx="1651150" cy="1651150"/>
          </a:xfrm>
          <a:prstGeom prst="rect">
            <a:avLst/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0" name="Google Shape;410;g12183252d41_0_1162" descr="The healthy Brain Initiative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325" y="1797150"/>
            <a:ext cx="1651150" cy="1651150"/>
          </a:xfrm>
          <a:prstGeom prst="rect">
            <a:avLst/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1" name="Google Shape;411;g12183252d41_0_1162" descr="The Healthy Brain Initiative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5075" y="1797150"/>
            <a:ext cx="1651150" cy="1652490"/>
          </a:xfrm>
          <a:prstGeom prst="rect">
            <a:avLst/>
          </a:prstGeom>
          <a:noFill/>
          <a:ln w="12700" cap="flat" cmpd="sng">
            <a:solidFill>
              <a:srgbClr val="0C0C0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2" name="Google Shape;412;g12183252d41_0_1162" descr="Healthy Brain Initiative.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375" y="1797175"/>
            <a:ext cx="1652548" cy="16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ssion Symbol">
  <a:themeElements>
    <a:clrScheme name="Alzheimer's Association">
      <a:dk1>
        <a:srgbClr val="4A0D66"/>
      </a:dk1>
      <a:lt1>
        <a:srgbClr val="FFFFFF"/>
      </a:lt1>
      <a:dk2>
        <a:srgbClr val="4A0D66"/>
      </a:dk2>
      <a:lt2>
        <a:srgbClr val="34D9C3"/>
      </a:lt2>
      <a:accent1>
        <a:srgbClr val="FFA400"/>
      </a:accent1>
      <a:accent2>
        <a:srgbClr val="808285"/>
      </a:accent2>
      <a:accent3>
        <a:srgbClr val="BCBEC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 Background">
  <a:themeElements>
    <a:clrScheme name="Alzheimer's Association">
      <a:dk1>
        <a:srgbClr val="4A0D66"/>
      </a:dk1>
      <a:lt1>
        <a:srgbClr val="FFFFFF"/>
      </a:lt1>
      <a:dk2>
        <a:srgbClr val="4A0D66"/>
      </a:dk2>
      <a:lt2>
        <a:srgbClr val="34D9C3"/>
      </a:lt2>
      <a:accent1>
        <a:srgbClr val="FFA400"/>
      </a:accent1>
      <a:accent2>
        <a:srgbClr val="808285"/>
      </a:accent2>
      <a:accent3>
        <a:srgbClr val="BCBEC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ission Symbol">
  <a:themeElements>
    <a:clrScheme name="Alzheimer's Association">
      <a:dk1>
        <a:srgbClr val="4A0D66"/>
      </a:dk1>
      <a:lt1>
        <a:srgbClr val="FFFFFF"/>
      </a:lt1>
      <a:dk2>
        <a:srgbClr val="4A0D66"/>
      </a:dk2>
      <a:lt2>
        <a:srgbClr val="34D9C3"/>
      </a:lt2>
      <a:accent1>
        <a:srgbClr val="FFA400"/>
      </a:accent1>
      <a:accent2>
        <a:srgbClr val="808285"/>
      </a:accent2>
      <a:accent3>
        <a:srgbClr val="BCBEC0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1247</Words>
  <Application>Microsoft Office PowerPoint</Application>
  <PresentationFormat>On-screen Show (16:9)</PresentationFormat>
  <Paragraphs>190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Arimo</vt:lpstr>
      <vt:lpstr>"БаладаArial</vt:lpstr>
      <vt:lpstr>Arial Narrow</vt:lpstr>
      <vt:lpstr>Courier New</vt:lpstr>
      <vt:lpstr>Noto Sans Symbols</vt:lpstr>
      <vt:lpstr>Arial Black</vt:lpstr>
      <vt:lpstr>Arial  </vt:lpstr>
      <vt:lpstr>Mission Symbol</vt:lpstr>
      <vt:lpstr>White Background</vt:lpstr>
      <vt:lpstr>Mission Symbol</vt:lpstr>
      <vt:lpstr>Office Theme</vt:lpstr>
      <vt:lpstr>1_Office Theme</vt:lpstr>
      <vt:lpstr>Office Theme</vt:lpstr>
      <vt:lpstr>Public Health Partnerships to Support Brain Health</vt:lpstr>
      <vt:lpstr>OUR WORK IS ABOUT PEOPLE AND SCIENCE</vt:lpstr>
      <vt:lpstr>CONTINUUM OF COGNITIVE IMPAIRMENT</vt:lpstr>
      <vt:lpstr>FOCUS ON RISK REDUCTION 2020*</vt:lpstr>
      <vt:lpstr>Impact of Alzheimer’s Disease</vt:lpstr>
      <vt:lpstr>Perceptions of Alzheimer’s Disease</vt:lpstr>
      <vt:lpstr>History of Public Health</vt:lpstr>
      <vt:lpstr>Life-Course Perspective and Public Health </vt:lpstr>
      <vt:lpstr>Public Health Road Maps</vt:lpstr>
      <vt:lpstr>Road Map Development  </vt:lpstr>
      <vt:lpstr>Road Map Approach </vt:lpstr>
      <vt:lpstr>Road Map Strategies </vt:lpstr>
      <vt:lpstr>Public Health Resources </vt:lpstr>
      <vt:lpstr>HBI Road Map ACTION </vt:lpstr>
      <vt:lpstr>HBI Road Map ACTION </vt:lpstr>
      <vt:lpstr>National Partnership </vt:lpstr>
      <vt:lpstr>Local Partnership </vt:lpstr>
      <vt:lpstr>Resources and Support</vt:lpstr>
      <vt:lpstr>CHANGING THE TRAJECTORY OF ALZHEIMER’S DISEASE: </vt:lpstr>
      <vt:lpstr>End of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Health Partnerships to Support Brain Health</dc:title>
  <dc:creator>Julie Sestan</dc:creator>
  <cp:lastModifiedBy>Laura Stevenson</cp:lastModifiedBy>
  <cp:revision>24</cp:revision>
  <dcterms:created xsi:type="dcterms:W3CDTF">2016-11-21T15:10:09Z</dcterms:created>
  <dcterms:modified xsi:type="dcterms:W3CDTF">2022-07-19T15:52:34Z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0x0101003F5BDF770345D9499956DAEFAA94D611</vt:lpwstr>
  </property>
</Properties>
</file>