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0" r:id="rId1"/>
    <p:sldMasterId id="2147483687" r:id="rId2"/>
    <p:sldMasterId id="2147483693" r:id="rId3"/>
    <p:sldMasterId id="2147483697" r:id="rId4"/>
  </p:sldMasterIdLst>
  <p:notesMasterIdLst>
    <p:notesMasterId r:id="rId22"/>
  </p:notesMasterIdLst>
  <p:sldIdLst>
    <p:sldId id="510" r:id="rId5"/>
    <p:sldId id="457" r:id="rId6"/>
    <p:sldId id="539" r:id="rId7"/>
    <p:sldId id="511" r:id="rId8"/>
    <p:sldId id="540" r:id="rId9"/>
    <p:sldId id="512" r:id="rId10"/>
    <p:sldId id="470" r:id="rId11"/>
    <p:sldId id="520" r:id="rId12"/>
    <p:sldId id="523" r:id="rId13"/>
    <p:sldId id="526" r:id="rId14"/>
    <p:sldId id="522" r:id="rId15"/>
    <p:sldId id="532" r:id="rId16"/>
    <p:sldId id="533" r:id="rId17"/>
    <p:sldId id="534" r:id="rId18"/>
    <p:sldId id="458" r:id="rId19"/>
    <p:sldId id="536" r:id="rId20"/>
    <p:sldId id="53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man, Jennifer (HHS/OASH)" initials="SJ(" lastIdx="2" clrIdx="0">
    <p:extLst>
      <p:ext uri="{19B8F6BF-5375-455C-9EA6-DF929625EA0E}">
        <p15:presenceInfo xmlns:p15="http://schemas.microsoft.com/office/powerpoint/2012/main" userId="S-1-5-21-1747495209-1248221918-2216747781-206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1"/>
    <a:srgbClr val="F2F7FC"/>
    <a:srgbClr val="D4E5F4"/>
    <a:srgbClr val="00277E"/>
    <a:srgbClr val="5798D4"/>
    <a:srgbClr val="800000"/>
    <a:srgbClr val="5482E1"/>
    <a:srgbClr val="ED7B2E"/>
    <a:srgbClr val="F5B386"/>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3620" autoAdjust="0"/>
  </p:normalViewPr>
  <p:slideViewPr>
    <p:cSldViewPr snapToGrid="0" showGuides="1">
      <p:cViewPr varScale="1">
        <p:scale>
          <a:sx n="63" d="100"/>
          <a:sy n="63" d="100"/>
        </p:scale>
        <p:origin x="91" y="480"/>
      </p:cViewPr>
      <p:guideLst>
        <p:guide orient="horz" pos="2208"/>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384"/>
    </p:cViewPr>
  </p:sorterViewPr>
  <p:notesViewPr>
    <p:cSldViewPr snapToGrid="0" showGuides="1">
      <p:cViewPr varScale="1">
        <p:scale>
          <a:sx n="85" d="100"/>
          <a:sy n="85" d="100"/>
        </p:scale>
        <p:origin x="8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  All Drug Overdoses</c:v>
                </c:pt>
              </c:strCache>
            </c:strRef>
          </c:tx>
          <c:spPr>
            <a:ln w="57150" cap="rnd">
              <a:solidFill>
                <a:schemeClr val="accent1"/>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#,##0</c:formatCode>
                <c:ptCount val="19"/>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numCache>
            </c:numRef>
          </c:val>
          <c:smooth val="0"/>
          <c:extLst>
            <c:ext xmlns:c16="http://schemas.microsoft.com/office/drawing/2014/chart" uri="{C3380CC4-5D6E-409C-BE32-E72D297353CC}">
              <c16:uniqueId val="{00000000-145A-4D7B-B906-BD901EF8EF8A}"/>
            </c:ext>
          </c:extLst>
        </c:ser>
        <c:ser>
          <c:idx val="1"/>
          <c:order val="1"/>
          <c:tx>
            <c:strRef>
              <c:f>Sheet1!$C$1</c:f>
              <c:strCache>
                <c:ptCount val="1"/>
                <c:pt idx="0">
                  <c:v>  Opiate Overdoses</c:v>
                </c:pt>
              </c:strCache>
            </c:strRef>
          </c:tx>
          <c:spPr>
            <a:ln w="57150" cap="rnd">
              <a:solidFill>
                <a:schemeClr val="accent2"/>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#,##0</c:formatCode>
                <c:ptCount val="19"/>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numCache>
            </c:numRef>
          </c:val>
          <c:smooth val="0"/>
          <c:extLst>
            <c:ext xmlns:c16="http://schemas.microsoft.com/office/drawing/2014/chart" uri="{C3380CC4-5D6E-409C-BE32-E72D297353CC}">
              <c16:uniqueId val="{00000001-145A-4D7B-B906-BD901EF8EF8A}"/>
            </c:ext>
          </c:extLst>
        </c:ser>
        <c:dLbls>
          <c:showLegendKey val="0"/>
          <c:showVal val="0"/>
          <c:showCatName val="0"/>
          <c:showSerName val="0"/>
          <c:showPercent val="0"/>
          <c:showBubbleSize val="0"/>
        </c:dLbls>
        <c:smooth val="0"/>
        <c:axId val="460146848"/>
        <c:axId val="460145864"/>
      </c:lineChart>
      <c:catAx>
        <c:axId val="46014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60145864"/>
        <c:crosses val="autoZero"/>
        <c:auto val="1"/>
        <c:lblAlgn val="ctr"/>
        <c:lblOffset val="100"/>
        <c:noMultiLvlLbl val="0"/>
      </c:catAx>
      <c:valAx>
        <c:axId val="460145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601468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'Opioid Categories'!$B$1</c:f>
              <c:strCache>
                <c:ptCount val="1"/>
                <c:pt idx="0">
                  <c:v>  Heroin</c:v>
                </c:pt>
              </c:strCache>
            </c:strRef>
          </c:tx>
          <c:spPr>
            <a:ln w="57150" cap="rnd">
              <a:solidFill>
                <a:schemeClr val="accent1"/>
              </a:solidFill>
              <a:round/>
            </a:ln>
            <a:effectLst/>
          </c:spPr>
          <c:marker>
            <c:symbol val="none"/>
          </c:marker>
          <c:cat>
            <c:numRef>
              <c:f>'Opioid Categories'!$A$2:$A$20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'Opioid Categories'!$B$2:$B$20</c:f>
              <c:numCache>
                <c:formatCode>#,##0</c:formatCode>
                <c:ptCount val="19"/>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numCache>
            </c:numRef>
          </c:val>
          <c:smooth val="0"/>
          <c:extLst>
            <c:ext xmlns:c16="http://schemas.microsoft.com/office/drawing/2014/chart" uri="{C3380CC4-5D6E-409C-BE32-E72D297353CC}">
              <c16:uniqueId val="{00000000-3728-47C1-847B-9FF4F8CEA1A1}"/>
            </c:ext>
          </c:extLst>
        </c:ser>
        <c:ser>
          <c:idx val="1"/>
          <c:order val="1"/>
          <c:tx>
            <c:strRef>
              <c:f>'Opioid Categories'!$C$1</c:f>
              <c:strCache>
                <c:ptCount val="1"/>
                <c:pt idx="0">
                  <c:v>  Natural and semisynthetic opioids</c:v>
                </c:pt>
              </c:strCache>
            </c:strRef>
          </c:tx>
          <c:spPr>
            <a:ln w="57150" cap="rnd">
              <a:solidFill>
                <a:schemeClr val="accent2"/>
              </a:solidFill>
              <a:round/>
            </a:ln>
            <a:effectLst/>
          </c:spPr>
          <c:marker>
            <c:symbol val="none"/>
          </c:marker>
          <c:cat>
            <c:numRef>
              <c:f>'Opioid Categories'!$A$2:$A$20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'Opioid Categories'!$C$2:$C$20</c:f>
              <c:numCache>
                <c:formatCode>#,##0</c:formatCode>
                <c:ptCount val="19"/>
                <c:pt idx="0">
                  <c:v>2749</c:v>
                </c:pt>
                <c:pt idx="1">
                  <c:v>2917</c:v>
                </c:pt>
                <c:pt idx="2">
                  <c:v>3479</c:v>
                </c:pt>
                <c:pt idx="3">
                  <c:v>4416</c:v>
                </c:pt>
                <c:pt idx="4">
                  <c:v>4867</c:v>
                </c:pt>
                <c:pt idx="5">
                  <c:v>5231</c:v>
                </c:pt>
                <c:pt idx="6">
                  <c:v>5774</c:v>
                </c:pt>
                <c:pt idx="7">
                  <c:v>7017</c:v>
                </c:pt>
                <c:pt idx="8">
                  <c:v>8158</c:v>
                </c:pt>
                <c:pt idx="9">
                  <c:v>9119</c:v>
                </c:pt>
                <c:pt idx="10">
                  <c:v>9735</c:v>
                </c:pt>
                <c:pt idx="11">
                  <c:v>10943</c:v>
                </c:pt>
                <c:pt idx="12">
                  <c:v>11693</c:v>
                </c:pt>
                <c:pt idx="13">
                  <c:v>11140</c:v>
                </c:pt>
                <c:pt idx="14">
                  <c:v>11346</c:v>
                </c:pt>
                <c:pt idx="15">
                  <c:v>12159</c:v>
                </c:pt>
                <c:pt idx="16">
                  <c:v>12727</c:v>
                </c:pt>
                <c:pt idx="17">
                  <c:v>14487</c:v>
                </c:pt>
                <c:pt idx="18">
                  <c:v>14495</c:v>
                </c:pt>
              </c:numCache>
            </c:numRef>
          </c:val>
          <c:smooth val="0"/>
          <c:extLst>
            <c:ext xmlns:c16="http://schemas.microsoft.com/office/drawing/2014/chart" uri="{C3380CC4-5D6E-409C-BE32-E72D297353CC}">
              <c16:uniqueId val="{00000001-3728-47C1-847B-9FF4F8CEA1A1}"/>
            </c:ext>
          </c:extLst>
        </c:ser>
        <c:ser>
          <c:idx val="2"/>
          <c:order val="2"/>
          <c:tx>
            <c:strRef>
              <c:f>'Opioid Categories'!$D$1</c:f>
              <c:strCache>
                <c:ptCount val="1"/>
                <c:pt idx="0">
                  <c:v>  Methadone</c:v>
                </c:pt>
              </c:strCache>
            </c:strRef>
          </c:tx>
          <c:spPr>
            <a:ln w="57150" cap="rnd">
              <a:solidFill>
                <a:schemeClr val="accent3"/>
              </a:solidFill>
              <a:round/>
            </a:ln>
            <a:effectLst/>
          </c:spPr>
          <c:marker>
            <c:symbol val="none"/>
          </c:marker>
          <c:cat>
            <c:numRef>
              <c:f>'Opioid Categories'!$A$2:$A$20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'Opioid Categories'!$D$2:$D$20</c:f>
              <c:numCache>
                <c:formatCode>General</c:formatCode>
                <c:ptCount val="19"/>
                <c:pt idx="0">
                  <c:v>784</c:v>
                </c:pt>
                <c:pt idx="1">
                  <c:v>986</c:v>
                </c:pt>
                <c:pt idx="2" formatCode="#,##0">
                  <c:v>1456</c:v>
                </c:pt>
                <c:pt idx="3" formatCode="#,##0">
                  <c:v>2358</c:v>
                </c:pt>
                <c:pt idx="4" formatCode="#,##0">
                  <c:v>2972</c:v>
                </c:pt>
                <c:pt idx="5" formatCode="#,##0">
                  <c:v>3845</c:v>
                </c:pt>
                <c:pt idx="6" formatCode="#,##0">
                  <c:v>4460</c:v>
                </c:pt>
                <c:pt idx="7" formatCode="#,##0">
                  <c:v>5406</c:v>
                </c:pt>
                <c:pt idx="8" formatCode="#,##0">
                  <c:v>5518</c:v>
                </c:pt>
                <c:pt idx="9" formatCode="#,##0">
                  <c:v>4924</c:v>
                </c:pt>
                <c:pt idx="10" formatCode="#,##0">
                  <c:v>4696</c:v>
                </c:pt>
                <c:pt idx="11" formatCode="#,##0">
                  <c:v>4577</c:v>
                </c:pt>
                <c:pt idx="12" formatCode="#,##0">
                  <c:v>4418</c:v>
                </c:pt>
                <c:pt idx="13" formatCode="#,##0">
                  <c:v>3932</c:v>
                </c:pt>
                <c:pt idx="14" formatCode="#,##0">
                  <c:v>3591</c:v>
                </c:pt>
                <c:pt idx="15" formatCode="#,##0">
                  <c:v>3400</c:v>
                </c:pt>
                <c:pt idx="16" formatCode="#,##0">
                  <c:v>3301</c:v>
                </c:pt>
                <c:pt idx="17" formatCode="#,##0">
                  <c:v>3373</c:v>
                </c:pt>
                <c:pt idx="18" formatCode="#,##0">
                  <c:v>3194</c:v>
                </c:pt>
              </c:numCache>
            </c:numRef>
          </c:val>
          <c:smooth val="0"/>
          <c:extLst>
            <c:ext xmlns:c16="http://schemas.microsoft.com/office/drawing/2014/chart" uri="{C3380CC4-5D6E-409C-BE32-E72D297353CC}">
              <c16:uniqueId val="{00000002-3728-47C1-847B-9FF4F8CEA1A1}"/>
            </c:ext>
          </c:extLst>
        </c:ser>
        <c:ser>
          <c:idx val="3"/>
          <c:order val="3"/>
          <c:tx>
            <c:strRef>
              <c:f>'Opioid Categories'!$E$1</c:f>
              <c:strCache>
                <c:ptCount val="1"/>
                <c:pt idx="0">
                  <c:v>Synthetic opioids (e.g. fentanyl)</c:v>
                </c:pt>
              </c:strCache>
            </c:strRef>
          </c:tx>
          <c:spPr>
            <a:ln w="57150" cap="rnd">
              <a:solidFill>
                <a:schemeClr val="accent4"/>
              </a:solidFill>
              <a:round/>
            </a:ln>
            <a:effectLst/>
          </c:spPr>
          <c:marker>
            <c:symbol val="none"/>
          </c:marker>
          <c:cat>
            <c:numRef>
              <c:f>'Opioid Categories'!$A$2:$A$20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'Opioid Categories'!$E$2:$E$20</c:f>
              <c:numCache>
                <c:formatCode>General</c:formatCode>
                <c:ptCount val="19"/>
                <c:pt idx="0">
                  <c:v>730</c:v>
                </c:pt>
                <c:pt idx="1">
                  <c:v>782</c:v>
                </c:pt>
                <c:pt idx="2">
                  <c:v>957</c:v>
                </c:pt>
                <c:pt idx="3" formatCode="#,##0">
                  <c:v>1295</c:v>
                </c:pt>
                <c:pt idx="4" formatCode="#,##0">
                  <c:v>1400</c:v>
                </c:pt>
                <c:pt idx="5" formatCode="#,##0">
                  <c:v>1664</c:v>
                </c:pt>
                <c:pt idx="6" formatCode="#,##0">
                  <c:v>1742</c:v>
                </c:pt>
                <c:pt idx="7" formatCode="#,##0">
                  <c:v>2707</c:v>
                </c:pt>
                <c:pt idx="8" formatCode="#,##0">
                  <c:v>2213</c:v>
                </c:pt>
                <c:pt idx="9" formatCode="#,##0">
                  <c:v>2306</c:v>
                </c:pt>
                <c:pt idx="10" formatCode="#,##0">
                  <c:v>2946</c:v>
                </c:pt>
                <c:pt idx="11" formatCode="#,##0">
                  <c:v>3007</c:v>
                </c:pt>
                <c:pt idx="12" formatCode="#,##0">
                  <c:v>2666</c:v>
                </c:pt>
                <c:pt idx="13" formatCode="#,##0">
                  <c:v>2628</c:v>
                </c:pt>
                <c:pt idx="14" formatCode="#,##0">
                  <c:v>3105</c:v>
                </c:pt>
                <c:pt idx="15" formatCode="#,##0">
                  <c:v>5544</c:v>
                </c:pt>
                <c:pt idx="16" formatCode="#,##0">
                  <c:v>9580</c:v>
                </c:pt>
                <c:pt idx="17" formatCode="#,##0">
                  <c:v>19413</c:v>
                </c:pt>
                <c:pt idx="18" formatCode="#,##0">
                  <c:v>28466</c:v>
                </c:pt>
              </c:numCache>
            </c:numRef>
          </c:val>
          <c:smooth val="0"/>
          <c:extLst>
            <c:ext xmlns:c16="http://schemas.microsoft.com/office/drawing/2014/chart" uri="{C3380CC4-5D6E-409C-BE32-E72D297353CC}">
              <c16:uniqueId val="{00000003-3728-47C1-847B-9FF4F8CEA1A1}"/>
            </c:ext>
          </c:extLst>
        </c:ser>
        <c:dLbls>
          <c:showLegendKey val="0"/>
          <c:showVal val="0"/>
          <c:showCatName val="0"/>
          <c:showSerName val="0"/>
          <c:showPercent val="0"/>
          <c:showBubbleSize val="0"/>
        </c:dLbls>
        <c:smooth val="0"/>
        <c:axId val="466304128"/>
        <c:axId val="466308064"/>
      </c:lineChart>
      <c:catAx>
        <c:axId val="46630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66308064"/>
        <c:crosses val="autoZero"/>
        <c:auto val="1"/>
        <c:lblAlgn val="ctr"/>
        <c:lblOffset val="100"/>
        <c:noMultiLvlLbl val="0"/>
      </c:catAx>
      <c:valAx>
        <c:axId val="46630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466304128"/>
        <c:crosses val="autoZero"/>
        <c:crossBetween val="between"/>
      </c:valAx>
      <c:spPr>
        <a:noFill/>
        <a:ln>
          <a:noFill/>
        </a:ln>
        <a:effectLst/>
      </c:spPr>
    </c:plotArea>
    <c:legend>
      <c:legendPos val="r"/>
      <c:layout>
        <c:manualLayout>
          <c:xMode val="edge"/>
          <c:yMode val="edge"/>
          <c:x val="0.71291846663137726"/>
          <c:y val="0.14527344902651815"/>
          <c:w val="0.28708153336862274"/>
          <c:h val="0.67777272060856764"/>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rgbClr val="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76055677771534"/>
          <c:y val="6.5534470787999899E-2"/>
          <c:w val="0.87582646397954678"/>
          <c:h val="0.74380522718983744"/>
        </c:manualLayout>
      </c:layout>
      <c:lineChart>
        <c:grouping val="standard"/>
        <c:varyColors val="0"/>
        <c:ser>
          <c:idx val="0"/>
          <c:order val="0"/>
          <c:tx>
            <c:v>Actual Mortality</c:v>
          </c:tx>
          <c:spPr>
            <a:ln w="60325" cap="rnd">
              <a:solidFill>
                <a:srgbClr val="5482E1"/>
              </a:solidFill>
              <a:round/>
            </a:ln>
            <a:effectLst/>
          </c:spPr>
          <c:marker>
            <c:symbol val="none"/>
          </c:marker>
          <c:cat>
            <c:numRef>
              <c:f>Sheet1!$C$1:$C$34</c:f>
              <c:numCache>
                <c:formatCode>General</c:formatCode>
                <c:ptCount val="34"/>
                <c:pt idx="4" formatCode="[$-409]mmm\-yy;@">
                  <c:v>43208</c:v>
                </c:pt>
                <c:pt idx="5" formatCode="[$-409]mmm\-yy;@">
                  <c:v>43160</c:v>
                </c:pt>
                <c:pt idx="6" formatCode="[$-409]mmm\-yy;@">
                  <c:v>43149</c:v>
                </c:pt>
                <c:pt idx="7" formatCode="[$-409]mmm\-yy;@">
                  <c:v>43101</c:v>
                </c:pt>
                <c:pt idx="8" formatCode="[$-409]mmm\-yy;@">
                  <c:v>43070</c:v>
                </c:pt>
                <c:pt idx="9" formatCode="[$-409]mmm\-yy;@">
                  <c:v>43040</c:v>
                </c:pt>
                <c:pt idx="10" formatCode="[$-409]mmm\-yy;@">
                  <c:v>43009</c:v>
                </c:pt>
                <c:pt idx="11" formatCode="[$-409]mmm\-yy;@">
                  <c:v>42979</c:v>
                </c:pt>
                <c:pt idx="12" formatCode="[$-409]mmm\-yy;@">
                  <c:v>42948</c:v>
                </c:pt>
                <c:pt idx="13" formatCode="[$-409]mmm\-yy;@">
                  <c:v>42917</c:v>
                </c:pt>
                <c:pt idx="14" formatCode="[$-409]mmm\-yy;@">
                  <c:v>42887</c:v>
                </c:pt>
                <c:pt idx="15" formatCode="[$-409]mmm\-yy;@">
                  <c:v>42856</c:v>
                </c:pt>
                <c:pt idx="16" formatCode="[$-409]mmm\-yy;@">
                  <c:v>42826</c:v>
                </c:pt>
                <c:pt idx="17" formatCode="[$-409]mmm\-yy;@">
                  <c:v>42795</c:v>
                </c:pt>
                <c:pt idx="18" formatCode="[$-409]mmm\-yy;@">
                  <c:v>42767</c:v>
                </c:pt>
                <c:pt idx="19" formatCode="[$-409]mmm\-yy;@">
                  <c:v>42736</c:v>
                </c:pt>
                <c:pt idx="20" formatCode="[$-409]mmm\-yy;@">
                  <c:v>42705</c:v>
                </c:pt>
                <c:pt idx="21" formatCode="[$-409]mmm\-yy;@">
                  <c:v>42675</c:v>
                </c:pt>
                <c:pt idx="22" formatCode="[$-409]mmm\-yy;@">
                  <c:v>42644</c:v>
                </c:pt>
                <c:pt idx="23" formatCode="[$-409]mmm\-yy;@">
                  <c:v>42614</c:v>
                </c:pt>
                <c:pt idx="24" formatCode="[$-409]mmm\-yy;@">
                  <c:v>42583</c:v>
                </c:pt>
                <c:pt idx="25" formatCode="[$-409]mmm\-yy;@">
                  <c:v>42552</c:v>
                </c:pt>
                <c:pt idx="26" formatCode="[$-409]mmm\-yy;@">
                  <c:v>42522</c:v>
                </c:pt>
                <c:pt idx="27" formatCode="[$-409]mmm\-yy;@">
                  <c:v>42491</c:v>
                </c:pt>
                <c:pt idx="28" formatCode="[$-409]mmm\-yy;@">
                  <c:v>42461</c:v>
                </c:pt>
                <c:pt idx="29" formatCode="[$-409]mmm\-yy;@">
                  <c:v>42430</c:v>
                </c:pt>
                <c:pt idx="30" formatCode="[$-409]mmm\-yy;@">
                  <c:v>42401</c:v>
                </c:pt>
                <c:pt idx="31" formatCode="[$-409]mmm\-yy;@">
                  <c:v>42370</c:v>
                </c:pt>
                <c:pt idx="32" formatCode="[$-409]mmm\-yy;@">
                  <c:v>42339</c:v>
                </c:pt>
                <c:pt idx="33" formatCode="[$-409]mmm\-yy;@">
                  <c:v>42309</c:v>
                </c:pt>
              </c:numCache>
            </c:numRef>
          </c:cat>
          <c:val>
            <c:numRef>
              <c:f>Sheet1!$E$1:$E$34</c:f>
              <c:numCache>
                <c:formatCode>General</c:formatCode>
                <c:ptCount val="34"/>
                <c:pt idx="0">
                  <c:v>0</c:v>
                </c:pt>
                <c:pt idx="4">
                  <c:v>70859</c:v>
                </c:pt>
                <c:pt idx="5">
                  <c:v>71128</c:v>
                </c:pt>
                <c:pt idx="6">
                  <c:v>71457</c:v>
                </c:pt>
                <c:pt idx="7">
                  <c:v>71527</c:v>
                </c:pt>
                <c:pt idx="8">
                  <c:v>72240</c:v>
                </c:pt>
                <c:pt idx="9">
                  <c:v>72799</c:v>
                </c:pt>
                <c:pt idx="10">
                  <c:v>73031</c:v>
                </c:pt>
                <c:pt idx="11">
                  <c:v>73133</c:v>
                </c:pt>
                <c:pt idx="12">
                  <c:v>72593</c:v>
                </c:pt>
                <c:pt idx="13">
                  <c:v>71779</c:v>
                </c:pt>
                <c:pt idx="14">
                  <c:v>71272</c:v>
                </c:pt>
                <c:pt idx="15">
                  <c:v>70203</c:v>
                </c:pt>
                <c:pt idx="16">
                  <c:v>69351</c:v>
                </c:pt>
                <c:pt idx="17">
                  <c:v>68668</c:v>
                </c:pt>
                <c:pt idx="18">
                  <c:v>67977</c:v>
                </c:pt>
                <c:pt idx="19">
                  <c:v>67105</c:v>
                </c:pt>
                <c:pt idx="20">
                  <c:v>66012</c:v>
                </c:pt>
                <c:pt idx="21">
                  <c:v>64357</c:v>
                </c:pt>
                <c:pt idx="22">
                  <c:v>63032</c:v>
                </c:pt>
                <c:pt idx="23">
                  <c:v>62063</c:v>
                </c:pt>
                <c:pt idx="24">
                  <c:v>61292</c:v>
                </c:pt>
                <c:pt idx="25">
                  <c:v>60332</c:v>
                </c:pt>
                <c:pt idx="26">
                  <c:v>59171</c:v>
                </c:pt>
                <c:pt idx="27">
                  <c:v>58165</c:v>
                </c:pt>
                <c:pt idx="28">
                  <c:v>57409</c:v>
                </c:pt>
                <c:pt idx="29">
                  <c:v>56384</c:v>
                </c:pt>
                <c:pt idx="30">
                  <c:v>55400</c:v>
                </c:pt>
                <c:pt idx="31">
                  <c:v>54470</c:v>
                </c:pt>
                <c:pt idx="32">
                  <c:v>54207</c:v>
                </c:pt>
                <c:pt idx="33">
                  <c:v>53955</c:v>
                </c:pt>
              </c:numCache>
            </c:numRef>
          </c:val>
          <c:smooth val="0"/>
          <c:extLst>
            <c:ext xmlns:c16="http://schemas.microsoft.com/office/drawing/2014/chart" uri="{C3380CC4-5D6E-409C-BE32-E72D297353CC}">
              <c16:uniqueId val="{00000000-E71B-4B6B-9968-1C8FF4F0519A}"/>
            </c:ext>
          </c:extLst>
        </c:ser>
        <c:ser>
          <c:idx val="1"/>
          <c:order val="1"/>
          <c:tx>
            <c:v>Goal Mortality</c:v>
          </c:tx>
          <c:spPr>
            <a:ln w="38100" cap="rnd">
              <a:solidFill>
                <a:srgbClr val="00B050"/>
              </a:solidFill>
              <a:round/>
            </a:ln>
            <a:effectLst/>
          </c:spPr>
          <c:marker>
            <c:symbol val="none"/>
          </c:marker>
          <c:cat>
            <c:numRef>
              <c:f>Sheet1!$C$1:$C$34</c:f>
              <c:numCache>
                <c:formatCode>General</c:formatCode>
                <c:ptCount val="34"/>
                <c:pt idx="4" formatCode="[$-409]mmm\-yy;@">
                  <c:v>43208</c:v>
                </c:pt>
                <c:pt idx="5" formatCode="[$-409]mmm\-yy;@">
                  <c:v>43160</c:v>
                </c:pt>
                <c:pt idx="6" formatCode="[$-409]mmm\-yy;@">
                  <c:v>43149</c:v>
                </c:pt>
                <c:pt idx="7" formatCode="[$-409]mmm\-yy;@">
                  <c:v>43101</c:v>
                </c:pt>
                <c:pt idx="8" formatCode="[$-409]mmm\-yy;@">
                  <c:v>43070</c:v>
                </c:pt>
                <c:pt idx="9" formatCode="[$-409]mmm\-yy;@">
                  <c:v>43040</c:v>
                </c:pt>
                <c:pt idx="10" formatCode="[$-409]mmm\-yy;@">
                  <c:v>43009</c:v>
                </c:pt>
                <c:pt idx="11" formatCode="[$-409]mmm\-yy;@">
                  <c:v>42979</c:v>
                </c:pt>
                <c:pt idx="12" formatCode="[$-409]mmm\-yy;@">
                  <c:v>42948</c:v>
                </c:pt>
                <c:pt idx="13" formatCode="[$-409]mmm\-yy;@">
                  <c:v>42917</c:v>
                </c:pt>
                <c:pt idx="14" formatCode="[$-409]mmm\-yy;@">
                  <c:v>42887</c:v>
                </c:pt>
                <c:pt idx="15" formatCode="[$-409]mmm\-yy;@">
                  <c:v>42856</c:v>
                </c:pt>
                <c:pt idx="16" formatCode="[$-409]mmm\-yy;@">
                  <c:v>42826</c:v>
                </c:pt>
                <c:pt idx="17" formatCode="[$-409]mmm\-yy;@">
                  <c:v>42795</c:v>
                </c:pt>
                <c:pt idx="18" formatCode="[$-409]mmm\-yy;@">
                  <c:v>42767</c:v>
                </c:pt>
                <c:pt idx="19" formatCode="[$-409]mmm\-yy;@">
                  <c:v>42736</c:v>
                </c:pt>
                <c:pt idx="20" formatCode="[$-409]mmm\-yy;@">
                  <c:v>42705</c:v>
                </c:pt>
                <c:pt idx="21" formatCode="[$-409]mmm\-yy;@">
                  <c:v>42675</c:v>
                </c:pt>
                <c:pt idx="22" formatCode="[$-409]mmm\-yy;@">
                  <c:v>42644</c:v>
                </c:pt>
                <c:pt idx="23" formatCode="[$-409]mmm\-yy;@">
                  <c:v>42614</c:v>
                </c:pt>
                <c:pt idx="24" formatCode="[$-409]mmm\-yy;@">
                  <c:v>42583</c:v>
                </c:pt>
                <c:pt idx="25" formatCode="[$-409]mmm\-yy;@">
                  <c:v>42552</c:v>
                </c:pt>
                <c:pt idx="26" formatCode="[$-409]mmm\-yy;@">
                  <c:v>42522</c:v>
                </c:pt>
                <c:pt idx="27" formatCode="[$-409]mmm\-yy;@">
                  <c:v>42491</c:v>
                </c:pt>
                <c:pt idx="28" formatCode="[$-409]mmm\-yy;@">
                  <c:v>42461</c:v>
                </c:pt>
                <c:pt idx="29" formatCode="[$-409]mmm\-yy;@">
                  <c:v>42430</c:v>
                </c:pt>
                <c:pt idx="30" formatCode="[$-409]mmm\-yy;@">
                  <c:v>42401</c:v>
                </c:pt>
                <c:pt idx="31" formatCode="[$-409]mmm\-yy;@">
                  <c:v>42370</c:v>
                </c:pt>
                <c:pt idx="32" formatCode="[$-409]mmm\-yy;@">
                  <c:v>42339</c:v>
                </c:pt>
                <c:pt idx="33" formatCode="[$-409]mmm\-yy;@">
                  <c:v>42309</c:v>
                </c:pt>
              </c:numCache>
            </c:numRef>
          </c:cat>
          <c:val>
            <c:numRef>
              <c:f>Sheet1!$F$1:$F$34</c:f>
              <c:numCache>
                <c:formatCode>General</c:formatCode>
                <c:ptCount val="34"/>
              </c:numCache>
            </c:numRef>
          </c:val>
          <c:smooth val="0"/>
          <c:extLst>
            <c:ext xmlns:c16="http://schemas.microsoft.com/office/drawing/2014/chart" uri="{C3380CC4-5D6E-409C-BE32-E72D297353CC}">
              <c16:uniqueId val="{00000001-E71B-4B6B-9968-1C8FF4F0519A}"/>
            </c:ext>
          </c:extLst>
        </c:ser>
        <c:dLbls>
          <c:showLegendKey val="0"/>
          <c:showVal val="0"/>
          <c:showCatName val="0"/>
          <c:showSerName val="0"/>
          <c:showPercent val="0"/>
          <c:showBubbleSize val="0"/>
        </c:dLbls>
        <c:smooth val="0"/>
        <c:axId val="139372416"/>
        <c:axId val="139414144"/>
      </c:lineChart>
      <c:dateAx>
        <c:axId val="139372416"/>
        <c:scaling>
          <c:orientation val="minMax"/>
        </c:scaling>
        <c:delete val="0"/>
        <c:axPos val="b"/>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600" b="1" dirty="0"/>
                  <a:t>12 months ending in month</a:t>
                </a:r>
              </a:p>
            </c:rich>
          </c:tx>
          <c:layout>
            <c:manualLayout>
              <c:xMode val="edge"/>
              <c:yMode val="edge"/>
              <c:x val="0.39639931433661846"/>
              <c:y val="0.93514214481024505"/>
            </c:manualLayout>
          </c:layout>
          <c:overlay val="0"/>
          <c:spPr>
            <a:noFill/>
            <a:ln>
              <a:noFill/>
            </a:ln>
            <a:effectLst/>
          </c:spPr>
        </c:title>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none" spc="0" normalizeH="0" baseline="0">
                <a:solidFill>
                  <a:schemeClr val="tx1">
                    <a:lumMod val="65000"/>
                    <a:lumOff val="35000"/>
                  </a:schemeClr>
                </a:solidFill>
                <a:latin typeface="+mn-lt"/>
                <a:ea typeface="+mn-ea"/>
                <a:cs typeface="+mn-cs"/>
              </a:defRPr>
            </a:pPr>
            <a:endParaRPr lang="en-US"/>
          </a:p>
        </c:txPr>
        <c:crossAx val="139414144"/>
        <c:crosses val="autoZero"/>
        <c:auto val="1"/>
        <c:lblOffset val="100"/>
        <c:baseTimeUnit val="days"/>
      </c:dateAx>
      <c:valAx>
        <c:axId val="139414144"/>
        <c:scaling>
          <c:orientation val="minMax"/>
          <c:min val="5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US" sz="1800" b="1" dirty="0"/>
                  <a:t>12 month mortality</a:t>
                </a:r>
              </a:p>
            </c:rich>
          </c:tx>
          <c:layout>
            <c:manualLayout>
              <c:xMode val="edge"/>
              <c:yMode val="edge"/>
              <c:x val="1.2476252141715685E-3"/>
              <c:y val="0.1819391009694076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9372416"/>
        <c:crossesAt val="42309"/>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89D750-247A-4C80-8EA4-BAC62305FD2C}" type="datetimeFigureOut">
              <a:rPr lang="en-US" smtClean="0"/>
              <a:t>3/12/2019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AAEA6F-6A0E-4FE3-A78D-15F87EAF086E}" type="slidenum">
              <a:rPr lang="en-US" smtClean="0"/>
              <a:t>‹#›</a:t>
            </a:fld>
            <a:endParaRPr lang="en-US"/>
          </a:p>
        </p:txBody>
      </p:sp>
    </p:spTree>
    <p:extLst>
      <p:ext uri="{BB962C8B-B14F-4D97-AF65-F5344CB8AC3E}">
        <p14:creationId xmlns:p14="http://schemas.microsoft.com/office/powerpoint/2010/main" val="12055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mhsa.gov/data/sites/default/files/cbhsq-reports/NSDUHFFR2017/NSDUHFFR2017.htm#fig3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amhsa.gov/data/sites/default/files/cbhsq-reports/NSDUHFFR2017/NSDUHFFR2017.htm#end3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79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a:t>
            </a:fld>
            <a:endParaRPr lang="en-US"/>
          </a:p>
        </p:txBody>
      </p:sp>
    </p:spTree>
    <p:extLst>
      <p:ext uri="{BB962C8B-B14F-4D97-AF65-F5344CB8AC3E}">
        <p14:creationId xmlns:p14="http://schemas.microsoft.com/office/powerpoint/2010/main" val="62234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368DD-B9B3-4E0E-BA9D-88B9CCF14739}" type="slidenum">
              <a:rPr lang="en-US" smtClean="0"/>
              <a:t>5</a:t>
            </a:fld>
            <a:endParaRPr lang="en-US"/>
          </a:p>
        </p:txBody>
      </p:sp>
    </p:spTree>
    <p:extLst>
      <p:ext uri="{BB962C8B-B14F-4D97-AF65-F5344CB8AC3E}">
        <p14:creationId xmlns:p14="http://schemas.microsoft.com/office/powerpoint/2010/main" val="44635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2017, an estimated 9,000 adolescents aged 12 to 17, 46,000 young adults aged 18 to 25, and 26,000 adults aged 26 or older used heroin for the first time in the past year (</a:t>
            </a:r>
            <a:r>
              <a:rPr lang="en-US" sz="1200" b="1" i="0" u="sng" kern="1200" dirty="0" smtClean="0">
                <a:solidFill>
                  <a:schemeClr val="tx1"/>
                </a:solidFill>
                <a:effectLst/>
                <a:latin typeface="+mn-lt"/>
                <a:ea typeface="+mn-ea"/>
                <a:cs typeface="+mn-cs"/>
                <a:hlinkClick r:id="rId3"/>
              </a:rPr>
              <a:t>Figure 30</a:t>
            </a:r>
            <a:r>
              <a:rPr lang="en-US" sz="1200" b="0" i="0" kern="1200" dirty="0" smtClean="0">
                <a:solidFill>
                  <a:schemeClr val="tx1"/>
                </a:solidFill>
                <a:effectLst/>
                <a:latin typeface="+mn-lt"/>
                <a:ea typeface="+mn-ea"/>
                <a:cs typeface="+mn-cs"/>
              </a:rPr>
              <a:t>). The number of adolescents in 2017 who were recent heroin initiates was similar to the numbers in most years between 2005 and 2016, but it was lower than the numbers in 2002 to 2004. The number of young adults aged 18 to 25 in 2017 who were past year heroin initiates was similar to the numbers in most years from 2002 to 2016, although the number in 2017 was lower than the numbers in 2009, 2011, and 2012. Among adults aged 26 or older in 2017, the number of past year heroin initiates was similar to the numbers in most years from 2002 to 2015, but it was lower than the estimate in 2016. Caution is advised in interpreting the fluctuations in the numbers of heroin initiates in single years because the relatively small numbers of recent initiates per year can contribute to these fluctuations.</a:t>
            </a:r>
            <a:r>
              <a:rPr lang="en-US" sz="1200" b="0" i="0" u="sng" kern="1200" baseline="30000" dirty="0" smtClean="0">
                <a:solidFill>
                  <a:schemeClr val="tx1"/>
                </a:solidFill>
                <a:effectLst/>
                <a:latin typeface="+mn-lt"/>
                <a:ea typeface="+mn-ea"/>
                <a:cs typeface="+mn-cs"/>
                <a:hlinkClick r:id="rId4"/>
              </a:rPr>
              <a:t>37</a:t>
            </a:r>
            <a:endParaRPr lang="en-US" sz="1200" b="0" i="0" u="sng" kern="1200" baseline="300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47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15</a:t>
            </a:fld>
            <a:endParaRPr lang="en-US"/>
          </a:p>
        </p:txBody>
      </p:sp>
    </p:spTree>
    <p:extLst>
      <p:ext uri="{BB962C8B-B14F-4D97-AF65-F5344CB8AC3E}">
        <p14:creationId xmlns:p14="http://schemas.microsoft.com/office/powerpoint/2010/main" val="175051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smtClean="0"/>
              <a:t>Title, Arial Bold, 32 </a:t>
            </a:r>
            <a:r>
              <a:rPr lang="en-US" dirty="0" err="1" smtClean="0"/>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Presenter Name</a:t>
            </a:r>
            <a:br>
              <a:rPr lang="en-US" dirty="0" smtClean="0"/>
            </a:br>
            <a:r>
              <a:rPr lang="en-US" dirty="0" smtClean="0"/>
              <a:t>Month DD, YYYY</a:t>
            </a:r>
            <a:endParaRPr lang="en-US" dirty="0"/>
          </a:p>
        </p:txBody>
      </p:sp>
      <p:sp>
        <p:nvSpPr>
          <p:cNvPr id="4"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306082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
        <p:nvSpPr>
          <p:cNvPr id="15"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227818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2" y="3033943"/>
            <a:ext cx="8979343" cy="225098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083713-F3D9-894C-B695-A673AF503E45}"/>
              </a:ext>
            </a:extLst>
          </p:cNvPr>
          <p:cNvSpPr>
            <a:spLocks noGrp="1"/>
          </p:cNvSpPr>
          <p:nvPr>
            <p:ph type="sldNum" sz="quarter" idx="10"/>
          </p:nvPr>
        </p:nvSpPr>
        <p:spPr>
          <a:xfrm>
            <a:off x="62016" y="6581321"/>
            <a:ext cx="464127" cy="365125"/>
          </a:xfrm>
          <a:prstGeom prst="rect">
            <a:avLst/>
          </a:prstGeom>
        </p:spPr>
        <p:txBody>
          <a:bodyPr/>
          <a:lstStyle>
            <a:lvl1pPr>
              <a:defRPr sz="1200"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a:p>
        </p:txBody>
      </p:sp>
    </p:spTree>
    <p:extLst>
      <p:ext uri="{BB962C8B-B14F-4D97-AF65-F5344CB8AC3E}">
        <p14:creationId xmlns:p14="http://schemas.microsoft.com/office/powerpoint/2010/main" val="92844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1"/>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28255" y="441382"/>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524000" y="1750190"/>
            <a:ext cx="9144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0" y="5871337"/>
            <a:ext cx="1841500" cy="640842"/>
          </a:xfrm>
          <a:prstGeom prst="rect">
            <a:avLst/>
          </a:prstGeom>
        </p:spPr>
      </p:pic>
      <p:sp>
        <p:nvSpPr>
          <p:cNvPr id="7" name="Slide Number Placeholder 2">
            <a:extLst>
              <a:ext uri="{FF2B5EF4-FFF2-40B4-BE49-F238E27FC236}">
                <a16:creationId xmlns:a16="http://schemas.microsoft.com/office/drawing/2014/main" id="{744C5B27-04AF-BE43-B33A-1213C024881D}"/>
              </a:ext>
            </a:extLst>
          </p:cNvPr>
          <p:cNvSpPr>
            <a:spLocks noGrp="1"/>
          </p:cNvSpPr>
          <p:nvPr>
            <p:ph type="sldNum" sz="quarter" idx="11"/>
          </p:nvPr>
        </p:nvSpPr>
        <p:spPr>
          <a:xfrm>
            <a:off x="62016" y="6581321"/>
            <a:ext cx="464127" cy="365125"/>
          </a:xfrm>
          <a:prstGeom prst="rect">
            <a:avLst/>
          </a:prstGeom>
        </p:spPr>
        <p:txBody>
          <a:bodyPr/>
          <a:lstStyle>
            <a:lvl1pPr>
              <a:defRPr sz="1200"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a:p>
        </p:txBody>
      </p:sp>
    </p:spTree>
    <p:extLst>
      <p:ext uri="{BB962C8B-B14F-4D97-AF65-F5344CB8AC3E}">
        <p14:creationId xmlns:p14="http://schemas.microsoft.com/office/powerpoint/2010/main" val="69696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526488"/>
            <a:ext cx="7696200" cy="221671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62016" y="6581321"/>
            <a:ext cx="464127" cy="365125"/>
          </a:xfrm>
          <a:prstGeom prst="rect">
            <a:avLst/>
          </a:prstGeom>
        </p:spPr>
        <p:txBody>
          <a:bodyPr/>
          <a:lstStyle>
            <a:lvl1pPr>
              <a:defRPr sz="1200"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a:p>
        </p:txBody>
      </p:sp>
      <p:sp>
        <p:nvSpPr>
          <p:cNvPr id="4" name="Text Placeholder 5"/>
          <p:cNvSpPr>
            <a:spLocks noGrp="1"/>
          </p:cNvSpPr>
          <p:nvPr>
            <p:ph type="body" sz="quarter" idx="11"/>
          </p:nvPr>
        </p:nvSpPr>
        <p:spPr>
          <a:xfrm>
            <a:off x="831850" y="3016827"/>
            <a:ext cx="10521950"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sp>
        <p:nvSpPr>
          <p:cNvPr id="5" name="Rectangle 4">
            <a:extLst>
              <a:ext uri="{FF2B5EF4-FFF2-40B4-BE49-F238E27FC236}">
                <a16:creationId xmlns:a16="http://schemas.microsoft.com/office/drawing/2014/main" id="{B15F132A-6D8D-5241-9AEF-B9A613EA4DD5}"/>
              </a:ext>
            </a:extLst>
          </p:cNvPr>
          <p:cNvSpPr/>
          <p:nvPr userDrawn="1"/>
        </p:nvSpPr>
        <p:spPr>
          <a:xfrm>
            <a:off x="0" y="5507181"/>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F87C1D-5212-1445-B7D2-2172CD5635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0" y="5871337"/>
            <a:ext cx="1841500" cy="640842"/>
          </a:xfrm>
          <a:prstGeom prst="rect">
            <a:avLst/>
          </a:prstGeom>
        </p:spPr>
      </p:pic>
    </p:spTree>
    <p:extLst>
      <p:ext uri="{BB962C8B-B14F-4D97-AF65-F5344CB8AC3E}">
        <p14:creationId xmlns:p14="http://schemas.microsoft.com/office/powerpoint/2010/main" val="2431417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397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978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042554697"/>
      </p:ext>
    </p:extLst>
  </p:cSld>
  <p:clrMapOvr>
    <a:masterClrMapping/>
  </p:clrMapOvr>
  <p:extLst mod="1">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211054927"/>
      </p:ext>
    </p:extLst>
  </p:cSld>
  <p:clrMapOvr>
    <a:masterClrMapping/>
  </p:clrMapOvr>
  <p:extLst mod="1">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88142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smtClean="0"/>
              <a:t>DIFFERENT TITLE PER SLIDE, ARIAL 28 PT</a:t>
            </a:r>
            <a:endParaRPr lang="en-US" dirty="0"/>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smtClean="0"/>
          </a:p>
          <a:p>
            <a:pPr lvl="2"/>
            <a:endParaRPr lang="en-US" dirty="0" smtClean="0"/>
          </a:p>
          <a:p>
            <a:pPr lvl="2"/>
            <a:endParaRPr lang="en-US" dirty="0" smtClean="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sp>
        <p:nvSpPr>
          <p:cNvPr id="10"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40207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smtClean="0"/>
              <a:t>DIFFERENT TITLE PER SLIDE, ARIAL 28 PT</a:t>
            </a:r>
            <a:endParaRPr lang="en-US" dirty="0"/>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
        <p:nvSpPr>
          <p:cNvPr id="14"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42856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smtClean="0"/>
              <a:t>DIFFERENT TITLE PER SLIDE, ARIAL 28 PT</a:t>
            </a:r>
            <a:endParaRPr lang="en-US" dirty="0"/>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
        <p:nvSpPr>
          <p:cNvPr id="10"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42011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
        <p:nvSpPr>
          <p:cNvPr id="15"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25965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smtClean="0"/>
              <a:t>Title, Arial Bold, 32 </a:t>
            </a:r>
            <a:r>
              <a:rPr lang="en-US" dirty="0" err="1" smtClean="0"/>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Presenter Name</a:t>
            </a:r>
            <a:br>
              <a:rPr lang="en-US" dirty="0" smtClean="0"/>
            </a:br>
            <a:r>
              <a:rPr lang="en-US" dirty="0" smtClean="0"/>
              <a:t>Month DD, YYYY</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smtClean="0"/>
              <a:t>DIFFERENT TITLE PER SLIDE, ARIAL 28 PT</a:t>
            </a:r>
            <a:endParaRPr lang="en-US" dirty="0"/>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smtClean="0"/>
          </a:p>
          <a:p>
            <a:pPr lvl="2"/>
            <a:endParaRPr lang="en-US" dirty="0" smtClean="0"/>
          </a:p>
          <a:p>
            <a:pPr lvl="2"/>
            <a:endParaRPr lang="en-US" dirty="0" smtClean="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sp>
        <p:nvSpPr>
          <p:cNvPr id="10"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24761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smtClean="0"/>
              <a:t>DIFFERENT TITLE PER SLIDE, ARIAL 28 PT</a:t>
            </a:r>
            <a:endParaRPr lang="en-US" dirty="0"/>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
        <p:nvSpPr>
          <p:cNvPr id="14"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127505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smtClean="0"/>
              <a:t>DIFFERENT TITLE PER SLIDE, ARIAL 28 PT</a:t>
            </a:r>
            <a:endParaRPr lang="en-US" dirty="0"/>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
        <p:nvSpPr>
          <p:cNvPr id="10"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82572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8.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smtClean="0"/>
              <a:t>DIFFERENT TITLE PER SLIDE, ARIAL 28 PT</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13011711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smtClean="0"/>
              <a:t>DIFFERENT TITLE PER SLIDE, ARIAL 28 PT</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2"/>
          <p:cNvSpPr>
            <a:spLocks noGrp="1"/>
          </p:cNvSpPr>
          <p:nvPr>
            <p:ph type="sldNum" sz="quarter" idx="4"/>
          </p:nvPr>
        </p:nvSpPr>
        <p:spPr>
          <a:xfrm>
            <a:off x="11582400" y="6307219"/>
            <a:ext cx="457200" cy="457200"/>
          </a:xfrm>
          <a:prstGeom prst="rect">
            <a:avLst/>
          </a:prstGeom>
        </p:spPr>
        <p:txBody>
          <a:bodyPr/>
          <a:lstStyle>
            <a:lvl1pPr>
              <a:defRPr sz="1000"/>
            </a:lvl1pPr>
          </a:lstStyle>
          <a:p>
            <a:fld id="{EACE6E22-E655-5947-A8B4-6F095FBA2C12}" type="slidenum">
              <a:rPr lang="en-US" smtClean="0"/>
              <a:pPr/>
              <a:t>‹#›</a:t>
            </a:fld>
            <a:endParaRPr lang="en-US" dirty="0"/>
          </a:p>
        </p:txBody>
      </p:sp>
    </p:spTree>
    <p:extLst>
      <p:ext uri="{BB962C8B-B14F-4D97-AF65-F5344CB8AC3E}">
        <p14:creationId xmlns:p14="http://schemas.microsoft.com/office/powerpoint/2010/main" val="29595555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8" y="0"/>
            <a:ext cx="12399818"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7818" y="5614266"/>
            <a:ext cx="12399818"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757470" y="3033943"/>
            <a:ext cx="8979343"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96500" y="5962777"/>
            <a:ext cx="1841500" cy="640842"/>
          </a:xfrm>
          <a:prstGeom prst="rect">
            <a:avLst/>
          </a:prstGeom>
        </p:spPr>
      </p:pic>
    </p:spTree>
    <p:extLst>
      <p:ext uri="{BB962C8B-B14F-4D97-AF65-F5344CB8AC3E}">
        <p14:creationId xmlns:p14="http://schemas.microsoft.com/office/powerpoint/2010/main" val="3568893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dt="0"/>
  <p:txStyles>
    <p:titleStyle>
      <a:lvl1pPr algn="l" defTabSz="914400" rtl="0" eaLnBrk="1" latinLnBrk="0" hangingPunct="1">
        <a:lnSpc>
          <a:spcPct val="90000"/>
        </a:lnSpc>
        <a:spcBef>
          <a:spcPct val="0"/>
        </a:spcBef>
        <a:buNone/>
        <a:defRPr sz="8800" b="0" i="0" kern="1200">
          <a:solidFill>
            <a:schemeClr val="bg1"/>
          </a:solidFill>
          <a:latin typeface="Modern No. 20" charset="0"/>
          <a:ea typeface="Modern No. 20" charset="0"/>
          <a:cs typeface="Modern No. 20"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33607225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3" r:id="rId5"/>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0" descr="ADM Giroir's name and title, Assistant Secretary for Health and Senior Advisor for Opioid Policy" title="Admiral Brett P. Giroir, M.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9" y="5632295"/>
            <a:ext cx="12300172" cy="12511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39" name="Picture 8" descr="Header with photos of the Assistant Secretary for Health " title="Office of the Assistant Secretary for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7" y="-36534"/>
            <a:ext cx="12242800" cy="227439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a:effectLst>
            <a:outerShdw blurRad="50800" dist="38100" dir="8100000" algn="tr" rotWithShape="0">
              <a:prstClr val="black">
                <a:alpha val="40000"/>
              </a:prstClr>
            </a:outerShdw>
          </a:effectLst>
        </p:spPr>
      </p:pic>
      <p:sp>
        <p:nvSpPr>
          <p:cNvPr id="38" name="Title 1"/>
          <p:cNvSpPr txBox="1">
            <a:spLocks/>
          </p:cNvSpPr>
          <p:nvPr/>
        </p:nvSpPr>
        <p:spPr>
          <a:xfrm>
            <a:off x="-33759" y="-252496"/>
            <a:ext cx="12191999"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24" name="Picture 1" descr="The Assistant Secretary for Health and the Surgeon General at a Sports nd Fitness convening " title="Photo of ADM Brett P. Giroir and Surgeon General Jerome Adams "/>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1554" y="1015388"/>
            <a:ext cx="1656398" cy="1023767"/>
          </a:xfrm>
          <a:prstGeom prst="rect">
            <a:avLst/>
          </a:prstGeom>
          <a:noFill/>
          <a:ln>
            <a:solidFill>
              <a:schemeClr val="tx1">
                <a:lumMod val="50000"/>
              </a:schemeClr>
            </a:solidFill>
          </a:ln>
          <a:effectLst/>
        </p:spPr>
      </p:pic>
      <p:pic>
        <p:nvPicPr>
          <p:cNvPr id="20" name="Picture 2" descr="070831-N-6999H-1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3988" y="994822"/>
            <a:ext cx="805312" cy="1006640"/>
          </a:xfrm>
          <a:prstGeom prst="rect">
            <a:avLst/>
          </a:prstGeom>
          <a:noFill/>
          <a:ln>
            <a:solidFill>
              <a:schemeClr val="tx1">
                <a:lumMod val="50000"/>
              </a:schemeClr>
            </a:solidFill>
          </a:ln>
          <a:effectLst/>
        </p:spPr>
      </p:pic>
      <p:pic>
        <p:nvPicPr>
          <p:cNvPr id="22" name="Picture 3" title="Photo of U.S. Public Health flag being carrie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60996" y="994822"/>
            <a:ext cx="1597814" cy="1006640"/>
          </a:xfrm>
          <a:prstGeom prst="rect">
            <a:avLst/>
          </a:prstGeom>
          <a:noFill/>
          <a:ln>
            <a:solidFill>
              <a:schemeClr val="tx1">
                <a:lumMod val="50000"/>
              </a:schemeClr>
            </a:solidFill>
          </a:ln>
          <a:effectLst/>
        </p:spPr>
      </p:pic>
      <p:pic>
        <p:nvPicPr>
          <p:cNvPr id="16" name="Picture 4" descr="Seal of the U.S. Public Health Service" title="U.S. Oublic Health Service 1798 Sea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9754" y="784988"/>
            <a:ext cx="1704975" cy="1697595"/>
          </a:xfrm>
          <a:prstGeom prst="rect">
            <a:avLst/>
          </a:prstGeom>
          <a:effectLst>
            <a:outerShdw blurRad="50800" dist="38100" dir="8100000" algn="tr" rotWithShape="0">
              <a:prstClr val="black">
                <a:alpha val="40000"/>
              </a:prstClr>
            </a:outerShdw>
          </a:effectLst>
        </p:spPr>
      </p:pic>
      <p:pic>
        <p:nvPicPr>
          <p:cNvPr id="25" name="Picture 5" title="Photo of U.S. Public Health Service Members"/>
          <p:cNvPicPr>
            <a:picLocks noChangeAspect="1"/>
          </p:cNvPicPr>
          <p:nvPr/>
        </p:nvPicPr>
        <p:blipFill rotWithShape="1">
          <a:blip r:embed="rId8" cstate="print">
            <a:extLst>
              <a:ext uri="{28A0092B-C50C-407E-A947-70E740481C1C}">
                <a14:useLocalDpi xmlns:a14="http://schemas.microsoft.com/office/drawing/2010/main" val="0"/>
              </a:ext>
            </a:extLst>
          </a:blip>
          <a:srcRect t="-1339"/>
          <a:stretch/>
        </p:blipFill>
        <p:spPr>
          <a:xfrm>
            <a:off x="7021260" y="953682"/>
            <a:ext cx="1700779" cy="1038120"/>
          </a:xfrm>
          <a:prstGeom prst="rect">
            <a:avLst/>
          </a:prstGeom>
          <a:noFill/>
          <a:ln>
            <a:solidFill>
              <a:schemeClr val="tx1">
                <a:lumMod val="50000"/>
              </a:schemeClr>
            </a:solidFill>
          </a:ln>
          <a:effectLst/>
        </p:spPr>
      </p:pic>
      <p:pic>
        <p:nvPicPr>
          <p:cNvPr id="21" name="Picture 6" descr="Photo of flags waving" title="Photo of American and U.S. Public Health fla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3612" y="938102"/>
            <a:ext cx="691624" cy="1025609"/>
          </a:xfrm>
          <a:prstGeom prst="rect">
            <a:avLst/>
          </a:prstGeom>
          <a:noFill/>
          <a:ln>
            <a:solidFill>
              <a:schemeClr val="tx1">
                <a:lumMod val="50000"/>
              </a:schemeClr>
            </a:solidFill>
          </a:ln>
          <a:effectLst/>
        </p:spPr>
      </p:pic>
      <p:pic>
        <p:nvPicPr>
          <p:cNvPr id="28" name="Picture 7" descr="niosh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36809" y="946969"/>
            <a:ext cx="1507858" cy="1016742"/>
          </a:xfrm>
          <a:prstGeom prst="rect">
            <a:avLst/>
          </a:prstGeom>
          <a:noFill/>
          <a:ln>
            <a:solidFill>
              <a:schemeClr val="tx1">
                <a:lumMod val="50000"/>
              </a:schemeClr>
            </a:solidFill>
          </a:ln>
          <a:effectLst/>
        </p:spPr>
      </p:pic>
      <p:sp>
        <p:nvSpPr>
          <p:cNvPr id="2" name="Title 2"/>
          <p:cNvSpPr>
            <a:spLocks noGrp="1"/>
          </p:cNvSpPr>
          <p:nvPr>
            <p:ph type="ctrTitle"/>
          </p:nvPr>
        </p:nvSpPr>
        <p:spPr>
          <a:xfrm>
            <a:off x="39800" y="2667006"/>
            <a:ext cx="12103435" cy="2116030"/>
          </a:xfrm>
        </p:spPr>
        <p:txBody>
          <a:bodyPr>
            <a:noAutofit/>
          </a:bodyPr>
          <a:lstStyle/>
          <a:p>
            <a:pPr>
              <a:spcBef>
                <a:spcPts val="3000"/>
              </a:spcBef>
              <a:spcAft>
                <a:spcPts val="3000"/>
              </a:spcAft>
            </a:pPr>
            <a:r>
              <a:rPr lang="en-US" sz="4000" spc="100" dirty="0" smtClean="0">
                <a:solidFill>
                  <a:srgbClr val="00277E"/>
                </a:solidFill>
                <a:latin typeface="Constantia" panose="02030602050306030303" pitchFamily="18" charset="0"/>
                <a:ea typeface="Arial Unicode MS" panose="020B0604020202020204" pitchFamily="34" charset="-128"/>
                <a:cs typeface="Arial Unicode MS" panose="020B0604020202020204" pitchFamily="34" charset="-128"/>
              </a:rPr>
              <a:t>COMBATING </a:t>
            </a:r>
            <a:r>
              <a:rPr lang="en-US" sz="4000" b="1" spc="100" dirty="0" smtClean="0">
                <a:solidFill>
                  <a:srgbClr val="00277E"/>
                </a:solidFill>
                <a:latin typeface="Constantia" panose="02030602050306030303" pitchFamily="18" charset="0"/>
                <a:ea typeface="Arial Unicode MS" panose="020B0604020202020204" pitchFamily="34" charset="-128"/>
                <a:cs typeface="Arial Unicode MS" panose="020B0604020202020204" pitchFamily="34" charset="-128"/>
              </a:rPr>
              <a:t>THE OPIOID EPIDEMIC </a:t>
            </a:r>
            <a:r>
              <a:rPr lang="en-US" sz="4000" b="1" spc="100" dirty="0" smtClean="0">
                <a:latin typeface="Constantia" panose="02030602050306030303" pitchFamily="18" charset="0"/>
                <a:ea typeface="Arial Unicode MS" panose="020B0604020202020204" pitchFamily="34" charset="-128"/>
                <a:cs typeface="Arial Unicode MS" panose="020B0604020202020204" pitchFamily="34" charset="-128"/>
              </a:rPr>
              <a:t/>
            </a:r>
            <a:br>
              <a:rPr lang="en-US" sz="4000" b="1" spc="100" dirty="0" smtClean="0">
                <a:latin typeface="Constantia" panose="02030602050306030303" pitchFamily="18" charset="0"/>
                <a:ea typeface="Arial Unicode MS" panose="020B0604020202020204" pitchFamily="34" charset="-128"/>
                <a:cs typeface="Arial Unicode MS" panose="020B0604020202020204" pitchFamily="34" charset="-128"/>
              </a:rPr>
            </a:br>
            <a:endParaRPr lang="en-US" sz="4000" b="1" spc="100" dirty="0">
              <a:latin typeface="Constantia" panose="02030602050306030303" pitchFamily="18" charset="0"/>
              <a:ea typeface="Arial Unicode MS" panose="020B0604020202020204" pitchFamily="34" charset="-128"/>
              <a:cs typeface="Arial Unicode MS" panose="020B0604020202020204" pitchFamily="34" charset="-128"/>
            </a:endParaRPr>
          </a:p>
        </p:txBody>
      </p:sp>
      <p:sp>
        <p:nvSpPr>
          <p:cNvPr id="17" name="TextBox 1"/>
          <p:cNvSpPr txBox="1"/>
          <p:nvPr/>
        </p:nvSpPr>
        <p:spPr>
          <a:xfrm>
            <a:off x="3460997" y="4179679"/>
            <a:ext cx="5261042" cy="338554"/>
          </a:xfrm>
          <a:prstGeom prst="rect">
            <a:avLst/>
          </a:prstGeom>
          <a:noFill/>
        </p:spPr>
        <p:txBody>
          <a:bodyPr wrap="square" rtlCol="0">
            <a:spAutoFit/>
          </a:bodyPr>
          <a:lstStyle/>
          <a:p>
            <a:pPr algn="ctr"/>
            <a:r>
              <a:rPr lang="en-US" sz="1600" dirty="0" smtClean="0">
                <a:latin typeface="Constantia" panose="02030602050306030303" pitchFamily="18" charset="0"/>
                <a:ea typeface="Tahoma" panose="020B0604030504040204" pitchFamily="34" charset="0"/>
                <a:cs typeface="Times New Roman" panose="02020603050405020304" pitchFamily="18" charset="0"/>
              </a:rPr>
              <a:t>BRIEFING TO THE</a:t>
            </a:r>
            <a:endParaRPr lang="en-US" sz="1600" dirty="0">
              <a:latin typeface="Constantia" panose="02030602050306030303" pitchFamily="18" charset="0"/>
              <a:ea typeface="Tahoma" panose="020B0604030504040204" pitchFamily="34" charset="0"/>
              <a:cs typeface="Times New Roman" panose="02020603050405020304" pitchFamily="18" charset="0"/>
            </a:endParaRPr>
          </a:p>
        </p:txBody>
      </p:sp>
      <p:sp>
        <p:nvSpPr>
          <p:cNvPr id="15" name="TextBox 2"/>
          <p:cNvSpPr txBox="1"/>
          <p:nvPr/>
        </p:nvSpPr>
        <p:spPr>
          <a:xfrm>
            <a:off x="0" y="4503490"/>
            <a:ext cx="12158240" cy="400110"/>
          </a:xfrm>
          <a:prstGeom prst="rect">
            <a:avLst/>
          </a:prstGeom>
          <a:noFill/>
        </p:spPr>
        <p:txBody>
          <a:bodyPr wrap="square" rtlCol="0">
            <a:spAutoFit/>
          </a:bodyPr>
          <a:lstStyle/>
          <a:p>
            <a:pPr algn="ctr"/>
            <a:r>
              <a:rPr lang="en-US" sz="2000" b="1" dirty="0" smtClean="0">
                <a:latin typeface="Constantia" panose="02030602050306030303" pitchFamily="18" charset="0"/>
                <a:ea typeface="Tahoma" panose="020B0604030504040204" pitchFamily="34" charset="0"/>
                <a:cs typeface="Times New Roman" panose="02020603050405020304" pitchFamily="18" charset="0"/>
              </a:rPr>
              <a:t>ELDER JUSTICE COORDINATING COUNCIL</a:t>
            </a:r>
            <a:endParaRPr lang="en-US" sz="2000" b="1" dirty="0">
              <a:latin typeface="Constantia" panose="02030602050306030303" pitchFamily="18" charset="0"/>
              <a:ea typeface="Tahoma" panose="020B0604030504040204" pitchFamily="34" charset="0"/>
              <a:cs typeface="Times New Roman" panose="02020603050405020304" pitchFamily="18" charset="0"/>
            </a:endParaRPr>
          </a:p>
        </p:txBody>
      </p:sp>
      <p:sp>
        <p:nvSpPr>
          <p:cNvPr id="18" name="Subtitle 1"/>
          <p:cNvSpPr>
            <a:spLocks noGrp="1"/>
          </p:cNvSpPr>
          <p:nvPr>
            <p:ph type="subTitle" idx="1"/>
          </p:nvPr>
        </p:nvSpPr>
        <p:spPr>
          <a:xfrm>
            <a:off x="1717348" y="5606895"/>
            <a:ext cx="9173390" cy="1251105"/>
          </a:xfrm>
        </p:spPr>
        <p:txBody>
          <a:bodyPr anchor="ctr">
            <a:noAutofit/>
          </a:bodyPr>
          <a:lstStyle/>
          <a:p>
            <a:pPr algn="r">
              <a:lnSpc>
                <a:spcPts val="1800"/>
              </a:lnSpc>
              <a:spcBef>
                <a:spcPts val="0"/>
              </a:spcBef>
              <a:spcAft>
                <a:spcPts val="600"/>
              </a:spcAft>
            </a:pPr>
            <a:r>
              <a:rPr lang="en-US" sz="1600" b="1" kern="1600" spc="300" dirty="0" smtClean="0">
                <a:solidFill>
                  <a:prstClr val="white"/>
                </a:solidFill>
                <a:effectLst>
                  <a:outerShdw blurRad="38100" dist="38100" dir="2700000" algn="tl">
                    <a:srgbClr val="000000">
                      <a:alpha val="43137"/>
                    </a:srgbClr>
                  </a:outerShdw>
                </a:effectLst>
                <a:latin typeface="Constantia" panose="02030602050306030303" pitchFamily="18" charset="0"/>
                <a:ea typeface="Tahoma" panose="020B0604030504040204" pitchFamily="34" charset="0"/>
                <a:cs typeface="Times New Roman" panose="02020603050405020304" pitchFamily="18" charset="0"/>
              </a:rPr>
              <a:t>ADMIRAL BRETT P. GIROIR, M.D.</a:t>
            </a:r>
            <a:br>
              <a:rPr lang="en-US" sz="1600" b="1" kern="1600" spc="300" dirty="0" smtClean="0">
                <a:solidFill>
                  <a:prstClr val="white"/>
                </a:solidFill>
                <a:effectLst>
                  <a:outerShdw blurRad="38100" dist="38100" dir="2700000" algn="tl">
                    <a:srgbClr val="000000">
                      <a:alpha val="43137"/>
                    </a:srgbClr>
                  </a:outerShdw>
                </a:effectLst>
                <a:latin typeface="Constantia" panose="02030602050306030303" pitchFamily="18" charset="0"/>
                <a:ea typeface="Tahoma" panose="020B0604030504040204" pitchFamily="34" charset="0"/>
                <a:cs typeface="Times New Roman" panose="02020603050405020304" pitchFamily="18" charset="0"/>
              </a:rPr>
            </a:br>
            <a:r>
              <a:rPr lang="en-US" sz="1200" spc="150" dirty="0" smtClean="0">
                <a:solidFill>
                  <a:prstClr val="white"/>
                </a:solidFill>
                <a:effectLst>
                  <a:outerShdw blurRad="38100" dist="38100" dir="2700000" algn="tl">
                    <a:srgbClr val="000000">
                      <a:alpha val="43137"/>
                    </a:srgbClr>
                  </a:outerShdw>
                </a:effectLst>
                <a:latin typeface="Constantia" panose="02030602050306030303" pitchFamily="18" charset="0"/>
                <a:ea typeface="Tahoma" panose="020B0604030504040204" pitchFamily="34" charset="0"/>
                <a:cs typeface="Times New Roman" panose="02020603050405020304" pitchFamily="18" charset="0"/>
              </a:rPr>
              <a:t>Assistant </a:t>
            </a:r>
            <a:r>
              <a:rPr lang="en-US" sz="1200" spc="150" dirty="0">
                <a:solidFill>
                  <a:prstClr val="white"/>
                </a:solidFill>
                <a:effectLst>
                  <a:outerShdw blurRad="38100" dist="38100" dir="2700000" algn="tl">
                    <a:srgbClr val="000000">
                      <a:alpha val="43137"/>
                    </a:srgbClr>
                  </a:outerShdw>
                </a:effectLst>
                <a:latin typeface="Constantia" panose="02030602050306030303" pitchFamily="18" charset="0"/>
                <a:ea typeface="Tahoma" panose="020B0604030504040204" pitchFamily="34" charset="0"/>
                <a:cs typeface="Times New Roman" panose="02020603050405020304" pitchFamily="18" charset="0"/>
              </a:rPr>
              <a:t>Secretary for Health and Senior Advisor for Opioid Policy</a:t>
            </a:r>
          </a:p>
        </p:txBody>
      </p:sp>
      <p:pic>
        <p:nvPicPr>
          <p:cNvPr id="9" name="Picture 9" title="HHS Logo"/>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954139" y="5803579"/>
            <a:ext cx="839700" cy="839700"/>
          </a:xfrm>
          <a:prstGeom prst="rect">
            <a:avLst/>
          </a:prstGeom>
        </p:spPr>
      </p:pic>
    </p:spTree>
    <p:extLst>
      <p:ext uri="{BB962C8B-B14F-4D97-AF65-F5344CB8AC3E}">
        <p14:creationId xmlns:p14="http://schemas.microsoft.com/office/powerpoint/2010/main" val="29538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80437"/>
            <a:ext cx="10972800" cy="1143000"/>
          </a:xfrm>
        </p:spPr>
        <p:txBody>
          <a:bodyPr/>
          <a:lstStyle/>
          <a:p>
            <a:r>
              <a:rPr lang="en-US" dirty="0" smtClean="0"/>
              <a:t>ADVOCATING FOR EVIDENCE-BASED TREATMENT</a:t>
            </a:r>
            <a:endParaRPr lang="en-US" dirty="0"/>
          </a:p>
        </p:txBody>
      </p:sp>
      <p:sp>
        <p:nvSpPr>
          <p:cNvPr id="8" name="Content Placeholder 7"/>
          <p:cNvSpPr>
            <a:spLocks noGrp="1"/>
          </p:cNvSpPr>
          <p:nvPr>
            <p:ph idx="1"/>
          </p:nvPr>
        </p:nvSpPr>
        <p:spPr>
          <a:xfrm>
            <a:off x="609600" y="1320800"/>
            <a:ext cx="10972800" cy="4368799"/>
          </a:xfrm>
        </p:spPr>
        <p:txBody>
          <a:bodyPr>
            <a:normAutofit fontScale="85000" lnSpcReduction="20000"/>
          </a:bodyPr>
          <a:lstStyle/>
          <a:p>
            <a:pPr marL="342900" indent="-342900">
              <a:spcBef>
                <a:spcPts val="0"/>
              </a:spcBef>
              <a:spcAft>
                <a:spcPts val="1200"/>
              </a:spcAft>
              <a:buSzPts val="1000"/>
              <a:buFont typeface="Symbol" panose="05050102010706020507" pitchFamily="18" charset="2"/>
              <a:buChar char=""/>
              <a:tabLst>
                <a:tab pos="457200" algn="l"/>
              </a:tabLst>
            </a:pPr>
            <a:r>
              <a:rPr lang="en-US" sz="2400" b="1" dirty="0" smtClean="0">
                <a:solidFill>
                  <a:schemeClr val="tx1"/>
                </a:solidFill>
                <a:latin typeface="+mj-lt"/>
                <a:ea typeface="Times New Roman" panose="02020603050405020304" pitchFamily="18" charset="0"/>
              </a:rPr>
              <a:t>FDA-approved </a:t>
            </a:r>
            <a:r>
              <a:rPr lang="en-US" sz="2400" b="1" dirty="0">
                <a:solidFill>
                  <a:schemeClr val="tx1"/>
                </a:solidFill>
                <a:latin typeface="+mj-lt"/>
                <a:ea typeface="Times New Roman" panose="02020603050405020304" pitchFamily="18" charset="0"/>
              </a:rPr>
              <a:t>M</a:t>
            </a:r>
            <a:r>
              <a:rPr lang="en-US" sz="2400" b="1" dirty="0" smtClean="0">
                <a:solidFill>
                  <a:schemeClr val="tx1"/>
                </a:solidFill>
                <a:latin typeface="+mj-lt"/>
                <a:ea typeface="Times New Roman" panose="02020603050405020304" pitchFamily="18" charset="0"/>
              </a:rPr>
              <a:t>edication (MAT)</a:t>
            </a:r>
          </a:p>
          <a:p>
            <a:pPr marL="876286" lvl="1" indent="-342900">
              <a:spcBef>
                <a:spcPts val="0"/>
              </a:spcBef>
              <a:spcAft>
                <a:spcPts val="600"/>
              </a:spcAft>
              <a:buSzPts val="1000"/>
              <a:buFont typeface="Arial" panose="020B0604020202020204" pitchFamily="34" charset="0"/>
              <a:buChar char="-"/>
              <a:tabLst>
                <a:tab pos="457200" algn="l"/>
              </a:tabLst>
            </a:pPr>
            <a:r>
              <a:rPr lang="en-US" dirty="0" smtClean="0">
                <a:solidFill>
                  <a:schemeClr val="tx1"/>
                </a:solidFill>
                <a:latin typeface="+mj-lt"/>
                <a:ea typeface="Times New Roman" panose="02020603050405020304" pitchFamily="18" charset="0"/>
              </a:rPr>
              <a:t>Naltrexone:  once </a:t>
            </a:r>
            <a:r>
              <a:rPr lang="en-US" dirty="0">
                <a:solidFill>
                  <a:schemeClr val="tx1"/>
                </a:solidFill>
                <a:latin typeface="+mj-lt"/>
                <a:ea typeface="Times New Roman" panose="02020603050405020304" pitchFamily="18" charset="0"/>
              </a:rPr>
              <a:t>a month injectable medication, blocks effects of opioids;  </a:t>
            </a:r>
          </a:p>
          <a:p>
            <a:pPr marL="876286" lvl="1" indent="-342900">
              <a:spcBef>
                <a:spcPts val="0"/>
              </a:spcBef>
              <a:spcAft>
                <a:spcPts val="600"/>
              </a:spcAft>
              <a:buSzPts val="1000"/>
              <a:buFont typeface="Arial" panose="020B0604020202020204" pitchFamily="34" charset="0"/>
              <a:buChar char="-"/>
              <a:tabLst>
                <a:tab pos="457200" algn="l"/>
              </a:tabLst>
            </a:pPr>
            <a:r>
              <a:rPr lang="en-US" dirty="0" smtClean="0">
                <a:solidFill>
                  <a:schemeClr val="tx1"/>
                </a:solidFill>
                <a:latin typeface="+mj-lt"/>
                <a:ea typeface="Times New Roman" panose="02020603050405020304" pitchFamily="18" charset="0"/>
              </a:rPr>
              <a:t>Methadone</a:t>
            </a:r>
            <a:r>
              <a:rPr lang="en-US" dirty="0">
                <a:solidFill>
                  <a:schemeClr val="tx1"/>
                </a:solidFill>
                <a:latin typeface="+mj-lt"/>
                <a:ea typeface="Times New Roman" panose="02020603050405020304" pitchFamily="18" charset="0"/>
              </a:rPr>
              <a:t>: </a:t>
            </a:r>
            <a:r>
              <a:rPr lang="en-US" dirty="0" smtClean="0">
                <a:solidFill>
                  <a:schemeClr val="tx1"/>
                </a:solidFill>
                <a:latin typeface="+mj-lt"/>
                <a:ea typeface="Times New Roman" panose="02020603050405020304" pitchFamily="18" charset="0"/>
              </a:rPr>
              <a:t> long </a:t>
            </a:r>
            <a:r>
              <a:rPr lang="en-US" dirty="0">
                <a:solidFill>
                  <a:schemeClr val="tx1"/>
                </a:solidFill>
                <a:latin typeface="+mj-lt"/>
                <a:ea typeface="Times New Roman" panose="02020603050405020304" pitchFamily="18" charset="0"/>
              </a:rPr>
              <a:t>acting, once-daily, opioid from specially licensed </a:t>
            </a:r>
            <a:r>
              <a:rPr lang="en-US" dirty="0" smtClean="0">
                <a:solidFill>
                  <a:schemeClr val="tx1"/>
                </a:solidFill>
                <a:latin typeface="+mj-lt"/>
                <a:ea typeface="Times New Roman" panose="02020603050405020304" pitchFamily="18" charset="0"/>
              </a:rPr>
              <a:t>programs;  </a:t>
            </a:r>
          </a:p>
          <a:p>
            <a:pPr marL="876286" lvl="1" indent="-342900">
              <a:spcBef>
                <a:spcPts val="0"/>
              </a:spcBef>
              <a:spcAft>
                <a:spcPts val="600"/>
              </a:spcAft>
              <a:buSzPts val="1000"/>
              <a:buFont typeface="Arial" panose="020B0604020202020204" pitchFamily="34" charset="0"/>
              <a:buChar char="-"/>
              <a:tabLst>
                <a:tab pos="457200" algn="l"/>
              </a:tabLst>
            </a:pPr>
            <a:r>
              <a:rPr lang="en-US" dirty="0" smtClean="0">
                <a:solidFill>
                  <a:schemeClr val="tx1"/>
                </a:solidFill>
                <a:latin typeface="+mj-lt"/>
                <a:ea typeface="Times New Roman" panose="02020603050405020304" pitchFamily="18" charset="0"/>
              </a:rPr>
              <a:t>Buprenorphine/naloxone</a:t>
            </a:r>
            <a:r>
              <a:rPr lang="en-US" dirty="0">
                <a:solidFill>
                  <a:schemeClr val="tx1"/>
                </a:solidFill>
                <a:latin typeface="+mj-lt"/>
                <a:ea typeface="Times New Roman" panose="02020603050405020304" pitchFamily="18" charset="0"/>
              </a:rPr>
              <a:t>: </a:t>
            </a:r>
            <a:r>
              <a:rPr lang="en-US" dirty="0" smtClean="0">
                <a:solidFill>
                  <a:schemeClr val="tx1"/>
                </a:solidFill>
                <a:latin typeface="+mj-lt"/>
                <a:ea typeface="Times New Roman" panose="02020603050405020304" pitchFamily="18" charset="0"/>
              </a:rPr>
              <a:t> long </a:t>
            </a:r>
            <a:r>
              <a:rPr lang="en-US" dirty="0">
                <a:solidFill>
                  <a:schemeClr val="tx1"/>
                </a:solidFill>
                <a:latin typeface="+mj-lt"/>
                <a:ea typeface="Times New Roman" panose="02020603050405020304" pitchFamily="18" charset="0"/>
              </a:rPr>
              <a:t>acting, once daily/once monthly, opioid from doctor’s </a:t>
            </a:r>
            <a:r>
              <a:rPr lang="en-US" dirty="0" smtClean="0">
                <a:solidFill>
                  <a:schemeClr val="tx1"/>
                </a:solidFill>
                <a:latin typeface="+mj-lt"/>
                <a:ea typeface="Times New Roman" panose="02020603050405020304" pitchFamily="18" charset="0"/>
              </a:rPr>
              <a:t>offices</a:t>
            </a:r>
          </a:p>
          <a:p>
            <a:pPr marL="342900" lvl="1" indent="-342900">
              <a:lnSpc>
                <a:spcPct val="110000"/>
              </a:lnSpc>
              <a:spcBef>
                <a:spcPts val="1200"/>
              </a:spcBef>
              <a:spcAft>
                <a:spcPts val="1200"/>
              </a:spcAft>
              <a:buSzPts val="1000"/>
              <a:buFont typeface="Symbol" panose="05050102010706020507" pitchFamily="18" charset="2"/>
              <a:buChar char=""/>
              <a:tabLst>
                <a:tab pos="457200" algn="l"/>
              </a:tabLst>
              <a:defRPr/>
            </a:pPr>
            <a:r>
              <a:rPr lang="en-US" sz="2500" b="1" dirty="0" smtClean="0">
                <a:solidFill>
                  <a:schemeClr val="tx1"/>
                </a:solidFill>
                <a:latin typeface="+mj-lt"/>
                <a:ea typeface="Times New Roman" panose="02020603050405020304" pitchFamily="18" charset="0"/>
              </a:rPr>
              <a:t>Psychosocial Therapies</a:t>
            </a:r>
          </a:p>
          <a:p>
            <a:pPr marL="876286" lvl="1" indent="-342900">
              <a:spcBef>
                <a:spcPts val="0"/>
              </a:spcBef>
              <a:spcAft>
                <a:spcPts val="600"/>
              </a:spcAft>
              <a:buSzPts val="1000"/>
              <a:buFont typeface="Arial" panose="020B0604020202020204" pitchFamily="34" charset="0"/>
              <a:buChar char="-"/>
              <a:tabLst>
                <a:tab pos="457200" algn="l"/>
              </a:tabLst>
              <a:defRPr/>
            </a:pPr>
            <a:r>
              <a:rPr lang="en-US" sz="2100" dirty="0" smtClean="0">
                <a:solidFill>
                  <a:schemeClr val="tx1"/>
                </a:solidFill>
                <a:latin typeface="+mj-lt"/>
                <a:ea typeface="Times New Roman" panose="02020603050405020304" pitchFamily="18" charset="0"/>
              </a:rPr>
              <a:t>Education</a:t>
            </a:r>
            <a:r>
              <a:rPr lang="en-US" sz="2100" dirty="0">
                <a:solidFill>
                  <a:schemeClr val="tx1"/>
                </a:solidFill>
                <a:latin typeface="+mj-lt"/>
                <a:ea typeface="Times New Roman" panose="02020603050405020304" pitchFamily="18" charset="0"/>
              </a:rPr>
              <a:t>, coping skills, relapse prevention, PDMP monitoring and toxicology screening </a:t>
            </a:r>
          </a:p>
          <a:p>
            <a:pPr marL="342900" lvl="1" indent="-342900">
              <a:lnSpc>
                <a:spcPct val="110000"/>
              </a:lnSpc>
              <a:spcBef>
                <a:spcPts val="1200"/>
              </a:spcBef>
              <a:spcAft>
                <a:spcPts val="1200"/>
              </a:spcAft>
              <a:buSzPts val="1000"/>
              <a:buFont typeface="Symbol" panose="05050102010706020507" pitchFamily="18" charset="2"/>
              <a:buChar char=""/>
              <a:tabLst>
                <a:tab pos="457200" algn="l"/>
              </a:tabLst>
              <a:defRPr/>
            </a:pPr>
            <a:r>
              <a:rPr lang="en-US" sz="2500" b="1" dirty="0" smtClean="0">
                <a:solidFill>
                  <a:schemeClr val="tx1"/>
                </a:solidFill>
                <a:latin typeface="+mj-lt"/>
                <a:ea typeface="Times New Roman" panose="02020603050405020304" pitchFamily="18" charset="0"/>
              </a:rPr>
              <a:t>Recovery Services </a:t>
            </a:r>
            <a:r>
              <a:rPr lang="en-US" sz="2500" b="1" dirty="0">
                <a:solidFill>
                  <a:schemeClr val="tx1"/>
                </a:solidFill>
                <a:latin typeface="+mj-lt"/>
                <a:ea typeface="Times New Roman" panose="02020603050405020304" pitchFamily="18" charset="0"/>
              </a:rPr>
              <a:t>- Rebuilding One’s Life</a:t>
            </a:r>
          </a:p>
          <a:p>
            <a:pPr marL="876286" lvl="1" indent="-342900">
              <a:spcBef>
                <a:spcPts val="0"/>
              </a:spcBef>
              <a:spcAft>
                <a:spcPts val="600"/>
              </a:spcAft>
              <a:buSzPts val="1000"/>
              <a:buFont typeface="Arial" panose="020B0604020202020204" pitchFamily="34" charset="0"/>
              <a:buChar char="-"/>
              <a:tabLst>
                <a:tab pos="457200" algn="l"/>
              </a:tabLst>
              <a:defRPr/>
            </a:pPr>
            <a:r>
              <a:rPr lang="en-US" dirty="0">
                <a:solidFill>
                  <a:schemeClr val="tx1"/>
                </a:solidFill>
                <a:latin typeface="+mj-lt"/>
                <a:ea typeface="Times New Roman" panose="02020603050405020304" pitchFamily="18" charset="0"/>
              </a:rPr>
              <a:t>Social supports to welcome into a healthy community: family, friends, peers, faith-based supports</a:t>
            </a:r>
          </a:p>
          <a:p>
            <a:pPr marL="876286" lvl="1" indent="-342900">
              <a:spcBef>
                <a:spcPts val="0"/>
              </a:spcBef>
              <a:spcAft>
                <a:spcPts val="600"/>
              </a:spcAft>
              <a:buSzPts val="1000"/>
              <a:buFont typeface="Arial" panose="020B0604020202020204" pitchFamily="34" charset="0"/>
              <a:buChar char="-"/>
              <a:tabLst>
                <a:tab pos="457200" algn="l"/>
              </a:tabLst>
              <a:defRPr/>
            </a:pPr>
            <a:r>
              <a:rPr lang="en-US" dirty="0">
                <a:solidFill>
                  <a:schemeClr val="tx1"/>
                </a:solidFill>
                <a:latin typeface="+mj-lt"/>
                <a:ea typeface="Times New Roman" panose="02020603050405020304" pitchFamily="18" charset="0"/>
              </a:rPr>
              <a:t>Assistance with needs that can impact treatment - recovery housing, transportation and child care</a:t>
            </a:r>
          </a:p>
          <a:p>
            <a:pPr marL="876286" lvl="1" indent="-342900">
              <a:spcBef>
                <a:spcPts val="0"/>
              </a:spcBef>
              <a:spcAft>
                <a:spcPts val="600"/>
              </a:spcAft>
              <a:buSzPts val="1000"/>
              <a:buFont typeface="Arial" panose="020B0604020202020204" pitchFamily="34" charset="0"/>
              <a:buChar char="-"/>
              <a:tabLst>
                <a:tab pos="457200" algn="l"/>
              </a:tabLst>
              <a:defRPr/>
            </a:pPr>
            <a:r>
              <a:rPr lang="en-US" dirty="0">
                <a:solidFill>
                  <a:schemeClr val="tx1"/>
                </a:solidFill>
                <a:latin typeface="+mj-lt"/>
                <a:ea typeface="Times New Roman" panose="02020603050405020304" pitchFamily="18" charset="0"/>
              </a:rPr>
              <a:t>Employment/Vocational </a:t>
            </a:r>
            <a:r>
              <a:rPr lang="en-US" dirty="0" smtClean="0">
                <a:solidFill>
                  <a:schemeClr val="tx1"/>
                </a:solidFill>
                <a:latin typeface="+mj-lt"/>
                <a:ea typeface="Times New Roman" panose="02020603050405020304" pitchFamily="18" charset="0"/>
              </a:rPr>
              <a:t>training/education</a:t>
            </a:r>
          </a:p>
          <a:p>
            <a:pPr marL="342900" lvl="1" indent="-342900">
              <a:spcBef>
                <a:spcPts val="1200"/>
              </a:spcBef>
              <a:spcAft>
                <a:spcPts val="1200"/>
              </a:spcAft>
              <a:buSzPts val="1000"/>
              <a:buFont typeface="Symbol" panose="05050102010706020507" pitchFamily="18" charset="2"/>
              <a:buChar char=""/>
              <a:tabLst>
                <a:tab pos="457200" algn="l"/>
              </a:tabLst>
              <a:defRPr/>
            </a:pPr>
            <a:r>
              <a:rPr lang="en-US" sz="2500" b="1" dirty="0" smtClean="0">
                <a:solidFill>
                  <a:schemeClr val="tx1"/>
                </a:solidFill>
                <a:latin typeface="+mj-lt"/>
                <a:ea typeface="Times New Roman" panose="02020603050405020304" pitchFamily="18" charset="0"/>
              </a:rPr>
              <a:t>Naloxone</a:t>
            </a:r>
            <a:endParaRPr lang="en-US" b="1" dirty="0"/>
          </a:p>
        </p:txBody>
      </p:sp>
    </p:spTree>
    <p:extLst>
      <p:ext uri="{BB962C8B-B14F-4D97-AF65-F5344CB8AC3E}">
        <p14:creationId xmlns:p14="http://schemas.microsoft.com/office/powerpoint/2010/main" val="261527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HHS FURTHER INTENSIFIES EFFORTS 2018</a:t>
            </a:r>
            <a:endParaRPr lang="en-US" dirty="0"/>
          </a:p>
        </p:txBody>
      </p:sp>
      <p:sp>
        <p:nvSpPr>
          <p:cNvPr id="8" name="Content Placeholder 2"/>
          <p:cNvSpPr>
            <a:spLocks noGrp="1"/>
          </p:cNvSpPr>
          <p:nvPr>
            <p:ph idx="1"/>
          </p:nvPr>
        </p:nvSpPr>
        <p:spPr>
          <a:xfrm>
            <a:off x="609600" y="1140709"/>
            <a:ext cx="7694252" cy="2129462"/>
          </a:xfrm>
        </p:spPr>
        <p:txBody>
          <a:bodyPr>
            <a:noAutofit/>
          </a:bodyPr>
          <a:lstStyle/>
          <a:p>
            <a:pPr marL="230188" indent="-230188">
              <a:spcBef>
                <a:spcPts val="600"/>
              </a:spcBef>
              <a:spcAft>
                <a:spcPts val="1200"/>
              </a:spcAft>
            </a:pPr>
            <a:r>
              <a:rPr lang="en-US" sz="2400" b="1" dirty="0" smtClean="0"/>
              <a:t>SAMHSA:  </a:t>
            </a:r>
            <a:r>
              <a:rPr lang="en-US" sz="1800" dirty="0" smtClean="0"/>
              <a:t>Award of State Opioid Response Grants ($930 million) </a:t>
            </a:r>
            <a:r>
              <a:rPr lang="en-US" sz="1800" b="1" dirty="0" smtClean="0"/>
              <a:t>Funds could be used for training and  technical assistance on elder abuse</a:t>
            </a:r>
          </a:p>
          <a:p>
            <a:pPr marL="230188" indent="-230188">
              <a:spcBef>
                <a:spcPts val="600"/>
              </a:spcBef>
              <a:spcAft>
                <a:spcPts val="1200"/>
              </a:spcAft>
            </a:pPr>
            <a:r>
              <a:rPr lang="en-US" sz="2400" b="1" dirty="0" smtClean="0"/>
              <a:t>HRSA:  </a:t>
            </a:r>
            <a:r>
              <a:rPr lang="en-US" sz="1800" dirty="0" smtClean="0"/>
              <a:t>Community Health Centers, Rural Focused Opioid Progress, Behavioral Health Workforce Education and Training ($396 million)</a:t>
            </a:r>
          </a:p>
          <a:p>
            <a:pPr>
              <a:spcAft>
                <a:spcPts val="600"/>
              </a:spcAft>
            </a:pPr>
            <a:endParaRPr lang="en-US" sz="1800" dirty="0"/>
          </a:p>
        </p:txBody>
      </p:sp>
      <p:sp>
        <p:nvSpPr>
          <p:cNvPr id="2" name="TextBox 1"/>
          <p:cNvSpPr txBox="1"/>
          <p:nvPr/>
        </p:nvSpPr>
        <p:spPr>
          <a:xfrm>
            <a:off x="634740" y="3160841"/>
            <a:ext cx="6943392" cy="2862322"/>
          </a:xfrm>
          <a:prstGeom prst="rect">
            <a:avLst/>
          </a:prstGeom>
          <a:noFill/>
        </p:spPr>
        <p:txBody>
          <a:bodyPr wrap="square" rtlCol="0">
            <a:spAutoFit/>
          </a:bodyPr>
          <a:lstStyle/>
          <a:p>
            <a:pPr marL="230188" indent="-230188" defTabSz="1219170">
              <a:spcBef>
                <a:spcPts val="600"/>
              </a:spcBef>
              <a:spcAft>
                <a:spcPts val="1200"/>
              </a:spcAft>
              <a:buSzPct val="125000"/>
              <a:buFont typeface="Arial" panose="020B0604020202020204" pitchFamily="34" charset="0"/>
              <a:buChar char="•"/>
            </a:pPr>
            <a:r>
              <a:rPr lang="en-US" sz="2400" b="1" dirty="0">
                <a:solidFill>
                  <a:srgbClr val="102B62"/>
                </a:solidFill>
              </a:rPr>
              <a:t>CDC:  </a:t>
            </a:r>
            <a:r>
              <a:rPr lang="en-US" dirty="0">
                <a:solidFill>
                  <a:srgbClr val="102B62"/>
                </a:solidFill>
              </a:rPr>
              <a:t>Surveillance, Prevention Strategies, and Local Public Health Support including Tribes ($194.5 million)</a:t>
            </a:r>
          </a:p>
          <a:p>
            <a:pPr marL="230188" indent="-230188" defTabSz="1219170">
              <a:spcBef>
                <a:spcPts val="600"/>
              </a:spcBef>
              <a:spcAft>
                <a:spcPts val="1200"/>
              </a:spcAft>
              <a:buSzPct val="125000"/>
              <a:buFont typeface="Arial" panose="020B0604020202020204" pitchFamily="34" charset="0"/>
              <a:buChar char="•"/>
            </a:pPr>
            <a:r>
              <a:rPr lang="en-US" sz="2400" b="1" dirty="0">
                <a:solidFill>
                  <a:srgbClr val="102B62"/>
                </a:solidFill>
              </a:rPr>
              <a:t>Surgeon General Report:  </a:t>
            </a:r>
            <a:r>
              <a:rPr lang="en-US" dirty="0">
                <a:solidFill>
                  <a:srgbClr val="102B62"/>
                </a:solidFill>
              </a:rPr>
              <a:t>Spotlight on Opioids Update</a:t>
            </a:r>
          </a:p>
          <a:p>
            <a:pPr marL="230188" indent="-230188" defTabSz="1219170">
              <a:spcBef>
                <a:spcPts val="600"/>
              </a:spcBef>
              <a:spcAft>
                <a:spcPts val="1200"/>
              </a:spcAft>
              <a:buSzPct val="125000"/>
              <a:buFont typeface="Arial" panose="020B0604020202020204" pitchFamily="34" charset="0"/>
              <a:buChar char="•"/>
            </a:pPr>
            <a:r>
              <a:rPr lang="en-US" sz="2400" b="1" dirty="0">
                <a:solidFill>
                  <a:srgbClr val="102B62"/>
                </a:solidFill>
              </a:rPr>
              <a:t>Pain Management Best Practices Task Force: </a:t>
            </a:r>
            <a:r>
              <a:rPr lang="en-US" dirty="0">
                <a:solidFill>
                  <a:srgbClr val="102B62"/>
                </a:solidFill>
              </a:rPr>
              <a:t>DRAFT report posted soon</a:t>
            </a:r>
            <a:br>
              <a:rPr lang="en-US" dirty="0">
                <a:solidFill>
                  <a:srgbClr val="102B62"/>
                </a:solidFill>
              </a:rPr>
            </a:br>
            <a:endParaRPr lang="en-US" dirty="0">
              <a:solidFill>
                <a:srgbClr val="102B62"/>
              </a:solidFill>
            </a:endParaRPr>
          </a:p>
        </p:txBody>
      </p:sp>
      <p:pic>
        <p:nvPicPr>
          <p:cNvPr id="6" name="Picture 5" title="Photo of ADM Brett P. Giroir with staff"/>
          <p:cNvPicPr>
            <a:picLocks noChangeAspect="1"/>
          </p:cNvPicPr>
          <p:nvPr/>
        </p:nvPicPr>
        <p:blipFill rotWithShape="1">
          <a:blip r:embed="rId2" cstate="print">
            <a:extLst>
              <a:ext uri="{28A0092B-C50C-407E-A947-70E740481C1C}">
                <a14:useLocalDpi xmlns:a14="http://schemas.microsoft.com/office/drawing/2010/main" val="0"/>
              </a:ext>
            </a:extLst>
          </a:blip>
          <a:srcRect t="7136"/>
          <a:stretch/>
        </p:blipFill>
        <p:spPr>
          <a:xfrm>
            <a:off x="8770374" y="425385"/>
            <a:ext cx="3040626" cy="3767338"/>
          </a:xfrm>
          <a:prstGeom prst="rect">
            <a:avLst/>
          </a:prstGeom>
          <a:ln>
            <a:solidFill>
              <a:schemeClr val="bg1"/>
            </a:solidFill>
          </a:ln>
          <a:effectLst>
            <a:outerShdw blurRad="50800" dist="38100" dir="8100000" algn="tr" rotWithShape="0">
              <a:prstClr val="black">
                <a:alpha val="40000"/>
              </a:prstClr>
            </a:outerShdw>
          </a:effectLst>
        </p:spPr>
      </p:pic>
      <p:pic>
        <p:nvPicPr>
          <p:cNvPr id="4" name="Picture 3" title="Photo of Brett P. Giroir holding a ba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827" y="3593720"/>
            <a:ext cx="3101746" cy="2067831"/>
          </a:xfrm>
          <a:prstGeom prst="rect">
            <a:avLst/>
          </a:prstGeom>
          <a:ln>
            <a:solidFill>
              <a:schemeClr val="bg1"/>
            </a:solidFill>
          </a:ln>
          <a:effectLst>
            <a:outerShdw blurRad="50800" dist="38100" dir="8100000" algn="tr" rotWithShape="0">
              <a:prstClr val="black">
                <a:alpha val="40000"/>
              </a:prstClr>
            </a:outerShdw>
          </a:effectLst>
        </p:spPr>
      </p:pic>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3216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0" y="425895"/>
            <a:ext cx="10972800" cy="1143000"/>
          </a:xfrm>
        </p:spPr>
        <p:txBody>
          <a:bodyPr>
            <a:normAutofit/>
          </a:bodyPr>
          <a:lstStyle/>
          <a:p>
            <a:r>
              <a:rPr lang="en-US" dirty="0" smtClean="0"/>
              <a:t>ACHIEVING RESULTS IN COMBATTING THE OPIOID EPIDEMIC</a:t>
            </a:r>
            <a:br>
              <a:rPr lang="en-US" dirty="0" smtClean="0"/>
            </a:br>
            <a:r>
              <a:rPr lang="en-US" sz="2400" b="0" dirty="0" smtClean="0"/>
              <a:t>SINCE JANUARY 2017</a:t>
            </a:r>
            <a:endParaRPr lang="en-US" sz="2400" b="0" dirty="0"/>
          </a:p>
        </p:txBody>
      </p:sp>
      <p:sp>
        <p:nvSpPr>
          <p:cNvPr id="3" name="Content Placeholder 2"/>
          <p:cNvSpPr>
            <a:spLocks noGrp="1"/>
          </p:cNvSpPr>
          <p:nvPr>
            <p:ph idx="1"/>
          </p:nvPr>
        </p:nvSpPr>
        <p:spPr>
          <a:xfrm>
            <a:off x="2100643" y="1834657"/>
            <a:ext cx="8752084" cy="4017296"/>
          </a:xfrm>
        </p:spPr>
        <p:txBody>
          <a:bodyPr>
            <a:normAutofit/>
          </a:bodyPr>
          <a:lstStyle/>
          <a:p>
            <a:pPr marL="0" indent="0">
              <a:spcAft>
                <a:spcPts val="1800"/>
              </a:spcAft>
              <a:buNone/>
            </a:pPr>
            <a:r>
              <a:rPr lang="en-US" sz="2000" dirty="0" smtClean="0"/>
              <a:t>The </a:t>
            </a:r>
            <a:r>
              <a:rPr lang="en-US" sz="2000" dirty="0"/>
              <a:t>total morphine milligram equivalents dispensed monthly </a:t>
            </a:r>
            <a:r>
              <a:rPr lang="en-US" sz="2000" dirty="0" smtClean="0"/>
              <a:t>by </a:t>
            </a:r>
            <a:r>
              <a:rPr lang="en-US" sz="2000" dirty="0"/>
              <a:t>retail and mail-order pharmacies </a:t>
            </a:r>
            <a:r>
              <a:rPr lang="en-US" sz="2000" b="1" i="1" dirty="0">
                <a:solidFill>
                  <a:srgbClr val="5798D4"/>
                </a:solidFill>
              </a:rPr>
              <a:t>declined by </a:t>
            </a:r>
            <a:r>
              <a:rPr lang="en-US" sz="2000" b="1" i="1" dirty="0" smtClean="0">
                <a:solidFill>
                  <a:srgbClr val="5798D4"/>
                </a:solidFill>
              </a:rPr>
              <a:t>27.8%.</a:t>
            </a:r>
            <a:endParaRPr lang="en-US" sz="2000" b="1" i="1" dirty="0">
              <a:solidFill>
                <a:srgbClr val="5798D4"/>
              </a:solidFill>
            </a:endParaRPr>
          </a:p>
          <a:p>
            <a:pPr marL="0" indent="0">
              <a:spcAft>
                <a:spcPts val="1800"/>
              </a:spcAft>
              <a:buNone/>
            </a:pPr>
            <a:r>
              <a:rPr lang="en-US" sz="2000" dirty="0" smtClean="0"/>
              <a:t>Number of unique </a:t>
            </a:r>
            <a:r>
              <a:rPr lang="en-US" sz="2000" dirty="0"/>
              <a:t>patients receiving </a:t>
            </a:r>
            <a:r>
              <a:rPr lang="en-US" sz="2000" dirty="0" smtClean="0"/>
              <a:t>buprenorphine monthly </a:t>
            </a:r>
            <a:r>
              <a:rPr lang="en-US" sz="2000" dirty="0"/>
              <a:t>from retail pharmacies </a:t>
            </a:r>
            <a:r>
              <a:rPr lang="en-US" sz="2000" b="1" i="1" dirty="0">
                <a:solidFill>
                  <a:srgbClr val="5798D4"/>
                </a:solidFill>
              </a:rPr>
              <a:t>increased </a:t>
            </a:r>
            <a:r>
              <a:rPr lang="en-US" sz="2000" b="1" i="1" dirty="0" smtClean="0">
                <a:solidFill>
                  <a:srgbClr val="5798D4"/>
                </a:solidFill>
              </a:rPr>
              <a:t>by 21%.</a:t>
            </a:r>
            <a:endParaRPr lang="en-US" sz="1800" b="1" i="1" dirty="0">
              <a:solidFill>
                <a:srgbClr val="5798D4"/>
              </a:solidFill>
            </a:endParaRPr>
          </a:p>
          <a:p>
            <a:pPr marL="0" indent="0">
              <a:spcAft>
                <a:spcPts val="1800"/>
              </a:spcAft>
              <a:buNone/>
            </a:pPr>
            <a:r>
              <a:rPr lang="en-US" sz="2000" dirty="0"/>
              <a:t>T</a:t>
            </a:r>
            <a:r>
              <a:rPr lang="en-US" sz="2000" dirty="0" smtClean="0"/>
              <a:t>he </a:t>
            </a:r>
            <a:r>
              <a:rPr lang="en-US" sz="2000" dirty="0"/>
              <a:t>number of naltrexone prescriptions per month from retail pharmacies has </a:t>
            </a:r>
            <a:r>
              <a:rPr lang="en-US" sz="2000" b="1" i="1" dirty="0">
                <a:solidFill>
                  <a:srgbClr val="5798D4"/>
                </a:solidFill>
              </a:rPr>
              <a:t>increased more than 47%.</a:t>
            </a:r>
          </a:p>
          <a:p>
            <a:pPr marL="0" indent="0">
              <a:spcAft>
                <a:spcPts val="1800"/>
              </a:spcAft>
              <a:buNone/>
            </a:pPr>
            <a:r>
              <a:rPr lang="en-US" sz="2000" dirty="0" smtClean="0"/>
              <a:t>Naloxone prescriptions </a:t>
            </a:r>
            <a:r>
              <a:rPr lang="en-US" sz="2000" dirty="0"/>
              <a:t>dispensed monthly by retail and mail-order pharmacies have </a:t>
            </a:r>
            <a:r>
              <a:rPr lang="en-US" sz="2000" b="1" i="1" dirty="0">
                <a:solidFill>
                  <a:srgbClr val="5798D4"/>
                </a:solidFill>
              </a:rPr>
              <a:t>increased by </a:t>
            </a:r>
            <a:r>
              <a:rPr lang="en-US" sz="2000" b="1" i="1" dirty="0" smtClean="0">
                <a:solidFill>
                  <a:srgbClr val="5798D4"/>
                </a:solidFill>
              </a:rPr>
              <a:t>367%. </a:t>
            </a:r>
            <a:endParaRPr lang="en-US" sz="2000" b="1" i="1" dirty="0">
              <a:solidFill>
                <a:srgbClr val="5798D4"/>
              </a:solidFill>
            </a:endParaRPr>
          </a:p>
          <a:p>
            <a:pPr marL="0" indent="0">
              <a:spcAft>
                <a:spcPts val="1200"/>
              </a:spcAft>
              <a:buNone/>
            </a:pPr>
            <a:endParaRPr lang="en-US" dirty="0"/>
          </a:p>
        </p:txBody>
      </p:sp>
      <p:sp>
        <p:nvSpPr>
          <p:cNvPr id="5" name="Oval 4" title="Bulleted information icon"/>
          <p:cNvSpPr/>
          <p:nvPr/>
        </p:nvSpPr>
        <p:spPr>
          <a:xfrm>
            <a:off x="1418492" y="1981201"/>
            <a:ext cx="410308" cy="399527"/>
          </a:xfrm>
          <a:prstGeom prst="ellipse">
            <a:avLst/>
          </a:prstGeom>
          <a:solidFill>
            <a:srgbClr val="5798D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Oval 5" title="Bulleted information icon"/>
          <p:cNvSpPr/>
          <p:nvPr/>
        </p:nvSpPr>
        <p:spPr>
          <a:xfrm>
            <a:off x="1418492" y="2912253"/>
            <a:ext cx="410308" cy="399527"/>
          </a:xfrm>
          <a:prstGeom prst="ellipse">
            <a:avLst/>
          </a:prstGeom>
          <a:solidFill>
            <a:srgbClr val="5798D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Oval 6" title="Bulleted information icon"/>
          <p:cNvSpPr/>
          <p:nvPr/>
        </p:nvSpPr>
        <p:spPr>
          <a:xfrm>
            <a:off x="1418492" y="3843305"/>
            <a:ext cx="410308" cy="399527"/>
          </a:xfrm>
          <a:prstGeom prst="ellipse">
            <a:avLst/>
          </a:prstGeom>
          <a:solidFill>
            <a:srgbClr val="5798D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Oval 7" title="Bulleted information icon"/>
          <p:cNvSpPr/>
          <p:nvPr/>
        </p:nvSpPr>
        <p:spPr>
          <a:xfrm>
            <a:off x="1418492" y="4727465"/>
            <a:ext cx="410308" cy="399527"/>
          </a:xfrm>
          <a:prstGeom prst="ellipse">
            <a:avLst/>
          </a:prstGeom>
          <a:solidFill>
            <a:srgbClr val="5798D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02B62"/>
                </a:solidFill>
                <a:effectLst/>
                <a:uLnTx/>
                <a:uFillTx/>
                <a:latin typeface="Arial"/>
                <a:ea typeface="+mn-ea"/>
                <a:cs typeface="+mn-cs"/>
              </a:rPr>
              <a:t>1</a:t>
            </a:r>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6002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17281" y="500197"/>
            <a:ext cx="11150600" cy="825500"/>
          </a:xfrm>
          <a:solidFill>
            <a:schemeClr val="bg1"/>
          </a:solidFill>
        </p:spPr>
        <p:txBody>
          <a:bodyPr/>
          <a:lstStyle/>
          <a:p>
            <a:r>
              <a:rPr lang="en-US" dirty="0" smtClean="0"/>
              <a:t>PAIN RELIEVER USE DISORDER IS DECREASING</a:t>
            </a:r>
            <a:endParaRPr lang="en-US" dirty="0"/>
          </a:p>
        </p:txBody>
      </p:sp>
      <p:pic>
        <p:nvPicPr>
          <p:cNvPr id="5" name="Picture 4" descr="In 2015 there were 12.5 million pain reliver misusers, down to 11.5 million in 2016, and 11.1 million in 2017" title="Bar chart showing that pain reliever use disorder is decreas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879" y="1430421"/>
            <a:ext cx="10058400" cy="4063405"/>
          </a:xfrm>
          <a:prstGeom prst="rect">
            <a:avLst/>
          </a:prstGeom>
        </p:spPr>
      </p:pic>
      <p:sp>
        <p:nvSpPr>
          <p:cNvPr id="7" name="TextBox 6"/>
          <p:cNvSpPr txBox="1"/>
          <p:nvPr/>
        </p:nvSpPr>
        <p:spPr>
          <a:xfrm>
            <a:off x="8184108" y="5598551"/>
            <a:ext cx="3876964" cy="307777"/>
          </a:xfrm>
          <a:prstGeom prst="rect">
            <a:avLst/>
          </a:prstGeom>
          <a:noFill/>
        </p:spPr>
        <p:txBody>
          <a:bodyPr wrap="square" rtlCol="0">
            <a:spAutoFit/>
          </a:bodyPr>
          <a:lstStyle>
            <a:defPPr>
              <a:defRPr lang="en-US"/>
            </a:defPPr>
            <a:lvl1pPr>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B62"/>
                </a:solidFill>
                <a:effectLst/>
                <a:uLnTx/>
                <a:uFillTx/>
                <a:latin typeface="Arial"/>
                <a:ea typeface="+mn-ea"/>
                <a:cs typeface="+mn-cs"/>
              </a:rPr>
              <a:t>NSDUH, </a:t>
            </a:r>
            <a:r>
              <a:rPr kumimoji="0" lang="en-US" sz="1400" b="0" i="0" u="none" strike="noStrike" kern="1200" cap="none" spc="0" normalizeH="0" baseline="0" noProof="0" dirty="0" smtClean="0">
                <a:ln>
                  <a:noFill/>
                </a:ln>
                <a:solidFill>
                  <a:srgbClr val="102B62"/>
                </a:solidFill>
                <a:effectLst/>
                <a:uLnTx/>
                <a:uFillTx/>
                <a:latin typeface="Arial"/>
                <a:ea typeface="+mn-ea"/>
                <a:cs typeface="+mn-cs"/>
              </a:rPr>
              <a:t>2017 Data; </a:t>
            </a:r>
            <a:r>
              <a:rPr kumimoji="0" lang="en-US" sz="1400" b="0" i="0" u="none" strike="noStrike" kern="1200" cap="none" spc="0" normalizeH="0" baseline="0" noProof="0" dirty="0">
                <a:ln>
                  <a:noFill/>
                </a:ln>
                <a:solidFill>
                  <a:srgbClr val="102B62"/>
                </a:solidFill>
                <a:effectLst/>
                <a:uLnTx/>
                <a:uFillTx/>
                <a:latin typeface="Arial"/>
                <a:ea typeface="+mn-ea"/>
                <a:cs typeface="+mn-cs"/>
              </a:rPr>
              <a:t>published </a:t>
            </a:r>
            <a:r>
              <a:rPr kumimoji="0" lang="en-US" sz="1400" b="0" i="0" u="none" strike="noStrike" kern="1200" cap="none" spc="0" normalizeH="0" baseline="0" noProof="0" dirty="0" smtClean="0">
                <a:ln>
                  <a:noFill/>
                </a:ln>
                <a:solidFill>
                  <a:srgbClr val="102B62"/>
                </a:solidFill>
                <a:effectLst/>
                <a:uLnTx/>
                <a:uFillTx/>
                <a:latin typeface="Arial"/>
                <a:ea typeface="+mn-ea"/>
                <a:cs typeface="+mn-cs"/>
              </a:rPr>
              <a:t>Sept. </a:t>
            </a:r>
            <a:r>
              <a:rPr kumimoji="0" lang="en-US" sz="1400" b="0" i="0" u="none" strike="noStrike" kern="1200" cap="none" spc="0" normalizeH="0" baseline="0" noProof="0" dirty="0">
                <a:ln>
                  <a:noFill/>
                </a:ln>
                <a:solidFill>
                  <a:srgbClr val="102B62"/>
                </a:solidFill>
                <a:effectLst/>
                <a:uLnTx/>
                <a:uFillTx/>
                <a:latin typeface="Arial"/>
                <a:ea typeface="+mn-ea"/>
                <a:cs typeface="+mn-cs"/>
              </a:rPr>
              <a:t>2018</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a:ea typeface="+mn-ea"/>
                <a:cs typeface="+mn-cs"/>
              </a:rPr>
              <a:t>1</a:t>
            </a:r>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41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SURVEY ON DRUG USE AND HEALTH, 2017</a:t>
            </a:r>
            <a:br>
              <a:rPr lang="en-US" dirty="0" smtClean="0"/>
            </a:br>
            <a:r>
              <a:rPr lang="en-US" sz="2400" b="0" dirty="0" smtClean="0"/>
              <a:t>FIRST TIME HEROIN USERS DROPPED BY &gt;50% (2016-2017)</a:t>
            </a:r>
            <a:endParaRPr lang="en-US" b="0" dirty="0"/>
          </a:p>
        </p:txBody>
      </p:sp>
      <p:sp>
        <p:nvSpPr>
          <p:cNvPr id="6" name="TextBox 5"/>
          <p:cNvSpPr txBox="1"/>
          <p:nvPr/>
        </p:nvSpPr>
        <p:spPr>
          <a:xfrm>
            <a:off x="609600" y="1298490"/>
            <a:ext cx="104521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102B62"/>
                </a:solidFill>
                <a:effectLst/>
                <a:uLnTx/>
                <a:uFillTx/>
                <a:latin typeface="Arial"/>
                <a:ea typeface="+mn-ea"/>
                <a:cs typeface="+mn-cs"/>
              </a:rPr>
              <a:t>Past </a:t>
            </a:r>
            <a:r>
              <a:rPr kumimoji="0" lang="en-US" sz="1800" b="0" i="1" u="none" strike="noStrike" kern="1200" cap="none" spc="0" normalizeH="0" baseline="0" noProof="0" dirty="0">
                <a:ln>
                  <a:noFill/>
                </a:ln>
                <a:solidFill>
                  <a:srgbClr val="102B62"/>
                </a:solidFill>
                <a:effectLst/>
                <a:uLnTx/>
                <a:uFillTx/>
                <a:latin typeface="Arial"/>
                <a:ea typeface="+mn-ea"/>
                <a:cs typeface="+mn-cs"/>
              </a:rPr>
              <a:t>Year Heroin Initiates among People Aged 12 or </a:t>
            </a:r>
            <a:r>
              <a:rPr kumimoji="0" lang="en-US" sz="1800" b="0" i="1" u="none" strike="noStrike" kern="1200" cap="none" spc="0" normalizeH="0" baseline="0" noProof="0" dirty="0" smtClean="0">
                <a:ln>
                  <a:noFill/>
                </a:ln>
                <a:solidFill>
                  <a:srgbClr val="102B62"/>
                </a:solidFill>
                <a:effectLst/>
                <a:uLnTx/>
                <a:uFillTx/>
                <a:latin typeface="Arial"/>
                <a:ea typeface="+mn-ea"/>
                <a:cs typeface="+mn-cs"/>
              </a:rPr>
              <a:t>Older </a:t>
            </a:r>
            <a:r>
              <a:rPr kumimoji="0" lang="en-US" sz="1800" b="0" i="1" u="none" strike="noStrike" kern="1200" cap="none" spc="0" normalizeH="0" baseline="0" noProof="0" dirty="0">
                <a:ln>
                  <a:noFill/>
                </a:ln>
                <a:solidFill>
                  <a:srgbClr val="102B62"/>
                </a:solidFill>
                <a:effectLst/>
                <a:uLnTx/>
                <a:uFillTx/>
                <a:latin typeface="Arial"/>
                <a:ea typeface="+mn-ea"/>
                <a:cs typeface="+mn-cs"/>
              </a:rPr>
              <a:t>(in Thousands): 2002-2017</a:t>
            </a:r>
          </a:p>
        </p:txBody>
      </p:sp>
      <p:pic>
        <p:nvPicPr>
          <p:cNvPr id="11" name="Picture 10" descr="From the National Survey on Drug Use and Health in 2017 " title="Line chart showing that first time heroin users dropped by more than 50 percent in 2016 - 20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6480" y="1947341"/>
            <a:ext cx="10910643" cy="4200744"/>
          </a:xfrm>
          <a:prstGeom prst="rect">
            <a:avLst/>
          </a:prstGeom>
        </p:spPr>
      </p:pic>
      <p:sp>
        <p:nvSpPr>
          <p:cNvPr id="9" name="TextBox 8"/>
          <p:cNvSpPr txBox="1"/>
          <p:nvPr/>
        </p:nvSpPr>
        <p:spPr>
          <a:xfrm>
            <a:off x="7934036" y="6073169"/>
            <a:ext cx="3876964" cy="307777"/>
          </a:xfrm>
          <a:prstGeom prst="rect">
            <a:avLst/>
          </a:prstGeom>
          <a:noFill/>
        </p:spPr>
        <p:txBody>
          <a:bodyPr wrap="square" rtlCol="0">
            <a:spAutoFit/>
          </a:bodyPr>
          <a:lstStyle>
            <a:defPPr>
              <a:defRPr lang="en-US"/>
            </a:defPPr>
            <a:lvl1pPr>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B62"/>
                </a:solidFill>
                <a:effectLst/>
                <a:uLnTx/>
                <a:uFillTx/>
                <a:latin typeface="Arial"/>
                <a:ea typeface="+mn-ea"/>
                <a:cs typeface="+mn-cs"/>
              </a:rPr>
              <a:t>NSDUH, </a:t>
            </a:r>
            <a:r>
              <a:rPr kumimoji="0" lang="en-US" sz="1400" b="0" i="0" u="none" strike="noStrike" kern="1200" cap="none" spc="0" normalizeH="0" baseline="0" noProof="0" dirty="0" smtClean="0">
                <a:ln>
                  <a:noFill/>
                </a:ln>
                <a:solidFill>
                  <a:srgbClr val="102B62"/>
                </a:solidFill>
                <a:effectLst/>
                <a:uLnTx/>
                <a:uFillTx/>
                <a:latin typeface="Arial"/>
                <a:ea typeface="+mn-ea"/>
                <a:cs typeface="+mn-cs"/>
              </a:rPr>
              <a:t>2017 Data; </a:t>
            </a:r>
            <a:r>
              <a:rPr kumimoji="0" lang="en-US" sz="1400" b="0" i="0" u="none" strike="noStrike" kern="1200" cap="none" spc="0" normalizeH="0" baseline="0" noProof="0" dirty="0">
                <a:ln>
                  <a:noFill/>
                </a:ln>
                <a:solidFill>
                  <a:srgbClr val="102B62"/>
                </a:solidFill>
                <a:effectLst/>
                <a:uLnTx/>
                <a:uFillTx/>
                <a:latin typeface="Arial"/>
                <a:ea typeface="+mn-ea"/>
                <a:cs typeface="+mn-cs"/>
              </a:rPr>
              <a:t>published </a:t>
            </a:r>
            <a:r>
              <a:rPr kumimoji="0" lang="en-US" sz="1400" b="0" i="0" u="none" strike="noStrike" kern="1200" cap="none" spc="0" normalizeH="0" baseline="0" noProof="0" dirty="0" smtClean="0">
                <a:ln>
                  <a:noFill/>
                </a:ln>
                <a:solidFill>
                  <a:srgbClr val="102B62"/>
                </a:solidFill>
                <a:effectLst/>
                <a:uLnTx/>
                <a:uFillTx/>
                <a:latin typeface="Arial"/>
                <a:ea typeface="+mn-ea"/>
                <a:cs typeface="+mn-cs"/>
              </a:rPr>
              <a:t>Sept. </a:t>
            </a:r>
            <a:r>
              <a:rPr kumimoji="0" lang="en-US" sz="1400" b="0" i="0" u="none" strike="noStrike" kern="1200" cap="none" spc="0" normalizeH="0" baseline="0" noProof="0" dirty="0">
                <a:ln>
                  <a:noFill/>
                </a:ln>
                <a:solidFill>
                  <a:srgbClr val="102B62"/>
                </a:solidFill>
                <a:effectLst/>
                <a:uLnTx/>
                <a:uFillTx/>
                <a:latin typeface="Arial"/>
                <a:ea typeface="+mn-ea"/>
                <a:cs typeface="+mn-cs"/>
              </a:rPr>
              <a:t>2018</a:t>
            </a:r>
          </a:p>
        </p:txBody>
      </p:sp>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240609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tx1"/>
                </a:solidFill>
              </a:rPr>
              <a:t>ED VISITS FOR SUSPECTED DRUG OVERDOSE (% CHANGE) </a:t>
            </a:r>
            <a:br>
              <a:rPr lang="en-US" dirty="0">
                <a:solidFill>
                  <a:schemeClr val="tx1"/>
                </a:solidFill>
              </a:rPr>
            </a:br>
            <a:r>
              <a:rPr lang="en-US" b="0" dirty="0">
                <a:solidFill>
                  <a:schemeClr val="tx1"/>
                </a:solidFill>
              </a:rPr>
              <a:t>Q3 2017 – Q4 </a:t>
            </a:r>
            <a:r>
              <a:rPr lang="en-US" b="0" dirty="0" smtClean="0">
                <a:solidFill>
                  <a:srgbClr val="002060"/>
                </a:solidFill>
              </a:rPr>
              <a:t>2017</a:t>
            </a:r>
            <a:endParaRPr lang="en-US" dirty="0"/>
          </a:p>
        </p:txBody>
      </p:sp>
      <p:pic>
        <p:nvPicPr>
          <p:cNvPr id="3" name="Picture 2" descr="Visits for suspected overdoses for all drugs were down 8.03 percent, and visits for suspected opioid overdoses were down 12.96 percent " title="Bar chart showing the reduction in emergency department visits for suspected drug overdose in the last six months of 20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73" y="1802226"/>
            <a:ext cx="5316173" cy="3468925"/>
          </a:xfrm>
          <a:prstGeom prst="rect">
            <a:avLst/>
          </a:prstGeom>
        </p:spPr>
      </p:pic>
      <p:sp>
        <p:nvSpPr>
          <p:cNvPr id="2" name="TextBox 1"/>
          <p:cNvSpPr txBox="1"/>
          <p:nvPr/>
        </p:nvSpPr>
        <p:spPr>
          <a:xfrm>
            <a:off x="1535454" y="5340641"/>
            <a:ext cx="1932769" cy="276999"/>
          </a:xfrm>
          <a:prstGeom prst="rect">
            <a:avLst/>
          </a:prstGeom>
          <a:noFill/>
        </p:spPr>
        <p:txBody>
          <a:bodyPr wrap="square" rtlCol="0">
            <a:spAutoFit/>
          </a:bodyPr>
          <a:lstStyle/>
          <a:p>
            <a:r>
              <a:rPr lang="en-US" sz="1200" dirty="0" smtClean="0"/>
              <a:t>* 21 States Reporting</a:t>
            </a:r>
            <a:endParaRPr lang="en-US" sz="1200" dirty="0"/>
          </a:p>
        </p:txBody>
      </p:sp>
      <p:sp>
        <p:nvSpPr>
          <p:cNvPr id="14" name="TextBox 13"/>
          <p:cNvSpPr txBox="1"/>
          <p:nvPr/>
        </p:nvSpPr>
        <p:spPr>
          <a:xfrm>
            <a:off x="3970540" y="5340640"/>
            <a:ext cx="1999030" cy="276999"/>
          </a:xfrm>
          <a:prstGeom prst="rect">
            <a:avLst/>
          </a:prstGeom>
          <a:noFill/>
        </p:spPr>
        <p:txBody>
          <a:bodyPr wrap="square" rtlCol="0">
            <a:spAutoFit/>
          </a:bodyPr>
          <a:lstStyle/>
          <a:p>
            <a:r>
              <a:rPr lang="en-US" sz="1200" dirty="0" smtClean="0"/>
              <a:t>* 25 States Reporting</a:t>
            </a:r>
            <a:endParaRPr lang="en-US" sz="1200" dirty="0"/>
          </a:p>
        </p:txBody>
      </p:sp>
      <p:pic>
        <p:nvPicPr>
          <p:cNvPr id="18" name="Picture 17" title="bar chart showing ed visits for suspecte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604" y="1255512"/>
            <a:ext cx="5151566" cy="2121592"/>
          </a:xfrm>
          <a:prstGeom prst="rect">
            <a:avLst/>
          </a:prstGeom>
        </p:spPr>
      </p:pic>
      <p:pic>
        <p:nvPicPr>
          <p:cNvPr id="6" name="Picture 5" descr="Suspected opioid overdoses visits were down for all age groups, with the 35-54 bracket having the largest decreases of 13.56 percent " title="Line chart showing emergency department visits for suspected overdoses broken down by ag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725" y="3536689"/>
            <a:ext cx="5145470" cy="2255716"/>
          </a:xfrm>
          <a:prstGeom prst="rect">
            <a:avLst/>
          </a:prstGeom>
        </p:spPr>
      </p:pic>
      <p:sp>
        <p:nvSpPr>
          <p:cNvPr id="9" name="Rectangle 8"/>
          <p:cNvSpPr/>
          <p:nvPr/>
        </p:nvSpPr>
        <p:spPr>
          <a:xfrm>
            <a:off x="7398341" y="6047116"/>
            <a:ext cx="4980472" cy="523220"/>
          </a:xfrm>
          <a:prstGeom prst="rect">
            <a:avLst/>
          </a:prstGeom>
        </p:spPr>
        <p:txBody>
          <a:bodyPr wrap="square">
            <a:spAutoFit/>
          </a:bodyPr>
          <a:lstStyle/>
          <a:p>
            <a:r>
              <a:rPr lang="en-US" sz="1400" dirty="0" smtClean="0"/>
              <a:t>Source:  CDC Enhanced </a:t>
            </a:r>
            <a:r>
              <a:rPr lang="en-US" sz="1400" dirty="0"/>
              <a:t>State Opioid Overdose </a:t>
            </a:r>
            <a:r>
              <a:rPr lang="en-US" sz="1400" dirty="0" smtClean="0"/>
              <a:t>Surveillance Program </a:t>
            </a:r>
            <a:r>
              <a:rPr lang="en-US" sz="1400" dirty="0"/>
              <a:t>(ESOOS)</a:t>
            </a:r>
          </a:p>
        </p:txBody>
      </p:sp>
      <p:sp>
        <p:nvSpPr>
          <p:cNvPr id="4" name="Slide Number Placeholder 3"/>
          <p:cNvSpPr>
            <a:spLocks noGrp="1"/>
          </p:cNvSpPr>
          <p:nvPr>
            <p:ph type="sldNum" sz="quarter" idx="4"/>
          </p:nvPr>
        </p:nvSpPr>
        <p:spPr/>
        <p:txBody>
          <a:bodyPr/>
          <a:lstStyle/>
          <a:p>
            <a:fld id="{A602FD19-8F48-4D39-9411-D95AFCA63C6C}" type="slidenum">
              <a:rPr lang="en-US" smtClean="0"/>
              <a:pPr/>
              <a:t>15</a:t>
            </a:fld>
            <a:endParaRPr lang="en-US" dirty="0"/>
          </a:p>
        </p:txBody>
      </p:sp>
    </p:spTree>
    <p:extLst>
      <p:ext uri="{BB962C8B-B14F-4D97-AF65-F5344CB8AC3E}">
        <p14:creationId xmlns:p14="http://schemas.microsoft.com/office/powerpoint/2010/main" val="2406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50" y="304867"/>
            <a:ext cx="10972800" cy="1143000"/>
          </a:xfrm>
        </p:spPr>
        <p:txBody>
          <a:bodyPr>
            <a:normAutofit/>
          </a:bodyPr>
          <a:lstStyle/>
          <a:p>
            <a:r>
              <a:rPr lang="en-US" dirty="0" smtClean="0"/>
              <a:t>12 MONTH OVERDOSE MORTALITY:  CDC NOVEMBER 2018</a:t>
            </a:r>
            <a:endParaRPr lang="en-US" sz="2400" b="0" dirty="0"/>
          </a:p>
        </p:txBody>
      </p:sp>
      <p:graphicFrame>
        <p:nvGraphicFramePr>
          <p:cNvPr id="8" name="Content Placeholder 16" descr="The HHS Opioids Team goal is to reduce US drug overdose mortality by at least 15 percent (more than 10,000 lives annually) by January 2021" title="Line Chart showing 12 Month Overdose Mortality rates"/>
          <p:cNvGraphicFramePr>
            <a:graphicFrameLocks/>
          </p:cNvGraphicFramePr>
          <p:nvPr>
            <p:extLst>
              <p:ext uri="{D42A27DB-BD31-4B8C-83A1-F6EECF244321}">
                <p14:modId xmlns:p14="http://schemas.microsoft.com/office/powerpoint/2010/main" val="1016398921"/>
              </p:ext>
            </p:extLst>
          </p:nvPr>
        </p:nvGraphicFramePr>
        <p:xfrm>
          <a:off x="523150" y="1494099"/>
          <a:ext cx="10623270" cy="4411663"/>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5"/>
          <p:cNvSpPr txBox="1">
            <a:spLocks/>
          </p:cNvSpPr>
          <p:nvPr/>
        </p:nvSpPr>
        <p:spPr>
          <a:xfrm>
            <a:off x="1791397" y="1447867"/>
            <a:ext cx="3806515" cy="1346804"/>
          </a:xfrm>
          <a:prstGeom prst="rect">
            <a:avLst/>
          </a:prstGeom>
          <a:solidFill>
            <a:schemeClr val="bg2"/>
          </a:solidFill>
          <a:effectLst>
            <a:outerShdw blurRad="50800" dist="38100" dir="8100000" algn="tr" rotWithShape="0">
              <a:prstClr val="black">
                <a:alpha val="40000"/>
              </a:prstClr>
            </a:outerShdw>
          </a:effectLst>
        </p:spPr>
        <p:txBody>
          <a:bodyPr>
            <a:noAutofit/>
          </a:bodyPr>
          <a:lst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10000"/>
              </a:lnSpc>
              <a:spcBef>
                <a:spcPts val="1800"/>
              </a:spcBef>
              <a:spcAft>
                <a:spcPts val="0"/>
              </a:spcAft>
              <a:buClrTx/>
              <a:buSzPct val="125000"/>
              <a:buFont typeface="Arial" panose="020B0604020202020204" pitchFamily="34" charset="0"/>
              <a:buNone/>
              <a:tabLst/>
              <a:defRPr/>
            </a:pPr>
            <a:r>
              <a:rPr kumimoji="0" lang="en-US" sz="2000" b="1" i="0" u="none" strike="noStrike" kern="1200" cap="none" spc="0" normalizeH="0" baseline="0" noProof="0" dirty="0" smtClean="0">
                <a:ln>
                  <a:noFill/>
                </a:ln>
                <a:solidFill>
                  <a:srgbClr val="00B050"/>
                </a:solidFill>
                <a:effectLst/>
                <a:uLnTx/>
                <a:uFillTx/>
                <a:latin typeface="Arial"/>
                <a:ea typeface="+mn-ea"/>
                <a:cs typeface="+mn-cs"/>
              </a:rPr>
              <a:t>HHS OPIOIDS TEAM GOAL: </a:t>
            </a:r>
            <a:r>
              <a:rPr kumimoji="0" lang="en-US" sz="2000" b="1" i="0" u="none" strike="noStrike" kern="1200" cap="none" spc="0" normalizeH="0" baseline="0" noProof="0" dirty="0" smtClean="0">
                <a:ln>
                  <a:noFill/>
                </a:ln>
                <a:solidFill>
                  <a:prstClr val="white"/>
                </a:solidFill>
                <a:effectLst/>
                <a:uLnTx/>
                <a:uFillTx/>
                <a:latin typeface="Arial"/>
                <a:ea typeface="+mn-ea"/>
                <a:cs typeface="+mn-cs"/>
              </a:rPr>
              <a:t> </a:t>
            </a:r>
            <a:br>
              <a:rPr kumimoji="0" lang="en-US" sz="2000" b="1" i="0" u="none" strike="noStrike" kern="1200" cap="none" spc="0" normalizeH="0" baseline="0" noProof="0" dirty="0" smtClean="0">
                <a:ln>
                  <a:noFill/>
                </a:ln>
                <a:solidFill>
                  <a:prstClr val="white"/>
                </a:solidFill>
                <a:effectLst/>
                <a:uLnTx/>
                <a:uFillTx/>
                <a:latin typeface="Arial"/>
                <a:ea typeface="+mn-ea"/>
                <a:cs typeface="+mn-cs"/>
              </a:rPr>
            </a:br>
            <a:r>
              <a:rPr kumimoji="0" lang="en-US" sz="1600" b="0" i="0" u="none" strike="noStrike" kern="1200" cap="none" spc="0" normalizeH="0" baseline="0" noProof="0" dirty="0" smtClean="0">
                <a:ln>
                  <a:noFill/>
                </a:ln>
                <a:solidFill>
                  <a:srgbClr val="102B62"/>
                </a:solidFill>
                <a:effectLst/>
                <a:uLnTx/>
                <a:uFillTx/>
                <a:latin typeface="Arial"/>
                <a:ea typeface="+mn-ea"/>
                <a:cs typeface="+mn-cs"/>
              </a:rPr>
              <a:t>Reduce US drug overdose mortality </a:t>
            </a:r>
            <a:br>
              <a:rPr kumimoji="0" lang="en-US" sz="1600" b="0" i="0" u="none" strike="noStrike" kern="1200" cap="none" spc="0" normalizeH="0" baseline="0" noProof="0" dirty="0" smtClean="0">
                <a:ln>
                  <a:noFill/>
                </a:ln>
                <a:solidFill>
                  <a:srgbClr val="102B62"/>
                </a:solidFill>
                <a:effectLst/>
                <a:uLnTx/>
                <a:uFillTx/>
                <a:latin typeface="Arial"/>
                <a:ea typeface="+mn-ea"/>
                <a:cs typeface="+mn-cs"/>
              </a:rPr>
            </a:br>
            <a:r>
              <a:rPr kumimoji="0" lang="en-US" sz="1600" b="0" i="0" u="none" strike="noStrike" kern="1200" cap="none" spc="0" normalizeH="0" baseline="0" noProof="0" dirty="0" smtClean="0">
                <a:ln>
                  <a:noFill/>
                </a:ln>
                <a:solidFill>
                  <a:srgbClr val="102B62"/>
                </a:solidFill>
                <a:effectLst/>
                <a:uLnTx/>
                <a:uFillTx/>
                <a:latin typeface="Arial"/>
                <a:ea typeface="+mn-ea"/>
                <a:cs typeface="+mn-cs"/>
              </a:rPr>
              <a:t>by at least 15% (&gt;10,000 lives annually) </a:t>
            </a:r>
            <a:br>
              <a:rPr kumimoji="0" lang="en-US" sz="1600" b="0" i="0" u="none" strike="noStrike" kern="1200" cap="none" spc="0" normalizeH="0" baseline="0" noProof="0" dirty="0" smtClean="0">
                <a:ln>
                  <a:noFill/>
                </a:ln>
                <a:solidFill>
                  <a:srgbClr val="102B62"/>
                </a:solidFill>
                <a:effectLst/>
                <a:uLnTx/>
                <a:uFillTx/>
                <a:latin typeface="Arial"/>
                <a:ea typeface="+mn-ea"/>
                <a:cs typeface="+mn-cs"/>
              </a:rPr>
            </a:br>
            <a:r>
              <a:rPr kumimoji="0" lang="en-US" sz="1600" b="0" i="0" u="none" strike="noStrike" kern="1200" cap="none" spc="0" normalizeH="0" baseline="0" noProof="0" dirty="0" smtClean="0">
                <a:ln>
                  <a:noFill/>
                </a:ln>
                <a:solidFill>
                  <a:srgbClr val="102B62"/>
                </a:solidFill>
                <a:effectLst/>
                <a:uLnTx/>
                <a:uFillTx/>
                <a:latin typeface="Arial"/>
                <a:ea typeface="+mn-ea"/>
                <a:cs typeface="+mn-cs"/>
              </a:rPr>
              <a:t>by January 2021</a:t>
            </a:r>
          </a:p>
        </p:txBody>
      </p:sp>
      <p:sp>
        <p:nvSpPr>
          <p:cNvPr id="9" name="TextBox 8"/>
          <p:cNvSpPr txBox="1"/>
          <p:nvPr/>
        </p:nvSpPr>
        <p:spPr>
          <a:xfrm>
            <a:off x="9749741" y="3407542"/>
            <a:ext cx="2168324" cy="584775"/>
          </a:xfrm>
          <a:prstGeom prst="rect">
            <a:avLst/>
          </a:prstGeom>
          <a:solidFill>
            <a:schemeClr val="bg1"/>
          </a:solidFill>
          <a:ln>
            <a:solidFill>
              <a:schemeClr val="bg1">
                <a:lumMod val="8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02B62"/>
                </a:solidFill>
                <a:effectLst/>
                <a:uLnTx/>
                <a:uFillTx/>
                <a:latin typeface="Arial"/>
                <a:ea typeface="+mn-ea"/>
                <a:cs typeface="+mn-cs"/>
              </a:rPr>
              <a:t>12-months ending in April 2018</a:t>
            </a:r>
            <a:endParaRPr kumimoji="0" lang="en-US" sz="1600" b="1" i="0" u="none" strike="noStrike" kern="1200" cap="none" spc="0" normalizeH="0" baseline="0" noProof="0" dirty="0">
              <a:ln>
                <a:noFill/>
              </a:ln>
              <a:solidFill>
                <a:srgbClr val="102B62"/>
              </a:solidFill>
              <a:effectLst/>
              <a:uLnTx/>
              <a:uFillTx/>
              <a:latin typeface="Arial"/>
              <a:ea typeface="+mn-ea"/>
              <a:cs typeface="+mn-cs"/>
            </a:endParaRPr>
          </a:p>
        </p:txBody>
      </p:sp>
      <p:sp>
        <p:nvSpPr>
          <p:cNvPr id="10" name="Down Arrow 9" title="Up arrow indicating end of 12 month period in November 2018"/>
          <p:cNvSpPr/>
          <p:nvPr/>
        </p:nvSpPr>
        <p:spPr>
          <a:xfrm flipH="1" flipV="1">
            <a:off x="10833903" y="2544634"/>
            <a:ext cx="300942" cy="6713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246935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HOW TO CONTACT ADM BRETT P. GIROIR, M.D. </a:t>
            </a:r>
            <a:endParaRPr lang="en-US" dirty="0"/>
          </a:p>
        </p:txBody>
      </p:sp>
      <p:pic>
        <p:nvPicPr>
          <p:cNvPr id="4" name="Picture 3" descr="@HHS-ASH&#10;Brett.giroir@hhs.gov&#10;www.hhs.gov.ash&#10;www.usphs.gov" title="Brett P. Giroir's contact information "/>
          <p:cNvPicPr>
            <a:picLocks noChangeAspect="1"/>
          </p:cNvPicPr>
          <p:nvPr/>
        </p:nvPicPr>
        <p:blipFill>
          <a:blip r:embed="rId2"/>
          <a:stretch>
            <a:fillRect/>
          </a:stretch>
        </p:blipFill>
        <p:spPr>
          <a:xfrm>
            <a:off x="0" y="1957467"/>
            <a:ext cx="12192000" cy="238186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p:spPr>
      </p:pic>
      <p:pic>
        <p:nvPicPr>
          <p:cNvPr id="7" name="Picture 6" title="Seal of the US Public Health Service"/>
          <p:cNvPicPr>
            <a:picLocks noChangeAspect="1"/>
          </p:cNvPicPr>
          <p:nvPr/>
        </p:nvPicPr>
        <p:blipFill>
          <a:blip r:embed="rId3"/>
          <a:stretch>
            <a:fillRect/>
          </a:stretch>
        </p:blipFill>
        <p:spPr>
          <a:xfrm>
            <a:off x="1018987" y="2296457"/>
            <a:ext cx="1657727" cy="1650552"/>
          </a:xfrm>
          <a:prstGeom prst="rect">
            <a:avLst/>
          </a:prstGeom>
          <a:effectLst>
            <a:outerShdw blurRad="50800" dist="38100" dir="8100000" algn="tr" rotWithShape="0">
              <a:prstClr val="black">
                <a:alpha val="40000"/>
              </a:prstClr>
            </a:outerShdw>
          </a:effectLst>
        </p:spPr>
      </p:pic>
      <p:sp>
        <p:nvSpPr>
          <p:cNvPr id="8" name="Subtitle 2"/>
          <p:cNvSpPr txBox="1">
            <a:spLocks/>
          </p:cNvSpPr>
          <p:nvPr/>
        </p:nvSpPr>
        <p:spPr>
          <a:xfrm>
            <a:off x="3312360" y="2412968"/>
            <a:ext cx="3325705" cy="15860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200000"/>
              </a:lnSpc>
              <a:spcBef>
                <a:spcPts val="0"/>
              </a:spcBef>
            </a:pPr>
            <a:r>
              <a:rPr lang="en-US" sz="1600" b="1" spc="40" dirty="0" smtClean="0">
                <a:solidFill>
                  <a:schemeClr val="bg1"/>
                </a:solidFill>
                <a:latin typeface="Arial" panose="020B0604020202020204" pitchFamily="34" charset="0"/>
                <a:ea typeface="Tahoma" panose="020B0604030504040204" pitchFamily="34" charset="0"/>
                <a:cs typeface="Arial" panose="020B0604020202020204" pitchFamily="34" charset="0"/>
              </a:rPr>
              <a:t>BRETT P. GIROIR, M.D.</a:t>
            </a:r>
          </a:p>
          <a:p>
            <a:pPr algn="l">
              <a:spcBef>
                <a:spcPts val="0"/>
              </a:spcBef>
              <a:spcAft>
                <a:spcPts val="300"/>
              </a:spcAft>
            </a:pPr>
            <a:r>
              <a:rPr lang="en-US" sz="1400" spc="40" dirty="0" smtClean="0">
                <a:solidFill>
                  <a:schemeClr val="bg1"/>
                </a:solidFill>
                <a:latin typeface="Arial" panose="020B0604020202020204" pitchFamily="34" charset="0"/>
                <a:ea typeface="Tahoma" panose="020B0604030504040204" pitchFamily="34" charset="0"/>
                <a:cs typeface="Arial" panose="020B0604020202020204" pitchFamily="34" charset="0"/>
              </a:rPr>
              <a:t>ADM, U.S. Public Health Service</a:t>
            </a:r>
          </a:p>
          <a:p>
            <a:pPr algn="l">
              <a:spcBef>
                <a:spcPts val="0"/>
              </a:spcBef>
            </a:pPr>
            <a:r>
              <a:rPr lang="en-US" sz="1400" spc="40" dirty="0" smtClean="0">
                <a:solidFill>
                  <a:schemeClr val="bg1"/>
                </a:solidFill>
                <a:latin typeface="Arial" panose="020B0604020202020204" pitchFamily="34" charset="0"/>
                <a:ea typeface="Tahoma" panose="020B0604030504040204" pitchFamily="34" charset="0"/>
                <a:cs typeface="Arial" panose="020B0604020202020204" pitchFamily="34" charset="0"/>
              </a:rPr>
              <a:t>Assistant Secretary for Health,</a:t>
            </a:r>
          </a:p>
          <a:p>
            <a:pPr algn="l">
              <a:spcBef>
                <a:spcPts val="0"/>
              </a:spcBef>
              <a:spcAft>
                <a:spcPts val="200"/>
              </a:spcAft>
            </a:pPr>
            <a:r>
              <a:rPr lang="en-US" sz="1400" spc="40" dirty="0" smtClean="0">
                <a:solidFill>
                  <a:schemeClr val="bg1"/>
                </a:solidFill>
                <a:latin typeface="Arial" panose="020B0604020202020204" pitchFamily="34" charset="0"/>
                <a:ea typeface="Tahoma" panose="020B0604030504040204" pitchFamily="34" charset="0"/>
                <a:cs typeface="Arial" panose="020B0604020202020204" pitchFamily="34" charset="0"/>
              </a:rPr>
              <a:t>Senior </a:t>
            </a:r>
            <a:r>
              <a:rPr lang="en-US" sz="1400" spc="40" dirty="0">
                <a:solidFill>
                  <a:schemeClr val="bg1"/>
                </a:solidFill>
                <a:latin typeface="Arial" panose="020B0604020202020204" pitchFamily="34" charset="0"/>
                <a:ea typeface="Tahoma" panose="020B0604030504040204" pitchFamily="34" charset="0"/>
                <a:cs typeface="Arial" panose="020B0604020202020204" pitchFamily="34" charset="0"/>
              </a:rPr>
              <a:t>Advisor </a:t>
            </a:r>
            <a:r>
              <a:rPr lang="en-US" sz="1400" spc="40" smtClean="0">
                <a:solidFill>
                  <a:schemeClr val="bg1"/>
                </a:solidFill>
                <a:latin typeface="Arial" panose="020B0604020202020204" pitchFamily="34" charset="0"/>
                <a:ea typeface="Tahoma" panose="020B0604030504040204" pitchFamily="34" charset="0"/>
                <a:cs typeface="Arial" panose="020B0604020202020204" pitchFamily="34" charset="0"/>
              </a:rPr>
              <a:t>for Opioid </a:t>
            </a:r>
            <a:r>
              <a:rPr lang="en-US" sz="1400" spc="40" dirty="0">
                <a:solidFill>
                  <a:schemeClr val="bg1"/>
                </a:solidFill>
                <a:latin typeface="Arial" panose="020B0604020202020204" pitchFamily="34" charset="0"/>
                <a:ea typeface="Tahoma" panose="020B0604030504040204" pitchFamily="34" charset="0"/>
                <a:cs typeface="Arial" panose="020B0604020202020204" pitchFamily="34" charset="0"/>
              </a:rPr>
              <a:t>Policy </a:t>
            </a:r>
            <a:endParaRPr lang="en-US" sz="1400" spc="40"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algn="l"/>
            <a:endParaRPr lang="en-US" sz="1200" i="1" dirty="0" smtClean="0">
              <a:solidFill>
                <a:schemeClr val="bg1"/>
              </a:solidFill>
              <a:latin typeface="+mj-lt"/>
              <a:ea typeface="Tahoma" panose="020B0604030504040204" pitchFamily="34" charset="0"/>
              <a:cs typeface="Tahoma" panose="020B0604030504040204" pitchFamily="34" charset="0"/>
            </a:endParaRPr>
          </a:p>
        </p:txBody>
      </p:sp>
      <p:cxnSp>
        <p:nvCxnSpPr>
          <p:cNvPr id="9" name="Straight Connector 8" title="Vertical line"/>
          <p:cNvCxnSpPr/>
          <p:nvPr/>
        </p:nvCxnSpPr>
        <p:spPr>
          <a:xfrm>
            <a:off x="7338904" y="2569027"/>
            <a:ext cx="0" cy="1430032"/>
          </a:xfrm>
          <a:prstGeom prst="line">
            <a:avLst/>
          </a:prstGeom>
        </p:spPr>
        <p:style>
          <a:lnRef idx="2">
            <a:schemeClr val="accent1"/>
          </a:lnRef>
          <a:fillRef idx="0">
            <a:schemeClr val="accent1"/>
          </a:fillRef>
          <a:effectRef idx="1">
            <a:schemeClr val="accent1"/>
          </a:effectRef>
          <a:fontRef idx="minor">
            <a:schemeClr val="tx1"/>
          </a:fontRef>
        </p:style>
      </p:cxnSp>
      <p:sp>
        <p:nvSpPr>
          <p:cNvPr id="5" name="Subtitle 2"/>
          <p:cNvSpPr>
            <a:spLocks/>
          </p:cNvSpPr>
          <p:nvPr/>
        </p:nvSpPr>
        <p:spPr bwMode="auto">
          <a:xfrm>
            <a:off x="7773042" y="2479688"/>
            <a:ext cx="3543300" cy="628650"/>
          </a:xfrm>
          <a:prstGeom prst="rect">
            <a:avLst/>
          </a:prstGeom>
          <a:noFill/>
          <a:ln w="9525">
            <a:noFill/>
            <a:miter lim="800000"/>
            <a:headEnd/>
            <a:tailEnd/>
          </a:ln>
        </p:spPr>
        <p:txBody>
          <a:bodyPr/>
          <a:lstStyle/>
          <a:p>
            <a:pPr>
              <a:spcBef>
                <a:spcPct val="20000"/>
              </a:spcBef>
              <a:buFont typeface="Arial" charset="0"/>
              <a:buNone/>
              <a:defRPr/>
            </a:pPr>
            <a:r>
              <a:rPr lang="en-US" sz="1600" b="1" dirty="0">
                <a:solidFill>
                  <a:schemeClr val="bg1"/>
                </a:solidFill>
                <a:latin typeface="Calibri" pitchFamily="34" charset="0"/>
                <a:cs typeface="Arial" charset="0"/>
              </a:rPr>
              <a:t>WWW.HHS.GOV/ASH </a:t>
            </a:r>
          </a:p>
          <a:p>
            <a:pPr>
              <a:spcBef>
                <a:spcPct val="20000"/>
              </a:spcBef>
              <a:buFont typeface="Arial" charset="0"/>
              <a:buNone/>
              <a:defRPr/>
            </a:pPr>
            <a:r>
              <a:rPr lang="en-US" sz="1600" b="1" dirty="0">
                <a:solidFill>
                  <a:schemeClr val="bg1"/>
                </a:solidFill>
                <a:latin typeface="Calibri" pitchFamily="34" charset="0"/>
                <a:cs typeface="Arial" charset="0"/>
              </a:rPr>
              <a:t>WWW.USPHS.GOV</a:t>
            </a:r>
          </a:p>
          <a:p>
            <a:pPr>
              <a:spcBef>
                <a:spcPct val="20000"/>
              </a:spcBef>
              <a:buFont typeface="Arial" charset="0"/>
              <a:buNone/>
              <a:defRPr/>
            </a:pPr>
            <a:endParaRPr lang="en-US" sz="1600" b="1" dirty="0">
              <a:solidFill>
                <a:schemeClr val="bg1"/>
              </a:solidFill>
              <a:effectLst>
                <a:outerShdw blurRad="38100" dist="38100" dir="2700000" algn="tl">
                  <a:srgbClr val="C0C0C0"/>
                </a:outerShdw>
              </a:effectLst>
              <a:latin typeface="Arial" charset="0"/>
              <a:cs typeface="Arial" charset="0"/>
            </a:endParaRPr>
          </a:p>
          <a:p>
            <a:pPr>
              <a:spcBef>
                <a:spcPct val="20000"/>
              </a:spcBef>
              <a:buFont typeface="Arial" charset="0"/>
              <a:buNone/>
              <a:defRPr/>
            </a:pPr>
            <a:endParaRPr lang="en-US" sz="1600" dirty="0">
              <a:solidFill>
                <a:schemeClr val="bg1"/>
              </a:solidFill>
              <a:effectLst>
                <a:outerShdw blurRad="38100" dist="38100" dir="2700000" algn="tl">
                  <a:srgbClr val="C0C0C0"/>
                </a:outerShdw>
              </a:effectLst>
              <a:latin typeface="Calibri" charset="0"/>
              <a:cs typeface="Arial" charset="0"/>
            </a:endParaRPr>
          </a:p>
        </p:txBody>
      </p:sp>
      <p:sp>
        <p:nvSpPr>
          <p:cNvPr id="6" name="Rectangle 5"/>
          <p:cNvSpPr/>
          <p:nvPr/>
        </p:nvSpPr>
        <p:spPr>
          <a:xfrm>
            <a:off x="7773042" y="3392536"/>
            <a:ext cx="2576812" cy="338554"/>
          </a:xfrm>
          <a:prstGeom prst="rect">
            <a:avLst/>
          </a:prstGeom>
        </p:spPr>
        <p:txBody>
          <a:bodyPr wrap="square">
            <a:spAutoFit/>
          </a:bodyPr>
          <a:lstStyle/>
          <a:p>
            <a:pPr eaLnBrk="1" hangingPunct="1"/>
            <a:r>
              <a:rPr lang="en-US" sz="1600" dirty="0">
                <a:solidFill>
                  <a:schemeClr val="bg1"/>
                </a:solidFill>
                <a:latin typeface="Calibri" pitchFamily="34" charset="0"/>
              </a:rPr>
              <a:t>@HHS_ASH</a:t>
            </a:r>
          </a:p>
        </p:txBody>
      </p:sp>
      <p:sp>
        <p:nvSpPr>
          <p:cNvPr id="10" name="Rectangle 9"/>
          <p:cNvSpPr/>
          <p:nvPr/>
        </p:nvSpPr>
        <p:spPr>
          <a:xfrm>
            <a:off x="7773042" y="3650289"/>
            <a:ext cx="2576812" cy="338554"/>
          </a:xfrm>
          <a:prstGeom prst="rect">
            <a:avLst/>
          </a:prstGeom>
        </p:spPr>
        <p:txBody>
          <a:bodyPr wrap="square">
            <a:spAutoFit/>
          </a:bodyPr>
          <a:lstStyle/>
          <a:p>
            <a:pPr eaLnBrk="1" hangingPunct="1"/>
            <a:r>
              <a:rPr lang="en-US" sz="1600" dirty="0" smtClean="0">
                <a:solidFill>
                  <a:schemeClr val="bg1"/>
                </a:solidFill>
                <a:latin typeface="Calibri" pitchFamily="34" charset="0"/>
              </a:rPr>
              <a:t>Brett.Giroir@hhs.gov</a:t>
            </a:r>
            <a:endParaRPr lang="en-US" sz="1600" dirty="0">
              <a:solidFill>
                <a:schemeClr val="bg1"/>
              </a:solidFill>
              <a:latin typeface="Calibri" pitchFamily="34" charset="0"/>
            </a:endParaRPr>
          </a:p>
        </p:txBody>
      </p:sp>
    </p:spTree>
    <p:extLst>
      <p:ext uri="{BB962C8B-B14F-4D97-AF65-F5344CB8AC3E}">
        <p14:creationId xmlns:p14="http://schemas.microsoft.com/office/powerpoint/2010/main" val="297032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6" y="223981"/>
            <a:ext cx="10972800" cy="1143000"/>
          </a:xfrm>
        </p:spPr>
        <p:txBody>
          <a:bodyPr/>
          <a:lstStyle/>
          <a:p>
            <a:r>
              <a:rPr lang="en-US" dirty="0" smtClean="0"/>
              <a:t>THE STATE OF OPIOID MISUSE IN AMERICA (2017)</a:t>
            </a:r>
            <a:endParaRPr lang="en-US" dirty="0"/>
          </a:p>
        </p:txBody>
      </p:sp>
      <p:sp>
        <p:nvSpPr>
          <p:cNvPr id="3" name="Content Placeholder 2"/>
          <p:cNvSpPr>
            <a:spLocks noGrp="1"/>
          </p:cNvSpPr>
          <p:nvPr>
            <p:ph idx="1"/>
          </p:nvPr>
        </p:nvSpPr>
        <p:spPr>
          <a:xfrm>
            <a:off x="984212" y="1527265"/>
            <a:ext cx="3763107" cy="2735383"/>
          </a:xfrm>
        </p:spPr>
        <p:txBody>
          <a:bodyPr>
            <a:noAutofit/>
          </a:bodyPr>
          <a:lstStyle/>
          <a:p>
            <a:pPr marL="0" indent="0">
              <a:spcAft>
                <a:spcPts val="1200"/>
              </a:spcAft>
              <a:buNone/>
            </a:pPr>
            <a:r>
              <a:rPr lang="en-US" sz="2800" b="1" dirty="0">
                <a:solidFill>
                  <a:schemeClr val="tx1"/>
                </a:solidFill>
              </a:rPr>
              <a:t>11.4 million </a:t>
            </a:r>
            <a:r>
              <a:rPr lang="en-US" sz="2800" b="1" dirty="0" smtClean="0">
                <a:solidFill>
                  <a:srgbClr val="00277E"/>
                </a:solidFill>
              </a:rPr>
              <a:t/>
            </a:r>
            <a:br>
              <a:rPr lang="en-US" sz="2800" b="1" dirty="0" smtClean="0">
                <a:solidFill>
                  <a:srgbClr val="00277E"/>
                </a:solidFill>
              </a:rPr>
            </a:br>
            <a:r>
              <a:rPr lang="en-US" sz="2000" b="1" dirty="0" smtClean="0"/>
              <a:t>people misused </a:t>
            </a:r>
            <a:r>
              <a:rPr lang="en-US" sz="2000" b="1" dirty="0"/>
              <a:t>opioids </a:t>
            </a:r>
            <a:r>
              <a:rPr lang="en-US" sz="2000" b="1" dirty="0" smtClean="0"/>
              <a:t/>
            </a:r>
            <a:br>
              <a:rPr lang="en-US" sz="2000" b="1" dirty="0" smtClean="0"/>
            </a:br>
            <a:r>
              <a:rPr lang="en-US" sz="2000" b="1" dirty="0" smtClean="0"/>
              <a:t>in </a:t>
            </a:r>
            <a:r>
              <a:rPr lang="en-US" sz="2000" b="1" dirty="0"/>
              <a:t>the past year</a:t>
            </a:r>
          </a:p>
          <a:p>
            <a:pPr marL="398463" lvl="1" indent="-222250">
              <a:spcAft>
                <a:spcPts val="600"/>
              </a:spcAft>
              <a:buFont typeface="Arial" panose="020B0604020202020204" pitchFamily="34" charset="0"/>
              <a:buChar char="-"/>
            </a:pPr>
            <a:r>
              <a:rPr lang="en-US" sz="1600" dirty="0"/>
              <a:t>11.1 million </a:t>
            </a:r>
            <a:r>
              <a:rPr lang="en-US" sz="1600" dirty="0" smtClean="0"/>
              <a:t>misused pain relievers  </a:t>
            </a:r>
          </a:p>
          <a:p>
            <a:pPr marL="398463" lvl="1" indent="-222250">
              <a:spcAft>
                <a:spcPts val="600"/>
              </a:spcAft>
              <a:buFont typeface="Arial" panose="020B0604020202020204" pitchFamily="34" charset="0"/>
              <a:buChar char="-"/>
            </a:pPr>
            <a:r>
              <a:rPr lang="en-US" sz="1600" dirty="0"/>
              <a:t>886,000 </a:t>
            </a:r>
            <a:r>
              <a:rPr lang="en-US" sz="1600" dirty="0" smtClean="0"/>
              <a:t>used heroin</a:t>
            </a:r>
            <a:endParaRPr lang="en-US" sz="1600" dirty="0"/>
          </a:p>
          <a:p>
            <a:pPr marL="398463" lvl="1" indent="-222250">
              <a:spcAft>
                <a:spcPts val="600"/>
              </a:spcAft>
              <a:buFont typeface="Arial" panose="020B0604020202020204" pitchFamily="34" charset="0"/>
              <a:buChar char="-"/>
            </a:pPr>
            <a:r>
              <a:rPr lang="en-US" sz="1600" dirty="0" smtClean="0"/>
              <a:t>562,000 both misused pain relievers and heroin</a:t>
            </a:r>
          </a:p>
        </p:txBody>
      </p:sp>
      <p:sp>
        <p:nvSpPr>
          <p:cNvPr id="7" name="Rectangle 6"/>
          <p:cNvSpPr/>
          <p:nvPr/>
        </p:nvSpPr>
        <p:spPr>
          <a:xfrm>
            <a:off x="5115154" y="1527265"/>
            <a:ext cx="3500640" cy="2600712"/>
          </a:xfrm>
          <a:prstGeom prst="rect">
            <a:avLst/>
          </a:prstGeom>
        </p:spPr>
        <p:txBody>
          <a:bodyPr wrap="square">
            <a:spAutoFit/>
          </a:bodyPr>
          <a:lstStyle/>
          <a:p>
            <a:pPr>
              <a:spcBef>
                <a:spcPts val="1200"/>
              </a:spcBef>
              <a:spcAft>
                <a:spcPts val="1200"/>
              </a:spcAft>
            </a:pPr>
            <a:r>
              <a:rPr lang="en-US" sz="2800" b="1" dirty="0"/>
              <a:t>2.1 million </a:t>
            </a:r>
            <a:r>
              <a:rPr lang="en-US" sz="2000" b="1" dirty="0" smtClean="0"/>
              <a:t/>
            </a:r>
            <a:br>
              <a:rPr lang="en-US" sz="2000" b="1" dirty="0" smtClean="0"/>
            </a:br>
            <a:r>
              <a:rPr lang="en-US" sz="2000" b="1" dirty="0" smtClean="0"/>
              <a:t>people had an </a:t>
            </a:r>
            <a:r>
              <a:rPr lang="en-US" sz="2000" b="1" dirty="0"/>
              <a:t>opioid </a:t>
            </a:r>
            <a:r>
              <a:rPr lang="en-US" sz="2000" b="1" dirty="0" smtClean="0"/>
              <a:t/>
            </a:r>
            <a:br>
              <a:rPr lang="en-US" sz="2000" b="1" dirty="0" smtClean="0"/>
            </a:br>
            <a:r>
              <a:rPr lang="en-US" sz="2000" b="1" dirty="0" smtClean="0"/>
              <a:t>use disorder</a:t>
            </a:r>
            <a:endParaRPr lang="en-US" sz="2000" b="1" dirty="0"/>
          </a:p>
          <a:p>
            <a:pPr marL="398463" lvl="1" indent="-280988">
              <a:spcAft>
                <a:spcPts val="600"/>
              </a:spcAft>
              <a:buFont typeface="Arial" panose="020B0604020202020204" pitchFamily="34" charset="0"/>
              <a:buChar char="-"/>
            </a:pPr>
            <a:r>
              <a:rPr lang="en-US" sz="1600" dirty="0"/>
              <a:t>1.7 million people with a prescription pain reliever use disorder </a:t>
            </a:r>
          </a:p>
          <a:p>
            <a:pPr marL="398463" lvl="1" indent="-280988">
              <a:spcAft>
                <a:spcPts val="600"/>
              </a:spcAft>
              <a:buFont typeface="Arial" panose="020B0604020202020204" pitchFamily="34" charset="0"/>
              <a:buChar char="-"/>
            </a:pPr>
            <a:r>
              <a:rPr lang="en-US" sz="1600" dirty="0"/>
              <a:t>0.7 million people with a heroin use disorder</a:t>
            </a:r>
          </a:p>
        </p:txBody>
      </p:sp>
      <p:sp>
        <p:nvSpPr>
          <p:cNvPr id="6" name="Rectangle 5"/>
          <p:cNvSpPr/>
          <p:nvPr/>
        </p:nvSpPr>
        <p:spPr>
          <a:xfrm>
            <a:off x="857767" y="4700091"/>
            <a:ext cx="6631944" cy="494751"/>
          </a:xfrm>
          <a:prstGeom prst="rect">
            <a:avLst/>
          </a:prstGeom>
        </p:spPr>
        <p:txBody>
          <a:bodyPr wrap="none">
            <a:spAutoFit/>
          </a:bodyPr>
          <a:lstStyle/>
          <a:p>
            <a:pPr>
              <a:lnSpc>
                <a:spcPct val="120000"/>
              </a:lnSpc>
              <a:spcBef>
                <a:spcPts val="1200"/>
              </a:spcBef>
              <a:spcAft>
                <a:spcPts val="1200"/>
              </a:spcAft>
            </a:pPr>
            <a:r>
              <a:rPr lang="en-US" sz="2400" b="1" dirty="0"/>
              <a:t>Main reasons for opioid misuse</a:t>
            </a:r>
            <a:r>
              <a:rPr lang="en-US" sz="2000" b="1" dirty="0"/>
              <a:t>:  </a:t>
            </a:r>
            <a:r>
              <a:rPr lang="en-US" sz="2400" b="1" dirty="0">
                <a:solidFill>
                  <a:srgbClr val="800000"/>
                </a:solidFill>
              </a:rPr>
              <a:t>Pain 62.6%</a:t>
            </a:r>
          </a:p>
        </p:txBody>
      </p:sp>
      <p:sp>
        <p:nvSpPr>
          <p:cNvPr id="8" name="Rectangle 7"/>
          <p:cNvSpPr/>
          <p:nvPr/>
        </p:nvSpPr>
        <p:spPr>
          <a:xfrm>
            <a:off x="8983629" y="1527265"/>
            <a:ext cx="2230936" cy="3761030"/>
          </a:xfrm>
          <a:prstGeom prst="rect">
            <a:avLst/>
          </a:prstGeom>
          <a:solidFill>
            <a:srgbClr val="D4E5F4"/>
          </a:solidFill>
        </p:spPr>
        <p:txBody>
          <a:bodyPr wrap="square">
            <a:spAutoFit/>
          </a:bodyPr>
          <a:lstStyle/>
          <a:p>
            <a:pPr algn="ctr">
              <a:lnSpc>
                <a:spcPct val="120000"/>
              </a:lnSpc>
              <a:spcBef>
                <a:spcPts val="1200"/>
              </a:spcBef>
              <a:spcAft>
                <a:spcPts val="1200"/>
              </a:spcAft>
            </a:pPr>
            <a:r>
              <a:rPr lang="en-US" sz="2800" b="1" dirty="0"/>
              <a:t>53.1% </a:t>
            </a:r>
            <a:r>
              <a:rPr lang="en-US" sz="2800" b="1" dirty="0" smtClean="0"/>
              <a:t/>
            </a:r>
            <a:br>
              <a:rPr lang="en-US" sz="2800" b="1" dirty="0" smtClean="0"/>
            </a:br>
            <a:r>
              <a:rPr lang="en-US" dirty="0" smtClean="0"/>
              <a:t>obtained </a:t>
            </a:r>
            <a:r>
              <a:rPr lang="en-US" dirty="0"/>
              <a:t>the last pain reliever they misused from a friend or </a:t>
            </a:r>
            <a:r>
              <a:rPr lang="en-US" dirty="0" smtClean="0"/>
              <a:t>relative</a:t>
            </a:r>
          </a:p>
          <a:p>
            <a:pPr algn="ctr">
              <a:lnSpc>
                <a:spcPct val="120000"/>
              </a:lnSpc>
              <a:spcBef>
                <a:spcPts val="1200"/>
              </a:spcBef>
              <a:spcAft>
                <a:spcPts val="1200"/>
              </a:spcAft>
            </a:pPr>
            <a:r>
              <a:rPr lang="en-US" sz="2800" b="1" dirty="0" smtClean="0"/>
              <a:t>36</a:t>
            </a:r>
            <a:r>
              <a:rPr lang="en-US" sz="2800" b="1" dirty="0"/>
              <a:t>% </a:t>
            </a:r>
            <a:r>
              <a:rPr lang="en-US" sz="2800" b="1" dirty="0" smtClean="0"/>
              <a:t/>
            </a:r>
            <a:br>
              <a:rPr lang="en-US" sz="2800" b="1" dirty="0" smtClean="0"/>
            </a:br>
            <a:r>
              <a:rPr lang="en-US" dirty="0"/>
              <a:t>f</a:t>
            </a:r>
            <a:r>
              <a:rPr lang="en-US" dirty="0" smtClean="0"/>
              <a:t>rom a prescription </a:t>
            </a:r>
            <a:r>
              <a:rPr lang="en-US" dirty="0"/>
              <a:t>from a </a:t>
            </a:r>
            <a:r>
              <a:rPr lang="en-US" dirty="0" smtClean="0"/>
              <a:t>healthcare </a:t>
            </a:r>
            <a:r>
              <a:rPr lang="en-US" dirty="0"/>
              <a:t>provider</a:t>
            </a:r>
          </a:p>
        </p:txBody>
      </p:sp>
      <p:sp>
        <p:nvSpPr>
          <p:cNvPr id="5" name="TextBox 4"/>
          <p:cNvSpPr txBox="1"/>
          <p:nvPr/>
        </p:nvSpPr>
        <p:spPr>
          <a:xfrm>
            <a:off x="8162636" y="5999442"/>
            <a:ext cx="3876964" cy="307777"/>
          </a:xfrm>
          <a:prstGeom prst="rect">
            <a:avLst/>
          </a:prstGeom>
          <a:noFill/>
        </p:spPr>
        <p:txBody>
          <a:bodyPr wrap="square" rtlCol="0">
            <a:spAutoFit/>
          </a:bodyPr>
          <a:lstStyle>
            <a:defPPr>
              <a:defRPr lang="en-US"/>
            </a:defPPr>
            <a:lvl1pPr>
              <a:defRPr sz="1600"/>
            </a:lvl1pPr>
          </a:lstStyle>
          <a:p>
            <a:r>
              <a:rPr lang="en-US" sz="1400" dirty="0"/>
              <a:t>NSDUH, </a:t>
            </a:r>
            <a:r>
              <a:rPr lang="en-US" sz="1400" dirty="0" smtClean="0"/>
              <a:t>2017 Data; </a:t>
            </a:r>
            <a:r>
              <a:rPr lang="en-US" sz="1400" dirty="0"/>
              <a:t>published </a:t>
            </a:r>
            <a:r>
              <a:rPr lang="en-US" sz="1400" dirty="0" smtClean="0"/>
              <a:t>Sept. </a:t>
            </a:r>
            <a:r>
              <a:rPr lang="en-US" sz="1400" dirty="0"/>
              <a:t>2018</a:t>
            </a:r>
          </a:p>
        </p:txBody>
      </p:sp>
      <p:sp>
        <p:nvSpPr>
          <p:cNvPr id="4" name="Slide Number Placeholder 3"/>
          <p:cNvSpPr>
            <a:spLocks noGrp="1"/>
          </p:cNvSpPr>
          <p:nvPr>
            <p:ph type="sldNum" sz="quarter" idx="4"/>
          </p:nvPr>
        </p:nvSpPr>
        <p:spPr/>
        <p:txBody>
          <a:bodyPr/>
          <a:lstStyle/>
          <a:p>
            <a:fld id="{EACE6E22-E655-5947-A8B4-6F095FBA2C12}" type="slidenum">
              <a:rPr lang="en-US" smtClean="0"/>
              <a:pPr/>
              <a:t>2</a:t>
            </a:fld>
            <a:endParaRPr lang="en-US" dirty="0"/>
          </a:p>
        </p:txBody>
      </p:sp>
    </p:spTree>
    <p:extLst>
      <p:ext uri="{BB962C8B-B14F-4D97-AF65-F5344CB8AC3E}">
        <p14:creationId xmlns:p14="http://schemas.microsoft.com/office/powerpoint/2010/main" val="30245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 AND ELDERS:  MEDICARE PART D, 2017 DATA</a:t>
            </a:r>
            <a:endParaRPr lang="en-US" dirty="0"/>
          </a:p>
        </p:txBody>
      </p:sp>
      <p:sp>
        <p:nvSpPr>
          <p:cNvPr id="3" name="Content Placeholder 2"/>
          <p:cNvSpPr>
            <a:spLocks noGrp="1"/>
          </p:cNvSpPr>
          <p:nvPr>
            <p:ph idx="1"/>
          </p:nvPr>
        </p:nvSpPr>
        <p:spPr>
          <a:xfrm>
            <a:off x="693683" y="1320800"/>
            <a:ext cx="10104783" cy="4368799"/>
          </a:xfrm>
        </p:spPr>
        <p:txBody>
          <a:bodyPr vert="horz" lIns="91440" tIns="45720" rIns="91440" bIns="45720" rtlCol="0">
            <a:noAutofit/>
          </a:bodyPr>
          <a:lstStyle/>
          <a:p>
            <a:pPr>
              <a:spcAft>
                <a:spcPts val="900"/>
              </a:spcAft>
            </a:pPr>
            <a:r>
              <a:rPr lang="en-US" sz="2000" dirty="0"/>
              <a:t>Nearly 1 in 3 Part D beneficiaries received at least one prescription </a:t>
            </a:r>
            <a:r>
              <a:rPr lang="en-US" sz="2000" dirty="0" smtClean="0"/>
              <a:t>opioid </a:t>
            </a:r>
            <a:br>
              <a:rPr lang="en-US" sz="2000" dirty="0" smtClean="0"/>
            </a:br>
            <a:r>
              <a:rPr lang="en-US" sz="2000" dirty="0" smtClean="0"/>
              <a:t>(14.1 million enrollees)</a:t>
            </a:r>
          </a:p>
          <a:p>
            <a:pPr>
              <a:spcBef>
                <a:spcPts val="1200"/>
              </a:spcBef>
              <a:spcAft>
                <a:spcPts val="900"/>
              </a:spcAft>
            </a:pPr>
            <a:r>
              <a:rPr lang="en-US" sz="2000" dirty="0"/>
              <a:t>Medicare Part D paid for 76 million opioid prescriptions</a:t>
            </a:r>
          </a:p>
          <a:p>
            <a:pPr>
              <a:spcBef>
                <a:spcPts val="1200"/>
              </a:spcBef>
              <a:spcAft>
                <a:spcPts val="900"/>
              </a:spcAft>
            </a:pPr>
            <a:r>
              <a:rPr lang="en-US" sz="2000" dirty="0" smtClean="0"/>
              <a:t>1 </a:t>
            </a:r>
            <a:r>
              <a:rPr lang="en-US" sz="2000" dirty="0"/>
              <a:t>in 10 Part D beneficiaries received opioids for three or more </a:t>
            </a:r>
            <a:r>
              <a:rPr lang="en-US" sz="2000" dirty="0" smtClean="0"/>
              <a:t>months</a:t>
            </a:r>
            <a:endParaRPr lang="en-US" sz="2000" dirty="0"/>
          </a:p>
          <a:p>
            <a:pPr>
              <a:spcAft>
                <a:spcPts val="900"/>
              </a:spcAft>
            </a:pPr>
            <a:r>
              <a:rPr lang="en-US" sz="2000" dirty="0" smtClean="0"/>
              <a:t>Frequent </a:t>
            </a:r>
            <a:r>
              <a:rPr lang="en-US" sz="2000" dirty="0"/>
              <a:t>use of opioids was more likely among seniors who were poor or low </a:t>
            </a:r>
            <a:r>
              <a:rPr lang="en-US" sz="2000" dirty="0" smtClean="0"/>
              <a:t>income, </a:t>
            </a:r>
            <a:r>
              <a:rPr lang="en-US" sz="2000" dirty="0"/>
              <a:t>and seniors living in rural areas </a:t>
            </a:r>
            <a:endParaRPr lang="en-US" sz="2000" dirty="0" smtClean="0"/>
          </a:p>
          <a:p>
            <a:pPr>
              <a:spcAft>
                <a:spcPts val="900"/>
              </a:spcAft>
            </a:pPr>
            <a:r>
              <a:rPr lang="en-US" sz="2000" dirty="0" smtClean="0"/>
              <a:t>36.1</a:t>
            </a:r>
            <a:r>
              <a:rPr lang="en-US" sz="2000" dirty="0"/>
              <a:t>% of hospitalizations for opioid poisoning listed Medicare as the primary source for payment </a:t>
            </a:r>
          </a:p>
          <a:p>
            <a:pPr>
              <a:spcAft>
                <a:spcPts val="900"/>
              </a:spcAft>
            </a:pPr>
            <a:r>
              <a:rPr lang="en-US" sz="2000" dirty="0"/>
              <a:t>12.7% of ED visits for opioid poisoning listed Medicare as the primary source for payment </a:t>
            </a:r>
            <a:endParaRPr lang="en-US" sz="1400" dirty="0"/>
          </a:p>
        </p:txBody>
      </p:sp>
      <p:sp>
        <p:nvSpPr>
          <p:cNvPr id="4" name="Slide Number Placeholder 3"/>
          <p:cNvSpPr>
            <a:spLocks noGrp="1"/>
          </p:cNvSpPr>
          <p:nvPr>
            <p:ph type="sldNum" sz="quarter" idx="4"/>
          </p:nvPr>
        </p:nvSpPr>
        <p:spPr/>
        <p:txBody>
          <a:bodyPr/>
          <a:lstStyle/>
          <a:p>
            <a:fld id="{EACE6E22-E655-5947-A8B4-6F095FBA2C12}" type="slidenum">
              <a:rPr lang="en-US" smtClean="0"/>
              <a:pPr/>
              <a:t>3</a:t>
            </a:fld>
            <a:endParaRPr lang="en-US" dirty="0"/>
          </a:p>
        </p:txBody>
      </p:sp>
    </p:spTree>
    <p:extLst>
      <p:ext uri="{BB962C8B-B14F-4D97-AF65-F5344CB8AC3E}">
        <p14:creationId xmlns:p14="http://schemas.microsoft.com/office/powerpoint/2010/main" val="43164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5588"/>
            <a:ext cx="10972800" cy="1143000"/>
          </a:xfrm>
        </p:spPr>
        <p:txBody>
          <a:bodyPr>
            <a:normAutofit/>
          </a:bodyPr>
          <a:lstStyle/>
          <a:p>
            <a:r>
              <a:rPr lang="en-US" dirty="0" smtClean="0"/>
              <a:t>U.S. DRUG OVERDOSE DEATHS  </a:t>
            </a:r>
            <a:r>
              <a:rPr lang="en-US" sz="2400" dirty="0" smtClean="0"/>
              <a:t/>
            </a:r>
            <a:br>
              <a:rPr lang="en-US" sz="2400" dirty="0" smtClean="0"/>
            </a:br>
            <a:r>
              <a:rPr lang="en-US" sz="2400" b="0" dirty="0" smtClean="0"/>
              <a:t>THE MOST CRITICAL PUBLIC HEALTH CHALLENGE OF OUR TIME</a:t>
            </a:r>
            <a:endParaRPr lang="en-US" sz="2400" b="0" dirty="0"/>
          </a:p>
        </p:txBody>
      </p:sp>
      <p:graphicFrame>
        <p:nvGraphicFramePr>
          <p:cNvPr id="8" name="Chart 7" descr="The number of drug and specifically opioid overdoses annually between 1999-2017 . In 2017 there were 70,237 drug overdoses, and 47,600 of those were opioid related " title="U.S. Drug Overdose Deaths"/>
          <p:cNvGraphicFramePr>
            <a:graphicFrameLocks/>
          </p:cNvGraphicFramePr>
          <p:nvPr>
            <p:extLst>
              <p:ext uri="{D42A27DB-BD31-4B8C-83A1-F6EECF244321}">
                <p14:modId xmlns:p14="http://schemas.microsoft.com/office/powerpoint/2010/main" val="3556615835"/>
              </p:ext>
            </p:extLst>
          </p:nvPr>
        </p:nvGraphicFramePr>
        <p:xfrm>
          <a:off x="1691153" y="1518588"/>
          <a:ext cx="7865806" cy="41523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848445" y="1817605"/>
            <a:ext cx="912915" cy="369332"/>
          </a:xfrm>
          <a:prstGeom prst="rect">
            <a:avLst/>
          </a:prstGeom>
          <a:noFill/>
        </p:spPr>
        <p:txBody>
          <a:bodyPr wrap="square" rtlCol="0">
            <a:spAutoFit/>
          </a:bodyPr>
          <a:lstStyle/>
          <a:p>
            <a:r>
              <a:rPr lang="en-US" b="1" dirty="0" smtClean="0">
                <a:solidFill>
                  <a:srgbClr val="5B9BD5"/>
                </a:solidFill>
              </a:rPr>
              <a:t>70,237</a:t>
            </a:r>
            <a:endParaRPr lang="en-US" b="1" dirty="0">
              <a:solidFill>
                <a:srgbClr val="5B9BD5"/>
              </a:solidFill>
            </a:endParaRPr>
          </a:p>
        </p:txBody>
      </p:sp>
      <p:sp>
        <p:nvSpPr>
          <p:cNvPr id="6" name="TextBox 5"/>
          <p:cNvSpPr txBox="1"/>
          <p:nvPr/>
        </p:nvSpPr>
        <p:spPr>
          <a:xfrm>
            <a:off x="9841224" y="2136645"/>
            <a:ext cx="1550125" cy="523220"/>
          </a:xfrm>
          <a:prstGeom prst="rect">
            <a:avLst/>
          </a:prstGeom>
          <a:noFill/>
        </p:spPr>
        <p:txBody>
          <a:bodyPr wrap="square" rtlCol="0">
            <a:spAutoFit/>
          </a:bodyPr>
          <a:lstStyle/>
          <a:p>
            <a:r>
              <a:rPr lang="en-US" sz="1400" dirty="0" smtClean="0">
                <a:solidFill>
                  <a:srgbClr val="000000"/>
                </a:solidFill>
              </a:rPr>
              <a:t>All Drug Overdoses</a:t>
            </a:r>
            <a:endParaRPr lang="en-US" sz="1400" dirty="0">
              <a:solidFill>
                <a:srgbClr val="000000"/>
              </a:solidFill>
            </a:endParaRPr>
          </a:p>
        </p:txBody>
      </p:sp>
      <p:sp>
        <p:nvSpPr>
          <p:cNvPr id="10" name="TextBox 9"/>
          <p:cNvSpPr txBox="1"/>
          <p:nvPr/>
        </p:nvSpPr>
        <p:spPr>
          <a:xfrm>
            <a:off x="9835169" y="3015638"/>
            <a:ext cx="1043309" cy="369332"/>
          </a:xfrm>
          <a:prstGeom prst="rect">
            <a:avLst/>
          </a:prstGeom>
          <a:noFill/>
        </p:spPr>
        <p:txBody>
          <a:bodyPr wrap="square" rtlCol="0">
            <a:spAutoFit/>
          </a:bodyPr>
          <a:lstStyle/>
          <a:p>
            <a:r>
              <a:rPr lang="en-US" b="1" dirty="0" smtClean="0">
                <a:solidFill>
                  <a:srgbClr val="ED7D31"/>
                </a:solidFill>
              </a:rPr>
              <a:t>47,600</a:t>
            </a:r>
            <a:endParaRPr lang="en-US" b="1" dirty="0">
              <a:solidFill>
                <a:srgbClr val="ED7D31"/>
              </a:solidFill>
            </a:endParaRPr>
          </a:p>
        </p:txBody>
      </p:sp>
      <p:sp>
        <p:nvSpPr>
          <p:cNvPr id="13" name="TextBox 12"/>
          <p:cNvSpPr txBox="1"/>
          <p:nvPr/>
        </p:nvSpPr>
        <p:spPr>
          <a:xfrm>
            <a:off x="9821560" y="3373575"/>
            <a:ext cx="1550125" cy="523220"/>
          </a:xfrm>
          <a:prstGeom prst="rect">
            <a:avLst/>
          </a:prstGeom>
          <a:noFill/>
        </p:spPr>
        <p:txBody>
          <a:bodyPr wrap="square" rtlCol="0">
            <a:spAutoFit/>
          </a:bodyPr>
          <a:lstStyle/>
          <a:p>
            <a:r>
              <a:rPr lang="en-US" sz="1400" dirty="0" smtClean="0">
                <a:solidFill>
                  <a:srgbClr val="000000"/>
                </a:solidFill>
              </a:rPr>
              <a:t>Opioid Overdoses</a:t>
            </a:r>
            <a:endParaRPr lang="en-US" sz="1400" dirty="0">
              <a:solidFill>
                <a:srgbClr val="000000"/>
              </a:solidFill>
            </a:endParaRPr>
          </a:p>
        </p:txBody>
      </p:sp>
      <p:sp>
        <p:nvSpPr>
          <p:cNvPr id="15" name="TextBox 14"/>
          <p:cNvSpPr txBox="1"/>
          <p:nvPr/>
        </p:nvSpPr>
        <p:spPr>
          <a:xfrm>
            <a:off x="7003143" y="5982061"/>
            <a:ext cx="4807857" cy="307777"/>
          </a:xfrm>
          <a:prstGeom prst="rect">
            <a:avLst/>
          </a:prstGeom>
          <a:noFill/>
        </p:spPr>
        <p:txBody>
          <a:bodyPr wrap="square" rtlCol="0">
            <a:spAutoFit/>
          </a:bodyPr>
          <a:lstStyle/>
          <a:p>
            <a:r>
              <a:rPr lang="en-US" sz="1400" dirty="0" smtClean="0"/>
              <a:t>SOURCE:  NCHS, National Vital Statics System, Mortality</a:t>
            </a:r>
            <a:endParaRPr lang="en-US" sz="1400" dirty="0"/>
          </a:p>
        </p:txBody>
      </p:sp>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32750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94496"/>
            <a:ext cx="11747500" cy="1325033"/>
          </a:xfrm>
        </p:spPr>
        <p:txBody>
          <a:bodyPr>
            <a:noAutofit/>
          </a:bodyPr>
          <a:lstStyle/>
          <a:p>
            <a:r>
              <a:rPr lang="en-US" altLang="en-US" sz="2700" dirty="0">
                <a:solidFill>
                  <a:schemeClr val="tx2">
                    <a:lumMod val="75000"/>
                  </a:schemeClr>
                </a:solidFill>
              </a:rPr>
              <a:t>PROPORTION OF DEATHS RELATED TO </a:t>
            </a:r>
            <a:r>
              <a:rPr lang="en-US" altLang="en-US" sz="2700" dirty="0" smtClean="0">
                <a:solidFill>
                  <a:schemeClr val="tx2">
                    <a:lumMod val="75000"/>
                  </a:schemeClr>
                </a:solidFill>
              </a:rPr>
              <a:t>OPIOIDS</a:t>
            </a:r>
            <a:br>
              <a:rPr lang="en-US" altLang="en-US" sz="2700" dirty="0" smtClean="0">
                <a:solidFill>
                  <a:schemeClr val="tx2">
                    <a:lumMod val="75000"/>
                  </a:schemeClr>
                </a:solidFill>
              </a:rPr>
            </a:br>
            <a:r>
              <a:rPr lang="en-US" altLang="en-US" sz="2700" dirty="0" smtClean="0">
                <a:solidFill>
                  <a:schemeClr val="tx2">
                    <a:lumMod val="75000"/>
                  </a:schemeClr>
                </a:solidFill>
              </a:rPr>
              <a:t>BY </a:t>
            </a:r>
            <a:r>
              <a:rPr lang="en-US" altLang="en-US" sz="2700" dirty="0">
                <a:solidFill>
                  <a:schemeClr val="tx2">
                    <a:lumMod val="75000"/>
                  </a:schemeClr>
                </a:solidFill>
              </a:rPr>
              <a:t>AGE </a:t>
            </a:r>
            <a:r>
              <a:rPr lang="en-US" altLang="en-US" sz="2700" dirty="0" smtClean="0">
                <a:solidFill>
                  <a:schemeClr val="tx2">
                    <a:lumMod val="75000"/>
                  </a:schemeClr>
                </a:solidFill>
              </a:rPr>
              <a:t>GROUP:  </a:t>
            </a:r>
            <a:r>
              <a:rPr lang="en-US" altLang="en-US" sz="2700" b="0" dirty="0" smtClean="0"/>
              <a:t>2001</a:t>
            </a:r>
            <a:r>
              <a:rPr lang="en-US" altLang="en-US" sz="2700" b="0" dirty="0"/>
              <a:t>, 2006, 2011, and 2016 </a:t>
            </a:r>
            <a:endParaRPr lang="en-US" sz="2700" b="0" dirty="0"/>
          </a:p>
        </p:txBody>
      </p:sp>
      <p:pic>
        <p:nvPicPr>
          <p:cNvPr id="6" name="Picture 5" descr="In 2016, 20 percent of deaths of people in the 25 -34 age bracket were opioid related" title="Proportion of Deaths Related to Opioids by Age Group chart, comparing 2001, 2006, 2011, and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399" y="1619529"/>
            <a:ext cx="9698759" cy="4164611"/>
          </a:xfrm>
          <a:prstGeom prst="rect">
            <a:avLst/>
          </a:prstGeom>
        </p:spPr>
      </p:pic>
    </p:spTree>
    <p:extLst>
      <p:ext uri="{BB962C8B-B14F-4D97-AF65-F5344CB8AC3E}">
        <p14:creationId xmlns:p14="http://schemas.microsoft.com/office/powerpoint/2010/main" val="34254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5588"/>
            <a:ext cx="10972800" cy="1143000"/>
          </a:xfrm>
        </p:spPr>
        <p:txBody>
          <a:bodyPr>
            <a:normAutofit/>
          </a:bodyPr>
          <a:lstStyle/>
          <a:p>
            <a:r>
              <a:rPr lang="en-US" dirty="0" smtClean="0"/>
              <a:t>U.S. DRUG OVERDOSE DEATHS:  </a:t>
            </a:r>
            <a:r>
              <a:rPr lang="en-US" b="0" dirty="0" smtClean="0"/>
              <a:t>OPIOID CATEGORIES  </a:t>
            </a:r>
            <a:r>
              <a:rPr lang="en-US" sz="2400" dirty="0" smtClean="0"/>
              <a:t/>
            </a:r>
            <a:br>
              <a:rPr lang="en-US" sz="2400" dirty="0" smtClean="0"/>
            </a:br>
            <a:endParaRPr lang="en-US" sz="2400" b="0" dirty="0"/>
          </a:p>
        </p:txBody>
      </p:sp>
      <p:graphicFrame>
        <p:nvGraphicFramePr>
          <p:cNvPr id="18" name="Chart 17" descr="A line chart showing that synthetic opioids such as fentanyl have surpassed natural and semisynthetic opioids, heorin, and methadone for the largest proportion of opioid related drug overdoses. " title="US Drug Overdose Deaths: Opioid Categories"/>
          <p:cNvGraphicFramePr>
            <a:graphicFrameLocks/>
          </p:cNvGraphicFramePr>
          <p:nvPr>
            <p:extLst>
              <p:ext uri="{D42A27DB-BD31-4B8C-83A1-F6EECF244321}">
                <p14:modId xmlns:p14="http://schemas.microsoft.com/office/powerpoint/2010/main" val="3836558804"/>
              </p:ext>
            </p:extLst>
          </p:nvPr>
        </p:nvGraphicFramePr>
        <p:xfrm>
          <a:off x="1170039" y="1233453"/>
          <a:ext cx="10412361" cy="431071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7003143" y="5982061"/>
            <a:ext cx="4807857" cy="307777"/>
          </a:xfrm>
          <a:prstGeom prst="rect">
            <a:avLst/>
          </a:prstGeom>
          <a:noFill/>
        </p:spPr>
        <p:txBody>
          <a:bodyPr wrap="square" rtlCol="0">
            <a:spAutoFit/>
          </a:bodyPr>
          <a:lstStyle/>
          <a:p>
            <a:r>
              <a:rPr lang="en-US" sz="1400" dirty="0" smtClean="0"/>
              <a:t>SOURCE:  NCHS, National Vital Statics System, Mortality</a:t>
            </a:r>
            <a:endParaRPr lang="en-US" sz="1400" dirty="0"/>
          </a:p>
        </p:txBody>
      </p:sp>
      <p:sp>
        <p:nvSpPr>
          <p:cNvPr id="3" name="Slide Number Placeholder 2"/>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19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518464" y="120812"/>
            <a:ext cx="9950245" cy="1325563"/>
          </a:xfrm>
        </p:spPr>
        <p:txBody>
          <a:bodyPr>
            <a:normAutofit/>
          </a:bodyPr>
          <a:lstStyle/>
          <a:p>
            <a:pPr algn="l"/>
            <a:r>
              <a:rPr lang="en-US" dirty="0"/>
              <a:t>CRITICAL ROLE OF LAW ENFORCEMENT</a:t>
            </a:r>
            <a:br>
              <a:rPr lang="en-US" dirty="0"/>
            </a:br>
            <a:r>
              <a:rPr lang="en-US" sz="2400" b="0" dirty="0" smtClean="0"/>
              <a:t>CURBING ILLICIT IMPORTATION</a:t>
            </a:r>
            <a:endParaRPr lang="en-US" sz="2400" b="0" dirty="0"/>
          </a:p>
        </p:txBody>
      </p:sp>
      <p:sp>
        <p:nvSpPr>
          <p:cNvPr id="2" name="Rectangle 1" descr="Inside a truck in Nebraska, troopers found enough fentanyl to kill millions of people " title="A screen capture from the Washington Post from May 25, 2018"/>
          <p:cNvSpPr/>
          <p:nvPr/>
        </p:nvSpPr>
        <p:spPr>
          <a:xfrm>
            <a:off x="600526" y="1393402"/>
            <a:ext cx="10892974" cy="4429135"/>
          </a:xfrm>
          <a:prstGeom prst="rect">
            <a:avLst/>
          </a:prstGeom>
          <a:solidFill>
            <a:schemeClr val="bg1"/>
          </a:solidFill>
          <a:ln w="3175">
            <a:solidFill>
              <a:schemeClr val="bg1">
                <a:lumMod val="8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7" descr="Image result for washington post logo"/>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8470"/>
          <a:stretch/>
        </p:blipFill>
        <p:spPr bwMode="auto">
          <a:xfrm>
            <a:off x="841826" y="1410112"/>
            <a:ext cx="3460994" cy="76470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54526" y="2027286"/>
            <a:ext cx="1930768" cy="307777"/>
          </a:xfrm>
          <a:prstGeom prst="rect">
            <a:avLst/>
          </a:prstGeom>
          <a:noFill/>
        </p:spPr>
        <p:txBody>
          <a:bodyPr wrap="square" rtlCol="0">
            <a:spAutoFit/>
          </a:bodyPr>
          <a:lstStyle/>
          <a:p>
            <a:pPr>
              <a:defRPr/>
            </a:pPr>
            <a:r>
              <a:rPr lang="en-US" sz="1400" dirty="0">
                <a:solidFill>
                  <a:prstClr val="black"/>
                </a:solidFill>
                <a:cs typeface="Arial" panose="020B0604020202020204" pitchFamily="34" charset="0"/>
              </a:rPr>
              <a:t>May 25, 2018</a:t>
            </a:r>
          </a:p>
        </p:txBody>
      </p:sp>
      <p:sp>
        <p:nvSpPr>
          <p:cNvPr id="5" name="Rectangle 4"/>
          <p:cNvSpPr/>
          <p:nvPr/>
        </p:nvSpPr>
        <p:spPr>
          <a:xfrm>
            <a:off x="1244719" y="2482226"/>
            <a:ext cx="6244774" cy="707886"/>
          </a:xfrm>
          <a:prstGeom prst="rect">
            <a:avLst/>
          </a:prstGeom>
        </p:spPr>
        <p:txBody>
          <a:bodyPr wrap="square">
            <a:spAutoFit/>
          </a:bodyPr>
          <a:lstStyle/>
          <a:p>
            <a:pPr defTabSz="609585" eaLnBrk="0" hangingPunct="0">
              <a:defRPr/>
            </a:pPr>
            <a:r>
              <a:rPr lang="en-US" sz="2000" b="1" dirty="0" smtClean="0">
                <a:solidFill>
                  <a:prstClr val="black"/>
                </a:solidFill>
                <a:cs typeface="Arial" panose="020B0604020202020204" pitchFamily="34" charset="0"/>
              </a:rPr>
              <a:t>Inside a truck in Nebraska, troopers found enough fentanyl to kill millions of people</a:t>
            </a:r>
            <a:endParaRPr lang="en-US" sz="2000" b="1" dirty="0">
              <a:solidFill>
                <a:prstClr val="black"/>
              </a:solidFill>
              <a:cs typeface="Arial" panose="020B0604020202020204" pitchFamily="34" charset="0"/>
            </a:endParaRPr>
          </a:p>
        </p:txBody>
      </p:sp>
      <p:pic>
        <p:nvPicPr>
          <p:cNvPr id="29" name="Picture 28" title="Photo of seized fentanyl"/>
          <p:cNvPicPr>
            <a:picLocks noChangeAspect="1"/>
          </p:cNvPicPr>
          <p:nvPr/>
        </p:nvPicPr>
        <p:blipFill>
          <a:blip r:embed="rId3"/>
          <a:stretch>
            <a:fillRect/>
          </a:stretch>
        </p:blipFill>
        <p:spPr>
          <a:xfrm>
            <a:off x="1271014" y="3381115"/>
            <a:ext cx="5904046" cy="2000256"/>
          </a:xfrm>
          <a:prstGeom prst="rect">
            <a:avLst/>
          </a:prstGeom>
        </p:spPr>
      </p:pic>
      <p:sp>
        <p:nvSpPr>
          <p:cNvPr id="32" name="Rectangle 31"/>
          <p:cNvSpPr/>
          <p:nvPr/>
        </p:nvSpPr>
        <p:spPr>
          <a:xfrm>
            <a:off x="1244719" y="5193906"/>
            <a:ext cx="6096000" cy="523220"/>
          </a:xfrm>
          <a:prstGeom prst="rect">
            <a:avLst/>
          </a:prstGeom>
        </p:spPr>
        <p:txBody>
          <a:bodyPr>
            <a:spAutoFit/>
          </a:bodyPr>
          <a:lstStyle/>
          <a:p>
            <a:pPr>
              <a:defRPr/>
            </a:pPr>
            <a:endParaRPr lang="en-US" sz="1400" dirty="0" smtClean="0">
              <a:solidFill>
                <a:srgbClr val="666666"/>
              </a:solidFill>
              <a:latin typeface="Calibri"/>
            </a:endParaRPr>
          </a:p>
          <a:p>
            <a:pPr>
              <a:defRPr/>
            </a:pPr>
            <a:r>
              <a:rPr lang="en-US" sz="1400" dirty="0" smtClean="0">
                <a:solidFill>
                  <a:srgbClr val="666666"/>
                </a:solidFill>
                <a:latin typeface="Calibri"/>
              </a:rPr>
              <a:t>Nebraska State Patrol, courtesy</a:t>
            </a:r>
            <a:endParaRPr lang="en-US" sz="1400" dirty="0">
              <a:solidFill>
                <a:prstClr val="black"/>
              </a:solidFill>
              <a:latin typeface="Calibri"/>
            </a:endParaRPr>
          </a:p>
        </p:txBody>
      </p:sp>
      <p:sp>
        <p:nvSpPr>
          <p:cNvPr id="26" name="Content Placeholder 2"/>
          <p:cNvSpPr txBox="1">
            <a:spLocks/>
          </p:cNvSpPr>
          <p:nvPr/>
        </p:nvSpPr>
        <p:spPr>
          <a:xfrm>
            <a:off x="7882862" y="1688524"/>
            <a:ext cx="3252498" cy="3766992"/>
          </a:xfrm>
          <a:prstGeom prst="rect">
            <a:avLst/>
          </a:prstGeom>
          <a:noFill/>
        </p:spPr>
        <p:txBody>
          <a:bodyPr vert="horz" lIns="91440" tIns="45720" rIns="91440" bIns="45720" rtlCol="0"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3108" marR="0" lvl="0" indent="-383108" algn="l" defTabSz="609585" rtl="0" eaLnBrk="1" fontAlgn="auto" latinLnBrk="0" hangingPunct="1">
              <a:lnSpc>
                <a:spcPct val="100000"/>
              </a:lnSpc>
              <a:spcBef>
                <a:spcPts val="1200"/>
              </a:spcBef>
              <a:spcAft>
                <a:spcPts val="0"/>
              </a:spcAft>
              <a:buClr>
                <a:srgbClr val="4F81BD">
                  <a:lumMod val="75000"/>
                </a:srgbClr>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State troopers seized 118 pounds of fentanyl</a:t>
            </a:r>
          </a:p>
          <a:p>
            <a:pPr marL="383108" marR="0" lvl="0" indent="-383108" algn="l" defTabSz="609585" rtl="0" eaLnBrk="1" fontAlgn="auto" latinLnBrk="0" hangingPunct="1">
              <a:lnSpc>
                <a:spcPct val="100000"/>
              </a:lnSpc>
              <a:spcBef>
                <a:spcPts val="1600"/>
              </a:spcBef>
              <a:spcAft>
                <a:spcPts val="0"/>
              </a:spcAft>
              <a:buClr>
                <a:srgbClr val="4F81BD">
                  <a:lumMod val="75000"/>
                </a:srgbClr>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That amount of fentanyl would contain enough lethal doses to potentially kill </a:t>
            </a:r>
            <a:r>
              <a:rPr kumimoji="0" lang="en-US" sz="1800" b="1" i="0" u="none" strike="noStrike" kern="1200" cap="none" spc="0" normalizeH="0" baseline="0" noProof="0" dirty="0" smtClean="0">
                <a:ln>
                  <a:noFill/>
                </a:ln>
                <a:solidFill>
                  <a:srgbClr val="800000"/>
                </a:solidFill>
                <a:effectLst/>
                <a:uLnTx/>
                <a:uFillTx/>
                <a:ea typeface="+mn-ea"/>
                <a:cs typeface="+mn-cs"/>
              </a:rPr>
              <a:t>more than 26 million people</a:t>
            </a:r>
          </a:p>
          <a:p>
            <a:pPr marL="383108" marR="0" lvl="0" indent="-383108" algn="l" defTabSz="609585" rtl="0" eaLnBrk="1" fontAlgn="auto" latinLnBrk="0" hangingPunct="1">
              <a:lnSpc>
                <a:spcPct val="100000"/>
              </a:lnSpc>
              <a:spcBef>
                <a:spcPts val="1600"/>
              </a:spcBef>
              <a:spcAft>
                <a:spcPts val="0"/>
              </a:spcAft>
              <a:buClr>
                <a:srgbClr val="4F81BD">
                  <a:lumMod val="75000"/>
                </a:srgbClr>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sysClr val="windowText" lastClr="000000"/>
                </a:solidFill>
                <a:effectLst/>
                <a:uLnTx/>
                <a:uFillTx/>
                <a:ea typeface="+mn-ea"/>
                <a:cs typeface="+mn-cs"/>
              </a:rPr>
              <a:t>Largest fentanyl seizure in state history and one of the largest in the United States</a:t>
            </a:r>
            <a:endParaRPr kumimoji="0" lang="en-US" sz="18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18645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HHS 5-POINT STRATEGY TO COMBAT THE OPIOIDS CRISIS</a:t>
            </a:r>
            <a:endParaRPr lang="en-US" dirty="0"/>
          </a:p>
        </p:txBody>
      </p:sp>
      <p:pic>
        <p:nvPicPr>
          <p:cNvPr id="10" name="Content Placeholder 9" descr="1, image of a heart with a heart beat line, better addiction pevention, treatment, and recovery services &#10;&#10;2, computer with a line chart, better data&#10;&#10;3, image of a life preserver, better pain management&#10;&#10;4, image of two bandaids in a cross, targeting of overdose reversing drugs&#10;&#10;5, magnifying glass, better research " title="HHS 5-Point Strategy to Combat the Opioids Crisis"/>
          <p:cNvPicPr>
            <a:picLocks noGrp="1" noChangeAspect="1"/>
          </p:cNvPicPr>
          <p:nvPr>
            <p:ph idx="1"/>
          </p:nvPr>
        </p:nvPicPr>
        <p:blipFill>
          <a:blip r:embed="rId2"/>
          <a:stretch>
            <a:fillRect/>
          </a:stretch>
        </p:blipFill>
        <p:spPr>
          <a:xfrm>
            <a:off x="642655" y="1238103"/>
            <a:ext cx="10906689" cy="3804234"/>
          </a:xfrm>
          <a:prstGeom prst="rect">
            <a:avLst/>
          </a:prstGeom>
        </p:spPr>
      </p:pic>
      <p:sp>
        <p:nvSpPr>
          <p:cNvPr id="7" name="Rectangle 6" descr="https://www.hhs.gov/opioids" title="Footer with HHS Opioid Website address"/>
          <p:cNvSpPr/>
          <p:nvPr/>
        </p:nvSpPr>
        <p:spPr>
          <a:xfrm>
            <a:off x="0" y="5849815"/>
            <a:ext cx="12192000" cy="1008185"/>
          </a:xfrm>
          <a:prstGeom prst="rect">
            <a:avLst/>
          </a:prstGeom>
          <a:solidFill>
            <a:srgbClr val="00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p:cNvSpPr txBox="1"/>
          <p:nvPr/>
        </p:nvSpPr>
        <p:spPr>
          <a:xfrm>
            <a:off x="6800641" y="6123074"/>
            <a:ext cx="40693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https://www.hhs.gov/opioids/</a:t>
            </a:r>
          </a:p>
        </p:txBody>
      </p:sp>
      <p:sp>
        <p:nvSpPr>
          <p:cNvPr id="3" name="Slide Number Placeholder 2"/>
          <p:cNvSpPr>
            <a:spLocks noGrp="1"/>
          </p:cNvSpPr>
          <p:nvPr>
            <p:ph type="sldNum" sz="quarter" idx="4"/>
          </p:nvPr>
        </p:nvSpPr>
        <p:spPr/>
        <p:txBody>
          <a:bodyPr/>
          <a:lstStyle/>
          <a:p>
            <a:pPr lvl="0"/>
            <a:fld id="{EACE6E22-E655-5947-A8B4-6F095FBA2C12}" type="slidenum">
              <a:rPr lang="en-US" noProof="0" smtClean="0"/>
              <a:pPr lvl="0"/>
              <a:t>8</a:t>
            </a:fld>
            <a:endParaRPr lang="en-US" noProof="0" dirty="0"/>
          </a:p>
        </p:txBody>
      </p:sp>
      <p:pic>
        <p:nvPicPr>
          <p:cNvPr id="9" name="Picture 8" title="HHS logo"/>
          <p:cNvPicPr>
            <a:picLocks noChangeAspect="1"/>
          </p:cNvPicPr>
          <p:nvPr/>
        </p:nvPicPr>
        <p:blipFill>
          <a:blip r:embed="rId3" cstate="print">
            <a:clrChange>
              <a:clrFrom>
                <a:srgbClr val="FFFEFD"/>
              </a:clrFrom>
              <a:clrTo>
                <a:srgbClr val="FFFE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70025" y="5927129"/>
            <a:ext cx="830517" cy="830517"/>
          </a:xfrm>
          <a:prstGeom prst="rect">
            <a:avLst/>
          </a:prstGeom>
        </p:spPr>
      </p:pic>
    </p:spTree>
    <p:extLst>
      <p:ext uri="{BB962C8B-B14F-4D97-AF65-F5344CB8AC3E}">
        <p14:creationId xmlns:p14="http://schemas.microsoft.com/office/powerpoint/2010/main" val="19082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GUIDELINES</a:t>
            </a:r>
            <a:endParaRPr lang="en-US" dirty="0"/>
          </a:p>
        </p:txBody>
      </p:sp>
      <p:pic>
        <p:nvPicPr>
          <p:cNvPr id="5" name="Picture 4" descr="For more information, go to www.cdc.gov/drugoverdose/prescribing/guideline.html" title="CDC guidelines"/>
          <p:cNvPicPr>
            <a:picLocks noChangeAspect="1"/>
          </p:cNvPicPr>
          <p:nvPr/>
        </p:nvPicPr>
        <p:blipFill rotWithShape="1">
          <a:blip r:embed="rId2"/>
          <a:srcRect t="6715"/>
          <a:stretch/>
        </p:blipFill>
        <p:spPr>
          <a:xfrm>
            <a:off x="729350" y="1440872"/>
            <a:ext cx="10594432" cy="1819565"/>
          </a:xfrm>
          <a:prstGeom prst="rect">
            <a:avLst/>
          </a:prstGeom>
        </p:spPr>
      </p:pic>
      <p:pic>
        <p:nvPicPr>
          <p:cNvPr id="6" name="Picture 5" title="GUIDELINE FOR PRESCRIBING OPIOIDS FOR CHRONIC PAIN"/>
          <p:cNvPicPr>
            <a:picLocks noChangeAspect="1"/>
          </p:cNvPicPr>
          <p:nvPr/>
        </p:nvPicPr>
        <p:blipFill>
          <a:blip r:embed="rId3"/>
          <a:stretch>
            <a:fillRect/>
          </a:stretch>
        </p:blipFill>
        <p:spPr>
          <a:xfrm>
            <a:off x="729350" y="3505200"/>
            <a:ext cx="10594432" cy="2088000"/>
          </a:xfrm>
          <a:prstGeom prst="rect">
            <a:avLst/>
          </a:prstGeom>
        </p:spPr>
      </p:pic>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CE6E22-E655-5947-A8B4-6F095FBA2C12}" type="slidenum">
              <a:rPr kumimoji="0" lang="en-US" sz="1000" b="0" i="0" u="none" strike="noStrike" kern="1200" cap="none" spc="0" normalizeH="0" baseline="0" noProof="0" smtClean="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23674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2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23737</TotalTime>
  <Words>665</Words>
  <Application>Microsoft Office PowerPoint</Application>
  <PresentationFormat>Widescreen</PresentationFormat>
  <Paragraphs>109</Paragraphs>
  <Slides>17</Slides>
  <Notes>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17</vt:i4>
      </vt:variant>
    </vt:vector>
  </HeadingPairs>
  <TitlesOfParts>
    <vt:vector size="35" baseType="lpstr">
      <vt:lpstr>Arial Unicode MS</vt:lpstr>
      <vt:lpstr>Arial</vt:lpstr>
      <vt:lpstr>Arial Narrow</vt:lpstr>
      <vt:lpstr>Avenir Book</vt:lpstr>
      <vt:lpstr>Avenir Medium</vt:lpstr>
      <vt:lpstr>Calibri</vt:lpstr>
      <vt:lpstr>Constantia</vt:lpstr>
      <vt:lpstr>Modern No. 20</vt:lpstr>
      <vt:lpstr>Segoe UI</vt:lpstr>
      <vt:lpstr>Segoe UI Semibold</vt:lpstr>
      <vt:lpstr>Symbol</vt:lpstr>
      <vt:lpstr>Tahoma</vt:lpstr>
      <vt:lpstr>Times New Roman</vt:lpstr>
      <vt:lpstr>Wingdings</vt:lpstr>
      <vt:lpstr>1_OASH Slide Master</vt:lpstr>
      <vt:lpstr>2_OASH Slide Master</vt:lpstr>
      <vt:lpstr>7_Custom Design</vt:lpstr>
      <vt:lpstr>Custom Design</vt:lpstr>
      <vt:lpstr>COMBATING THE OPIOID EPIDEMIC  </vt:lpstr>
      <vt:lpstr>THE STATE OF OPIOID MISUSE IN AMERICA (2017)</vt:lpstr>
      <vt:lpstr>OPIOIDS AND ELDERS:  MEDICARE PART D, 2017 DATA</vt:lpstr>
      <vt:lpstr>U.S. DRUG OVERDOSE DEATHS   THE MOST CRITICAL PUBLIC HEALTH CHALLENGE OF OUR TIME</vt:lpstr>
      <vt:lpstr>PROPORTION OF DEATHS RELATED TO OPIOIDS BY AGE GROUP:  2001, 2006, 2011, and 2016 </vt:lpstr>
      <vt:lpstr>U.S. DRUG OVERDOSE DEATHS:  OPIOID CATEGORIES   </vt:lpstr>
      <vt:lpstr>CRITICAL ROLE OF LAW ENFORCEMENT CURBING ILLICIT IMPORTATION</vt:lpstr>
      <vt:lpstr>HHS 5-POINT STRATEGY TO COMBAT THE OPIOIDS CRISIS</vt:lpstr>
      <vt:lpstr>CDC GUIDELINES</vt:lpstr>
      <vt:lpstr>ADVOCATING FOR EVIDENCE-BASED TREATMENT</vt:lpstr>
      <vt:lpstr>HHS FURTHER INTENSIFIES EFFORTS 2018</vt:lpstr>
      <vt:lpstr>ACHIEVING RESULTS IN COMBATTING THE OPIOID EPIDEMIC SINCE JANUARY 2017</vt:lpstr>
      <vt:lpstr>PAIN RELIEVER USE DISORDER IS DECREASING</vt:lpstr>
      <vt:lpstr>NATIONAL SURVEY ON DRUG USE AND HEALTH, 2017 FIRST TIME HEROIN USERS DROPPED BY &gt;50% (2016-2017)</vt:lpstr>
      <vt:lpstr>ED VISITS FOR SUSPECTED DRUG OVERDOSE (% CHANGE)  Q3 2017 – Q4 2017</vt:lpstr>
      <vt:lpstr>12 MONTH OVERDOSE MORTALITY:  CDC NOVEMBER 2018</vt:lpstr>
      <vt:lpstr>HOW TO CONTACT ADM BRETT P. GIROIR, M.D.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Monika (HHS/OASH) (CTR)</dc:creator>
  <cp:lastModifiedBy>Petruy, Elizabeth (ACL)</cp:lastModifiedBy>
  <cp:revision>439</cp:revision>
  <cp:lastPrinted>2018-10-03T13:55:05Z</cp:lastPrinted>
  <dcterms:created xsi:type="dcterms:W3CDTF">2018-06-27T13:57:09Z</dcterms:created>
  <dcterms:modified xsi:type="dcterms:W3CDTF">2019-03-12T15:27:01Z</dcterms:modified>
</cp:coreProperties>
</file>