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3" r:id="rId1"/>
  </p:sldMasterIdLst>
  <p:notesMasterIdLst>
    <p:notesMasterId r:id="rId18"/>
  </p:notesMasterIdLst>
  <p:sldIdLst>
    <p:sldId id="256" r:id="rId2"/>
    <p:sldId id="360" r:id="rId3"/>
    <p:sldId id="361" r:id="rId4"/>
    <p:sldId id="362" r:id="rId5"/>
    <p:sldId id="363" r:id="rId6"/>
    <p:sldId id="364" r:id="rId7"/>
    <p:sldId id="365" r:id="rId8"/>
    <p:sldId id="428" r:id="rId9"/>
    <p:sldId id="366" r:id="rId10"/>
    <p:sldId id="367" r:id="rId11"/>
    <p:sldId id="403" r:id="rId12"/>
    <p:sldId id="427" r:id="rId13"/>
    <p:sldId id="405" r:id="rId14"/>
    <p:sldId id="404" r:id="rId15"/>
    <p:sldId id="412" r:id="rId16"/>
    <p:sldId id="413" r:id="rId17"/>
  </p:sldIdLst>
  <p:sldSz cx="9144000" cy="6858000" type="screen4x3"/>
  <p:notesSz cx="7023100" cy="9309100"/>
  <p:embeddedFontLst>
    <p:embeddedFont>
      <p:font typeface="Calibri" panose="020F0502020204030204" pitchFamily="3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8061E61-F506-45B5-AF20-3A60F7711DDA}">
  <a:tblStyle styleId="{C8061E61-F506-45B5-AF20-3A60F7711DDA}"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4E7E7"/>
          </a:solidFill>
        </a:fill>
      </a:tcStyle>
    </a:wholeTbl>
    <a:band1H>
      <a:tcTxStyle/>
      <a:tcStyle>
        <a:tcBdr/>
        <a:fill>
          <a:solidFill>
            <a:srgbClr val="E8CBCC"/>
          </a:solidFill>
        </a:fill>
      </a:tcStyle>
    </a:band1H>
    <a:band2H>
      <a:tcTxStyle/>
      <a:tcStyle>
        <a:tcBdr/>
      </a:tcStyle>
    </a:band2H>
    <a:band1V>
      <a:tcTxStyle/>
      <a:tcStyle>
        <a:tcBdr/>
        <a:fill>
          <a:solidFill>
            <a:srgbClr val="E8CBCC"/>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C77A2D3D-35FE-4872-B1A9-ADBEA81E1F81}"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47" autoAdjust="0"/>
    <p:restoredTop sz="64160" autoAdjust="0"/>
  </p:normalViewPr>
  <p:slideViewPr>
    <p:cSldViewPr snapToGrid="0">
      <p:cViewPr varScale="1">
        <p:scale>
          <a:sx n="53" d="100"/>
          <a:sy n="53" d="100"/>
        </p:scale>
        <p:origin x="984" y="58"/>
      </p:cViewPr>
      <p:guideLst>
        <p:guide orient="horz" pos="2160"/>
        <p:guide pos="2880"/>
      </p:guideLst>
    </p:cSldViewPr>
  </p:slideViewPr>
  <p:outlineViewPr>
    <p:cViewPr>
      <p:scale>
        <a:sx n="33" d="100"/>
        <a:sy n="33" d="100"/>
      </p:scale>
      <p:origin x="0" y="-106590"/>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100" d="100"/>
          <a:sy n="100" d="100"/>
        </p:scale>
        <p:origin x="0" y="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43343" cy="465455"/>
          </a:xfrm>
          <a:prstGeom prst="rect">
            <a:avLst/>
          </a:prstGeom>
          <a:noFill/>
          <a:ln>
            <a:noFill/>
          </a:ln>
        </p:spPr>
        <p:txBody>
          <a:bodyPr spcFirstLastPara="1" wrap="square" lIns="93300" tIns="46650" rIns="93300" bIns="4665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8132" y="0"/>
            <a:ext cx="3043343" cy="465455"/>
          </a:xfrm>
          <a:prstGeom prst="rect">
            <a:avLst/>
          </a:prstGeom>
          <a:noFill/>
          <a:ln>
            <a:noFill/>
          </a:ln>
        </p:spPr>
        <p:txBody>
          <a:bodyPr spcFirstLastPara="1" wrap="square" lIns="93300" tIns="46650" rIns="93300" bIns="4665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2310" y="4421823"/>
            <a:ext cx="5618480" cy="4189095"/>
          </a:xfrm>
          <a:prstGeom prst="rect">
            <a:avLst/>
          </a:prstGeom>
          <a:noFill/>
          <a:ln>
            <a:noFill/>
          </a:ln>
        </p:spPr>
        <p:txBody>
          <a:bodyPr spcFirstLastPara="1" wrap="square" lIns="93300" tIns="46650" rIns="93300" bIns="4665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42029"/>
            <a:ext cx="3043343" cy="465455"/>
          </a:xfrm>
          <a:prstGeom prst="rect">
            <a:avLst/>
          </a:prstGeom>
          <a:noFill/>
          <a:ln>
            <a:noFill/>
          </a:ln>
        </p:spPr>
        <p:txBody>
          <a:bodyPr spcFirstLastPara="1" wrap="square" lIns="93300" tIns="46650" rIns="93300" bIns="4665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8132" y="8842029"/>
            <a:ext cx="3043343" cy="465455"/>
          </a:xfrm>
          <a:prstGeom prst="rect">
            <a:avLst/>
          </a:prstGeom>
          <a:noFill/>
          <a:ln>
            <a:noFill/>
          </a:ln>
        </p:spPr>
        <p:txBody>
          <a:bodyPr spcFirstLastPara="1" wrap="square" lIns="93300" tIns="46650" rIns="93300" bIns="4665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1: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3" name="Google Shape;93;p1:notes"/>
          <p:cNvSpPr txBox="1">
            <a:spLocks noGrp="1"/>
          </p:cNvSpPr>
          <p:nvPr>
            <p:ph type="body" idx="1"/>
          </p:nvPr>
        </p:nvSpPr>
        <p:spPr>
          <a:xfrm>
            <a:off x="702310" y="4421823"/>
            <a:ext cx="5618480" cy="4189095"/>
          </a:xfrm>
          <a:prstGeom prst="rect">
            <a:avLst/>
          </a:prstGeom>
          <a:noFill/>
          <a:ln>
            <a:noFill/>
          </a:ln>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94" name="Google Shape;94;p1:notes"/>
          <p:cNvSpPr txBox="1">
            <a:spLocks noGrp="1"/>
          </p:cNvSpPr>
          <p:nvPr>
            <p:ph type="sldNum" idx="12"/>
          </p:nvPr>
        </p:nvSpPr>
        <p:spPr>
          <a:xfrm>
            <a:off x="3978132" y="8842029"/>
            <a:ext cx="3043343" cy="465455"/>
          </a:xfrm>
          <a:prstGeom prst="rect">
            <a:avLst/>
          </a:prstGeom>
          <a:noFill/>
          <a:ln>
            <a:noFill/>
          </a:ln>
        </p:spPr>
        <p:txBody>
          <a:bodyPr spcFirstLastPara="1" wrap="square" lIns="93300" tIns="46650" rIns="93300" bIns="4665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6"/>
        <p:cNvGrpSpPr/>
        <p:nvPr/>
      </p:nvGrpSpPr>
      <p:grpSpPr>
        <a:xfrm>
          <a:off x="0" y="0"/>
          <a:ext cx="0" cy="0"/>
          <a:chOff x="0" y="0"/>
          <a:chExt cx="0" cy="0"/>
        </a:xfrm>
      </p:grpSpPr>
      <p:sp>
        <p:nvSpPr>
          <p:cNvPr id="927" name="Google Shape;927;p112:notes"/>
          <p:cNvSpPr txBox="1">
            <a:spLocks noGrp="1"/>
          </p:cNvSpPr>
          <p:nvPr>
            <p:ph type="body" idx="1"/>
          </p:nvPr>
        </p:nvSpPr>
        <p:spPr>
          <a:xfrm>
            <a:off x="702310" y="4421823"/>
            <a:ext cx="5618480" cy="4189095"/>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a:p>
        </p:txBody>
      </p:sp>
      <p:sp>
        <p:nvSpPr>
          <p:cNvPr id="928" name="Google Shape;928;p112: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are doing assessments all the time,</a:t>
            </a:r>
            <a:r>
              <a:rPr lang="en-US" baseline="0" dirty="0"/>
              <a:t> whether you recognize it or not</a:t>
            </a:r>
          </a:p>
          <a:p>
            <a:endParaRPr lang="en-US" baseline="0" dirty="0"/>
          </a:p>
          <a:p>
            <a:r>
              <a:rPr lang="en-US" baseline="0" dirty="0"/>
              <a:t>Example: You learn of an elder in your community who once was completely independent and now just experienced a stroke.  You go visit them at home while they are recovering, and recognize that now when they come to the meal site, they will need assistance opening the door, as they now use a walker.  They will need help carrying their tray to the table.  They used to drive but now need transportation to come to pick them up.  You have mentally assessed this elder in how they will use the nutrition site.</a:t>
            </a:r>
          </a:p>
          <a:p>
            <a:endParaRPr lang="en-US" baseline="0" dirty="0"/>
          </a:p>
          <a:p>
            <a:r>
              <a:rPr lang="en-US" baseline="0" dirty="0"/>
              <a:t>A tool is something that helps you get your work done.  So an assessment tool is a written outline that helps you capture the info you need to identify needs, establish eligibility, and determine potential resources.</a:t>
            </a:r>
          </a:p>
          <a:p>
            <a:endParaRPr lang="en-US" baseline="0" dirty="0"/>
          </a:p>
          <a:p>
            <a:endParaRPr lang="en-US" baseline="0" dirty="0"/>
          </a:p>
          <a:p>
            <a:r>
              <a:rPr lang="en-US" baseline="0" dirty="0"/>
              <a:t>How many have a written assessment tool you use for your Part C program?</a:t>
            </a:r>
          </a:p>
          <a:p>
            <a:endParaRPr lang="en-US" baseline="0" dirty="0"/>
          </a:p>
          <a:p>
            <a:r>
              <a:rPr lang="en-US" baseline="0" dirty="0"/>
              <a:t>How many of you use and/or know what assessment tool the Title III-E program in your area uses?  Great example for Title III/VI coordination – ask them what they use!</a:t>
            </a:r>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710194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65515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3"/>
        <p:cNvGrpSpPr/>
        <p:nvPr/>
      </p:nvGrpSpPr>
      <p:grpSpPr>
        <a:xfrm>
          <a:off x="0" y="0"/>
          <a:ext cx="0" cy="0"/>
          <a:chOff x="0" y="0"/>
          <a:chExt cx="0" cy="0"/>
        </a:xfrm>
      </p:grpSpPr>
      <p:sp>
        <p:nvSpPr>
          <p:cNvPr id="344" name="Google Shape;344;p31:notes"/>
          <p:cNvSpPr txBox="1">
            <a:spLocks noGrp="1"/>
          </p:cNvSpPr>
          <p:nvPr>
            <p:ph type="body" idx="1"/>
          </p:nvPr>
        </p:nvSpPr>
        <p:spPr>
          <a:xfrm>
            <a:off x="702310" y="4421823"/>
            <a:ext cx="5618480" cy="4189095"/>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345" name="Google Shape;345;p31: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30418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EBF064-7EE6-4931-89DB-2455780A7596}" type="slidenum">
              <a:rPr lang="en-US" smtClean="0"/>
              <a:pPr/>
              <a:t>16</a:t>
            </a:fld>
            <a:endParaRPr lang="en-US"/>
          </a:p>
        </p:txBody>
      </p:sp>
    </p:spTree>
    <p:extLst>
      <p:ext uri="{BB962C8B-B14F-4D97-AF65-F5344CB8AC3E}">
        <p14:creationId xmlns:p14="http://schemas.microsoft.com/office/powerpoint/2010/main" val="2637971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3"/>
        <p:cNvGrpSpPr/>
        <p:nvPr/>
      </p:nvGrpSpPr>
      <p:grpSpPr>
        <a:xfrm>
          <a:off x="0" y="0"/>
          <a:ext cx="0" cy="0"/>
          <a:chOff x="0" y="0"/>
          <a:chExt cx="0" cy="0"/>
        </a:xfrm>
      </p:grpSpPr>
      <p:sp>
        <p:nvSpPr>
          <p:cNvPr id="874" name="Google Shape;874;p105: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5" name="Google Shape;875;p105:notes"/>
          <p:cNvSpPr txBox="1">
            <a:spLocks noGrp="1"/>
          </p:cNvSpPr>
          <p:nvPr>
            <p:ph type="body" idx="1"/>
          </p:nvPr>
        </p:nvSpPr>
        <p:spPr>
          <a:xfrm>
            <a:off x="702310" y="4421823"/>
            <a:ext cx="5618480" cy="4189095"/>
          </a:xfrm>
          <a:prstGeom prst="rect">
            <a:avLst/>
          </a:prstGeom>
          <a:noFill/>
          <a:ln>
            <a:noFill/>
          </a:ln>
        </p:spPr>
        <p:txBody>
          <a:bodyPr spcFirstLastPara="1" wrap="square" lIns="93300" tIns="46650" rIns="93300" bIns="46650" anchor="t" anchorCtr="0">
            <a:noAutofit/>
          </a:bodyPr>
          <a:lstStyle/>
          <a:p>
            <a:pPr marL="0" lvl="0" indent="0" algn="l" rtl="0">
              <a:spcBef>
                <a:spcPts val="0"/>
              </a:spcBef>
              <a:spcAft>
                <a:spcPts val="0"/>
              </a:spcAft>
              <a:buNone/>
            </a:pPr>
            <a:endParaRPr/>
          </a:p>
        </p:txBody>
      </p:sp>
      <p:sp>
        <p:nvSpPr>
          <p:cNvPr id="876" name="Google Shape;876;p105:notes"/>
          <p:cNvSpPr txBox="1">
            <a:spLocks noGrp="1"/>
          </p:cNvSpPr>
          <p:nvPr>
            <p:ph type="sldNum" idx="12"/>
          </p:nvPr>
        </p:nvSpPr>
        <p:spPr>
          <a:xfrm>
            <a:off x="3978132" y="8842029"/>
            <a:ext cx="3043343" cy="465455"/>
          </a:xfrm>
          <a:prstGeom prst="rect">
            <a:avLst/>
          </a:prstGeom>
          <a:noFill/>
          <a:ln>
            <a:noFill/>
          </a:ln>
        </p:spPr>
        <p:txBody>
          <a:bodyPr spcFirstLastPara="1" wrap="square" lIns="93300" tIns="46650" rIns="93300" bIns="4665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2"/>
        <p:cNvGrpSpPr/>
        <p:nvPr/>
      </p:nvGrpSpPr>
      <p:grpSpPr>
        <a:xfrm>
          <a:off x="0" y="0"/>
          <a:ext cx="0" cy="0"/>
          <a:chOff x="0" y="0"/>
          <a:chExt cx="0" cy="0"/>
        </a:xfrm>
      </p:grpSpPr>
      <p:sp>
        <p:nvSpPr>
          <p:cNvPr id="883" name="Google Shape;883;p106: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84" name="Google Shape;884;p106:notes"/>
          <p:cNvSpPr txBox="1">
            <a:spLocks noGrp="1"/>
          </p:cNvSpPr>
          <p:nvPr>
            <p:ph type="body" idx="1"/>
          </p:nvPr>
        </p:nvSpPr>
        <p:spPr>
          <a:xfrm>
            <a:off x="702310" y="4421823"/>
            <a:ext cx="5618480" cy="4189095"/>
          </a:xfrm>
          <a:prstGeom prst="rect">
            <a:avLst/>
          </a:prstGeom>
          <a:noFill/>
          <a:ln>
            <a:noFill/>
          </a:ln>
        </p:spPr>
        <p:txBody>
          <a:bodyPr spcFirstLastPara="1" wrap="square" lIns="93300" tIns="46650" rIns="93300" bIns="46650" anchor="t" anchorCtr="0">
            <a:noAutofit/>
          </a:bodyPr>
          <a:lstStyle/>
          <a:p>
            <a:pPr marL="0" lvl="0" indent="0" algn="l" rtl="0">
              <a:spcBef>
                <a:spcPts val="0"/>
              </a:spcBef>
              <a:spcAft>
                <a:spcPts val="0"/>
              </a:spcAft>
              <a:buNone/>
            </a:pPr>
            <a:endParaRPr/>
          </a:p>
        </p:txBody>
      </p:sp>
      <p:sp>
        <p:nvSpPr>
          <p:cNvPr id="885" name="Google Shape;885;p106:notes"/>
          <p:cNvSpPr txBox="1">
            <a:spLocks noGrp="1"/>
          </p:cNvSpPr>
          <p:nvPr>
            <p:ph type="sldNum" idx="12"/>
          </p:nvPr>
        </p:nvSpPr>
        <p:spPr>
          <a:xfrm>
            <a:off x="3978132" y="8842029"/>
            <a:ext cx="3043343" cy="465455"/>
          </a:xfrm>
          <a:prstGeom prst="rect">
            <a:avLst/>
          </a:prstGeom>
          <a:noFill/>
          <a:ln>
            <a:noFill/>
          </a:ln>
        </p:spPr>
        <p:txBody>
          <a:bodyPr spcFirstLastPara="1" wrap="square" lIns="93300" tIns="46650" rIns="93300" bIns="4665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9"/>
        <p:cNvGrpSpPr/>
        <p:nvPr/>
      </p:nvGrpSpPr>
      <p:grpSpPr>
        <a:xfrm>
          <a:off x="0" y="0"/>
          <a:ext cx="0" cy="0"/>
          <a:chOff x="0" y="0"/>
          <a:chExt cx="0" cy="0"/>
        </a:xfrm>
      </p:grpSpPr>
      <p:sp>
        <p:nvSpPr>
          <p:cNvPr id="890" name="Google Shape;890;p107:notes"/>
          <p:cNvSpPr txBox="1">
            <a:spLocks noGrp="1"/>
          </p:cNvSpPr>
          <p:nvPr>
            <p:ph type="body" idx="1"/>
          </p:nvPr>
        </p:nvSpPr>
        <p:spPr>
          <a:xfrm>
            <a:off x="702310" y="4421823"/>
            <a:ext cx="5618480" cy="4189095"/>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a:p>
        </p:txBody>
      </p:sp>
      <p:sp>
        <p:nvSpPr>
          <p:cNvPr id="891" name="Google Shape;891;p107: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6"/>
        <p:cNvGrpSpPr/>
        <p:nvPr/>
      </p:nvGrpSpPr>
      <p:grpSpPr>
        <a:xfrm>
          <a:off x="0" y="0"/>
          <a:ext cx="0" cy="0"/>
          <a:chOff x="0" y="0"/>
          <a:chExt cx="0" cy="0"/>
        </a:xfrm>
      </p:grpSpPr>
      <p:sp>
        <p:nvSpPr>
          <p:cNvPr id="897" name="Google Shape;897;p108: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98" name="Google Shape;898;p108:notes"/>
          <p:cNvSpPr txBox="1">
            <a:spLocks noGrp="1"/>
          </p:cNvSpPr>
          <p:nvPr>
            <p:ph type="body" idx="1"/>
          </p:nvPr>
        </p:nvSpPr>
        <p:spPr>
          <a:xfrm>
            <a:off x="702310" y="4421823"/>
            <a:ext cx="5618480" cy="4189095"/>
          </a:xfrm>
          <a:prstGeom prst="rect">
            <a:avLst/>
          </a:prstGeom>
          <a:noFill/>
          <a:ln>
            <a:noFill/>
          </a:ln>
        </p:spPr>
        <p:txBody>
          <a:bodyPr spcFirstLastPara="1" wrap="square" lIns="93300" tIns="46650" rIns="93300" bIns="46650" anchor="t" anchorCtr="0">
            <a:noAutofit/>
          </a:bodyPr>
          <a:lstStyle/>
          <a:p>
            <a:pPr marL="0" lvl="0" indent="0" algn="l" rtl="0">
              <a:spcBef>
                <a:spcPts val="0"/>
              </a:spcBef>
              <a:spcAft>
                <a:spcPts val="0"/>
              </a:spcAft>
              <a:buNone/>
            </a:pPr>
            <a:endParaRPr dirty="0"/>
          </a:p>
        </p:txBody>
      </p:sp>
      <p:sp>
        <p:nvSpPr>
          <p:cNvPr id="899" name="Google Shape;899;p108:notes"/>
          <p:cNvSpPr txBox="1">
            <a:spLocks noGrp="1"/>
          </p:cNvSpPr>
          <p:nvPr>
            <p:ph type="sldNum" idx="12"/>
          </p:nvPr>
        </p:nvSpPr>
        <p:spPr>
          <a:xfrm>
            <a:off x="3978132" y="8842029"/>
            <a:ext cx="3043343" cy="465455"/>
          </a:xfrm>
          <a:prstGeom prst="rect">
            <a:avLst/>
          </a:prstGeom>
          <a:noFill/>
          <a:ln>
            <a:noFill/>
          </a:ln>
        </p:spPr>
        <p:txBody>
          <a:bodyPr spcFirstLastPara="1" wrap="square" lIns="93300" tIns="46650" rIns="93300" bIns="4665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4"/>
        <p:cNvGrpSpPr/>
        <p:nvPr/>
      </p:nvGrpSpPr>
      <p:grpSpPr>
        <a:xfrm>
          <a:off x="0" y="0"/>
          <a:ext cx="0" cy="0"/>
          <a:chOff x="0" y="0"/>
          <a:chExt cx="0" cy="0"/>
        </a:xfrm>
      </p:grpSpPr>
      <p:sp>
        <p:nvSpPr>
          <p:cNvPr id="905" name="Google Shape;905;p109: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06" name="Google Shape;906;p109:notes"/>
          <p:cNvSpPr txBox="1">
            <a:spLocks noGrp="1"/>
          </p:cNvSpPr>
          <p:nvPr>
            <p:ph type="body" idx="1"/>
          </p:nvPr>
        </p:nvSpPr>
        <p:spPr>
          <a:xfrm>
            <a:off x="702310" y="4421823"/>
            <a:ext cx="5618480" cy="4189095"/>
          </a:xfrm>
          <a:prstGeom prst="rect">
            <a:avLst/>
          </a:prstGeom>
          <a:noFill/>
          <a:ln>
            <a:noFill/>
          </a:ln>
        </p:spPr>
        <p:txBody>
          <a:bodyPr spcFirstLastPara="1" wrap="square" lIns="93300" tIns="46650" rIns="93300" bIns="46650" anchor="t" anchorCtr="0">
            <a:noAutofit/>
          </a:bodyPr>
          <a:lstStyle/>
          <a:p>
            <a:pPr marL="0" lvl="0" indent="0" algn="l" rtl="0">
              <a:spcBef>
                <a:spcPts val="0"/>
              </a:spcBef>
              <a:spcAft>
                <a:spcPts val="0"/>
              </a:spcAft>
              <a:buNone/>
            </a:pPr>
            <a:endParaRPr/>
          </a:p>
        </p:txBody>
      </p:sp>
      <p:sp>
        <p:nvSpPr>
          <p:cNvPr id="907" name="Google Shape;907;p109:notes"/>
          <p:cNvSpPr txBox="1">
            <a:spLocks noGrp="1"/>
          </p:cNvSpPr>
          <p:nvPr>
            <p:ph type="sldNum" idx="12"/>
          </p:nvPr>
        </p:nvSpPr>
        <p:spPr>
          <a:xfrm>
            <a:off x="3978132" y="8842029"/>
            <a:ext cx="3043343" cy="465455"/>
          </a:xfrm>
          <a:prstGeom prst="rect">
            <a:avLst/>
          </a:prstGeom>
          <a:noFill/>
          <a:ln>
            <a:noFill/>
          </a:ln>
        </p:spPr>
        <p:txBody>
          <a:bodyPr spcFirstLastPara="1" wrap="square" lIns="93300" tIns="46650" rIns="93300" bIns="4665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2"/>
        <p:cNvGrpSpPr/>
        <p:nvPr/>
      </p:nvGrpSpPr>
      <p:grpSpPr>
        <a:xfrm>
          <a:off x="0" y="0"/>
          <a:ext cx="0" cy="0"/>
          <a:chOff x="0" y="0"/>
          <a:chExt cx="0" cy="0"/>
        </a:xfrm>
      </p:grpSpPr>
      <p:sp>
        <p:nvSpPr>
          <p:cNvPr id="913" name="Google Shape;913;p110:notes"/>
          <p:cNvSpPr txBox="1">
            <a:spLocks noGrp="1"/>
          </p:cNvSpPr>
          <p:nvPr>
            <p:ph type="body" idx="1"/>
          </p:nvPr>
        </p:nvSpPr>
        <p:spPr>
          <a:xfrm>
            <a:off x="702310" y="4421823"/>
            <a:ext cx="5618480" cy="4189095"/>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a:p>
        </p:txBody>
      </p:sp>
      <p:sp>
        <p:nvSpPr>
          <p:cNvPr id="914" name="Google Shape;914;p110: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4"/>
        <p:cNvGrpSpPr/>
        <p:nvPr/>
      </p:nvGrpSpPr>
      <p:grpSpPr>
        <a:xfrm>
          <a:off x="0" y="0"/>
          <a:ext cx="0" cy="0"/>
          <a:chOff x="0" y="0"/>
          <a:chExt cx="0" cy="0"/>
        </a:xfrm>
      </p:grpSpPr>
      <p:sp>
        <p:nvSpPr>
          <p:cNvPr id="905" name="Google Shape;905;p109: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06" name="Google Shape;906;p109:notes"/>
          <p:cNvSpPr txBox="1">
            <a:spLocks noGrp="1"/>
          </p:cNvSpPr>
          <p:nvPr>
            <p:ph type="body" idx="1"/>
          </p:nvPr>
        </p:nvSpPr>
        <p:spPr>
          <a:xfrm>
            <a:off x="702310" y="4421823"/>
            <a:ext cx="5618480" cy="4189095"/>
          </a:xfrm>
          <a:prstGeom prst="rect">
            <a:avLst/>
          </a:prstGeom>
          <a:noFill/>
          <a:ln>
            <a:noFill/>
          </a:ln>
        </p:spPr>
        <p:txBody>
          <a:bodyPr spcFirstLastPara="1" wrap="square" lIns="93300" tIns="46650" rIns="93300" bIns="46650" anchor="t" anchorCtr="0">
            <a:noAutofit/>
          </a:bodyPr>
          <a:lstStyle/>
          <a:p>
            <a:pPr marL="0" lvl="0" indent="0" algn="l" rtl="0">
              <a:spcBef>
                <a:spcPts val="0"/>
              </a:spcBef>
              <a:spcAft>
                <a:spcPts val="0"/>
              </a:spcAft>
              <a:buNone/>
            </a:pPr>
            <a:endParaRPr/>
          </a:p>
        </p:txBody>
      </p:sp>
      <p:sp>
        <p:nvSpPr>
          <p:cNvPr id="907" name="Google Shape;907;p109:notes"/>
          <p:cNvSpPr txBox="1">
            <a:spLocks noGrp="1"/>
          </p:cNvSpPr>
          <p:nvPr>
            <p:ph type="sldNum" idx="12"/>
          </p:nvPr>
        </p:nvSpPr>
        <p:spPr>
          <a:xfrm>
            <a:off x="3978132" y="8842029"/>
            <a:ext cx="3043343" cy="465455"/>
          </a:xfrm>
          <a:prstGeom prst="rect">
            <a:avLst/>
          </a:prstGeom>
          <a:noFill/>
          <a:ln>
            <a:noFill/>
          </a:ln>
        </p:spPr>
        <p:txBody>
          <a:bodyPr spcFirstLastPara="1" wrap="square" lIns="93300" tIns="46650" rIns="93300" bIns="46650" anchor="b" anchorCtr="0">
            <a:noAutofit/>
          </a:bodyPr>
          <a:lstStyle/>
          <a:p>
            <a:pPr marL="0" lvl="0" indent="0" algn="r" rtl="0">
              <a:spcBef>
                <a:spcPts val="0"/>
              </a:spcBef>
              <a:spcAft>
                <a:spcPts val="0"/>
              </a:spcAft>
              <a:buNone/>
            </a:pPr>
            <a:fld id="{00000000-1234-1234-1234-123412341234}" type="slidenum">
              <a:rPr lang="en-US"/>
              <a:t>8</a:t>
            </a:fld>
            <a:endParaRPr/>
          </a:p>
        </p:txBody>
      </p:sp>
    </p:spTree>
    <p:extLst>
      <p:ext uri="{BB962C8B-B14F-4D97-AF65-F5344CB8AC3E}">
        <p14:creationId xmlns:p14="http://schemas.microsoft.com/office/powerpoint/2010/main" val="27643486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9"/>
        <p:cNvGrpSpPr/>
        <p:nvPr/>
      </p:nvGrpSpPr>
      <p:grpSpPr>
        <a:xfrm>
          <a:off x="0" y="0"/>
          <a:ext cx="0" cy="0"/>
          <a:chOff x="0" y="0"/>
          <a:chExt cx="0" cy="0"/>
        </a:xfrm>
      </p:grpSpPr>
      <p:sp>
        <p:nvSpPr>
          <p:cNvPr id="920" name="Google Shape;920;p111:notes"/>
          <p:cNvSpPr txBox="1">
            <a:spLocks noGrp="1"/>
          </p:cNvSpPr>
          <p:nvPr>
            <p:ph type="body" idx="1"/>
          </p:nvPr>
        </p:nvSpPr>
        <p:spPr>
          <a:xfrm>
            <a:off x="702310" y="4421823"/>
            <a:ext cx="5618480" cy="4189095"/>
          </a:xfrm>
          <a:prstGeom prst="rect">
            <a:avLst/>
          </a:prstGeom>
        </p:spPr>
        <p:txBody>
          <a:bodyPr spcFirstLastPara="1" wrap="square" lIns="93300" tIns="46650" rIns="93300" bIns="46650" anchor="t" anchorCtr="0">
            <a:noAutofit/>
          </a:bodyPr>
          <a:lstStyle/>
          <a:p>
            <a:pPr marL="0" lvl="0" indent="0" algn="l" rtl="0">
              <a:spcBef>
                <a:spcPts val="0"/>
              </a:spcBef>
              <a:spcAft>
                <a:spcPts val="0"/>
              </a:spcAft>
              <a:buNone/>
            </a:pPr>
            <a:endParaRPr/>
          </a:p>
        </p:txBody>
      </p:sp>
      <p:sp>
        <p:nvSpPr>
          <p:cNvPr id="921" name="Google Shape;921;p111:notes"/>
          <p:cNvSpPr>
            <a:spLocks noGrp="1" noRot="1" noChangeAspect="1"/>
          </p:cNvSpPr>
          <p:nvPr>
            <p:ph type="sldImg" idx="2"/>
          </p:nvPr>
        </p:nvSpPr>
        <p:spPr>
          <a:xfrm>
            <a:off x="1184275" y="698500"/>
            <a:ext cx="46545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Option A">
  <p:cSld name="Title Slide Option A">
    <p:spTree>
      <p:nvGrpSpPr>
        <p:cNvPr id="1" name="Shape 13"/>
        <p:cNvGrpSpPr/>
        <p:nvPr/>
      </p:nvGrpSpPr>
      <p:grpSpPr>
        <a:xfrm>
          <a:off x="0" y="0"/>
          <a:ext cx="0" cy="0"/>
          <a:chOff x="0" y="0"/>
          <a:chExt cx="0" cy="0"/>
        </a:xfrm>
      </p:grpSpPr>
      <p:pic>
        <p:nvPicPr>
          <p:cNvPr id="14" name="Google Shape;14;p2"/>
          <p:cNvPicPr preferRelativeResize="0"/>
          <p:nvPr/>
        </p:nvPicPr>
        <p:blipFill rotWithShape="1">
          <a:blip r:embed="rId2">
            <a:alphaModFix/>
          </a:blip>
          <a:srcRect b="25587"/>
          <a:stretch/>
        </p:blipFill>
        <p:spPr>
          <a:xfrm>
            <a:off x="0" y="1"/>
            <a:ext cx="9144000" cy="5257800"/>
          </a:xfrm>
          <a:prstGeom prst="rect">
            <a:avLst/>
          </a:prstGeom>
          <a:noFill/>
          <a:ln>
            <a:noFill/>
          </a:ln>
        </p:spPr>
      </p:pic>
      <p:sp>
        <p:nvSpPr>
          <p:cNvPr id="15" name="Google Shape;15;p2"/>
          <p:cNvSpPr txBox="1">
            <a:spLocks noGrp="1"/>
          </p:cNvSpPr>
          <p:nvPr>
            <p:ph type="body" idx="1"/>
          </p:nvPr>
        </p:nvSpPr>
        <p:spPr>
          <a:xfrm>
            <a:off x="76200" y="152400"/>
            <a:ext cx="7696200" cy="685800"/>
          </a:xfrm>
          <a:prstGeom prst="rect">
            <a:avLst/>
          </a:prstGeom>
          <a:noFill/>
          <a:ln>
            <a:noFill/>
          </a:ln>
        </p:spPr>
        <p:txBody>
          <a:bodyPr spcFirstLastPara="1" wrap="square" lIns="91425" tIns="45700" rIns="91425" bIns="45700" anchor="t" anchorCtr="0">
            <a:noAutofit/>
          </a:bodyPr>
          <a:lstStyle>
            <a:lvl1pPr marL="457200" lvl="0" indent="-228600" algn="l">
              <a:spcBef>
                <a:spcPts val="800"/>
              </a:spcBef>
              <a:spcAft>
                <a:spcPts val="0"/>
              </a:spcAft>
              <a:buSzPts val="4000"/>
              <a:buNone/>
              <a:defRPr sz="4000">
                <a:solidFill>
                  <a:schemeClr val="lt1"/>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dk1"/>
              </a:buClr>
              <a:buSzPts val="1800"/>
              <a:buChar char="o"/>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6" name="Google Shape;16;p2"/>
          <p:cNvSpPr txBox="1">
            <a:spLocks noGrp="1"/>
          </p:cNvSpPr>
          <p:nvPr>
            <p:ph type="subTitle" idx="2"/>
          </p:nvPr>
        </p:nvSpPr>
        <p:spPr>
          <a:xfrm>
            <a:off x="76200" y="762000"/>
            <a:ext cx="5867400" cy="533400"/>
          </a:xfrm>
          <a:prstGeom prst="rect">
            <a:avLst/>
          </a:prstGeom>
          <a:noFill/>
          <a:ln>
            <a:noFill/>
          </a:ln>
        </p:spPr>
        <p:txBody>
          <a:bodyPr spcFirstLastPara="1" wrap="square" lIns="91425" tIns="45700" rIns="91425" bIns="45700" anchor="t" anchorCtr="0">
            <a:noAutofit/>
          </a:bodyPr>
          <a:lstStyle>
            <a:lvl1pPr lvl="0" algn="l">
              <a:spcBef>
                <a:spcPts val="560"/>
              </a:spcBef>
              <a:spcAft>
                <a:spcPts val="0"/>
              </a:spcAft>
              <a:buSzPts val="2800"/>
              <a:buNone/>
              <a:defRPr sz="2800" i="1">
                <a:solidFill>
                  <a:srgbClr val="F2F2F2"/>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7" name="Google Shape;17;p2"/>
          <p:cNvSpPr txBox="1">
            <a:spLocks noGrp="1"/>
          </p:cNvSpPr>
          <p:nvPr>
            <p:ph type="body" idx="3"/>
          </p:nvPr>
        </p:nvSpPr>
        <p:spPr>
          <a:xfrm>
            <a:off x="3124200" y="2743200"/>
            <a:ext cx="6019800" cy="533400"/>
          </a:xfrm>
          <a:prstGeom prst="rect">
            <a:avLst/>
          </a:prstGeom>
          <a:noFill/>
          <a:ln>
            <a:noFill/>
          </a:ln>
        </p:spPr>
        <p:txBody>
          <a:bodyPr spcFirstLastPara="1" wrap="square" lIns="91425" tIns="45700" rIns="91425" bIns="45700" anchor="t" anchorCtr="0">
            <a:noAutofit/>
          </a:bodyPr>
          <a:lstStyle>
            <a:lvl1pPr marL="457200" lvl="0" indent="-228600" algn="l">
              <a:spcBef>
                <a:spcPts val="640"/>
              </a:spcBef>
              <a:spcAft>
                <a:spcPts val="0"/>
              </a:spcAft>
              <a:buSzPts val="3200"/>
              <a:buNone/>
              <a:defRPr b="1">
                <a:solidFill>
                  <a:srgbClr val="0A4F90"/>
                </a:solidFill>
              </a:defRPr>
            </a:lvl1pPr>
            <a:lvl2pPr marL="914400" lvl="1" indent="-228600" algn="l">
              <a:spcBef>
                <a:spcPts val="560"/>
              </a:spcBef>
              <a:spcAft>
                <a:spcPts val="0"/>
              </a:spcAft>
              <a:buClr>
                <a:schemeClr val="dk1"/>
              </a:buClr>
              <a:buSzPts val="2800"/>
              <a:buNone/>
              <a:defRPr/>
            </a:lvl2pPr>
            <a:lvl3pPr marL="1371600" lvl="2" indent="-228600" algn="l">
              <a:spcBef>
                <a:spcPts val="480"/>
              </a:spcBef>
              <a:spcAft>
                <a:spcPts val="0"/>
              </a:spcAft>
              <a:buSzPts val="2400"/>
              <a:buNone/>
              <a:defRPr/>
            </a:lvl3pPr>
            <a:lvl4pPr marL="1828800" lvl="3" indent="-228600" algn="l">
              <a:spcBef>
                <a:spcPts val="400"/>
              </a:spcBef>
              <a:spcAft>
                <a:spcPts val="0"/>
              </a:spcAft>
              <a:buClr>
                <a:schemeClr val="dk1"/>
              </a:buClr>
              <a:buSzPts val="2000"/>
              <a:buNone/>
              <a:defRPr/>
            </a:lvl4pPr>
            <a:lvl5pPr marL="2286000" lvl="4" indent="-228600" algn="l">
              <a:spcBef>
                <a:spcPts val="400"/>
              </a:spcBef>
              <a:spcAft>
                <a:spcPts val="0"/>
              </a:spcAft>
              <a:buClr>
                <a:schemeClr val="dk1"/>
              </a:buClr>
              <a:buSzPts val="2000"/>
              <a:buNone/>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2"/>
          <p:cNvSpPr txBox="1">
            <a:spLocks noGrp="1"/>
          </p:cNvSpPr>
          <p:nvPr>
            <p:ph type="body" idx="4"/>
          </p:nvPr>
        </p:nvSpPr>
        <p:spPr>
          <a:xfrm>
            <a:off x="3124200" y="3352800"/>
            <a:ext cx="6019800" cy="533400"/>
          </a:xfrm>
          <a:prstGeom prst="rect">
            <a:avLst/>
          </a:prstGeom>
          <a:noFill/>
          <a:ln>
            <a:noFill/>
          </a:ln>
        </p:spPr>
        <p:txBody>
          <a:bodyPr spcFirstLastPara="1" wrap="square" lIns="91425" tIns="45700" rIns="91425" bIns="45700" anchor="t" anchorCtr="0">
            <a:noAutofit/>
          </a:bodyPr>
          <a:lstStyle>
            <a:lvl1pPr marL="457200" lvl="0" indent="-228600" algn="l">
              <a:spcBef>
                <a:spcPts val="560"/>
              </a:spcBef>
              <a:spcAft>
                <a:spcPts val="0"/>
              </a:spcAft>
              <a:buSzPts val="2800"/>
              <a:buNone/>
              <a:defRPr sz="2800">
                <a:solidFill>
                  <a:schemeClr val="dk1"/>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dk1"/>
              </a:buClr>
              <a:buSzPts val="1800"/>
              <a:buChar char="o"/>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9" name="Google Shape;19;p2"/>
          <p:cNvSpPr txBox="1">
            <a:spLocks noGrp="1"/>
          </p:cNvSpPr>
          <p:nvPr>
            <p:ph type="body" idx="5"/>
          </p:nvPr>
        </p:nvSpPr>
        <p:spPr>
          <a:xfrm>
            <a:off x="3124200" y="3886200"/>
            <a:ext cx="6019800" cy="533400"/>
          </a:xfrm>
          <a:prstGeom prst="rect">
            <a:avLst/>
          </a:prstGeom>
          <a:noFill/>
          <a:ln>
            <a:noFill/>
          </a:ln>
        </p:spPr>
        <p:txBody>
          <a:bodyPr spcFirstLastPara="1" wrap="square" lIns="91425" tIns="45700" rIns="91425" bIns="45700" anchor="t" anchorCtr="0">
            <a:noAutofit/>
          </a:bodyPr>
          <a:lstStyle>
            <a:lvl1pPr marL="457200" lvl="0" indent="-228600" algn="l">
              <a:spcBef>
                <a:spcPts val="560"/>
              </a:spcBef>
              <a:spcAft>
                <a:spcPts val="0"/>
              </a:spcAft>
              <a:buSzPts val="2800"/>
              <a:buNone/>
              <a:defRPr sz="2800">
                <a:solidFill>
                  <a:schemeClr val="dk1"/>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dk1"/>
              </a:buClr>
              <a:buSzPts val="1800"/>
              <a:buChar char="o"/>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2"/>
          <p:cNvSpPr txBox="1">
            <a:spLocks noGrp="1"/>
          </p:cNvSpPr>
          <p:nvPr>
            <p:ph type="body" idx="6"/>
          </p:nvPr>
        </p:nvSpPr>
        <p:spPr>
          <a:xfrm>
            <a:off x="3124200" y="4648200"/>
            <a:ext cx="3962400" cy="457200"/>
          </a:xfrm>
          <a:prstGeom prst="rect">
            <a:avLst/>
          </a:prstGeom>
          <a:noFill/>
          <a:ln>
            <a:noFill/>
          </a:ln>
        </p:spPr>
        <p:txBody>
          <a:bodyPr spcFirstLastPara="1" wrap="square" lIns="91425" tIns="45700" rIns="91425" bIns="45700" anchor="t" anchorCtr="0">
            <a:noAutofit/>
          </a:bodyPr>
          <a:lstStyle>
            <a:lvl1pPr marL="457200" lvl="0" indent="-228600" algn="l">
              <a:spcBef>
                <a:spcPts val="400"/>
              </a:spcBef>
              <a:spcAft>
                <a:spcPts val="0"/>
              </a:spcAft>
              <a:buSzPts val="2000"/>
              <a:buNone/>
              <a:defRPr sz="2000" i="0"/>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dk1"/>
              </a:buClr>
              <a:buSzPts val="1800"/>
              <a:buChar char="o"/>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1" name="Google Shape;21;p2"/>
          <p:cNvSpPr txBox="1">
            <a:spLocks noGrp="1"/>
          </p:cNvSpPr>
          <p:nvPr>
            <p:ph type="body" idx="7"/>
          </p:nvPr>
        </p:nvSpPr>
        <p:spPr>
          <a:xfrm>
            <a:off x="76200" y="6172200"/>
            <a:ext cx="5943600" cy="304800"/>
          </a:xfrm>
          <a:prstGeom prst="rect">
            <a:avLst/>
          </a:prstGeom>
          <a:noFill/>
          <a:ln>
            <a:noFill/>
          </a:ln>
        </p:spPr>
        <p:txBody>
          <a:bodyPr spcFirstLastPara="1" wrap="square" lIns="91425" tIns="45700" rIns="91425" bIns="45700" anchor="t" anchorCtr="0">
            <a:noAutofit/>
          </a:bodyPr>
          <a:lstStyle>
            <a:lvl1pPr marL="457200" lvl="0" indent="-228600" algn="l">
              <a:spcBef>
                <a:spcPts val="400"/>
              </a:spcBef>
              <a:spcAft>
                <a:spcPts val="0"/>
              </a:spcAft>
              <a:buSzPts val="2000"/>
              <a:buNone/>
              <a:defRPr sz="2000" i="0">
                <a:solidFill>
                  <a:schemeClr val="dk1"/>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dk1"/>
              </a:buClr>
              <a:buSzPts val="1800"/>
              <a:buChar char="o"/>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pic>
        <p:nvPicPr>
          <p:cNvPr id="22" name="Google Shape;22;p2"/>
          <p:cNvPicPr preferRelativeResize="0"/>
          <p:nvPr/>
        </p:nvPicPr>
        <p:blipFill rotWithShape="1">
          <a:blip r:embed="rId3">
            <a:alphaModFix/>
          </a:blip>
          <a:srcRect/>
          <a:stretch/>
        </p:blipFill>
        <p:spPr>
          <a:xfrm>
            <a:off x="6400800" y="5527981"/>
            <a:ext cx="2380938" cy="983635"/>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General Content " type="obj">
  <p:cSld name="OBJECT">
    <p:spTree>
      <p:nvGrpSpPr>
        <p:cNvPr id="1" name="Shape 28"/>
        <p:cNvGrpSpPr/>
        <p:nvPr/>
      </p:nvGrpSpPr>
      <p:grpSpPr>
        <a:xfrm>
          <a:off x="0" y="0"/>
          <a:ext cx="0" cy="0"/>
          <a:chOff x="0" y="0"/>
          <a:chExt cx="0" cy="0"/>
        </a:xfrm>
      </p:grpSpPr>
      <p:pic>
        <p:nvPicPr>
          <p:cNvPr id="29" name="Google Shape;29;p4"/>
          <p:cNvPicPr preferRelativeResize="0"/>
          <p:nvPr/>
        </p:nvPicPr>
        <p:blipFill rotWithShape="1">
          <a:blip r:embed="rId2">
            <a:alphaModFix/>
          </a:blip>
          <a:srcRect t="79510"/>
          <a:stretch/>
        </p:blipFill>
        <p:spPr>
          <a:xfrm>
            <a:off x="0" y="5410200"/>
            <a:ext cx="9144000" cy="1447800"/>
          </a:xfrm>
          <a:prstGeom prst="rect">
            <a:avLst/>
          </a:prstGeom>
          <a:noFill/>
          <a:ln>
            <a:noFill/>
          </a:ln>
        </p:spPr>
      </p:pic>
      <p:sp>
        <p:nvSpPr>
          <p:cNvPr id="30" name="Google Shape;30;p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2"/>
              </a:buClr>
              <a:buSzPts val="44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4"/>
          <p:cNvSpPr txBox="1">
            <a:spLocks noGrp="1"/>
          </p:cNvSpPr>
          <p:nvPr>
            <p:ph type="body" idx="1"/>
          </p:nvPr>
        </p:nvSpPr>
        <p:spPr>
          <a:xfrm>
            <a:off x="457200" y="1600201"/>
            <a:ext cx="8229600" cy="3886200"/>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SzPts val="3200"/>
              <a:buChar char="•"/>
              <a:defRPr/>
            </a:lvl1pPr>
            <a:lvl2pPr marL="914400" lvl="1" indent="-406400" algn="l">
              <a:spcBef>
                <a:spcPts val="560"/>
              </a:spcBef>
              <a:spcAft>
                <a:spcPts val="0"/>
              </a:spcAft>
              <a:buClr>
                <a:schemeClr val="dk1"/>
              </a:buClr>
              <a:buSzPts val="2800"/>
              <a:buChar char="–"/>
              <a:defRPr/>
            </a:lvl2pPr>
            <a:lvl3pPr marL="1371600" lvl="2" indent="-381000" algn="l">
              <a:spcBef>
                <a:spcPts val="480"/>
              </a:spcBef>
              <a:spcAft>
                <a:spcPts val="0"/>
              </a:spcAft>
              <a:buSzPts val="2400"/>
              <a:buChar char="▪"/>
              <a:defRPr/>
            </a:lvl3pPr>
            <a:lvl4pPr marL="1828800" lvl="3" indent="-342900" algn="l">
              <a:spcBef>
                <a:spcPts val="360"/>
              </a:spcBef>
              <a:spcAft>
                <a:spcPts val="0"/>
              </a:spcAft>
              <a:buClr>
                <a:schemeClr val="dk1"/>
              </a:buClr>
              <a:buSzPts val="1800"/>
              <a:buChar char="o"/>
              <a:defRPr/>
            </a:lvl4pPr>
            <a:lvl5pPr marL="2286000" lvl="4" indent="-355600" algn="l">
              <a:spcBef>
                <a:spcPts val="400"/>
              </a:spcBef>
              <a:spcAft>
                <a:spcPts val="0"/>
              </a:spcAft>
              <a:buClr>
                <a:schemeClr val="dk1"/>
              </a:buClr>
              <a:buSzPts val="2000"/>
              <a:buFont typeface="Noto Sans Symbols"/>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2" name="Google Shape;32;p4"/>
          <p:cNvSpPr txBox="1">
            <a:spLocks noGrp="1"/>
          </p:cNvSpPr>
          <p:nvPr>
            <p:ph type="sldNum" idx="12"/>
          </p:nvPr>
        </p:nvSpPr>
        <p:spPr>
          <a:xfrm>
            <a:off x="3505200" y="6356350"/>
            <a:ext cx="2133600" cy="365125"/>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losing">
  <p:cSld name="Closing">
    <p:spTree>
      <p:nvGrpSpPr>
        <p:cNvPr id="1" name="Shape 73"/>
        <p:cNvGrpSpPr/>
        <p:nvPr/>
      </p:nvGrpSpPr>
      <p:grpSpPr>
        <a:xfrm>
          <a:off x="0" y="0"/>
          <a:ext cx="0" cy="0"/>
          <a:chOff x="0" y="0"/>
          <a:chExt cx="0" cy="0"/>
        </a:xfrm>
      </p:grpSpPr>
      <p:pic>
        <p:nvPicPr>
          <p:cNvPr id="74" name="Google Shape;74;p14"/>
          <p:cNvPicPr preferRelativeResize="0"/>
          <p:nvPr/>
        </p:nvPicPr>
        <p:blipFill rotWithShape="1">
          <a:blip r:embed="rId2">
            <a:alphaModFix/>
          </a:blip>
          <a:srcRect/>
          <a:stretch/>
        </p:blipFill>
        <p:spPr>
          <a:xfrm>
            <a:off x="0" y="-131618"/>
            <a:ext cx="9143999" cy="7065818"/>
          </a:xfrm>
          <a:prstGeom prst="rect">
            <a:avLst/>
          </a:prstGeom>
          <a:noFill/>
          <a:ln>
            <a:noFill/>
          </a:ln>
        </p:spPr>
      </p:pic>
      <p:sp>
        <p:nvSpPr>
          <p:cNvPr id="75" name="Google Shape;75;p14"/>
          <p:cNvSpPr txBox="1">
            <a:spLocks noGrp="1"/>
          </p:cNvSpPr>
          <p:nvPr>
            <p:ph type="title"/>
          </p:nvPr>
        </p:nvSpPr>
        <p:spPr>
          <a:xfrm>
            <a:off x="457200" y="1981200"/>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lt1"/>
              </a:buClr>
              <a:buSzPts val="4400"/>
              <a:buFont typeface="Aria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76" name="Google Shape;76;p14" descr="Administration for Community Living logo"/>
          <p:cNvPicPr preferRelativeResize="0"/>
          <p:nvPr/>
        </p:nvPicPr>
        <p:blipFill rotWithShape="1">
          <a:blip r:embed="rId3">
            <a:alphaModFix/>
          </a:blip>
          <a:srcRect/>
          <a:stretch/>
        </p:blipFill>
        <p:spPr>
          <a:xfrm>
            <a:off x="6553200" y="5760433"/>
            <a:ext cx="2323714" cy="961042"/>
          </a:xfrm>
          <a:prstGeom prst="rect">
            <a:avLst/>
          </a:prstGeom>
          <a:noFill/>
          <a:ln>
            <a:noFill/>
          </a:ln>
        </p:spPr>
      </p:pic>
      <p:sp>
        <p:nvSpPr>
          <p:cNvPr id="77" name="Google Shape;77;p14"/>
          <p:cNvSpPr txBox="1">
            <a:spLocks noGrp="1"/>
          </p:cNvSpPr>
          <p:nvPr>
            <p:ph type="sldNum" idx="12"/>
          </p:nvPr>
        </p:nvSpPr>
        <p:spPr>
          <a:xfrm>
            <a:off x="3505200" y="6356350"/>
            <a:ext cx="2133600" cy="365125"/>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Option B">
  <p:cSld name="Title Slide Option B">
    <p:spTree>
      <p:nvGrpSpPr>
        <p:cNvPr id="1" name="Shape 78"/>
        <p:cNvGrpSpPr/>
        <p:nvPr/>
      </p:nvGrpSpPr>
      <p:grpSpPr>
        <a:xfrm>
          <a:off x="0" y="0"/>
          <a:ext cx="0" cy="0"/>
          <a:chOff x="0" y="0"/>
          <a:chExt cx="0" cy="0"/>
        </a:xfrm>
      </p:grpSpPr>
      <p:pic>
        <p:nvPicPr>
          <p:cNvPr id="79" name="Google Shape;79;p15"/>
          <p:cNvPicPr preferRelativeResize="0"/>
          <p:nvPr/>
        </p:nvPicPr>
        <p:blipFill rotWithShape="1">
          <a:blip r:embed="rId2">
            <a:alphaModFix/>
          </a:blip>
          <a:srcRect/>
          <a:stretch/>
        </p:blipFill>
        <p:spPr>
          <a:xfrm>
            <a:off x="0" y="0"/>
            <a:ext cx="9144000" cy="7065818"/>
          </a:xfrm>
          <a:prstGeom prst="rect">
            <a:avLst/>
          </a:prstGeom>
          <a:noFill/>
          <a:ln>
            <a:noFill/>
          </a:ln>
        </p:spPr>
      </p:pic>
      <p:sp>
        <p:nvSpPr>
          <p:cNvPr id="80" name="Google Shape;80;p15"/>
          <p:cNvSpPr txBox="1">
            <a:spLocks noGrp="1"/>
          </p:cNvSpPr>
          <p:nvPr>
            <p:ph type="title"/>
          </p:nvPr>
        </p:nvSpPr>
        <p:spPr>
          <a:xfrm>
            <a:off x="533400" y="1981200"/>
            <a:ext cx="8229600" cy="762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Clr>
                <a:schemeClr val="dk2"/>
              </a:buClr>
              <a:buSzPts val="44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15"/>
          <p:cNvSpPr txBox="1">
            <a:spLocks noGrp="1"/>
          </p:cNvSpPr>
          <p:nvPr>
            <p:ph type="body" idx="1"/>
          </p:nvPr>
        </p:nvSpPr>
        <p:spPr>
          <a:xfrm>
            <a:off x="533400" y="2743200"/>
            <a:ext cx="8229600" cy="609600"/>
          </a:xfrm>
          <a:prstGeom prst="rect">
            <a:avLst/>
          </a:prstGeom>
          <a:noFill/>
          <a:ln>
            <a:noFill/>
          </a:ln>
        </p:spPr>
        <p:txBody>
          <a:bodyPr spcFirstLastPara="1" wrap="square" lIns="91425" tIns="45700" rIns="91425" bIns="45700" anchor="t" anchorCtr="0">
            <a:noAutofit/>
          </a:bodyPr>
          <a:lstStyle>
            <a:lvl1pPr marL="457200" lvl="0" indent="-228600" algn="ctr">
              <a:spcBef>
                <a:spcPts val="640"/>
              </a:spcBef>
              <a:spcAft>
                <a:spcPts val="0"/>
              </a:spcAft>
              <a:buSzPts val="3200"/>
              <a:buNone/>
              <a:defRPr>
                <a:solidFill>
                  <a:schemeClr val="dk1"/>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dk1"/>
              </a:buClr>
              <a:buSzPts val="1800"/>
              <a:buChar char="o"/>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2" name="Google Shape;82;p15"/>
          <p:cNvSpPr txBox="1">
            <a:spLocks noGrp="1"/>
          </p:cNvSpPr>
          <p:nvPr>
            <p:ph type="body" idx="2"/>
          </p:nvPr>
        </p:nvSpPr>
        <p:spPr>
          <a:xfrm>
            <a:off x="533400" y="3352800"/>
            <a:ext cx="8229600" cy="609600"/>
          </a:xfrm>
          <a:prstGeom prst="rect">
            <a:avLst/>
          </a:prstGeom>
          <a:noFill/>
          <a:ln>
            <a:noFill/>
          </a:ln>
        </p:spPr>
        <p:txBody>
          <a:bodyPr spcFirstLastPara="1" wrap="square" lIns="91425" tIns="45700" rIns="91425" bIns="45700" anchor="t" anchorCtr="0">
            <a:noAutofit/>
          </a:bodyPr>
          <a:lstStyle>
            <a:lvl1pPr marL="457200" lvl="0" indent="-228600" algn="ctr">
              <a:spcBef>
                <a:spcPts val="640"/>
              </a:spcBef>
              <a:spcAft>
                <a:spcPts val="0"/>
              </a:spcAft>
              <a:buSzPts val="3200"/>
              <a:buNone/>
              <a:defRPr>
                <a:solidFill>
                  <a:schemeClr val="dk1"/>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dk1"/>
              </a:buClr>
              <a:buSzPts val="1800"/>
              <a:buChar char="o"/>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3" name="Google Shape;83;p15"/>
          <p:cNvSpPr txBox="1">
            <a:spLocks noGrp="1"/>
          </p:cNvSpPr>
          <p:nvPr>
            <p:ph type="body" idx="3"/>
          </p:nvPr>
        </p:nvSpPr>
        <p:spPr>
          <a:xfrm>
            <a:off x="533400" y="3962400"/>
            <a:ext cx="8229600" cy="609600"/>
          </a:xfrm>
          <a:prstGeom prst="rect">
            <a:avLst/>
          </a:prstGeom>
          <a:noFill/>
          <a:ln>
            <a:noFill/>
          </a:ln>
        </p:spPr>
        <p:txBody>
          <a:bodyPr spcFirstLastPara="1" wrap="square" lIns="91425" tIns="45700" rIns="91425" bIns="45700" anchor="t" anchorCtr="0">
            <a:noAutofit/>
          </a:bodyPr>
          <a:lstStyle>
            <a:lvl1pPr marL="457200" lvl="0" indent="-228600" algn="ctr">
              <a:spcBef>
                <a:spcPts val="640"/>
              </a:spcBef>
              <a:spcAft>
                <a:spcPts val="0"/>
              </a:spcAft>
              <a:buSzPts val="3200"/>
              <a:buNone/>
              <a:defRPr>
                <a:solidFill>
                  <a:schemeClr val="dk1"/>
                </a:solidFill>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dk1"/>
              </a:buClr>
              <a:buSzPts val="1800"/>
              <a:buChar char="o"/>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4" name="Google Shape;84;p15"/>
          <p:cNvSpPr txBox="1">
            <a:spLocks noGrp="1"/>
          </p:cNvSpPr>
          <p:nvPr>
            <p:ph type="body" idx="4"/>
          </p:nvPr>
        </p:nvSpPr>
        <p:spPr>
          <a:xfrm>
            <a:off x="1447800" y="4800600"/>
            <a:ext cx="6400800" cy="457200"/>
          </a:xfrm>
          <a:prstGeom prst="rect">
            <a:avLst/>
          </a:prstGeom>
          <a:noFill/>
          <a:ln>
            <a:noFill/>
          </a:ln>
        </p:spPr>
        <p:txBody>
          <a:bodyPr spcFirstLastPara="1" wrap="square" lIns="91425" tIns="45700" rIns="91425" bIns="45700" anchor="t" anchorCtr="0">
            <a:noAutofit/>
          </a:bodyPr>
          <a:lstStyle>
            <a:lvl1pPr marL="457200" lvl="0" indent="-228600" algn="ctr">
              <a:spcBef>
                <a:spcPts val="400"/>
              </a:spcBef>
              <a:spcAft>
                <a:spcPts val="0"/>
              </a:spcAft>
              <a:buSzPts val="2000"/>
              <a:buNone/>
              <a:defRPr sz="2000" i="0"/>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Clr>
                <a:schemeClr val="dk1"/>
              </a:buClr>
              <a:buSzPts val="1800"/>
              <a:buChar char="o"/>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85"/>
        <p:cNvGrpSpPr/>
        <p:nvPr/>
      </p:nvGrpSpPr>
      <p:grpSpPr>
        <a:xfrm>
          <a:off x="0" y="0"/>
          <a:ext cx="0" cy="0"/>
          <a:chOff x="0" y="0"/>
          <a:chExt cx="0" cy="0"/>
        </a:xfrm>
      </p:grpSpPr>
      <p:pic>
        <p:nvPicPr>
          <p:cNvPr id="86" name="Google Shape;86;p16"/>
          <p:cNvPicPr preferRelativeResize="0"/>
          <p:nvPr/>
        </p:nvPicPr>
        <p:blipFill rotWithShape="1">
          <a:blip r:embed="rId2">
            <a:alphaModFix/>
          </a:blip>
          <a:srcRect t="78430"/>
          <a:stretch/>
        </p:blipFill>
        <p:spPr>
          <a:xfrm>
            <a:off x="0" y="5334000"/>
            <a:ext cx="9144000" cy="1524000"/>
          </a:xfrm>
          <a:prstGeom prst="rect">
            <a:avLst/>
          </a:prstGeom>
          <a:noFill/>
          <a:ln>
            <a:noFill/>
          </a:ln>
        </p:spPr>
      </p:pic>
      <p:sp>
        <p:nvSpPr>
          <p:cNvPr id="87" name="Google Shape;87;p16"/>
          <p:cNvSpPr>
            <a:spLocks noGrp="1"/>
          </p:cNvSpPr>
          <p:nvPr>
            <p:ph type="pic" idx="2"/>
          </p:nvPr>
        </p:nvSpPr>
        <p:spPr>
          <a:xfrm>
            <a:off x="1792288" y="612775"/>
            <a:ext cx="5486400" cy="36576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2"/>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rgbClr val="0A4F90"/>
              </a:buClr>
              <a:buSzPts val="2400"/>
              <a:buFont typeface="Noto Sans Symbols"/>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Courier New"/>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Noto Sans Symbols"/>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88" name="Google Shape;88;p16"/>
          <p:cNvSpPr txBox="1">
            <a:spLocks noGrp="1"/>
          </p:cNvSpPr>
          <p:nvPr>
            <p:ph type="title"/>
          </p:nvPr>
        </p:nvSpPr>
        <p:spPr>
          <a:xfrm>
            <a:off x="1792288" y="43434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2"/>
              </a:buClr>
              <a:buSzPts val="2000"/>
              <a:buFont typeface="Arial"/>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9" name="Google Shape;89;p16"/>
          <p:cNvSpPr txBox="1">
            <a:spLocks noGrp="1"/>
          </p:cNvSpPr>
          <p:nvPr>
            <p:ph type="body" idx="1"/>
          </p:nvPr>
        </p:nvSpPr>
        <p:spPr>
          <a:xfrm>
            <a:off x="1792288" y="4953000"/>
            <a:ext cx="5486400" cy="533400"/>
          </a:xfrm>
          <a:prstGeom prst="rect">
            <a:avLst/>
          </a:prstGeom>
          <a:noFill/>
          <a:ln>
            <a:noFill/>
          </a:ln>
        </p:spPr>
        <p:txBody>
          <a:bodyPr spcFirstLastPara="1" wrap="square" lIns="91425" tIns="45700" rIns="91425" bIns="45700" anchor="t" anchorCtr="0">
            <a:noAutofit/>
          </a:bodyPr>
          <a:lstStyle>
            <a:lvl1pPr marL="457200" lvl="0" indent="-228600" algn="l">
              <a:spcBef>
                <a:spcPts val="360"/>
              </a:spcBef>
              <a:spcAft>
                <a:spcPts val="0"/>
              </a:spcAft>
              <a:buSzPts val="1800"/>
              <a:buNone/>
              <a:defRPr sz="1800">
                <a:solidFill>
                  <a:schemeClr val="dk1"/>
                </a:solidFill>
              </a:defRPr>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90" name="Google Shape;90;p16"/>
          <p:cNvSpPr txBox="1">
            <a:spLocks noGrp="1"/>
          </p:cNvSpPr>
          <p:nvPr>
            <p:ph type="sldNum" idx="12"/>
          </p:nvPr>
        </p:nvSpPr>
        <p:spPr>
          <a:xfrm>
            <a:off x="3505200" y="6356350"/>
            <a:ext cx="2133600" cy="365125"/>
          </a:xfrm>
          <a:prstGeom prst="rect">
            <a:avLst/>
          </a:prstGeom>
          <a:noFill/>
          <a:ln>
            <a:noFill/>
          </a:ln>
        </p:spPr>
        <p:txBody>
          <a:bodyPr spcFirstLastPara="1" wrap="square" lIns="91425" tIns="45700" rIns="91425" bIns="45700" anchor="ctr" anchorCtr="0">
            <a:noAutofit/>
          </a:bodyPr>
          <a:lstStyle>
            <a:lvl1pPr marL="0" lvl="0" indent="0" algn="ctr">
              <a:spcBef>
                <a:spcPts val="0"/>
              </a:spcBef>
              <a:buNone/>
              <a:defRPr/>
            </a:lvl1pPr>
            <a:lvl2pPr marL="0" lvl="1" indent="0" algn="ctr">
              <a:spcBef>
                <a:spcPts val="0"/>
              </a:spcBef>
              <a:buNone/>
              <a:defRPr/>
            </a:lvl2pPr>
            <a:lvl3pPr marL="0" lvl="2" indent="0" algn="ctr">
              <a:spcBef>
                <a:spcPts val="0"/>
              </a:spcBef>
              <a:buNone/>
              <a:defRPr/>
            </a:lvl3pPr>
            <a:lvl4pPr marL="0" lvl="3" indent="0" algn="ctr">
              <a:spcBef>
                <a:spcPts val="0"/>
              </a:spcBef>
              <a:buNone/>
              <a:defRPr/>
            </a:lvl4pPr>
            <a:lvl5pPr marL="0" lvl="4" indent="0" algn="ctr">
              <a:spcBef>
                <a:spcPts val="0"/>
              </a:spcBef>
              <a:buNone/>
              <a:defRPr/>
            </a:lvl5pPr>
            <a:lvl6pPr marL="0" lvl="5" indent="0" algn="ctr">
              <a:spcBef>
                <a:spcPts val="0"/>
              </a:spcBef>
              <a:buNone/>
              <a:defRPr/>
            </a:lvl6pPr>
            <a:lvl7pPr marL="0" lvl="6" indent="0" algn="ctr">
              <a:spcBef>
                <a:spcPts val="0"/>
              </a:spcBef>
              <a:buNone/>
              <a:defRPr/>
            </a:lvl7pPr>
            <a:lvl8pPr marL="0" lvl="7" indent="0" algn="ctr">
              <a:spcBef>
                <a:spcPts val="0"/>
              </a:spcBef>
              <a:buNone/>
              <a:defRPr/>
            </a:lvl8pPr>
            <a:lvl9pPr marL="0" lvl="8" indent="0" algn="ctr">
              <a:spcBef>
                <a:spcPts val="0"/>
              </a:spcBef>
              <a:buNone/>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chemeClr val="dk2"/>
              </a:buClr>
              <a:buSzPts val="4400"/>
              <a:buFont typeface="Arial"/>
              <a:buNone/>
              <a:defRPr sz="4400" b="0" i="0" u="none" strike="noStrike" cap="non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2"/>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rgbClr val="0A4F90"/>
              </a:buClr>
              <a:buSzPts val="2400"/>
              <a:buFont typeface="Noto Sans Symbols"/>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Noto Sans Symbols"/>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Google Shape;12;p1"/>
          <p:cNvSpPr txBox="1">
            <a:spLocks noGrp="1"/>
          </p:cNvSpPr>
          <p:nvPr>
            <p:ph type="sldNum" idx="12"/>
          </p:nvPr>
        </p:nvSpPr>
        <p:spPr>
          <a:xfrm>
            <a:off x="3505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ctr" rtl="0">
              <a:spcBef>
                <a:spcPts val="0"/>
              </a:spcBef>
              <a:buNone/>
              <a:defRPr sz="1400" b="0" i="0" u="none" strike="noStrike" cap="none">
                <a:solidFill>
                  <a:srgbClr val="D8D8D8"/>
                </a:solidFill>
                <a:latin typeface="Arial"/>
                <a:ea typeface="Arial"/>
                <a:cs typeface="Arial"/>
                <a:sym typeface="Arial"/>
              </a:defRPr>
            </a:lvl1pPr>
            <a:lvl2pPr marL="0" marR="0" lvl="1" indent="0" algn="ctr" rtl="0">
              <a:spcBef>
                <a:spcPts val="0"/>
              </a:spcBef>
              <a:buNone/>
              <a:defRPr sz="1400" b="0" i="0" u="none" strike="noStrike" cap="none">
                <a:solidFill>
                  <a:srgbClr val="D8D8D8"/>
                </a:solidFill>
                <a:latin typeface="Arial"/>
                <a:ea typeface="Arial"/>
                <a:cs typeface="Arial"/>
                <a:sym typeface="Arial"/>
              </a:defRPr>
            </a:lvl2pPr>
            <a:lvl3pPr marL="0" marR="0" lvl="2" indent="0" algn="ctr" rtl="0">
              <a:spcBef>
                <a:spcPts val="0"/>
              </a:spcBef>
              <a:buNone/>
              <a:defRPr sz="1400" b="0" i="0" u="none" strike="noStrike" cap="none">
                <a:solidFill>
                  <a:srgbClr val="D8D8D8"/>
                </a:solidFill>
                <a:latin typeface="Arial"/>
                <a:ea typeface="Arial"/>
                <a:cs typeface="Arial"/>
                <a:sym typeface="Arial"/>
              </a:defRPr>
            </a:lvl3pPr>
            <a:lvl4pPr marL="0" marR="0" lvl="3" indent="0" algn="ctr" rtl="0">
              <a:spcBef>
                <a:spcPts val="0"/>
              </a:spcBef>
              <a:buNone/>
              <a:defRPr sz="1400" b="0" i="0" u="none" strike="noStrike" cap="none">
                <a:solidFill>
                  <a:srgbClr val="D8D8D8"/>
                </a:solidFill>
                <a:latin typeface="Arial"/>
                <a:ea typeface="Arial"/>
                <a:cs typeface="Arial"/>
                <a:sym typeface="Arial"/>
              </a:defRPr>
            </a:lvl4pPr>
            <a:lvl5pPr marL="0" marR="0" lvl="4" indent="0" algn="ctr" rtl="0">
              <a:spcBef>
                <a:spcPts val="0"/>
              </a:spcBef>
              <a:buNone/>
              <a:defRPr sz="1400" b="0" i="0" u="none" strike="noStrike" cap="none">
                <a:solidFill>
                  <a:srgbClr val="D8D8D8"/>
                </a:solidFill>
                <a:latin typeface="Arial"/>
                <a:ea typeface="Arial"/>
                <a:cs typeface="Arial"/>
                <a:sym typeface="Arial"/>
              </a:defRPr>
            </a:lvl5pPr>
            <a:lvl6pPr marL="0" marR="0" lvl="5" indent="0" algn="ctr" rtl="0">
              <a:spcBef>
                <a:spcPts val="0"/>
              </a:spcBef>
              <a:buNone/>
              <a:defRPr sz="1400" b="0" i="0" u="none" strike="noStrike" cap="none">
                <a:solidFill>
                  <a:srgbClr val="D8D8D8"/>
                </a:solidFill>
                <a:latin typeface="Arial"/>
                <a:ea typeface="Arial"/>
                <a:cs typeface="Arial"/>
                <a:sym typeface="Arial"/>
              </a:defRPr>
            </a:lvl6pPr>
            <a:lvl7pPr marL="0" marR="0" lvl="6" indent="0" algn="ctr" rtl="0">
              <a:spcBef>
                <a:spcPts val="0"/>
              </a:spcBef>
              <a:buNone/>
              <a:defRPr sz="1400" b="0" i="0" u="none" strike="noStrike" cap="none">
                <a:solidFill>
                  <a:srgbClr val="D8D8D8"/>
                </a:solidFill>
                <a:latin typeface="Arial"/>
                <a:ea typeface="Arial"/>
                <a:cs typeface="Arial"/>
                <a:sym typeface="Arial"/>
              </a:defRPr>
            </a:lvl7pPr>
            <a:lvl8pPr marL="0" marR="0" lvl="7" indent="0" algn="ctr" rtl="0">
              <a:spcBef>
                <a:spcPts val="0"/>
              </a:spcBef>
              <a:buNone/>
              <a:defRPr sz="1400" b="0" i="0" u="none" strike="noStrike" cap="none">
                <a:solidFill>
                  <a:srgbClr val="D8D8D8"/>
                </a:solidFill>
                <a:latin typeface="Arial"/>
                <a:ea typeface="Arial"/>
                <a:cs typeface="Arial"/>
                <a:sym typeface="Arial"/>
              </a:defRPr>
            </a:lvl8pPr>
            <a:lvl9pPr marL="0" marR="0" lvl="8" indent="0" algn="ctr" rtl="0">
              <a:spcBef>
                <a:spcPts val="0"/>
              </a:spcBef>
              <a:buNone/>
              <a:defRPr sz="1400" b="0" i="0" u="none" strike="noStrike" cap="none">
                <a:solidFill>
                  <a:srgbClr val="D8D8D8"/>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60" r:id="rId3"/>
    <p:sldLayoutId id="2147483661" r:id="rId4"/>
    <p:sldLayoutId id="2147483662" r:id="rId5"/>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olderindians.acl.g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Amy.Wiatr@acl.hhs.gov"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101" name="Google Shape;101;p17">
            <a:extLst>
              <a:ext uri="{C183D7F6-B498-43B3-948B-1728B52AA6E4}">
                <adec:decorative xmlns:adec="http://schemas.microsoft.com/office/drawing/2017/decorative" val="1"/>
              </a:ext>
            </a:extLst>
          </p:cNvPr>
          <p:cNvSpPr txBox="1">
            <a:spLocks noGrp="1"/>
          </p:cNvSpPr>
          <p:nvPr>
            <p:ph type="title" idx="4294967295"/>
          </p:nvPr>
        </p:nvSpPr>
        <p:spPr>
          <a:xfrm>
            <a:off x="76200" y="6172200"/>
            <a:ext cx="5943600" cy="304800"/>
          </a:xfrm>
          <a:prstGeom prst="rect">
            <a:avLst/>
          </a:prstGeom>
          <a:noFill/>
          <a:ln>
            <a:noFill/>
            <a:prstDash/>
          </a:ln>
          <a:effectLst/>
        </p:spPr>
        <p:txBody>
          <a:bodyPr rot="0" spcFirstLastPara="1" vertOverflow="overflow" horzOverflow="overflow" vert="horz" wrap="square" lIns="91425" tIns="45700" rIns="91425" bIns="45700" numCol="1" spcCol="0" rtlCol="0" fromWordArt="0" anchor="t" anchorCtr="0" forceAA="0" compatLnSpc="1">
            <a:prstTxWarp prst="textNoShape">
              <a:avLst/>
            </a:prstTxWarp>
            <a:noAutofit/>
          </a:bodyPr>
          <a:lstStyle/>
          <a:p>
            <a:pPr marL="228600" marR="0" lvl="0" indent="-228600" algn="l" defTabSz="914400" rtl="0" eaLnBrk="1" fontAlgn="auto" latinLnBrk="0" hangingPunct="1">
              <a:lnSpc>
                <a:spcPct val="100000"/>
              </a:lnSpc>
              <a:spcBef>
                <a:spcPts val="0"/>
              </a:spcBef>
              <a:spcAft>
                <a:spcPts val="0"/>
              </a:spcAft>
              <a:buClr>
                <a:schemeClr val="dk2"/>
              </a:buClr>
              <a:buSzPts val="2000"/>
              <a:buFont typeface="Arial"/>
              <a:buNone/>
              <a:tabLst/>
              <a:defRPr/>
            </a:pPr>
            <a:r>
              <a:rPr kumimoji="0" lang="en-US" sz="2000" b="0" i="0" u="none" strike="noStrike" kern="0" cap="none" spc="0" normalizeH="0" baseline="0" noProof="0" dirty="0">
                <a:ln>
                  <a:noFill/>
                </a:ln>
                <a:solidFill>
                  <a:schemeClr val="dk1"/>
                </a:solidFill>
                <a:effectLst/>
                <a:uLnTx/>
                <a:uFillTx/>
                <a:latin typeface="Arial"/>
                <a:ea typeface="Arial"/>
                <a:cs typeface="Arial"/>
                <a:sym typeface="Arial"/>
              </a:rPr>
              <a:t>Check out: </a:t>
            </a:r>
            <a:r>
              <a:rPr kumimoji="0" lang="en-US" sz="2000" b="0" i="0" u="sng" strike="noStrike" kern="0" cap="none" spc="0" normalizeH="0" baseline="0" noProof="0" dirty="0">
                <a:ln>
                  <a:noFill/>
                </a:ln>
                <a:solidFill>
                  <a:schemeClr val="hlink"/>
                </a:solidFill>
                <a:effectLst/>
                <a:uLnTx/>
                <a:uFillTx/>
                <a:latin typeface="Arial"/>
                <a:ea typeface="Arial"/>
                <a:cs typeface="Arial"/>
                <a:sym typeface="Arial"/>
                <a:hlinkClick r:id="rId3"/>
              </a:rPr>
              <a:t>https://olderindians.acl.gov</a:t>
            </a:r>
            <a:r>
              <a:rPr kumimoji="0" lang="en-US" sz="2000" b="0" i="0" u="none" strike="noStrike" kern="0" cap="none" spc="0" normalizeH="0" baseline="0" noProof="0" dirty="0">
                <a:ln>
                  <a:noFill/>
                </a:ln>
                <a:solidFill>
                  <a:schemeClr val="dk1"/>
                </a:solidFill>
                <a:effectLst/>
                <a:uLnTx/>
                <a:uFillTx/>
                <a:latin typeface="Arial"/>
                <a:ea typeface="Arial"/>
                <a:cs typeface="Arial"/>
                <a:sym typeface="Arial"/>
              </a:rPr>
              <a:t> </a:t>
            </a:r>
          </a:p>
        </p:txBody>
      </p:sp>
      <p:sp>
        <p:nvSpPr>
          <p:cNvPr id="100" name="Google Shape;100;p17">
            <a:extLst>
              <a:ext uri="{C183D7F6-B498-43B3-948B-1728B52AA6E4}">
                <adec:decorative xmlns:adec="http://schemas.microsoft.com/office/drawing/2017/decorative" val="1"/>
              </a:ext>
            </a:extLst>
          </p:cNvPr>
          <p:cNvSpPr txBox="1">
            <a:spLocks noGrp="1"/>
          </p:cNvSpPr>
          <p:nvPr>
            <p:ph type="body" idx="6"/>
          </p:nvPr>
        </p:nvSpPr>
        <p:spPr>
          <a:xfrm>
            <a:off x="3187802" y="4038600"/>
            <a:ext cx="5663995" cy="990600"/>
          </a:xfrm>
          <a:prstGeom prst="rect">
            <a:avLst/>
          </a:prstGeom>
          <a:noFill/>
          <a:ln>
            <a:noFill/>
          </a:ln>
        </p:spPr>
        <p:txBody>
          <a:bodyPr spcFirstLastPara="1" wrap="square" lIns="91425" tIns="45700" rIns="91425" bIns="45700" anchor="t" anchorCtr="0">
            <a:noAutofit/>
          </a:bodyPr>
          <a:lstStyle/>
          <a:p>
            <a:pPr marL="228600" lvl="0" indent="-228600" algn="l" rtl="0">
              <a:spcBef>
                <a:spcPts val="0"/>
              </a:spcBef>
              <a:spcAft>
                <a:spcPts val="0"/>
              </a:spcAft>
              <a:buSzPts val="2000"/>
              <a:buNone/>
            </a:pPr>
            <a:r>
              <a:rPr lang="en-US" sz="2400" dirty="0">
                <a:latin typeface="+mn-lt"/>
              </a:rPr>
              <a:t>Brook Bender, </a:t>
            </a:r>
            <a:r>
              <a:rPr lang="en-US" sz="2400" dirty="0">
                <a:effectLst/>
                <a:latin typeface="+mn-lt"/>
                <a:ea typeface="Calibri" panose="020F0502020204030204" pitchFamily="34" charset="0"/>
                <a:cs typeface="Times New Roman" panose="02020603050405020304" pitchFamily="18" charset="0"/>
              </a:rPr>
              <a:t>Hualapai Tribe </a:t>
            </a:r>
          </a:p>
          <a:p>
            <a:pPr marL="228600" lvl="0" indent="-228600" algn="l" rtl="0">
              <a:spcBef>
                <a:spcPts val="0"/>
              </a:spcBef>
              <a:spcAft>
                <a:spcPts val="0"/>
              </a:spcAft>
              <a:buSzPts val="2000"/>
              <a:buNone/>
            </a:pPr>
            <a:r>
              <a:rPr lang="en-US" sz="2400" dirty="0">
                <a:latin typeface="+mn-lt"/>
                <a:cs typeface="Times New Roman" panose="02020603050405020304" pitchFamily="18" charset="0"/>
              </a:rPr>
              <a:t>Amy Wiatr-Rodriguez, ACL</a:t>
            </a:r>
            <a:endParaRPr sz="2400" dirty="0">
              <a:latin typeface="+mn-lt"/>
            </a:endParaRPr>
          </a:p>
        </p:txBody>
      </p:sp>
      <p:sp>
        <p:nvSpPr>
          <p:cNvPr id="99" name="Google Shape;99;p17">
            <a:extLst>
              <a:ext uri="{C183D7F6-B498-43B3-948B-1728B52AA6E4}">
                <adec:decorative xmlns:adec="http://schemas.microsoft.com/office/drawing/2017/decorative" val="1"/>
              </a:ext>
            </a:extLst>
          </p:cNvPr>
          <p:cNvSpPr txBox="1">
            <a:spLocks noGrp="1"/>
          </p:cNvSpPr>
          <p:nvPr>
            <p:ph type="body" idx="5"/>
          </p:nvPr>
        </p:nvSpPr>
        <p:spPr>
          <a:xfrm>
            <a:off x="3124200" y="3352800"/>
            <a:ext cx="6019800" cy="685800"/>
          </a:xfrm>
          <a:prstGeom prst="rect">
            <a:avLst/>
          </a:prstGeom>
          <a:noFill/>
          <a:ln>
            <a:noFill/>
          </a:ln>
        </p:spPr>
        <p:txBody>
          <a:bodyPr spcFirstLastPara="1" wrap="square" lIns="91425" tIns="45700" rIns="91425" bIns="45700" anchor="t" anchorCtr="0">
            <a:noAutofit/>
          </a:bodyPr>
          <a:lstStyle/>
          <a:p>
            <a:pPr marL="228600" lvl="0" indent="-228600" algn="l" rtl="0">
              <a:spcBef>
                <a:spcPts val="0"/>
              </a:spcBef>
              <a:spcAft>
                <a:spcPts val="0"/>
              </a:spcAft>
              <a:buSzPts val="2800"/>
              <a:buNone/>
            </a:pPr>
            <a:r>
              <a:rPr lang="en-US" dirty="0"/>
              <a:t>Tuesday, April 19, 2022</a:t>
            </a:r>
            <a:endParaRPr dirty="0"/>
          </a:p>
        </p:txBody>
      </p:sp>
      <p:sp>
        <p:nvSpPr>
          <p:cNvPr id="98" name="Google Shape;98;p17">
            <a:extLst>
              <a:ext uri="{C183D7F6-B498-43B3-948B-1728B52AA6E4}">
                <adec:decorative xmlns:adec="http://schemas.microsoft.com/office/drawing/2017/decorative" val="1"/>
              </a:ext>
            </a:extLst>
          </p:cNvPr>
          <p:cNvSpPr txBox="1">
            <a:spLocks noGrp="1"/>
          </p:cNvSpPr>
          <p:nvPr>
            <p:ph type="body" idx="3"/>
          </p:nvPr>
        </p:nvSpPr>
        <p:spPr>
          <a:xfrm>
            <a:off x="3124200" y="2743200"/>
            <a:ext cx="6019800" cy="533400"/>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SzPts val="3200"/>
              <a:buNone/>
            </a:pPr>
            <a:r>
              <a:rPr lang="en-US" dirty="0"/>
              <a:t>12:00-12:45pm</a:t>
            </a:r>
            <a:endParaRPr dirty="0"/>
          </a:p>
        </p:txBody>
      </p:sp>
      <p:sp>
        <p:nvSpPr>
          <p:cNvPr id="97" name="Google Shape;97;p17">
            <a:extLst>
              <a:ext uri="{C183D7F6-B498-43B3-948B-1728B52AA6E4}">
                <adec:decorative xmlns:adec="http://schemas.microsoft.com/office/drawing/2017/decorative" val="1"/>
              </a:ext>
            </a:extLst>
          </p:cNvPr>
          <p:cNvSpPr txBox="1">
            <a:spLocks noGrp="1"/>
          </p:cNvSpPr>
          <p:nvPr>
            <p:ph type="subTitle" idx="2"/>
          </p:nvPr>
        </p:nvSpPr>
        <p:spPr>
          <a:xfrm>
            <a:off x="76200" y="762000"/>
            <a:ext cx="5867400" cy="5334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800"/>
              <a:buNone/>
            </a:pPr>
            <a:r>
              <a:rPr lang="en-US" dirty="0"/>
              <a:t>Policies &amp; Procedures</a:t>
            </a:r>
            <a:endParaRPr dirty="0"/>
          </a:p>
        </p:txBody>
      </p:sp>
      <p:sp>
        <p:nvSpPr>
          <p:cNvPr id="96" name="Google Shape;96;p17">
            <a:extLst>
              <a:ext uri="{C183D7F6-B498-43B3-948B-1728B52AA6E4}">
                <adec:decorative xmlns:adec="http://schemas.microsoft.com/office/drawing/2017/decorative" val="1"/>
              </a:ext>
            </a:extLst>
          </p:cNvPr>
          <p:cNvSpPr txBox="1">
            <a:spLocks noGrp="1"/>
          </p:cNvSpPr>
          <p:nvPr>
            <p:ph type="body" idx="1"/>
          </p:nvPr>
        </p:nvSpPr>
        <p:spPr>
          <a:xfrm>
            <a:off x="76200" y="152400"/>
            <a:ext cx="8471034" cy="685800"/>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SzPts val="4000"/>
              <a:buNone/>
            </a:pPr>
            <a:r>
              <a:rPr lang="en-US" dirty="0"/>
              <a:t>Title VI Conference 2022</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29"/>
        <p:cNvGrpSpPr/>
        <p:nvPr/>
      </p:nvGrpSpPr>
      <p:grpSpPr>
        <a:xfrm>
          <a:off x="0" y="0"/>
          <a:ext cx="0" cy="0"/>
          <a:chOff x="0" y="0"/>
          <a:chExt cx="0" cy="0"/>
        </a:xfrm>
      </p:grpSpPr>
      <p:sp>
        <p:nvSpPr>
          <p:cNvPr id="930" name="Google Shape;930;p12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2"/>
              </a:buClr>
              <a:buSzPts val="4400"/>
              <a:buFont typeface="Arial"/>
              <a:buNone/>
            </a:pPr>
            <a:r>
              <a:rPr lang="en-US" dirty="0"/>
              <a:t>P&amp;P Implementation &amp; Training</a:t>
            </a:r>
            <a:endParaRPr dirty="0"/>
          </a:p>
        </p:txBody>
      </p:sp>
      <p:sp>
        <p:nvSpPr>
          <p:cNvPr id="931" name="Google Shape;931;p128"/>
          <p:cNvSpPr txBox="1">
            <a:spLocks noGrp="1"/>
          </p:cNvSpPr>
          <p:nvPr>
            <p:ph type="body" idx="1"/>
          </p:nvPr>
        </p:nvSpPr>
        <p:spPr>
          <a:xfrm>
            <a:off x="457200" y="1600201"/>
            <a:ext cx="8229600" cy="3886200"/>
          </a:xfrm>
          <a:prstGeom prst="rect">
            <a:avLst/>
          </a:prstGeom>
          <a:noFill/>
          <a:ln>
            <a:noFill/>
          </a:ln>
        </p:spPr>
        <p:txBody>
          <a:bodyPr spcFirstLastPara="1" wrap="square" lIns="91425" tIns="45700" rIns="91425" bIns="45700" anchor="t" anchorCtr="0">
            <a:noAutofit/>
          </a:bodyPr>
          <a:lstStyle/>
          <a:p>
            <a:pPr marL="228600" lvl="0" indent="-228600" algn="l" rtl="0">
              <a:lnSpc>
                <a:spcPct val="80000"/>
              </a:lnSpc>
              <a:spcBef>
                <a:spcPts val="0"/>
              </a:spcBef>
              <a:spcAft>
                <a:spcPts val="0"/>
              </a:spcAft>
              <a:buSzPts val="2480"/>
              <a:buChar char="•"/>
            </a:pPr>
            <a:r>
              <a:rPr lang="en-US" sz="2480" dirty="0"/>
              <a:t>Implementation and training are important steps in developing a policy and procedures manual. </a:t>
            </a:r>
            <a:endParaRPr dirty="0"/>
          </a:p>
          <a:p>
            <a:pPr marL="228600" lvl="0" indent="-228600" algn="l" rtl="0">
              <a:lnSpc>
                <a:spcPct val="80000"/>
              </a:lnSpc>
              <a:spcBef>
                <a:spcPts val="496"/>
              </a:spcBef>
              <a:spcAft>
                <a:spcPts val="0"/>
              </a:spcAft>
              <a:buSzPts val="2480"/>
              <a:buChar char="•"/>
            </a:pPr>
            <a:r>
              <a:rPr lang="en-US" sz="2480" dirty="0"/>
              <a:t>All staff and volunteers must understand the need to follow the approved policies and procedures and need to be aware of new or revised policies and procedures. </a:t>
            </a:r>
            <a:endParaRPr dirty="0"/>
          </a:p>
          <a:p>
            <a:pPr marL="228600" lvl="0" indent="-228600" algn="l" rtl="0">
              <a:lnSpc>
                <a:spcPct val="80000"/>
              </a:lnSpc>
              <a:spcBef>
                <a:spcPts val="496"/>
              </a:spcBef>
              <a:spcAft>
                <a:spcPts val="0"/>
              </a:spcAft>
              <a:buSzPts val="2480"/>
              <a:buChar char="•"/>
            </a:pPr>
            <a:r>
              <a:rPr lang="en-US" sz="2480" dirty="0"/>
              <a:t>If there is a major change, program directors should conduct a formal training session so all staff will get the same information. </a:t>
            </a:r>
            <a:endParaRPr dirty="0"/>
          </a:p>
          <a:p>
            <a:pPr marL="228600" lvl="0" indent="-228600" algn="l" rtl="0">
              <a:lnSpc>
                <a:spcPct val="80000"/>
              </a:lnSpc>
              <a:spcBef>
                <a:spcPts val="496"/>
              </a:spcBef>
              <a:spcAft>
                <a:spcPts val="0"/>
              </a:spcAft>
              <a:buSzPts val="2480"/>
              <a:buChar char="•"/>
            </a:pPr>
            <a:r>
              <a:rPr lang="en-US" sz="2480" dirty="0"/>
              <a:t>Information about minor changes could be provided in a memo, posted on the bulletin board, or other informal methods.</a:t>
            </a:r>
            <a:endParaRPr dirty="0"/>
          </a:p>
        </p:txBody>
      </p:sp>
      <p:sp>
        <p:nvSpPr>
          <p:cNvPr id="932" name="Google Shape;932;p128"/>
          <p:cNvSpPr txBox="1">
            <a:spLocks noGrp="1"/>
          </p:cNvSpPr>
          <p:nvPr>
            <p:ph type="sldNum" idx="12"/>
          </p:nvPr>
        </p:nvSpPr>
        <p:spPr>
          <a:xfrm>
            <a:off x="3505200" y="6356350"/>
            <a:ext cx="21336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90" y="606788"/>
            <a:ext cx="8922619" cy="767045"/>
          </a:xfrm>
        </p:spPr>
        <p:txBody>
          <a:bodyPr/>
          <a:lstStyle/>
          <a:p>
            <a:r>
              <a:rPr lang="en-US" sz="3200" dirty="0"/>
              <a:t>Policies and Procedures for Part C Caregiver Programs – Respite &amp; Supplemental Services</a:t>
            </a:r>
          </a:p>
        </p:txBody>
      </p:sp>
      <p:sp>
        <p:nvSpPr>
          <p:cNvPr id="3" name="Text Placeholder 2"/>
          <p:cNvSpPr>
            <a:spLocks noGrp="1"/>
          </p:cNvSpPr>
          <p:nvPr>
            <p:ph type="body" idx="1"/>
          </p:nvPr>
        </p:nvSpPr>
        <p:spPr>
          <a:xfrm>
            <a:off x="110689" y="1832460"/>
            <a:ext cx="8749364" cy="3830856"/>
          </a:xfrm>
        </p:spPr>
        <p:txBody>
          <a:bodyPr/>
          <a:lstStyle/>
          <a:p>
            <a:r>
              <a:rPr lang="en-US" sz="2400" dirty="0"/>
              <a:t>Policies and procedures should cover:</a:t>
            </a:r>
          </a:p>
          <a:p>
            <a:pPr lvl="1"/>
            <a:r>
              <a:rPr lang="en-US" sz="2400" dirty="0"/>
              <a:t>how &amp; when you will assess a caregiver for eligibility for the service(s), </a:t>
            </a:r>
          </a:p>
          <a:p>
            <a:pPr lvl="1"/>
            <a:r>
              <a:rPr lang="en-US" sz="2400" dirty="0"/>
              <a:t>how much of the service(s) &amp; how frequently you will provide it, and </a:t>
            </a:r>
          </a:p>
          <a:p>
            <a:pPr lvl="1"/>
            <a:r>
              <a:rPr lang="en-US" sz="2400" dirty="0"/>
              <a:t>what documentation you will require.</a:t>
            </a:r>
          </a:p>
          <a:p>
            <a:pPr marL="25400" indent="0">
              <a:buNone/>
            </a:pPr>
            <a:endParaRPr lang="en-US" dirty="0"/>
          </a:p>
        </p:txBody>
      </p:sp>
      <p:sp>
        <p:nvSpPr>
          <p:cNvPr id="4" name="Slide Number Placeholder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US" smtClean="0"/>
              <a:t>11</a:t>
            </a:fld>
            <a:endParaRPr lang="en-US"/>
          </a:p>
        </p:txBody>
      </p:sp>
    </p:spTree>
    <p:extLst>
      <p:ext uri="{BB962C8B-B14F-4D97-AF65-F5344CB8AC3E}">
        <p14:creationId xmlns:p14="http://schemas.microsoft.com/office/powerpoint/2010/main" val="1031651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P&amp;Ps and Assessment Tools</a:t>
            </a:r>
          </a:p>
        </p:txBody>
      </p:sp>
      <p:sp>
        <p:nvSpPr>
          <p:cNvPr id="3" name="Text Placeholder 2"/>
          <p:cNvSpPr>
            <a:spLocks noGrp="1"/>
          </p:cNvSpPr>
          <p:nvPr>
            <p:ph type="body" idx="1"/>
          </p:nvPr>
        </p:nvSpPr>
        <p:spPr/>
        <p:txBody>
          <a:bodyPr/>
          <a:lstStyle/>
          <a:p>
            <a:r>
              <a:rPr lang="en-US" dirty="0"/>
              <a:t>The purpose of the individual assessment is to </a:t>
            </a:r>
          </a:p>
          <a:p>
            <a:pPr lvl="1"/>
            <a:r>
              <a:rPr lang="en-US" dirty="0"/>
              <a:t>Identify needs, and</a:t>
            </a:r>
          </a:p>
          <a:p>
            <a:pPr lvl="1"/>
            <a:r>
              <a:rPr lang="en-US" dirty="0"/>
              <a:t>Gather information to establish eligibility and determine potential resources to help the caregiver.  </a:t>
            </a:r>
          </a:p>
          <a:p>
            <a:r>
              <a:rPr lang="en-US" dirty="0"/>
              <a:t>The written assessment tool is a way to record that information</a:t>
            </a:r>
          </a:p>
        </p:txBody>
      </p:sp>
      <p:sp>
        <p:nvSpPr>
          <p:cNvPr id="4" name="Slide Number Placeholder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US" smtClean="0"/>
              <a:t>12</a:t>
            </a:fld>
            <a:endParaRPr lang="en-US"/>
          </a:p>
        </p:txBody>
      </p:sp>
    </p:spTree>
    <p:extLst>
      <p:ext uri="{BB962C8B-B14F-4D97-AF65-F5344CB8AC3E}">
        <p14:creationId xmlns:p14="http://schemas.microsoft.com/office/powerpoint/2010/main" val="513882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90" y="22228"/>
            <a:ext cx="8922619" cy="622666"/>
          </a:xfrm>
        </p:spPr>
        <p:txBody>
          <a:bodyPr/>
          <a:lstStyle/>
          <a:p>
            <a:r>
              <a:rPr lang="en-US" sz="3200" dirty="0"/>
              <a:t>Example of Part C Policies</a:t>
            </a:r>
          </a:p>
        </p:txBody>
      </p:sp>
      <p:sp>
        <p:nvSpPr>
          <p:cNvPr id="3" name="Text Placeholder 2"/>
          <p:cNvSpPr>
            <a:spLocks noGrp="1"/>
          </p:cNvSpPr>
          <p:nvPr>
            <p:ph type="body" idx="1"/>
          </p:nvPr>
        </p:nvSpPr>
        <p:spPr>
          <a:xfrm>
            <a:off x="197317" y="558265"/>
            <a:ext cx="8749364" cy="5534526"/>
          </a:xfrm>
        </p:spPr>
        <p:txBody>
          <a:bodyPr/>
          <a:lstStyle/>
          <a:p>
            <a:r>
              <a:rPr lang="en-US" sz="2400" dirty="0"/>
              <a:t>To qualify for Respite or Supplemental Services, Part C program staff will do an initial in-home assessment and yearly reassessments (or as caregiver/elder needs change). </a:t>
            </a:r>
          </a:p>
          <a:p>
            <a:r>
              <a:rPr lang="en-US" sz="2400" dirty="0"/>
              <a:t>Caregivers will sign assessment forms and agreement to participate in program, including monthly check-ins.</a:t>
            </a:r>
          </a:p>
          <a:p>
            <a:r>
              <a:rPr lang="en-US" sz="2400" dirty="0"/>
              <a:t>The Tribal Aging Program will decide how much to allocate to Respite and Supplemental Services on a quarterly basis.</a:t>
            </a:r>
          </a:p>
          <a:p>
            <a:r>
              <a:rPr lang="en-US" sz="2400" dirty="0"/>
              <a:t>Respite services are provided in the elder’s or caregiver’s home by Respite staff.  </a:t>
            </a:r>
          </a:p>
          <a:p>
            <a:r>
              <a:rPr lang="en-US" sz="2400" dirty="0"/>
              <a:t>Respite staff comply with the tribe’s background check policy.</a:t>
            </a:r>
          </a:p>
          <a:p>
            <a:r>
              <a:rPr lang="en-US" sz="2400" dirty="0"/>
              <a:t>Title VI Supplemental Services are provided on a first-come, first-served basis, with a maximum of $500 per Caregiver per year. </a:t>
            </a:r>
            <a:endParaRPr lang="en-US" sz="2000" dirty="0"/>
          </a:p>
          <a:p>
            <a:pPr lvl="1"/>
            <a:endParaRPr lang="en-US" sz="2400" dirty="0"/>
          </a:p>
          <a:p>
            <a:pPr lvl="1"/>
            <a:endParaRPr lang="en-US" sz="1200" dirty="0"/>
          </a:p>
          <a:p>
            <a:pPr lvl="0"/>
            <a:endParaRPr lang="en-US" sz="2400" dirty="0"/>
          </a:p>
          <a:p>
            <a:pPr marL="25400" lvl="0" indent="0">
              <a:buNone/>
            </a:pPr>
            <a:endParaRPr lang="en-US" dirty="0"/>
          </a:p>
        </p:txBody>
      </p:sp>
      <p:sp>
        <p:nvSpPr>
          <p:cNvPr id="4" name="Slide Number Placeholder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US" smtClean="0"/>
              <a:t>13</a:t>
            </a:fld>
            <a:endParaRPr lang="en-US"/>
          </a:p>
        </p:txBody>
      </p:sp>
    </p:spTree>
    <p:extLst>
      <p:ext uri="{BB962C8B-B14F-4D97-AF65-F5344CB8AC3E}">
        <p14:creationId xmlns:p14="http://schemas.microsoft.com/office/powerpoint/2010/main" val="3131090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90" y="22227"/>
            <a:ext cx="8922619" cy="767045"/>
          </a:xfrm>
        </p:spPr>
        <p:txBody>
          <a:bodyPr/>
          <a:lstStyle/>
          <a:p>
            <a:r>
              <a:rPr lang="en-US" sz="3200" dirty="0"/>
              <a:t>Example of Part C P&amp;P Implementation:</a:t>
            </a:r>
          </a:p>
        </p:txBody>
      </p:sp>
      <p:sp>
        <p:nvSpPr>
          <p:cNvPr id="3" name="Text Placeholder 2"/>
          <p:cNvSpPr>
            <a:spLocks noGrp="1"/>
          </p:cNvSpPr>
          <p:nvPr>
            <p:ph type="body" idx="1"/>
          </p:nvPr>
        </p:nvSpPr>
        <p:spPr>
          <a:xfrm>
            <a:off x="197317" y="638683"/>
            <a:ext cx="8749364" cy="3830856"/>
          </a:xfrm>
        </p:spPr>
        <p:txBody>
          <a:bodyPr/>
          <a:lstStyle/>
          <a:p>
            <a:r>
              <a:rPr lang="en-US" sz="2400" dirty="0"/>
              <a:t>Part C program staff does in-home assessment (uses assessment form used by Title III program to document needs).  Caregiver assessed to be providing 24 hour care to elder with diabetes and dementia and need help with medication reminders and respite.</a:t>
            </a:r>
          </a:p>
          <a:p>
            <a:r>
              <a:rPr lang="en-US" sz="2400" dirty="0"/>
              <a:t>Based on assessed needs, Part C program provides automated medication dispensing machine (Supplemental Services) and 4 hours of respite per week (Respite), via Respite staff.  </a:t>
            </a:r>
          </a:p>
          <a:p>
            <a:r>
              <a:rPr lang="en-US" sz="2400" dirty="0"/>
              <a:t>Part C program staff checks in with caregiver and elder each month to see how they are doing and to determine amount of respite for the next month. </a:t>
            </a:r>
            <a:endParaRPr lang="en-US" dirty="0"/>
          </a:p>
        </p:txBody>
      </p:sp>
      <p:sp>
        <p:nvSpPr>
          <p:cNvPr id="4" name="Slide Number Placeholder 3"/>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US" smtClean="0"/>
              <a:t>14</a:t>
            </a:fld>
            <a:endParaRPr lang="en-US"/>
          </a:p>
        </p:txBody>
      </p:sp>
    </p:spTree>
    <p:extLst>
      <p:ext uri="{BB962C8B-B14F-4D97-AF65-F5344CB8AC3E}">
        <p14:creationId xmlns:p14="http://schemas.microsoft.com/office/powerpoint/2010/main" val="3888152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46"/>
        <p:cNvGrpSpPr/>
        <p:nvPr/>
      </p:nvGrpSpPr>
      <p:grpSpPr>
        <a:xfrm>
          <a:off x="0" y="0"/>
          <a:ext cx="0" cy="0"/>
          <a:chOff x="0" y="0"/>
          <a:chExt cx="0" cy="0"/>
        </a:xfrm>
      </p:grpSpPr>
      <p:pic>
        <p:nvPicPr>
          <p:cNvPr id="2" name="Picture 1">
            <a:extLs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0" y="2186077"/>
            <a:ext cx="4915301" cy="3271747"/>
          </a:xfrm>
          <a:prstGeom prst="rect">
            <a:avLst/>
          </a:prstGeom>
        </p:spPr>
      </p:pic>
      <p:sp>
        <p:nvSpPr>
          <p:cNvPr id="348" name="Google Shape;348;p47">
            <a:extLst>
              <a:ext uri="{C183D7F6-B498-43B3-948B-1728B52AA6E4}">
                <adec:decorative xmlns:adec="http://schemas.microsoft.com/office/drawing/2017/decorative" val="1"/>
              </a:ext>
            </a:extLst>
          </p:cNvPr>
          <p:cNvSpPr txBox="1">
            <a:spLocks noGrp="1"/>
          </p:cNvSpPr>
          <p:nvPr>
            <p:ph type="body" idx="1"/>
          </p:nvPr>
        </p:nvSpPr>
        <p:spPr>
          <a:xfrm>
            <a:off x="457200" y="1600201"/>
            <a:ext cx="8229600" cy="1306628"/>
          </a:xfrm>
          <a:prstGeom prst="rect">
            <a:avLst/>
          </a:prstGeom>
          <a:noFill/>
          <a:ln>
            <a:noFill/>
          </a:ln>
        </p:spPr>
        <p:txBody>
          <a:bodyPr spcFirstLastPara="1" wrap="square" lIns="91425" tIns="45700" rIns="91425" bIns="45700" anchor="t" anchorCtr="0">
            <a:noAutofit/>
          </a:bodyPr>
          <a:lstStyle/>
          <a:p>
            <a:pPr marL="228600" lvl="0" indent="-228600" algn="l" rtl="0">
              <a:spcBef>
                <a:spcPts val="0"/>
              </a:spcBef>
              <a:spcAft>
                <a:spcPts val="0"/>
              </a:spcAft>
              <a:buSzPts val="3200"/>
              <a:buChar char="•"/>
            </a:pPr>
            <a:r>
              <a:rPr lang="en-US" dirty="0"/>
              <a:t>You are SUPERHEROs!</a:t>
            </a:r>
          </a:p>
          <a:p>
            <a:pPr marL="457200" lvl="1" indent="0">
              <a:spcBef>
                <a:spcPts val="0"/>
              </a:spcBef>
              <a:buSzPts val="3200"/>
              <a:buNone/>
            </a:pPr>
            <a:endParaRPr dirty="0"/>
          </a:p>
          <a:p>
            <a:pPr marL="0" lvl="0" indent="0" algn="l" rtl="0">
              <a:spcBef>
                <a:spcPts val="640"/>
              </a:spcBef>
              <a:spcAft>
                <a:spcPts val="0"/>
              </a:spcAft>
              <a:buSzPts val="3200"/>
              <a:buNone/>
            </a:pPr>
            <a:r>
              <a:rPr lang="en-US" dirty="0"/>
              <a:t>      </a:t>
            </a:r>
            <a:endParaRPr dirty="0"/>
          </a:p>
        </p:txBody>
      </p:sp>
      <p:sp>
        <p:nvSpPr>
          <p:cNvPr id="347" name="Google Shape;347;p47">
            <a:extLst>
              <a:ext uri="{C183D7F6-B498-43B3-948B-1728B52AA6E4}">
                <adec:decorative xmlns:adec="http://schemas.microsoft.com/office/drawing/2017/decorative" val="1"/>
              </a:ext>
            </a:extLst>
          </p:cNvPr>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2"/>
              </a:buClr>
              <a:buSzPts val="4400"/>
              <a:buFont typeface="Arial"/>
              <a:buNone/>
            </a:pPr>
            <a:r>
              <a:rPr lang="en-US" dirty="0"/>
              <a:t>WHAT ARE TITLE VI Program Staff and Volunteers?</a:t>
            </a:r>
            <a:endParaRPr dirty="0"/>
          </a:p>
        </p:txBody>
      </p:sp>
    </p:spTree>
    <p:extLst>
      <p:ext uri="{BB962C8B-B14F-4D97-AF65-F5344CB8AC3E}">
        <p14:creationId xmlns:p14="http://schemas.microsoft.com/office/powerpoint/2010/main" val="12958923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368425"/>
            <a:ext cx="8229600" cy="1143000"/>
          </a:xfrm>
        </p:spPr>
        <p:txBody>
          <a:bodyPr>
            <a:normAutofit/>
          </a:bodyPr>
          <a:lstStyle/>
          <a:p>
            <a:r>
              <a:rPr lang="en-US" b="1" dirty="0"/>
              <a:t>Questions?</a:t>
            </a:r>
          </a:p>
        </p:txBody>
      </p:sp>
      <p:sp>
        <p:nvSpPr>
          <p:cNvPr id="8" name="Content Placeholder 2"/>
          <p:cNvSpPr>
            <a:spLocks noGrp="1"/>
          </p:cNvSpPr>
          <p:nvPr>
            <p:ph sz="half" idx="4294967295"/>
          </p:nvPr>
        </p:nvSpPr>
        <p:spPr>
          <a:xfrm>
            <a:off x="0" y="1368425"/>
            <a:ext cx="3627438" cy="3044825"/>
          </a:xfrm>
          <a:prstGeom prst="rect">
            <a:avLst/>
          </a:prstGeom>
        </p:spPr>
        <p:txBody>
          <a:bodyPr>
            <a:noAutofit/>
          </a:bodyPr>
          <a:lstStyle/>
          <a:p>
            <a:pPr marL="0" indent="0">
              <a:buNone/>
            </a:pPr>
            <a:r>
              <a:rPr lang="en-US" sz="1600" dirty="0">
                <a:latin typeface="Arial" pitchFamily="34" charset="0"/>
                <a:cs typeface="Arial" pitchFamily="34" charset="0"/>
              </a:rPr>
              <a:t> </a:t>
            </a:r>
          </a:p>
        </p:txBody>
      </p:sp>
      <p:sp>
        <p:nvSpPr>
          <p:cNvPr id="12" name="Rectangle 3"/>
          <p:cNvSpPr txBox="1">
            <a:spLocks/>
          </p:cNvSpPr>
          <p:nvPr/>
        </p:nvSpPr>
        <p:spPr>
          <a:xfrm>
            <a:off x="457199" y="2635624"/>
            <a:ext cx="8229600" cy="338117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25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2400" b="1" dirty="0">
                <a:solidFill>
                  <a:schemeClr val="bg1"/>
                </a:solidFill>
                <a:latin typeface="Arial" panose="020B0604020202020204" pitchFamily="34" charset="0"/>
                <a:cs typeface="Arial" panose="020B0604020202020204" pitchFamily="34" charset="0"/>
              </a:rPr>
              <a:t>Amy Wiatr-Rodriguez</a:t>
            </a:r>
          </a:p>
          <a:p>
            <a:pPr marL="0" indent="0" algn="ctr">
              <a:buNone/>
            </a:pPr>
            <a:r>
              <a:rPr lang="en-US" sz="2400" b="1" dirty="0">
                <a:solidFill>
                  <a:schemeClr val="bg1"/>
                </a:solidFill>
                <a:latin typeface="Arial" panose="020B0604020202020204" pitchFamily="34" charset="0"/>
                <a:cs typeface="Arial" panose="020B0604020202020204" pitchFamily="34" charset="0"/>
              </a:rPr>
              <a:t>Regional Administrator, Region V</a:t>
            </a:r>
          </a:p>
          <a:p>
            <a:pPr marL="0" indent="0" algn="ctr">
              <a:buNone/>
            </a:pPr>
            <a:r>
              <a:rPr lang="en-US" sz="2400" b="1" dirty="0">
                <a:solidFill>
                  <a:schemeClr val="bg1"/>
                </a:solidFill>
                <a:latin typeface="Arial" panose="020B0604020202020204" pitchFamily="34" charset="0"/>
                <a:cs typeface="Arial" panose="020B0604020202020204" pitchFamily="34" charset="0"/>
              </a:rPr>
              <a:t>U.S. Department of Health and Human Services</a:t>
            </a:r>
          </a:p>
          <a:p>
            <a:pPr marL="0" indent="0" algn="ctr">
              <a:buNone/>
            </a:pPr>
            <a:r>
              <a:rPr lang="en-US" sz="2400" b="1" dirty="0">
                <a:solidFill>
                  <a:schemeClr val="bg1"/>
                </a:solidFill>
                <a:latin typeface="Arial" panose="020B0604020202020204" pitchFamily="34" charset="0"/>
                <a:cs typeface="Arial" panose="020B0604020202020204" pitchFamily="34" charset="0"/>
              </a:rPr>
              <a:t>Administration for Community Living</a:t>
            </a:r>
          </a:p>
          <a:p>
            <a:pPr marL="0" indent="0" algn="ctr">
              <a:buNone/>
            </a:pPr>
            <a:r>
              <a:rPr lang="en-US" sz="2400" dirty="0">
                <a:solidFill>
                  <a:schemeClr val="bg1"/>
                </a:solidFill>
                <a:latin typeface="Arial" panose="020B0604020202020204" pitchFamily="34" charset="0"/>
                <a:cs typeface="Arial" panose="020B0604020202020204" pitchFamily="34" charset="0"/>
              </a:rPr>
              <a:t>PHONE: 312.938.9858|  EMAIL: </a:t>
            </a:r>
            <a:r>
              <a:rPr lang="en-US" sz="2400" dirty="0">
                <a:ln>
                  <a:solidFill>
                    <a:schemeClr val="bg1"/>
                  </a:solidFill>
                </a:ln>
                <a:solidFill>
                  <a:schemeClr val="bg1"/>
                </a:solidFill>
                <a:latin typeface="Arial" panose="020B0604020202020204" pitchFamily="34" charset="0"/>
                <a:cs typeface="Arial" panose="020B0604020202020204" pitchFamily="34" charset="0"/>
                <a:hlinkClick r:id="rId3"/>
              </a:rPr>
              <a:t>Amy.Wiatr@acl.hhs.gov</a:t>
            </a:r>
            <a:r>
              <a:rPr lang="en-US" sz="2400" dirty="0">
                <a:ln>
                  <a:solidFill>
                    <a:schemeClr val="bg1"/>
                  </a:solidFill>
                </a:ln>
                <a:solidFill>
                  <a:schemeClr val="accent1"/>
                </a:solidFill>
                <a:latin typeface="Calibri" pitchFamily="34" charset="0"/>
              </a:rPr>
              <a:t> </a:t>
            </a:r>
            <a:r>
              <a:rPr lang="en-US" sz="2400" dirty="0">
                <a:solidFill>
                  <a:schemeClr val="bg1"/>
                </a:solidFill>
                <a:latin typeface="Calibri" pitchFamily="34" charset="0"/>
              </a:rPr>
              <a:t> </a:t>
            </a:r>
            <a:endParaRPr lang="en-US" sz="2400" dirty="0">
              <a:solidFill>
                <a:schemeClr val="bg1"/>
              </a:solidFill>
            </a:endParaRPr>
          </a:p>
        </p:txBody>
      </p:sp>
    </p:spTree>
    <p:extLst>
      <p:ext uri="{BB962C8B-B14F-4D97-AF65-F5344CB8AC3E}">
        <p14:creationId xmlns:p14="http://schemas.microsoft.com/office/powerpoint/2010/main" val="3485521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7"/>
        <p:cNvGrpSpPr/>
        <p:nvPr/>
      </p:nvGrpSpPr>
      <p:grpSpPr>
        <a:xfrm>
          <a:off x="0" y="0"/>
          <a:ext cx="0" cy="0"/>
          <a:chOff x="0" y="0"/>
          <a:chExt cx="0" cy="0"/>
        </a:xfrm>
      </p:grpSpPr>
      <p:sp>
        <p:nvSpPr>
          <p:cNvPr id="880" name="Google Shape;880;p121">
            <a:extLst>
              <a:ext uri="{C183D7F6-B498-43B3-948B-1728B52AA6E4}">
                <adec:decorative xmlns:adec="http://schemas.microsoft.com/office/drawing/2017/decorative" val="1"/>
              </a:ext>
            </a:extLst>
          </p:cNvPr>
          <p:cNvSpPr txBox="1">
            <a:spLocks noGrp="1"/>
          </p:cNvSpPr>
          <p:nvPr>
            <p:ph type="sldNum" idx="12"/>
          </p:nvPr>
        </p:nvSpPr>
        <p:spPr>
          <a:xfrm>
            <a:off x="3505200" y="6356350"/>
            <a:ext cx="21336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en-US">
                <a:solidFill>
                  <a:schemeClr val="bg1"/>
                </a:solidFill>
              </a:rPr>
              <a:t>2</a:t>
            </a:fld>
            <a:endParaRPr>
              <a:solidFill>
                <a:schemeClr val="bg1"/>
              </a:solidFill>
            </a:endParaRPr>
          </a:p>
        </p:txBody>
      </p:sp>
      <p:sp>
        <p:nvSpPr>
          <p:cNvPr id="879" name="Google Shape;879;p121">
            <a:extLst>
              <a:ext uri="{C183D7F6-B498-43B3-948B-1728B52AA6E4}">
                <adec:decorative xmlns:adec="http://schemas.microsoft.com/office/drawing/2017/decorative" val="1"/>
              </a:ext>
            </a:extLst>
          </p:cNvPr>
          <p:cNvSpPr txBox="1">
            <a:spLocks noGrp="1"/>
          </p:cNvSpPr>
          <p:nvPr>
            <p:ph type="body" idx="1"/>
          </p:nvPr>
        </p:nvSpPr>
        <p:spPr>
          <a:xfrm>
            <a:off x="457200" y="1828800"/>
            <a:ext cx="8229600" cy="3886200"/>
          </a:xfrm>
          <a:prstGeom prst="rect">
            <a:avLst/>
          </a:prstGeom>
          <a:noFill/>
          <a:ln>
            <a:noFill/>
          </a:ln>
        </p:spPr>
        <p:txBody>
          <a:bodyPr spcFirstLastPara="1" wrap="square" lIns="91425" tIns="45700" rIns="91425" bIns="45700" anchor="t" anchorCtr="0">
            <a:noAutofit/>
          </a:bodyPr>
          <a:lstStyle/>
          <a:p>
            <a:pPr marL="0" lvl="0" indent="0" algn="l" rtl="0">
              <a:lnSpc>
                <a:spcPct val="80000"/>
              </a:lnSpc>
              <a:spcBef>
                <a:spcPts val="0"/>
              </a:spcBef>
              <a:spcAft>
                <a:spcPts val="0"/>
              </a:spcAft>
              <a:buSzPts val="2240"/>
              <a:buNone/>
            </a:pPr>
            <a:endParaRPr sz="2240" dirty="0"/>
          </a:p>
          <a:p>
            <a:pPr marL="0" lvl="0" indent="0" algn="l" rtl="0">
              <a:lnSpc>
                <a:spcPct val="80000"/>
              </a:lnSpc>
              <a:spcBef>
                <a:spcPts val="448"/>
              </a:spcBef>
              <a:spcAft>
                <a:spcPts val="0"/>
              </a:spcAft>
              <a:buSzPts val="2240"/>
              <a:buNone/>
            </a:pPr>
            <a:r>
              <a:rPr lang="en-US" sz="2240" dirty="0" err="1"/>
              <a:t>cha·os</a:t>
            </a:r>
            <a:endParaRPr sz="2240" dirty="0"/>
          </a:p>
          <a:p>
            <a:pPr marL="0" lvl="0" indent="0" algn="l" rtl="0">
              <a:lnSpc>
                <a:spcPct val="80000"/>
              </a:lnSpc>
              <a:spcBef>
                <a:spcPts val="448"/>
              </a:spcBef>
              <a:spcAft>
                <a:spcPts val="0"/>
              </a:spcAft>
              <a:buSzPts val="2240"/>
              <a:buNone/>
            </a:pPr>
            <a:r>
              <a:rPr lang="en-US" sz="2240" dirty="0"/>
              <a:t>/ˈ</a:t>
            </a:r>
            <a:r>
              <a:rPr lang="en-US" sz="2240" dirty="0" err="1"/>
              <a:t>kāˌäs</a:t>
            </a:r>
            <a:r>
              <a:rPr lang="en-US" sz="2240" dirty="0"/>
              <a:t>/</a:t>
            </a:r>
            <a:endParaRPr dirty="0"/>
          </a:p>
          <a:p>
            <a:pPr marL="0" lvl="0" indent="0" algn="l" rtl="0">
              <a:lnSpc>
                <a:spcPct val="80000"/>
              </a:lnSpc>
              <a:spcBef>
                <a:spcPts val="448"/>
              </a:spcBef>
              <a:spcAft>
                <a:spcPts val="0"/>
              </a:spcAft>
              <a:buSzPts val="2240"/>
              <a:buNone/>
            </a:pPr>
            <a:r>
              <a:rPr lang="en-US" sz="2240" dirty="0"/>
              <a:t>Noun</a:t>
            </a:r>
            <a:endParaRPr dirty="0"/>
          </a:p>
          <a:p>
            <a:pPr marL="0" lvl="0" indent="0" algn="l" rtl="0">
              <a:lnSpc>
                <a:spcPct val="80000"/>
              </a:lnSpc>
              <a:spcBef>
                <a:spcPts val="448"/>
              </a:spcBef>
              <a:spcAft>
                <a:spcPts val="0"/>
              </a:spcAft>
              <a:buSzPts val="2240"/>
              <a:buNone/>
            </a:pPr>
            <a:r>
              <a:rPr lang="en-US" sz="2240" dirty="0"/>
              <a:t>a state of utter confusion or disorder; </a:t>
            </a:r>
            <a:endParaRPr dirty="0"/>
          </a:p>
          <a:p>
            <a:pPr marL="0" lvl="0" indent="0" algn="l" rtl="0">
              <a:lnSpc>
                <a:spcPct val="80000"/>
              </a:lnSpc>
              <a:spcBef>
                <a:spcPts val="448"/>
              </a:spcBef>
              <a:spcAft>
                <a:spcPts val="0"/>
              </a:spcAft>
              <a:buSzPts val="2240"/>
              <a:buNone/>
            </a:pPr>
            <a:r>
              <a:rPr lang="en-US" sz="2240" dirty="0"/>
              <a:t>a total lack of organization or order.</a:t>
            </a:r>
            <a:endParaRPr dirty="0"/>
          </a:p>
          <a:p>
            <a:pPr marL="0" lvl="0" indent="0" algn="l" rtl="0">
              <a:lnSpc>
                <a:spcPct val="80000"/>
              </a:lnSpc>
              <a:spcBef>
                <a:spcPts val="448"/>
              </a:spcBef>
              <a:spcAft>
                <a:spcPts val="0"/>
              </a:spcAft>
              <a:buSzPts val="2240"/>
              <a:buNone/>
            </a:pPr>
            <a:r>
              <a:rPr lang="en-US" sz="2240" dirty="0"/>
              <a:t>any confused, disorderly mass: a chaos of meaningless phrases.</a:t>
            </a:r>
            <a:endParaRPr dirty="0"/>
          </a:p>
          <a:p>
            <a:pPr marL="0" lvl="0" indent="0" algn="l" rtl="0">
              <a:lnSpc>
                <a:spcPct val="80000"/>
              </a:lnSpc>
              <a:spcBef>
                <a:spcPts val="448"/>
              </a:spcBef>
              <a:spcAft>
                <a:spcPts val="0"/>
              </a:spcAft>
              <a:buSzPts val="2240"/>
              <a:buNone/>
            </a:pPr>
            <a:r>
              <a:rPr lang="en-US" sz="2240" dirty="0"/>
              <a:t>synonyms: disorder, disarray, disorganization, confusion, mayhem, bedlam, pandemonium, havoc, turmoil, tumult, commotion, disruption, upheaval, uproar, maelstrom; </a:t>
            </a:r>
            <a:endParaRPr dirty="0"/>
          </a:p>
          <a:p>
            <a:pPr marL="0" lvl="0" indent="0" algn="l" rtl="0">
              <a:lnSpc>
                <a:spcPct val="80000"/>
              </a:lnSpc>
              <a:spcBef>
                <a:spcPts val="448"/>
              </a:spcBef>
              <a:spcAft>
                <a:spcPts val="0"/>
              </a:spcAft>
              <a:buSzPts val="2240"/>
              <a:buNone/>
            </a:pPr>
            <a:endParaRPr sz="2240" dirty="0"/>
          </a:p>
        </p:txBody>
      </p:sp>
      <p:pic>
        <p:nvPicPr>
          <p:cNvPr id="881" name="Google Shape;881;p121">
            <a:extLst>
              <a:ext uri="{C183D7F6-B498-43B3-948B-1728B52AA6E4}">
                <adec:decorative xmlns:adec="http://schemas.microsoft.com/office/drawing/2017/decorative" val="1"/>
              </a:ext>
            </a:extLst>
          </p:cNvPr>
          <p:cNvPicPr preferRelativeResize="0"/>
          <p:nvPr/>
        </p:nvPicPr>
        <p:blipFill rotWithShape="1">
          <a:blip r:embed="rId3">
            <a:alphaModFix/>
          </a:blip>
          <a:srcRect/>
          <a:stretch/>
        </p:blipFill>
        <p:spPr>
          <a:xfrm>
            <a:off x="5486400" y="1600200"/>
            <a:ext cx="3005598" cy="1932170"/>
          </a:xfrm>
          <a:prstGeom prst="rect">
            <a:avLst/>
          </a:prstGeom>
          <a:noFill/>
          <a:ln>
            <a:noFill/>
          </a:ln>
        </p:spPr>
      </p:pic>
      <p:sp>
        <p:nvSpPr>
          <p:cNvPr id="878" name="Google Shape;878;p121">
            <a:extLst>
              <a:ext uri="{C183D7F6-B498-43B3-948B-1728B52AA6E4}">
                <adec:decorative xmlns:adec="http://schemas.microsoft.com/office/drawing/2017/decorative" val="1"/>
              </a:ext>
            </a:extLst>
          </p:cNvPr>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2"/>
              </a:buClr>
              <a:buSzPts val="4400"/>
              <a:buFont typeface="Arial"/>
              <a:buNone/>
            </a:pPr>
            <a:r>
              <a:rPr lang="en-US" dirty="0"/>
              <a:t>Why Polices and Procedures?</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86"/>
        <p:cNvGrpSpPr/>
        <p:nvPr/>
      </p:nvGrpSpPr>
      <p:grpSpPr>
        <a:xfrm>
          <a:off x="0" y="0"/>
          <a:ext cx="0" cy="0"/>
          <a:chOff x="0" y="0"/>
          <a:chExt cx="0" cy="0"/>
        </a:xfrm>
      </p:grpSpPr>
      <p:sp>
        <p:nvSpPr>
          <p:cNvPr id="887" name="Google Shape;887;p12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2"/>
              </a:buClr>
              <a:buSzPts val="3959"/>
              <a:buFont typeface="Arial"/>
              <a:buNone/>
            </a:pPr>
            <a:r>
              <a:rPr lang="en-US" sz="3959" dirty="0"/>
              <a:t>Policies and Procedures are Required!</a:t>
            </a:r>
            <a:endParaRPr dirty="0"/>
          </a:p>
        </p:txBody>
      </p:sp>
      <p:sp>
        <p:nvSpPr>
          <p:cNvPr id="888" name="Google Shape;888;p122"/>
          <p:cNvSpPr txBox="1">
            <a:spLocks noGrp="1"/>
          </p:cNvSpPr>
          <p:nvPr>
            <p:ph type="body" idx="1"/>
          </p:nvPr>
        </p:nvSpPr>
        <p:spPr>
          <a:xfrm>
            <a:off x="457200" y="1600201"/>
            <a:ext cx="8229600" cy="3886200"/>
          </a:xfrm>
          <a:prstGeom prst="rect">
            <a:avLst/>
          </a:prstGeom>
          <a:noFill/>
          <a:ln>
            <a:noFill/>
          </a:ln>
        </p:spPr>
        <p:txBody>
          <a:bodyPr spcFirstLastPara="1" wrap="square" lIns="91425" tIns="45700" rIns="91425" bIns="45700" anchor="t" anchorCtr="0">
            <a:noAutofit/>
          </a:bodyPr>
          <a:lstStyle/>
          <a:p>
            <a:pPr marL="228600" lvl="0" indent="-228600" algn="l" rtl="0">
              <a:lnSpc>
                <a:spcPct val="80000"/>
              </a:lnSpc>
              <a:spcBef>
                <a:spcPts val="0"/>
              </a:spcBef>
              <a:spcAft>
                <a:spcPts val="0"/>
              </a:spcAft>
              <a:buSzPts val="2240"/>
              <a:buChar char="•"/>
            </a:pPr>
            <a:r>
              <a:rPr lang="en-US" sz="2240"/>
              <a:t>They are required (see the Title VI Resource Manual page 38)</a:t>
            </a:r>
            <a:endParaRPr/>
          </a:p>
          <a:p>
            <a:pPr marL="228600" lvl="0" indent="-228600" algn="l" rtl="0">
              <a:lnSpc>
                <a:spcPct val="80000"/>
              </a:lnSpc>
              <a:spcBef>
                <a:spcPts val="448"/>
              </a:spcBef>
              <a:spcAft>
                <a:spcPts val="0"/>
              </a:spcAft>
              <a:buSzPts val="2240"/>
              <a:buChar char="•"/>
            </a:pPr>
            <a:r>
              <a:rPr lang="en-US" sz="2240"/>
              <a:t>Did you know that having policies and procedures can actually make your job easier by assisting you with:</a:t>
            </a:r>
            <a:endParaRPr/>
          </a:p>
          <a:p>
            <a:pPr marL="742950" lvl="1" indent="-285750" algn="l" rtl="0">
              <a:lnSpc>
                <a:spcPct val="80000"/>
              </a:lnSpc>
              <a:spcBef>
                <a:spcPts val="392"/>
              </a:spcBef>
              <a:spcAft>
                <a:spcPts val="0"/>
              </a:spcAft>
              <a:buClr>
                <a:schemeClr val="dk1"/>
              </a:buClr>
              <a:buSzPts val="1960"/>
              <a:buChar char="–"/>
            </a:pPr>
            <a:r>
              <a:rPr lang="en-US" sz="1960"/>
              <a:t>Daily decision making</a:t>
            </a:r>
            <a:endParaRPr/>
          </a:p>
          <a:p>
            <a:pPr marL="742950" lvl="1" indent="-285750" algn="l" rtl="0">
              <a:lnSpc>
                <a:spcPct val="80000"/>
              </a:lnSpc>
              <a:spcBef>
                <a:spcPts val="392"/>
              </a:spcBef>
              <a:spcAft>
                <a:spcPts val="0"/>
              </a:spcAft>
              <a:buClr>
                <a:schemeClr val="dk1"/>
              </a:buClr>
              <a:buSzPts val="1960"/>
              <a:buChar char="–"/>
            </a:pPr>
            <a:r>
              <a:rPr lang="en-US" sz="1960"/>
              <a:t>Program monitoring</a:t>
            </a:r>
            <a:endParaRPr/>
          </a:p>
          <a:p>
            <a:pPr marL="742950" lvl="1" indent="-285750" algn="l" rtl="0">
              <a:lnSpc>
                <a:spcPct val="80000"/>
              </a:lnSpc>
              <a:spcBef>
                <a:spcPts val="392"/>
              </a:spcBef>
              <a:spcAft>
                <a:spcPts val="0"/>
              </a:spcAft>
              <a:buClr>
                <a:schemeClr val="dk1"/>
              </a:buClr>
              <a:buSzPts val="1960"/>
              <a:buChar char="–"/>
            </a:pPr>
            <a:r>
              <a:rPr lang="en-US" sz="1960"/>
              <a:t>Staff development</a:t>
            </a:r>
            <a:endParaRPr/>
          </a:p>
          <a:p>
            <a:pPr marL="228600" lvl="0" indent="-228600" algn="l" rtl="0">
              <a:lnSpc>
                <a:spcPct val="80000"/>
              </a:lnSpc>
              <a:spcBef>
                <a:spcPts val="448"/>
              </a:spcBef>
              <a:spcAft>
                <a:spcPts val="0"/>
              </a:spcAft>
              <a:buSzPts val="2240"/>
              <a:buChar char="•"/>
            </a:pPr>
            <a:r>
              <a:rPr lang="en-US" sz="2240"/>
              <a:t>Quality, integrity, internal controls and continuity of services</a:t>
            </a:r>
            <a:endParaRPr/>
          </a:p>
          <a:p>
            <a:pPr marL="228600" lvl="0" indent="-228600" algn="l" rtl="0">
              <a:lnSpc>
                <a:spcPct val="80000"/>
              </a:lnSpc>
              <a:spcBef>
                <a:spcPts val="448"/>
              </a:spcBef>
              <a:spcAft>
                <a:spcPts val="0"/>
              </a:spcAft>
              <a:buSzPts val="2240"/>
              <a:buChar char="•"/>
            </a:pPr>
            <a:r>
              <a:rPr lang="en-US" sz="2240"/>
              <a:t>Policies and Procedures are inter-related</a:t>
            </a:r>
            <a:endParaRPr/>
          </a:p>
          <a:p>
            <a:pPr marL="742950" lvl="1" indent="-285750" algn="l" rtl="0">
              <a:lnSpc>
                <a:spcPct val="80000"/>
              </a:lnSpc>
              <a:spcBef>
                <a:spcPts val="392"/>
              </a:spcBef>
              <a:spcAft>
                <a:spcPts val="0"/>
              </a:spcAft>
              <a:buClr>
                <a:schemeClr val="dk1"/>
              </a:buClr>
              <a:buSzPts val="1960"/>
              <a:buChar char="–"/>
            </a:pPr>
            <a:r>
              <a:rPr lang="en-US" sz="1960"/>
              <a:t>Policies guide the implementation of programs</a:t>
            </a:r>
            <a:endParaRPr/>
          </a:p>
          <a:p>
            <a:pPr marL="742950" lvl="1" indent="-285750" algn="l" rtl="0">
              <a:lnSpc>
                <a:spcPct val="80000"/>
              </a:lnSpc>
              <a:spcBef>
                <a:spcPts val="392"/>
              </a:spcBef>
              <a:spcAft>
                <a:spcPts val="0"/>
              </a:spcAft>
              <a:buClr>
                <a:schemeClr val="dk1"/>
              </a:buClr>
              <a:buSzPts val="1960"/>
              <a:buChar char="–"/>
            </a:pPr>
            <a:r>
              <a:rPr lang="en-US" sz="1960"/>
              <a:t>Procedures are the steps or activities needed to accomplish a specific policy</a:t>
            </a:r>
            <a:endParaRPr/>
          </a:p>
          <a:p>
            <a:pPr marL="742950" lvl="1" indent="-285750" algn="l" rtl="0">
              <a:lnSpc>
                <a:spcPct val="80000"/>
              </a:lnSpc>
              <a:spcBef>
                <a:spcPts val="392"/>
              </a:spcBef>
              <a:spcAft>
                <a:spcPts val="0"/>
              </a:spcAft>
              <a:buClr>
                <a:schemeClr val="dk1"/>
              </a:buClr>
              <a:buSzPts val="1960"/>
              <a:buChar char="–"/>
            </a:pPr>
            <a:r>
              <a:rPr lang="en-US" sz="1960"/>
              <a:t>Together they provide the rules and guidelines for the program</a:t>
            </a:r>
            <a:endParaRPr/>
          </a:p>
          <a:p>
            <a:pPr marL="742950" lvl="1" indent="-161290" algn="l" rtl="0">
              <a:lnSpc>
                <a:spcPct val="80000"/>
              </a:lnSpc>
              <a:spcBef>
                <a:spcPts val="392"/>
              </a:spcBef>
              <a:spcAft>
                <a:spcPts val="0"/>
              </a:spcAft>
              <a:buClr>
                <a:schemeClr val="dk1"/>
              </a:buClr>
              <a:buSzPts val="1960"/>
              <a:buNone/>
            </a:pPr>
            <a:endParaRPr sz="196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2"/>
        <p:cNvGrpSpPr/>
        <p:nvPr/>
      </p:nvGrpSpPr>
      <p:grpSpPr>
        <a:xfrm>
          <a:off x="0" y="0"/>
          <a:ext cx="0" cy="0"/>
          <a:chOff x="0" y="0"/>
          <a:chExt cx="0" cy="0"/>
        </a:xfrm>
      </p:grpSpPr>
      <p:sp>
        <p:nvSpPr>
          <p:cNvPr id="893" name="Google Shape;893;p12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2"/>
              </a:buClr>
              <a:buSzPts val="4400"/>
              <a:buFont typeface="Arial"/>
              <a:buNone/>
            </a:pPr>
            <a:r>
              <a:rPr lang="en-US"/>
              <a:t>Policy and Procedures</a:t>
            </a:r>
            <a:endParaRPr/>
          </a:p>
        </p:txBody>
      </p:sp>
      <p:sp>
        <p:nvSpPr>
          <p:cNvPr id="894" name="Google Shape;894;p123"/>
          <p:cNvSpPr txBox="1">
            <a:spLocks noGrp="1"/>
          </p:cNvSpPr>
          <p:nvPr>
            <p:ph type="body" idx="1"/>
          </p:nvPr>
        </p:nvSpPr>
        <p:spPr>
          <a:xfrm>
            <a:off x="457200" y="1600201"/>
            <a:ext cx="8229600" cy="3886200"/>
          </a:xfrm>
          <a:prstGeom prst="rect">
            <a:avLst/>
          </a:prstGeom>
          <a:noFill/>
          <a:ln>
            <a:noFill/>
          </a:ln>
        </p:spPr>
        <p:txBody>
          <a:bodyPr spcFirstLastPara="1" wrap="square" lIns="91425" tIns="45700" rIns="91425" bIns="45700" anchor="t" anchorCtr="0">
            <a:noAutofit/>
          </a:bodyPr>
          <a:lstStyle/>
          <a:p>
            <a:pPr marL="228600" lvl="0" indent="-228600" algn="l" rtl="0">
              <a:lnSpc>
                <a:spcPct val="80000"/>
              </a:lnSpc>
              <a:spcBef>
                <a:spcPts val="0"/>
              </a:spcBef>
              <a:spcAft>
                <a:spcPts val="0"/>
              </a:spcAft>
              <a:buSzPts val="2960"/>
              <a:buChar char="•"/>
            </a:pPr>
            <a:r>
              <a:rPr lang="en-US" sz="2960" dirty="0"/>
              <a:t>Tribal governments likely have policies and procedures for many administrative, personnel, and financial activities.</a:t>
            </a:r>
            <a:endParaRPr dirty="0"/>
          </a:p>
          <a:p>
            <a:pPr marL="228600" lvl="0" indent="-228600" algn="l" rtl="0">
              <a:lnSpc>
                <a:spcPct val="80000"/>
              </a:lnSpc>
              <a:spcBef>
                <a:spcPts val="592"/>
              </a:spcBef>
              <a:spcAft>
                <a:spcPts val="0"/>
              </a:spcAft>
              <a:buSzPts val="2960"/>
              <a:buChar char="•"/>
            </a:pPr>
            <a:r>
              <a:rPr lang="en-US" sz="2960" dirty="0"/>
              <a:t>You should review these, select those that are applicable to your program, and develop additional policies and procedures specific to the needs of your program.</a:t>
            </a:r>
          </a:p>
          <a:p>
            <a:pPr marL="228600" lvl="0" indent="-228600" algn="l" rtl="0">
              <a:lnSpc>
                <a:spcPct val="80000"/>
              </a:lnSpc>
              <a:spcBef>
                <a:spcPts val="592"/>
              </a:spcBef>
              <a:spcAft>
                <a:spcPts val="0"/>
              </a:spcAft>
              <a:buSzPts val="2960"/>
              <a:buChar char="•"/>
            </a:pPr>
            <a:r>
              <a:rPr lang="en-US" sz="2960" dirty="0"/>
              <a:t>Keep your policies and procedures together in a manual so they are easy to find and reference.</a:t>
            </a:r>
            <a:endParaRPr dirty="0"/>
          </a:p>
        </p:txBody>
      </p:sp>
      <p:sp>
        <p:nvSpPr>
          <p:cNvPr id="895" name="Google Shape;895;p123"/>
          <p:cNvSpPr txBox="1">
            <a:spLocks noGrp="1"/>
          </p:cNvSpPr>
          <p:nvPr>
            <p:ph type="sldNum" idx="12"/>
          </p:nvPr>
        </p:nvSpPr>
        <p:spPr>
          <a:xfrm>
            <a:off x="3505200" y="6356350"/>
            <a:ext cx="21336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0"/>
        <p:cNvGrpSpPr/>
        <p:nvPr/>
      </p:nvGrpSpPr>
      <p:grpSpPr>
        <a:xfrm>
          <a:off x="0" y="0"/>
          <a:ext cx="0" cy="0"/>
          <a:chOff x="0" y="0"/>
          <a:chExt cx="0" cy="0"/>
        </a:xfrm>
      </p:grpSpPr>
      <p:sp>
        <p:nvSpPr>
          <p:cNvPr id="901" name="Google Shape;901;p1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2"/>
              </a:buClr>
              <a:buSzPts val="4400"/>
              <a:buFont typeface="Arial"/>
              <a:buNone/>
            </a:pPr>
            <a:r>
              <a:rPr lang="en-US"/>
              <a:t>Policy</a:t>
            </a:r>
            <a:endParaRPr/>
          </a:p>
        </p:txBody>
      </p:sp>
      <p:sp>
        <p:nvSpPr>
          <p:cNvPr id="902" name="Google Shape;902;p124"/>
          <p:cNvSpPr txBox="1">
            <a:spLocks noGrp="1"/>
          </p:cNvSpPr>
          <p:nvPr>
            <p:ph type="body" idx="1"/>
          </p:nvPr>
        </p:nvSpPr>
        <p:spPr>
          <a:xfrm>
            <a:off x="457200" y="1600200"/>
            <a:ext cx="8229600" cy="4038599"/>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SzPts val="2720"/>
              <a:buChar char="•"/>
            </a:pPr>
            <a:r>
              <a:rPr lang="en-US" sz="2720"/>
              <a:t>Policies guide the implementation of programs. For Title VI programs, any of the OAA requirements should have a written policy. </a:t>
            </a:r>
            <a:endParaRPr/>
          </a:p>
          <a:p>
            <a:pPr marL="228600" lvl="0" indent="-228600" algn="l" rtl="0">
              <a:lnSpc>
                <a:spcPct val="90000"/>
              </a:lnSpc>
              <a:spcBef>
                <a:spcPts val="544"/>
              </a:spcBef>
              <a:spcAft>
                <a:spcPts val="0"/>
              </a:spcAft>
              <a:buSzPts val="2720"/>
              <a:buChar char="•"/>
            </a:pPr>
            <a:r>
              <a:rPr lang="en-US" sz="2720"/>
              <a:t>For example, Title VI requires that you provide elders with the opportunity to voluntarily contribute to the cost of a service. </a:t>
            </a:r>
            <a:endParaRPr/>
          </a:p>
          <a:p>
            <a:pPr marL="742950" lvl="1" indent="-285750" algn="l" rtl="0">
              <a:lnSpc>
                <a:spcPct val="90000"/>
              </a:lnSpc>
              <a:spcBef>
                <a:spcPts val="476"/>
              </a:spcBef>
              <a:spcAft>
                <a:spcPts val="0"/>
              </a:spcAft>
              <a:buClr>
                <a:schemeClr val="dk1"/>
              </a:buClr>
              <a:buSzPts val="2380"/>
              <a:buChar char="–"/>
            </a:pPr>
            <a:r>
              <a:rPr lang="en-US" sz="2380"/>
              <a:t>Thus, you need to develop a policy of voluntary contributions, including what the contribution can be used for, and privacy issues. </a:t>
            </a:r>
            <a:endParaRPr/>
          </a:p>
          <a:p>
            <a:pPr marL="228600" lvl="0" indent="-228600" algn="l" rtl="0">
              <a:lnSpc>
                <a:spcPct val="90000"/>
              </a:lnSpc>
              <a:spcBef>
                <a:spcPts val="544"/>
              </a:spcBef>
              <a:spcAft>
                <a:spcPts val="0"/>
              </a:spcAft>
              <a:buSzPts val="2720"/>
              <a:buChar char="•"/>
            </a:pPr>
            <a:r>
              <a:rPr lang="en-US" sz="2720"/>
              <a:t>Policies usually require high-level approval.</a:t>
            </a:r>
            <a:endParaRPr/>
          </a:p>
        </p:txBody>
      </p:sp>
      <p:sp>
        <p:nvSpPr>
          <p:cNvPr id="903" name="Google Shape;903;p124"/>
          <p:cNvSpPr txBox="1">
            <a:spLocks noGrp="1"/>
          </p:cNvSpPr>
          <p:nvPr>
            <p:ph type="sldNum" idx="12"/>
          </p:nvPr>
        </p:nvSpPr>
        <p:spPr>
          <a:xfrm>
            <a:off x="3505200" y="6356350"/>
            <a:ext cx="21336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8"/>
        <p:cNvGrpSpPr/>
        <p:nvPr/>
      </p:nvGrpSpPr>
      <p:grpSpPr>
        <a:xfrm>
          <a:off x="0" y="0"/>
          <a:ext cx="0" cy="0"/>
          <a:chOff x="0" y="0"/>
          <a:chExt cx="0" cy="0"/>
        </a:xfrm>
      </p:grpSpPr>
      <p:sp>
        <p:nvSpPr>
          <p:cNvPr id="909" name="Google Shape;909;p125"/>
          <p:cNvSpPr txBox="1">
            <a:spLocks noGrp="1"/>
          </p:cNvSpPr>
          <p:nvPr>
            <p:ph type="title"/>
          </p:nvPr>
        </p:nvSpPr>
        <p:spPr>
          <a:xfrm>
            <a:off x="457200" y="771833"/>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2"/>
              </a:buClr>
              <a:buSzPts val="3959"/>
              <a:buFont typeface="Arial"/>
              <a:buNone/>
            </a:pPr>
            <a:r>
              <a:rPr lang="en-US" sz="3959" dirty="0"/>
              <a:t>Example:  Voluntary Contribution/Donations – Congregate Meals</a:t>
            </a:r>
            <a:br>
              <a:rPr lang="en-US" sz="3959" dirty="0"/>
            </a:br>
            <a:r>
              <a:rPr lang="en-US" sz="3959" dirty="0"/>
              <a:t> </a:t>
            </a:r>
            <a:endParaRPr dirty="0"/>
          </a:p>
        </p:txBody>
      </p:sp>
      <p:sp>
        <p:nvSpPr>
          <p:cNvPr id="910" name="Google Shape;910;p125"/>
          <p:cNvSpPr txBox="1">
            <a:spLocks noGrp="1"/>
          </p:cNvSpPr>
          <p:nvPr>
            <p:ph type="body" idx="1"/>
          </p:nvPr>
        </p:nvSpPr>
        <p:spPr>
          <a:xfrm>
            <a:off x="457200" y="2052382"/>
            <a:ext cx="8229600" cy="3886200"/>
          </a:xfrm>
          <a:prstGeom prst="rect">
            <a:avLst/>
          </a:prstGeom>
          <a:noFill/>
          <a:ln>
            <a:noFill/>
          </a:ln>
        </p:spPr>
        <p:txBody>
          <a:bodyPr spcFirstLastPara="1" wrap="square" lIns="91425" tIns="45700" rIns="91425" bIns="45700" anchor="t" anchorCtr="0">
            <a:noAutofit/>
          </a:bodyPr>
          <a:lstStyle/>
          <a:p>
            <a:pPr marL="228600" lvl="0" indent="-228600" algn="l" rtl="0">
              <a:lnSpc>
                <a:spcPct val="80000"/>
              </a:lnSpc>
              <a:spcBef>
                <a:spcPts val="0"/>
              </a:spcBef>
              <a:spcAft>
                <a:spcPts val="0"/>
              </a:spcAft>
              <a:buSzPts val="2960"/>
              <a:buChar char="•"/>
            </a:pPr>
            <a:r>
              <a:rPr lang="en-US" sz="2960" b="1" dirty="0"/>
              <a:t>Policy</a:t>
            </a:r>
            <a:r>
              <a:rPr lang="en-US" sz="2960" dirty="0"/>
              <a:t>:  All participants will be offered the opportunity to contribute to the cost of any service provided through this program. </a:t>
            </a:r>
            <a:endParaRPr dirty="0"/>
          </a:p>
          <a:p>
            <a:pPr marL="228600" lvl="0" indent="-228600" algn="l" rtl="0">
              <a:lnSpc>
                <a:spcPct val="80000"/>
              </a:lnSpc>
              <a:spcBef>
                <a:spcPts val="592"/>
              </a:spcBef>
              <a:spcAft>
                <a:spcPts val="0"/>
              </a:spcAft>
              <a:buSzPts val="2960"/>
              <a:buChar char="•"/>
            </a:pPr>
            <a:r>
              <a:rPr lang="en-US" sz="2960" dirty="0"/>
              <a:t>No means test will be used and no eligible participant will be denied services regardless of whether or not he or she contributes.  </a:t>
            </a:r>
            <a:endParaRPr dirty="0"/>
          </a:p>
          <a:p>
            <a:pPr marL="228600" lvl="0" indent="-228600" algn="l" rtl="0">
              <a:lnSpc>
                <a:spcPct val="80000"/>
              </a:lnSpc>
              <a:spcBef>
                <a:spcPts val="592"/>
              </a:spcBef>
              <a:spcAft>
                <a:spcPts val="0"/>
              </a:spcAft>
              <a:buSzPts val="2960"/>
              <a:buChar char="•"/>
            </a:pPr>
            <a:r>
              <a:rPr lang="en-US" sz="2960" dirty="0"/>
              <a:t>All contributions will be used solely for the purpose of expanding the service for which the donation was made. </a:t>
            </a:r>
            <a:endParaRPr dirty="0"/>
          </a:p>
        </p:txBody>
      </p:sp>
      <p:sp>
        <p:nvSpPr>
          <p:cNvPr id="911" name="Google Shape;911;p125"/>
          <p:cNvSpPr txBox="1">
            <a:spLocks noGrp="1"/>
          </p:cNvSpPr>
          <p:nvPr>
            <p:ph type="sldNum" idx="12"/>
          </p:nvPr>
        </p:nvSpPr>
        <p:spPr>
          <a:xfrm>
            <a:off x="3505200" y="6356350"/>
            <a:ext cx="21336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5"/>
        <p:cNvGrpSpPr/>
        <p:nvPr/>
      </p:nvGrpSpPr>
      <p:grpSpPr>
        <a:xfrm>
          <a:off x="0" y="0"/>
          <a:ext cx="0" cy="0"/>
          <a:chOff x="0" y="0"/>
          <a:chExt cx="0" cy="0"/>
        </a:xfrm>
      </p:grpSpPr>
      <p:sp>
        <p:nvSpPr>
          <p:cNvPr id="916" name="Google Shape;916;p12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2"/>
              </a:buClr>
              <a:buSzPts val="4400"/>
              <a:buFont typeface="Arial"/>
              <a:buNone/>
            </a:pPr>
            <a:r>
              <a:rPr lang="en-US"/>
              <a:t>Procedures</a:t>
            </a:r>
            <a:endParaRPr/>
          </a:p>
        </p:txBody>
      </p:sp>
      <p:sp>
        <p:nvSpPr>
          <p:cNvPr id="917" name="Google Shape;917;p126"/>
          <p:cNvSpPr txBox="1">
            <a:spLocks noGrp="1"/>
          </p:cNvSpPr>
          <p:nvPr>
            <p:ph type="body" idx="1"/>
          </p:nvPr>
        </p:nvSpPr>
        <p:spPr>
          <a:xfrm>
            <a:off x="457200" y="1600201"/>
            <a:ext cx="8229600" cy="3886200"/>
          </a:xfrm>
          <a:prstGeom prst="rect">
            <a:avLst/>
          </a:prstGeom>
          <a:noFill/>
          <a:ln>
            <a:noFill/>
          </a:ln>
        </p:spPr>
        <p:txBody>
          <a:bodyPr spcFirstLastPara="1" wrap="square" lIns="91425" tIns="45700" rIns="91425" bIns="45700" anchor="t" anchorCtr="0">
            <a:noAutofit/>
          </a:bodyPr>
          <a:lstStyle/>
          <a:p>
            <a:pPr marL="228600" lvl="0" indent="-228600" algn="l" rtl="0">
              <a:spcBef>
                <a:spcPts val="0"/>
              </a:spcBef>
              <a:spcAft>
                <a:spcPts val="0"/>
              </a:spcAft>
              <a:buSzPts val="3200"/>
              <a:buChar char="•"/>
            </a:pPr>
            <a:r>
              <a:rPr lang="en-US" dirty="0">
                <a:latin typeface="+mj-lt"/>
                <a:ea typeface="Garamond"/>
                <a:cs typeface="Garamond"/>
                <a:sym typeface="Garamond"/>
              </a:rPr>
              <a:t>Procedures are the steps or activities necessary to achieve the policy. </a:t>
            </a:r>
            <a:endParaRPr dirty="0">
              <a:latin typeface="+mj-lt"/>
            </a:endParaRPr>
          </a:p>
          <a:p>
            <a:pPr marL="228600" lvl="0" indent="-228600" algn="l" rtl="0">
              <a:spcBef>
                <a:spcPts val="640"/>
              </a:spcBef>
              <a:spcAft>
                <a:spcPts val="0"/>
              </a:spcAft>
              <a:buSzPts val="3200"/>
              <a:buChar char="•"/>
            </a:pPr>
            <a:r>
              <a:rPr lang="en-US" dirty="0">
                <a:latin typeface="+mj-lt"/>
                <a:ea typeface="Garamond"/>
                <a:cs typeface="Garamond"/>
                <a:sym typeface="Garamond"/>
              </a:rPr>
              <a:t>Procedures related to a policy on voluntary contributions might describe how voluntary contributions are solicited from elders and how records are kept to account for the receipt of the contribution</a:t>
            </a:r>
            <a:endParaRPr dirty="0">
              <a:latin typeface="+mj-lt"/>
            </a:endParaRPr>
          </a:p>
        </p:txBody>
      </p:sp>
      <p:sp>
        <p:nvSpPr>
          <p:cNvPr id="918" name="Google Shape;918;p126"/>
          <p:cNvSpPr txBox="1">
            <a:spLocks noGrp="1"/>
          </p:cNvSpPr>
          <p:nvPr>
            <p:ph type="sldNum" idx="12"/>
          </p:nvPr>
        </p:nvSpPr>
        <p:spPr>
          <a:xfrm>
            <a:off x="3505200" y="6356350"/>
            <a:ext cx="21336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08"/>
        <p:cNvGrpSpPr/>
        <p:nvPr/>
      </p:nvGrpSpPr>
      <p:grpSpPr>
        <a:xfrm>
          <a:off x="0" y="0"/>
          <a:ext cx="0" cy="0"/>
          <a:chOff x="0" y="0"/>
          <a:chExt cx="0" cy="0"/>
        </a:xfrm>
      </p:grpSpPr>
      <p:sp>
        <p:nvSpPr>
          <p:cNvPr id="909" name="Google Shape;909;p125"/>
          <p:cNvSpPr txBox="1">
            <a:spLocks noGrp="1"/>
          </p:cNvSpPr>
          <p:nvPr>
            <p:ph type="title"/>
          </p:nvPr>
        </p:nvSpPr>
        <p:spPr>
          <a:xfrm>
            <a:off x="324465" y="339214"/>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2"/>
              </a:buClr>
              <a:buSzPts val="3959"/>
              <a:buFont typeface="Arial"/>
              <a:buNone/>
            </a:pPr>
            <a:r>
              <a:rPr lang="en-US" sz="3959" dirty="0"/>
              <a:t>Example:  Voluntary Contribution / Donations – Congregate Meals</a:t>
            </a:r>
            <a:br>
              <a:rPr lang="en-US" sz="3959" dirty="0"/>
            </a:br>
            <a:r>
              <a:rPr lang="en-US" sz="3959" dirty="0"/>
              <a:t> </a:t>
            </a:r>
            <a:endParaRPr dirty="0"/>
          </a:p>
        </p:txBody>
      </p:sp>
      <p:sp>
        <p:nvSpPr>
          <p:cNvPr id="910" name="Google Shape;910;p125"/>
          <p:cNvSpPr txBox="1">
            <a:spLocks noGrp="1"/>
          </p:cNvSpPr>
          <p:nvPr>
            <p:ph type="body" idx="1"/>
          </p:nvPr>
        </p:nvSpPr>
        <p:spPr>
          <a:xfrm>
            <a:off x="324465" y="1275736"/>
            <a:ext cx="8701548" cy="3886200"/>
          </a:xfrm>
          <a:prstGeom prst="rect">
            <a:avLst/>
          </a:prstGeom>
          <a:noFill/>
          <a:ln>
            <a:noFill/>
          </a:ln>
        </p:spPr>
        <p:txBody>
          <a:bodyPr spcFirstLastPara="1" wrap="square" lIns="91425" tIns="45700" rIns="91425" bIns="45700" anchor="t" anchorCtr="0">
            <a:noAutofit/>
          </a:bodyPr>
          <a:lstStyle/>
          <a:p>
            <a:pPr marL="228600" lvl="0" indent="-228600" algn="l" rtl="0">
              <a:lnSpc>
                <a:spcPct val="80000"/>
              </a:lnSpc>
              <a:spcBef>
                <a:spcPts val="0"/>
              </a:spcBef>
              <a:spcAft>
                <a:spcPts val="0"/>
              </a:spcAft>
              <a:buSzPts val="2960"/>
              <a:buChar char="•"/>
            </a:pPr>
            <a:r>
              <a:rPr lang="en-US" sz="2400" b="1" dirty="0"/>
              <a:t>Procedures</a:t>
            </a:r>
            <a:r>
              <a:rPr lang="en-US" sz="2400" dirty="0"/>
              <a:t>:  </a:t>
            </a:r>
          </a:p>
          <a:p>
            <a:pPr marL="228600" lvl="0" indent="-228600">
              <a:lnSpc>
                <a:spcPct val="80000"/>
              </a:lnSpc>
              <a:spcBef>
                <a:spcPts val="0"/>
              </a:spcBef>
              <a:buSzPts val="2960"/>
            </a:pPr>
            <a:r>
              <a:rPr lang="en-US" sz="2400" dirty="0"/>
              <a:t>The voluntary contributions policy is explained at time of initial registration and at least annually to each participant.  The requested donation per meal is $2. </a:t>
            </a:r>
            <a:endParaRPr sz="2400" dirty="0"/>
          </a:p>
          <a:p>
            <a:pPr marL="228600" lvl="0" indent="-228600" algn="l" rtl="0">
              <a:lnSpc>
                <a:spcPct val="80000"/>
              </a:lnSpc>
              <a:spcBef>
                <a:spcPts val="592"/>
              </a:spcBef>
              <a:spcAft>
                <a:spcPts val="0"/>
              </a:spcAft>
              <a:buSzPts val="2960"/>
              <a:buChar char="•"/>
            </a:pPr>
            <a:r>
              <a:rPr lang="en-US" sz="2400" dirty="0"/>
              <a:t>There is a confidential donation box at the welcome desk at the elders center.</a:t>
            </a:r>
          </a:p>
          <a:p>
            <a:pPr marL="228600" lvl="0" indent="-228600" algn="l" rtl="0">
              <a:lnSpc>
                <a:spcPct val="80000"/>
              </a:lnSpc>
              <a:spcBef>
                <a:spcPts val="592"/>
              </a:spcBef>
              <a:spcAft>
                <a:spcPts val="0"/>
              </a:spcAft>
              <a:buSzPts val="2960"/>
              <a:buChar char="•"/>
            </a:pPr>
            <a:r>
              <a:rPr lang="en-US" sz="2400" dirty="0"/>
              <a:t>Donations are collected by 2 people after each meal, recorded, and deposited with the accounting office each day.</a:t>
            </a:r>
          </a:p>
          <a:p>
            <a:pPr marL="228600" lvl="0" indent="-228600" algn="l" rtl="0">
              <a:lnSpc>
                <a:spcPct val="80000"/>
              </a:lnSpc>
              <a:spcBef>
                <a:spcPts val="592"/>
              </a:spcBef>
              <a:spcAft>
                <a:spcPts val="0"/>
              </a:spcAft>
              <a:buSzPts val="2960"/>
              <a:buChar char="•"/>
            </a:pPr>
            <a:r>
              <a:rPr lang="en-US" sz="2400" dirty="0"/>
              <a:t>All donations are added to the budget for the congregate meals program.  </a:t>
            </a:r>
          </a:p>
          <a:p>
            <a:pPr marL="228600" lvl="0" indent="-228600" algn="l" rtl="0">
              <a:lnSpc>
                <a:spcPct val="80000"/>
              </a:lnSpc>
              <a:spcBef>
                <a:spcPts val="592"/>
              </a:spcBef>
              <a:spcAft>
                <a:spcPts val="0"/>
              </a:spcAft>
              <a:buSzPts val="2960"/>
              <a:buChar char="•"/>
            </a:pPr>
            <a:r>
              <a:rPr lang="en-US" sz="2400" dirty="0"/>
              <a:t>The accounting office provides a monthly statement showing the total amount of donations collected. The elders advisory council reviews the status of donations on a monthly basis.</a:t>
            </a:r>
            <a:endParaRPr sz="2400" dirty="0"/>
          </a:p>
        </p:txBody>
      </p:sp>
      <p:sp>
        <p:nvSpPr>
          <p:cNvPr id="911" name="Google Shape;911;p125"/>
          <p:cNvSpPr txBox="1">
            <a:spLocks noGrp="1"/>
          </p:cNvSpPr>
          <p:nvPr>
            <p:ph type="sldNum" idx="12"/>
          </p:nvPr>
        </p:nvSpPr>
        <p:spPr>
          <a:xfrm>
            <a:off x="3505200" y="6356350"/>
            <a:ext cx="21336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en-US"/>
              <a:t>8</a:t>
            </a:fld>
            <a:endParaRPr/>
          </a:p>
        </p:txBody>
      </p:sp>
    </p:spTree>
    <p:extLst>
      <p:ext uri="{BB962C8B-B14F-4D97-AF65-F5344CB8AC3E}">
        <p14:creationId xmlns:p14="http://schemas.microsoft.com/office/powerpoint/2010/main" val="37665261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22"/>
        <p:cNvGrpSpPr/>
        <p:nvPr/>
      </p:nvGrpSpPr>
      <p:grpSpPr>
        <a:xfrm>
          <a:off x="0" y="0"/>
          <a:ext cx="0" cy="0"/>
          <a:chOff x="0" y="0"/>
          <a:chExt cx="0" cy="0"/>
        </a:xfrm>
      </p:grpSpPr>
      <p:sp>
        <p:nvSpPr>
          <p:cNvPr id="923" name="Google Shape;923;p12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2"/>
              </a:buClr>
              <a:buSzPts val="4400"/>
              <a:buFont typeface="Arial"/>
              <a:buNone/>
            </a:pPr>
            <a:r>
              <a:rPr lang="en-US" dirty="0"/>
              <a:t>P &amp; P Development</a:t>
            </a:r>
            <a:endParaRPr dirty="0"/>
          </a:p>
        </p:txBody>
      </p:sp>
      <p:sp>
        <p:nvSpPr>
          <p:cNvPr id="924" name="Google Shape;924;p127"/>
          <p:cNvSpPr txBox="1">
            <a:spLocks noGrp="1"/>
          </p:cNvSpPr>
          <p:nvPr>
            <p:ph type="body" idx="1"/>
          </p:nvPr>
        </p:nvSpPr>
        <p:spPr>
          <a:xfrm>
            <a:off x="457200" y="1600201"/>
            <a:ext cx="8229600" cy="3886200"/>
          </a:xfrm>
          <a:prstGeom prst="rect">
            <a:avLst/>
          </a:prstGeom>
          <a:noFill/>
          <a:ln>
            <a:noFill/>
          </a:ln>
        </p:spPr>
        <p:txBody>
          <a:bodyPr spcFirstLastPara="1" wrap="square" lIns="91425" tIns="45700" rIns="91425" bIns="45700" anchor="t" anchorCtr="0">
            <a:noAutofit/>
          </a:bodyPr>
          <a:lstStyle/>
          <a:p>
            <a:pPr marL="228600" lvl="0" indent="-228600" algn="l" rtl="0">
              <a:lnSpc>
                <a:spcPct val="80000"/>
              </a:lnSpc>
              <a:spcBef>
                <a:spcPts val="0"/>
              </a:spcBef>
              <a:spcAft>
                <a:spcPts val="0"/>
              </a:spcAft>
              <a:buSzPts val="2960"/>
              <a:buChar char="•"/>
            </a:pPr>
            <a:r>
              <a:rPr lang="en-US" sz="2960"/>
              <a:t>Every Title VI program is different and your policies and procedures should reflect these differences by individualizing policies to meet local situations. </a:t>
            </a:r>
            <a:endParaRPr/>
          </a:p>
          <a:p>
            <a:pPr marL="228600" lvl="0" indent="-228600" algn="l" rtl="0">
              <a:lnSpc>
                <a:spcPct val="80000"/>
              </a:lnSpc>
              <a:spcBef>
                <a:spcPts val="592"/>
              </a:spcBef>
              <a:spcAft>
                <a:spcPts val="0"/>
              </a:spcAft>
              <a:buSzPts val="2960"/>
              <a:buChar char="•"/>
            </a:pPr>
            <a:r>
              <a:rPr lang="en-US" sz="2960"/>
              <a:t>A standard format in your policy and procedure manual will make it easier to use. </a:t>
            </a:r>
            <a:endParaRPr/>
          </a:p>
          <a:p>
            <a:pPr marL="228600" lvl="0" indent="-228600" algn="l" rtl="0">
              <a:lnSpc>
                <a:spcPct val="80000"/>
              </a:lnSpc>
              <a:spcBef>
                <a:spcPts val="592"/>
              </a:spcBef>
              <a:spcAft>
                <a:spcPts val="0"/>
              </a:spcAft>
              <a:buSzPts val="2960"/>
              <a:buChar char="•"/>
            </a:pPr>
            <a:r>
              <a:rPr lang="en-US" sz="2960"/>
              <a:t>Policies should be dated so that older policies can be reviewed in the light of new legislation or tribal regulations.</a:t>
            </a:r>
            <a:endParaRPr/>
          </a:p>
        </p:txBody>
      </p:sp>
      <p:sp>
        <p:nvSpPr>
          <p:cNvPr id="925" name="Google Shape;925;p127"/>
          <p:cNvSpPr txBox="1">
            <a:spLocks noGrp="1"/>
          </p:cNvSpPr>
          <p:nvPr>
            <p:ph type="sldNum" idx="12"/>
          </p:nvPr>
        </p:nvSpPr>
        <p:spPr>
          <a:xfrm>
            <a:off x="3505200" y="6356350"/>
            <a:ext cx="21336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ACLPresentationTemplate_2014">
  <a:themeElements>
    <a:clrScheme name="ACL">
      <a:dk1>
        <a:srgbClr val="000000"/>
      </a:dk1>
      <a:lt1>
        <a:srgbClr val="FFFFFF"/>
      </a:lt1>
      <a:dk2>
        <a:srgbClr val="0A4F90"/>
      </a:dk2>
      <a:lt2>
        <a:srgbClr val="FAA21C"/>
      </a:lt2>
      <a:accent1>
        <a:srgbClr val="BF1E2E"/>
      </a:accent1>
      <a:accent2>
        <a:srgbClr val="E3F1FD"/>
      </a:accent2>
      <a:accent3>
        <a:srgbClr val="FAA21C"/>
      </a:accent3>
      <a:accent4>
        <a:srgbClr val="0A4F90"/>
      </a:accent4>
      <a:accent5>
        <a:srgbClr val="C0C0C0"/>
      </a:accent5>
      <a:accent6>
        <a:srgbClr val="777777"/>
      </a:accent6>
      <a:hlink>
        <a:srgbClr val="0033CC"/>
      </a:hlink>
      <a:folHlink>
        <a:srgbClr val="5F006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1744</TotalTime>
  <Words>1349</Words>
  <Application>Microsoft Office PowerPoint</Application>
  <PresentationFormat>On-screen Show (4:3)</PresentationFormat>
  <Paragraphs>124</Paragraphs>
  <Slides>16</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Calibri</vt:lpstr>
      <vt:lpstr>Courier New</vt:lpstr>
      <vt:lpstr>Arial</vt:lpstr>
      <vt:lpstr>Noto Sans Symbols</vt:lpstr>
      <vt:lpstr>ACLPresentationTemplate_2014</vt:lpstr>
      <vt:lpstr>Check out: https://olderindians.acl.gov </vt:lpstr>
      <vt:lpstr>Why Polices and Procedures?</vt:lpstr>
      <vt:lpstr>Policies and Procedures are Required!</vt:lpstr>
      <vt:lpstr>Policy and Procedures</vt:lpstr>
      <vt:lpstr>Policy</vt:lpstr>
      <vt:lpstr>Example:  Voluntary Contribution/Donations – Congregate Meals  </vt:lpstr>
      <vt:lpstr>Procedures</vt:lpstr>
      <vt:lpstr>Example:  Voluntary Contribution / Donations – Congregate Meals  </vt:lpstr>
      <vt:lpstr>P &amp; P Development</vt:lpstr>
      <vt:lpstr>P&amp;P Implementation &amp; Training</vt:lpstr>
      <vt:lpstr>Policies and Procedures for Part C Caregiver Programs – Respite &amp; Supplemental Services</vt:lpstr>
      <vt:lpstr>P&amp;Ps and Assessment Tools</vt:lpstr>
      <vt:lpstr>Example of Part C Policies</vt:lpstr>
      <vt:lpstr>Example of Part C P&amp;P Implementation:</vt:lpstr>
      <vt:lpstr>WHAT ARE TITLE VI Program Staff and Volunteers?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Wiatr-Rodriguez, Amy (ACL)</dc:creator>
  <cp:lastModifiedBy>Joaquin Phoenix</cp:lastModifiedBy>
  <cp:revision>97</cp:revision>
  <dcterms:modified xsi:type="dcterms:W3CDTF">2022-04-14T01:17:05Z</dcterms:modified>
</cp:coreProperties>
</file>