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61" r:id="rId5"/>
    <p:sldId id="271" r:id="rId6"/>
    <p:sldId id="259" r:id="rId7"/>
    <p:sldId id="282" r:id="rId8"/>
    <p:sldId id="266" r:id="rId9"/>
    <p:sldId id="273" r:id="rId10"/>
    <p:sldId id="274" r:id="rId11"/>
    <p:sldId id="278" r:id="rId12"/>
    <p:sldId id="276" r:id="rId13"/>
    <p:sldId id="277" r:id="rId14"/>
    <p:sldId id="283" r:id="rId15"/>
    <p:sldId id="264" r:id="rId16"/>
    <p:sldId id="285" r:id="rId17"/>
    <p:sldId id="286" r:id="rId18"/>
    <p:sldId id="267" r:id="rId19"/>
    <p:sldId id="279" r:id="rId20"/>
    <p:sldId id="28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3" autoAdjust="0"/>
    <p:restoredTop sz="86426" autoAdjust="0"/>
  </p:normalViewPr>
  <p:slideViewPr>
    <p:cSldViewPr snapToGrid="0">
      <p:cViewPr varScale="1">
        <p:scale>
          <a:sx n="76" d="100"/>
          <a:sy n="76" d="100"/>
        </p:scale>
        <p:origin x="48" y="192"/>
      </p:cViewPr>
      <p:guideLst/>
    </p:cSldViewPr>
  </p:slideViewPr>
  <p:outlineViewPr>
    <p:cViewPr>
      <p:scale>
        <a:sx n="33" d="100"/>
        <a:sy n="33" d="100"/>
      </p:scale>
      <p:origin x="0" y="-14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91064185158674E-2"/>
          <c:y val="2.4330093332666492E-2"/>
          <c:w val="0.92182623478883319"/>
          <c:h val="0.893074896409218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Cycle I - 190 Tribes</c:v>
                </c:pt>
                <c:pt idx="1">
                  <c:v>Cycle II - 324 Tribes</c:v>
                </c:pt>
                <c:pt idx="2">
                  <c:v>Cycle III - 268 Tribes</c:v>
                </c:pt>
                <c:pt idx="3">
                  <c:v>Cycle IV - 234 Tribes</c:v>
                </c:pt>
                <c:pt idx="4">
                  <c:v>Cycle V - 262 Tribes</c:v>
                </c:pt>
                <c:pt idx="5">
                  <c:v>Cycle VI - 267 Tribes</c:v>
                </c:pt>
                <c:pt idx="6">
                  <c:v>Cycle VII  - 198 Sites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9403</c:v>
                </c:pt>
                <c:pt idx="1">
                  <c:v>10743</c:v>
                </c:pt>
                <c:pt idx="2">
                  <c:v>15565</c:v>
                </c:pt>
                <c:pt idx="3">
                  <c:v>18089</c:v>
                </c:pt>
                <c:pt idx="4">
                  <c:v>17049</c:v>
                </c:pt>
                <c:pt idx="5">
                  <c:v>18134</c:v>
                </c:pt>
                <c:pt idx="6">
                  <c:v>23427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5-4D42-908F-CFC18A1CE3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64474495"/>
        <c:axId val="264475327"/>
      </c:lineChart>
      <c:catAx>
        <c:axId val="26447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64475327"/>
        <c:crosses val="autoZero"/>
        <c:auto val="1"/>
        <c:lblAlgn val="ctr"/>
        <c:lblOffset val="100"/>
        <c:noMultiLvlLbl val="0"/>
      </c:catAx>
      <c:valAx>
        <c:axId val="26447532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6447449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C3C07-8387-453F-8E63-C56232122907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</dgm:pt>
    <dgm:pt modelId="{C1BEE8B2-4E91-4E06-BFBF-A0BCEFA15F39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the data instrument 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(Survey)</a:t>
          </a:r>
        </a:p>
      </dgm:t>
    </dgm:pt>
    <dgm:pt modelId="{EA0275AA-3621-4EAD-B4C3-46C1CADA3E62}" type="parTrans" cxnId="{463411D7-BBCB-4BCF-AF38-CF745D85E977}">
      <dgm:prSet/>
      <dgm:spPr/>
      <dgm:t>
        <a:bodyPr/>
        <a:lstStyle/>
        <a:p>
          <a:endParaRPr lang="en-US"/>
        </a:p>
      </dgm:t>
    </dgm:pt>
    <dgm:pt modelId="{1D724E41-AA45-4745-A22B-A4D87A01C81A}" type="sibTrans" cxnId="{463411D7-BBCB-4BCF-AF38-CF745D85E977}">
      <dgm:prSet/>
      <dgm:spPr/>
      <dgm:t>
        <a:bodyPr/>
        <a:lstStyle/>
        <a:p>
          <a:endParaRPr lang="en-US" dirty="0"/>
        </a:p>
      </dgm:t>
    </dgm:pt>
    <dgm:pt modelId="{BAF172B3-539A-4FF5-A864-DBAB14BC8B7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Collecting Data 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(Interviews)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C48866FC-E846-4F07-8E51-C1D395E9D286}" type="parTrans" cxnId="{D9774B11-A800-4741-AD01-588FECC620C0}">
      <dgm:prSet/>
      <dgm:spPr/>
      <dgm:t>
        <a:bodyPr/>
        <a:lstStyle/>
        <a:p>
          <a:endParaRPr lang="en-US"/>
        </a:p>
      </dgm:t>
    </dgm:pt>
    <dgm:pt modelId="{CAC2A475-94F9-4FFD-9E03-6DC2F846B0B2}" type="sibTrans" cxnId="{D9774B11-A800-4741-AD01-588FECC620C0}">
      <dgm:prSet/>
      <dgm:spPr/>
      <dgm:t>
        <a:bodyPr/>
        <a:lstStyle/>
        <a:p>
          <a:endParaRPr lang="en-US"/>
        </a:p>
      </dgm:t>
    </dgm:pt>
    <dgm:pt modelId="{20943EA5-41A2-4E3B-AB1A-A66CB62730EB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Scanning the surveys</a:t>
          </a:r>
        </a:p>
      </dgm:t>
      <dgm:extLst>
        <a:ext uri="{E40237B7-FDA0-4F09-8148-C483321AD2D9}">
          <dgm14:cNvPr xmlns:dgm14="http://schemas.microsoft.com/office/drawing/2010/diagram" id="0" name="" descr="Graphic representing what goes into Data Analysis, including:  Preparing the data instrument (survey), collecting data (interviews), scanning the surveys, cleaning data with statistical software, analyzing the data (comparison sheets), and modeling the data (infographics)."/>
        </a:ext>
      </dgm:extLst>
    </dgm:pt>
    <dgm:pt modelId="{C243428F-FF9E-4F22-A8A2-C68BEA847D12}" type="parTrans" cxnId="{C58132D0-B4CA-4CA9-877B-B3BBB7B2E3DD}">
      <dgm:prSet/>
      <dgm:spPr/>
      <dgm:t>
        <a:bodyPr/>
        <a:lstStyle/>
        <a:p>
          <a:endParaRPr lang="en-US"/>
        </a:p>
      </dgm:t>
    </dgm:pt>
    <dgm:pt modelId="{34CF7D69-7113-40F9-96B1-1C04BDBB1436}" type="sibTrans" cxnId="{C58132D0-B4CA-4CA9-877B-B3BBB7B2E3DD}">
      <dgm:prSet/>
      <dgm:spPr/>
      <dgm:t>
        <a:bodyPr/>
        <a:lstStyle/>
        <a:p>
          <a:endParaRPr lang="en-US"/>
        </a:p>
      </dgm:t>
    </dgm:pt>
    <dgm:pt modelId="{A31DE745-C109-4E1F-92CC-358A8207D6B2}">
      <dgm:prSet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Cleaning data with statistical software</a:t>
          </a:r>
          <a:endParaRPr lang="en-US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23DE76-8C93-4F16-8AF6-E268B05096C2}" type="parTrans" cxnId="{F1080F31-5773-4893-911A-611D01F5BEC5}">
      <dgm:prSet/>
      <dgm:spPr/>
      <dgm:t>
        <a:bodyPr/>
        <a:lstStyle/>
        <a:p>
          <a:endParaRPr lang="en-US"/>
        </a:p>
      </dgm:t>
    </dgm:pt>
    <dgm:pt modelId="{F3FC2FAD-A474-45A3-957B-96ED2BB3881D}" type="sibTrans" cxnId="{F1080F31-5773-4893-911A-611D01F5BEC5}">
      <dgm:prSet/>
      <dgm:spPr/>
      <dgm:t>
        <a:bodyPr/>
        <a:lstStyle/>
        <a:p>
          <a:endParaRPr lang="en-US"/>
        </a:p>
      </dgm:t>
    </dgm:pt>
    <dgm:pt modelId="{2B06FD08-2B21-4389-BE91-792B3913A116}">
      <dgm:prSet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Analyze the data</a:t>
          </a:r>
        </a:p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(Comparison sheets)</a:t>
          </a:r>
        </a:p>
      </dgm:t>
    </dgm:pt>
    <dgm:pt modelId="{30A97AF1-FDAD-4633-8BDD-0BBDA89B9CFC}" type="parTrans" cxnId="{A870479A-D9FE-49E6-A02C-701D417D0532}">
      <dgm:prSet/>
      <dgm:spPr/>
      <dgm:t>
        <a:bodyPr/>
        <a:lstStyle/>
        <a:p>
          <a:endParaRPr lang="en-US"/>
        </a:p>
      </dgm:t>
    </dgm:pt>
    <dgm:pt modelId="{9B7CF452-E366-485C-ADDD-EB8A91098D77}" type="sibTrans" cxnId="{A870479A-D9FE-49E6-A02C-701D417D0532}">
      <dgm:prSet/>
      <dgm:spPr/>
      <dgm:t>
        <a:bodyPr/>
        <a:lstStyle/>
        <a:p>
          <a:endParaRPr lang="en-US"/>
        </a:p>
      </dgm:t>
    </dgm:pt>
    <dgm:pt modelId="{D2E06E36-5513-4220-94AF-0DD19DF56A0F}">
      <dgm:prSet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Model the data</a:t>
          </a:r>
        </a:p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(Infographics)</a:t>
          </a:r>
        </a:p>
      </dgm:t>
    </dgm:pt>
    <dgm:pt modelId="{4374EA96-F97E-4E81-A380-8327FC23C11D}" type="parTrans" cxnId="{5FD04885-582D-4C86-9B1C-FF79CA4677FC}">
      <dgm:prSet/>
      <dgm:spPr/>
      <dgm:t>
        <a:bodyPr/>
        <a:lstStyle/>
        <a:p>
          <a:endParaRPr lang="en-US"/>
        </a:p>
      </dgm:t>
    </dgm:pt>
    <dgm:pt modelId="{B08ED7C3-AA9D-4FEE-B18F-D69B9BE51DC7}" type="sibTrans" cxnId="{5FD04885-582D-4C86-9B1C-FF79CA4677FC}">
      <dgm:prSet/>
      <dgm:spPr/>
      <dgm:t>
        <a:bodyPr/>
        <a:lstStyle/>
        <a:p>
          <a:endParaRPr lang="en-US"/>
        </a:p>
      </dgm:t>
    </dgm:pt>
    <dgm:pt modelId="{781B075C-ACC9-42DC-AFE2-C6E0C855B190}" type="pres">
      <dgm:prSet presAssocID="{2CFC3C07-8387-453F-8E63-C56232122907}" presName="Name0" presStyleCnt="0">
        <dgm:presLayoutVars>
          <dgm:dir/>
          <dgm:resizeHandles val="exact"/>
        </dgm:presLayoutVars>
      </dgm:prSet>
      <dgm:spPr/>
    </dgm:pt>
    <dgm:pt modelId="{9F215FCB-8DF7-4892-95A6-AB4B01BC91D2}" type="pres">
      <dgm:prSet presAssocID="{C1BEE8B2-4E91-4E06-BFBF-A0BCEFA15F39}" presName="composite" presStyleCnt="0"/>
      <dgm:spPr/>
    </dgm:pt>
    <dgm:pt modelId="{A0C307A1-B2BC-4754-A173-CBA85CB4E8D5}" type="pres">
      <dgm:prSet presAssocID="{C1BEE8B2-4E91-4E06-BFBF-A0BCEFA15F39}" presName="imagSh" presStyleLbl="bgImgPlace1" presStyleIdx="0" presStyleCnt="6" custScaleX="111129" custScaleY="11045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98" b="-31398"/>
          </a:stretch>
        </a:blipFill>
      </dgm:spPr>
    </dgm:pt>
    <dgm:pt modelId="{501B1EEA-058D-44D9-AEF7-33249A0E9954}" type="pres">
      <dgm:prSet presAssocID="{C1BEE8B2-4E91-4E06-BFBF-A0BCEFA15F39}" presName="txNode" presStyleLbl="node1" presStyleIdx="0" presStyleCnt="6" custScaleX="119384" custScaleY="119384">
        <dgm:presLayoutVars>
          <dgm:bulletEnabled val="1"/>
        </dgm:presLayoutVars>
      </dgm:prSet>
      <dgm:spPr/>
    </dgm:pt>
    <dgm:pt modelId="{91D67204-DE7E-4406-9F0A-44026B5732B4}" type="pres">
      <dgm:prSet presAssocID="{1D724E41-AA45-4745-A22B-A4D87A01C81A}" presName="sibTrans" presStyleLbl="sibTrans2D1" presStyleIdx="0" presStyleCnt="5"/>
      <dgm:spPr/>
    </dgm:pt>
    <dgm:pt modelId="{9EE30649-6810-4806-8383-3AEB6B9128D9}" type="pres">
      <dgm:prSet presAssocID="{1D724E41-AA45-4745-A22B-A4D87A01C81A}" presName="connTx" presStyleLbl="sibTrans2D1" presStyleIdx="0" presStyleCnt="5"/>
      <dgm:spPr/>
    </dgm:pt>
    <dgm:pt modelId="{4F74AA08-BB6B-49B2-9032-292B5F76C235}" type="pres">
      <dgm:prSet presAssocID="{BAF172B3-539A-4FF5-A864-DBAB14BC8B71}" presName="composite" presStyleCnt="0"/>
      <dgm:spPr/>
    </dgm:pt>
    <dgm:pt modelId="{8222B573-F1B7-4E2E-B4A9-5D5F3E106DAD}" type="pres">
      <dgm:prSet presAssocID="{BAF172B3-539A-4FF5-A864-DBAB14BC8B71}" presName="imagSh" presStyleLbl="bgImgPlace1" presStyleIdx="1" presStyleCnt="6" custScaleX="111809" custScaleY="1111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600B2B2-E88F-4B36-9399-7986B91115CD}" type="pres">
      <dgm:prSet presAssocID="{BAF172B3-539A-4FF5-A864-DBAB14BC8B71}" presName="txNode" presStyleLbl="node1" presStyleIdx="1" presStyleCnt="6" custScaleX="120071" custScaleY="120071">
        <dgm:presLayoutVars>
          <dgm:bulletEnabled val="1"/>
        </dgm:presLayoutVars>
      </dgm:prSet>
      <dgm:spPr/>
    </dgm:pt>
    <dgm:pt modelId="{34456FC4-8DEA-4446-8D8F-0ED8FD4183D4}" type="pres">
      <dgm:prSet presAssocID="{CAC2A475-94F9-4FFD-9E03-6DC2F846B0B2}" presName="sibTrans" presStyleLbl="sibTrans2D1" presStyleIdx="1" presStyleCnt="5"/>
      <dgm:spPr/>
    </dgm:pt>
    <dgm:pt modelId="{A83784D3-916C-4286-8B0B-27DE23E753A2}" type="pres">
      <dgm:prSet presAssocID="{CAC2A475-94F9-4FFD-9E03-6DC2F846B0B2}" presName="connTx" presStyleLbl="sibTrans2D1" presStyleIdx="1" presStyleCnt="5"/>
      <dgm:spPr/>
    </dgm:pt>
    <dgm:pt modelId="{9E4023FA-9458-4B0C-A982-32B09912A84C}" type="pres">
      <dgm:prSet presAssocID="{20943EA5-41A2-4E3B-AB1A-A66CB62730EB}" presName="composite" presStyleCnt="0"/>
      <dgm:spPr/>
    </dgm:pt>
    <dgm:pt modelId="{66C27AD9-90CB-4364-A95D-AC233F131322}" type="pres">
      <dgm:prSet presAssocID="{20943EA5-41A2-4E3B-AB1A-A66CB62730EB}" presName="imagSh" presStyleLbl="bgImgPlace1" presStyleIdx="2" presStyleCnt="6" custScaleX="112497" custScaleY="1118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6774B51-6D2A-4C6F-AAF6-B3C4461B3E70}" type="pres">
      <dgm:prSet presAssocID="{20943EA5-41A2-4E3B-AB1A-A66CB62730EB}" presName="txNode" presStyleLbl="node1" presStyleIdx="2" presStyleCnt="6" custScaleX="121467" custScaleY="121467">
        <dgm:presLayoutVars>
          <dgm:bulletEnabled val="1"/>
        </dgm:presLayoutVars>
      </dgm:prSet>
      <dgm:spPr/>
    </dgm:pt>
    <dgm:pt modelId="{5466A4FC-A094-49BE-99E4-03387855EBFC}" type="pres">
      <dgm:prSet presAssocID="{34CF7D69-7113-40F9-96B1-1C04BDBB1436}" presName="sibTrans" presStyleLbl="sibTrans2D1" presStyleIdx="2" presStyleCnt="5"/>
      <dgm:spPr/>
    </dgm:pt>
    <dgm:pt modelId="{35A4A142-28E2-4616-95E6-8F27A5353A76}" type="pres">
      <dgm:prSet presAssocID="{34CF7D69-7113-40F9-96B1-1C04BDBB1436}" presName="connTx" presStyleLbl="sibTrans2D1" presStyleIdx="2" presStyleCnt="5"/>
      <dgm:spPr/>
    </dgm:pt>
    <dgm:pt modelId="{B7FD9BDF-4029-41B9-9A5D-964DF905183D}" type="pres">
      <dgm:prSet presAssocID="{A31DE745-C109-4E1F-92CC-358A8207D6B2}" presName="composite" presStyleCnt="0"/>
      <dgm:spPr/>
    </dgm:pt>
    <dgm:pt modelId="{FF11F626-1DF4-434C-99DB-FC2DFDD4DAB2}" type="pres">
      <dgm:prSet presAssocID="{A31DE745-C109-4E1F-92CC-358A8207D6B2}" presName="imagSh" presStyleLbl="bgImgPlace1" presStyleIdx="3" presStyleCnt="6" custScaleX="113310" custScaleY="11249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0BD2DBC-8BEF-404D-A3CE-74E1D196C51B}" type="pres">
      <dgm:prSet presAssocID="{A31DE745-C109-4E1F-92CC-358A8207D6B2}" presName="txNode" presStyleLbl="node1" presStyleIdx="3" presStyleCnt="6" custScaleX="122896" custScaleY="122896">
        <dgm:presLayoutVars>
          <dgm:bulletEnabled val="1"/>
        </dgm:presLayoutVars>
      </dgm:prSet>
      <dgm:spPr/>
    </dgm:pt>
    <dgm:pt modelId="{6819F83B-5BDB-4421-8AEE-DE4873AFDC6D}" type="pres">
      <dgm:prSet presAssocID="{F3FC2FAD-A474-45A3-957B-96ED2BB3881D}" presName="sibTrans" presStyleLbl="sibTrans2D1" presStyleIdx="3" presStyleCnt="5"/>
      <dgm:spPr/>
    </dgm:pt>
    <dgm:pt modelId="{75582139-700D-4EE3-8FA1-3C1E7A7D7A34}" type="pres">
      <dgm:prSet presAssocID="{F3FC2FAD-A474-45A3-957B-96ED2BB3881D}" presName="connTx" presStyleLbl="sibTrans2D1" presStyleIdx="3" presStyleCnt="5"/>
      <dgm:spPr/>
    </dgm:pt>
    <dgm:pt modelId="{745C3F27-2705-4163-8EB8-957D391F54A3}" type="pres">
      <dgm:prSet presAssocID="{2B06FD08-2B21-4389-BE91-792B3913A116}" presName="composite" presStyleCnt="0"/>
      <dgm:spPr/>
    </dgm:pt>
    <dgm:pt modelId="{B5717F37-7513-461D-BA76-62F0B85866DB}" type="pres">
      <dgm:prSet presAssocID="{2B06FD08-2B21-4389-BE91-792B3913A116}" presName="imagSh" presStyleLbl="bgImgPlace1" presStyleIdx="4" presStyleCnt="6" custScaleX="114017" custScaleY="113310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8" b="-29672"/>
          </a:stretch>
        </a:blipFill>
      </dgm:spPr>
    </dgm:pt>
    <dgm:pt modelId="{CE6A2974-98DC-434A-86C3-16118F218E71}" type="pres">
      <dgm:prSet presAssocID="{2B06FD08-2B21-4389-BE91-792B3913A116}" presName="txNode" presStyleLbl="node1" presStyleIdx="4" presStyleCnt="6" custScaleX="124482" custScaleY="124482">
        <dgm:presLayoutVars>
          <dgm:bulletEnabled val="1"/>
        </dgm:presLayoutVars>
      </dgm:prSet>
      <dgm:spPr/>
    </dgm:pt>
    <dgm:pt modelId="{77824E58-8BCC-4977-894F-7196738C70B4}" type="pres">
      <dgm:prSet presAssocID="{9B7CF452-E366-485C-ADDD-EB8A91098D77}" presName="sibTrans" presStyleLbl="sibTrans2D1" presStyleIdx="4" presStyleCnt="5"/>
      <dgm:spPr/>
    </dgm:pt>
    <dgm:pt modelId="{63CF3FFC-ECA7-4D42-B775-06BCF6819165}" type="pres">
      <dgm:prSet presAssocID="{9B7CF452-E366-485C-ADDD-EB8A91098D77}" presName="connTx" presStyleLbl="sibTrans2D1" presStyleIdx="4" presStyleCnt="5"/>
      <dgm:spPr/>
    </dgm:pt>
    <dgm:pt modelId="{D1C6800B-B8BC-4258-BE77-0F1B6F68434A}" type="pres">
      <dgm:prSet presAssocID="{D2E06E36-5513-4220-94AF-0DD19DF56A0F}" presName="composite" presStyleCnt="0"/>
      <dgm:spPr/>
    </dgm:pt>
    <dgm:pt modelId="{B7168C9F-9406-42E8-AA1B-0BFC445553B3}" type="pres">
      <dgm:prSet presAssocID="{D2E06E36-5513-4220-94AF-0DD19DF56A0F}" presName="imagSh" presStyleLbl="bgImgPlace1" presStyleIdx="5" presStyleCnt="6" custScaleX="114973" custScaleY="11401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15" t="535" r="-4315" b="-30535"/>
          </a:stretch>
        </a:blipFill>
      </dgm:spPr>
    </dgm:pt>
    <dgm:pt modelId="{E59142E9-6C96-4520-9087-02BCFC7612FB}" type="pres">
      <dgm:prSet presAssocID="{D2E06E36-5513-4220-94AF-0DD19DF56A0F}" presName="txNode" presStyleLbl="node1" presStyleIdx="5" presStyleCnt="6" custScaleX="126237" custScaleY="126237">
        <dgm:presLayoutVars>
          <dgm:bulletEnabled val="1"/>
        </dgm:presLayoutVars>
      </dgm:prSet>
      <dgm:spPr/>
    </dgm:pt>
  </dgm:ptLst>
  <dgm:cxnLst>
    <dgm:cxn modelId="{94A42F01-6E02-49A1-9289-EBD184E67761}" type="presOf" srcId="{F3FC2FAD-A474-45A3-957B-96ED2BB3881D}" destId="{75582139-700D-4EE3-8FA1-3C1E7A7D7A34}" srcOrd="1" destOrd="0" presId="urn:microsoft.com/office/officeart/2005/8/layout/hProcess10"/>
    <dgm:cxn modelId="{00068606-D9D6-487F-9BF3-D2E71685219C}" type="presOf" srcId="{2CFC3C07-8387-453F-8E63-C56232122907}" destId="{781B075C-ACC9-42DC-AFE2-C6E0C855B190}" srcOrd="0" destOrd="0" presId="urn:microsoft.com/office/officeart/2005/8/layout/hProcess10"/>
    <dgm:cxn modelId="{D9774B11-A800-4741-AD01-588FECC620C0}" srcId="{2CFC3C07-8387-453F-8E63-C56232122907}" destId="{BAF172B3-539A-4FF5-A864-DBAB14BC8B71}" srcOrd="1" destOrd="0" parTransId="{C48866FC-E846-4F07-8E51-C1D395E9D286}" sibTransId="{CAC2A475-94F9-4FFD-9E03-6DC2F846B0B2}"/>
    <dgm:cxn modelId="{C9E19F18-6B08-4096-8077-B9010F2FCB4E}" type="presOf" srcId="{D2E06E36-5513-4220-94AF-0DD19DF56A0F}" destId="{E59142E9-6C96-4520-9087-02BCFC7612FB}" srcOrd="0" destOrd="0" presId="urn:microsoft.com/office/officeart/2005/8/layout/hProcess10"/>
    <dgm:cxn modelId="{F46A821E-FA58-475B-905F-6CCC0E3E4E37}" type="presOf" srcId="{20943EA5-41A2-4E3B-AB1A-A66CB62730EB}" destId="{96774B51-6D2A-4C6F-AAF6-B3C4461B3E70}" srcOrd="0" destOrd="0" presId="urn:microsoft.com/office/officeart/2005/8/layout/hProcess10"/>
    <dgm:cxn modelId="{0DCA5023-399B-403F-A638-A4846FA9152B}" type="presOf" srcId="{CAC2A475-94F9-4FFD-9E03-6DC2F846B0B2}" destId="{A83784D3-916C-4286-8B0B-27DE23E753A2}" srcOrd="1" destOrd="0" presId="urn:microsoft.com/office/officeart/2005/8/layout/hProcess10"/>
    <dgm:cxn modelId="{9AB07223-1B73-455D-841B-354F0A3DD069}" type="presOf" srcId="{1D724E41-AA45-4745-A22B-A4D87A01C81A}" destId="{9EE30649-6810-4806-8383-3AEB6B9128D9}" srcOrd="1" destOrd="0" presId="urn:microsoft.com/office/officeart/2005/8/layout/hProcess10"/>
    <dgm:cxn modelId="{64990A25-3265-46C8-8F53-C9E57181FD2F}" type="presOf" srcId="{BAF172B3-539A-4FF5-A864-DBAB14BC8B71}" destId="{A600B2B2-E88F-4B36-9399-7986B91115CD}" srcOrd="0" destOrd="0" presId="urn:microsoft.com/office/officeart/2005/8/layout/hProcess10"/>
    <dgm:cxn modelId="{F1080F31-5773-4893-911A-611D01F5BEC5}" srcId="{2CFC3C07-8387-453F-8E63-C56232122907}" destId="{A31DE745-C109-4E1F-92CC-358A8207D6B2}" srcOrd="3" destOrd="0" parTransId="{8723DE76-8C93-4F16-8AF6-E268B05096C2}" sibTransId="{F3FC2FAD-A474-45A3-957B-96ED2BB3881D}"/>
    <dgm:cxn modelId="{266A8441-1A3D-4A69-9725-E89633892365}" type="presOf" srcId="{CAC2A475-94F9-4FFD-9E03-6DC2F846B0B2}" destId="{34456FC4-8DEA-4446-8D8F-0ED8FD4183D4}" srcOrd="0" destOrd="0" presId="urn:microsoft.com/office/officeart/2005/8/layout/hProcess10"/>
    <dgm:cxn modelId="{3B221D48-2BFE-4896-980E-E29744E4A362}" type="presOf" srcId="{A31DE745-C109-4E1F-92CC-358A8207D6B2}" destId="{F0BD2DBC-8BEF-404D-A3CE-74E1D196C51B}" srcOrd="0" destOrd="0" presId="urn:microsoft.com/office/officeart/2005/8/layout/hProcess10"/>
    <dgm:cxn modelId="{46636651-2179-4331-BAF3-9C50ABEBCD09}" type="presOf" srcId="{9B7CF452-E366-485C-ADDD-EB8A91098D77}" destId="{63CF3FFC-ECA7-4D42-B775-06BCF6819165}" srcOrd="1" destOrd="0" presId="urn:microsoft.com/office/officeart/2005/8/layout/hProcess10"/>
    <dgm:cxn modelId="{5FD04885-582D-4C86-9B1C-FF79CA4677FC}" srcId="{2CFC3C07-8387-453F-8E63-C56232122907}" destId="{D2E06E36-5513-4220-94AF-0DD19DF56A0F}" srcOrd="5" destOrd="0" parTransId="{4374EA96-F97E-4E81-A380-8327FC23C11D}" sibTransId="{B08ED7C3-AA9D-4FEE-B18F-D69B9BE51DC7}"/>
    <dgm:cxn modelId="{5996898F-5F4C-4ACE-97E7-D5410FB0F18F}" type="presOf" srcId="{C1BEE8B2-4E91-4E06-BFBF-A0BCEFA15F39}" destId="{501B1EEA-058D-44D9-AEF7-33249A0E9954}" srcOrd="0" destOrd="0" presId="urn:microsoft.com/office/officeart/2005/8/layout/hProcess10"/>
    <dgm:cxn modelId="{A870479A-D9FE-49E6-A02C-701D417D0532}" srcId="{2CFC3C07-8387-453F-8E63-C56232122907}" destId="{2B06FD08-2B21-4389-BE91-792B3913A116}" srcOrd="4" destOrd="0" parTransId="{30A97AF1-FDAD-4633-8BDD-0BBDA89B9CFC}" sibTransId="{9B7CF452-E366-485C-ADDD-EB8A91098D77}"/>
    <dgm:cxn modelId="{9B4269A9-3F2F-44EF-AECE-AE9040F8AC03}" type="presOf" srcId="{9B7CF452-E366-485C-ADDD-EB8A91098D77}" destId="{77824E58-8BCC-4977-894F-7196738C70B4}" srcOrd="0" destOrd="0" presId="urn:microsoft.com/office/officeart/2005/8/layout/hProcess10"/>
    <dgm:cxn modelId="{C58132D0-B4CA-4CA9-877B-B3BBB7B2E3DD}" srcId="{2CFC3C07-8387-453F-8E63-C56232122907}" destId="{20943EA5-41A2-4E3B-AB1A-A66CB62730EB}" srcOrd="2" destOrd="0" parTransId="{C243428F-FF9E-4F22-A8A2-C68BEA847D12}" sibTransId="{34CF7D69-7113-40F9-96B1-1C04BDBB1436}"/>
    <dgm:cxn modelId="{463411D7-BBCB-4BCF-AF38-CF745D85E977}" srcId="{2CFC3C07-8387-453F-8E63-C56232122907}" destId="{C1BEE8B2-4E91-4E06-BFBF-A0BCEFA15F39}" srcOrd="0" destOrd="0" parTransId="{EA0275AA-3621-4EAD-B4C3-46C1CADA3E62}" sibTransId="{1D724E41-AA45-4745-A22B-A4D87A01C81A}"/>
    <dgm:cxn modelId="{9E9D00D8-DEDE-492B-9038-B84CF9F05371}" type="presOf" srcId="{1D724E41-AA45-4745-A22B-A4D87A01C81A}" destId="{91D67204-DE7E-4406-9F0A-44026B5732B4}" srcOrd="0" destOrd="0" presId="urn:microsoft.com/office/officeart/2005/8/layout/hProcess10"/>
    <dgm:cxn modelId="{74F57FDC-F862-457F-86A8-C560218A2664}" type="presOf" srcId="{F3FC2FAD-A474-45A3-957B-96ED2BB3881D}" destId="{6819F83B-5BDB-4421-8AEE-DE4873AFDC6D}" srcOrd="0" destOrd="0" presId="urn:microsoft.com/office/officeart/2005/8/layout/hProcess10"/>
    <dgm:cxn modelId="{89B6ABE4-E8C6-4E92-A07F-F4EABE234995}" type="presOf" srcId="{34CF7D69-7113-40F9-96B1-1C04BDBB1436}" destId="{5466A4FC-A094-49BE-99E4-03387855EBFC}" srcOrd="0" destOrd="0" presId="urn:microsoft.com/office/officeart/2005/8/layout/hProcess10"/>
    <dgm:cxn modelId="{C1A131E5-230F-4C3B-AFD7-BC27D29F0F2C}" type="presOf" srcId="{34CF7D69-7113-40F9-96B1-1C04BDBB1436}" destId="{35A4A142-28E2-4616-95E6-8F27A5353A76}" srcOrd="1" destOrd="0" presId="urn:microsoft.com/office/officeart/2005/8/layout/hProcess10"/>
    <dgm:cxn modelId="{EE52A5E9-0F78-4BCF-9E4A-BD3AC631B735}" type="presOf" srcId="{2B06FD08-2B21-4389-BE91-792B3913A116}" destId="{CE6A2974-98DC-434A-86C3-16118F218E71}" srcOrd="0" destOrd="0" presId="urn:microsoft.com/office/officeart/2005/8/layout/hProcess10"/>
    <dgm:cxn modelId="{9D64B29B-0127-4CFC-A2CF-63F6B56E8FB6}" type="presParOf" srcId="{781B075C-ACC9-42DC-AFE2-C6E0C855B190}" destId="{9F215FCB-8DF7-4892-95A6-AB4B01BC91D2}" srcOrd="0" destOrd="0" presId="urn:microsoft.com/office/officeart/2005/8/layout/hProcess10"/>
    <dgm:cxn modelId="{C65C422C-2A9C-490D-BD33-ED8D2B3FD6D1}" type="presParOf" srcId="{9F215FCB-8DF7-4892-95A6-AB4B01BC91D2}" destId="{A0C307A1-B2BC-4754-A173-CBA85CB4E8D5}" srcOrd="0" destOrd="0" presId="urn:microsoft.com/office/officeart/2005/8/layout/hProcess10"/>
    <dgm:cxn modelId="{A767E34B-BC24-49D7-B3DA-682ED1D967DC}" type="presParOf" srcId="{9F215FCB-8DF7-4892-95A6-AB4B01BC91D2}" destId="{501B1EEA-058D-44D9-AEF7-33249A0E9954}" srcOrd="1" destOrd="0" presId="urn:microsoft.com/office/officeart/2005/8/layout/hProcess10"/>
    <dgm:cxn modelId="{91F59963-1815-478D-8258-2BDCC7E06A61}" type="presParOf" srcId="{781B075C-ACC9-42DC-AFE2-C6E0C855B190}" destId="{91D67204-DE7E-4406-9F0A-44026B5732B4}" srcOrd="1" destOrd="0" presId="urn:microsoft.com/office/officeart/2005/8/layout/hProcess10"/>
    <dgm:cxn modelId="{10D38F37-C0FB-4515-B292-C46BEC239196}" type="presParOf" srcId="{91D67204-DE7E-4406-9F0A-44026B5732B4}" destId="{9EE30649-6810-4806-8383-3AEB6B9128D9}" srcOrd="0" destOrd="0" presId="urn:microsoft.com/office/officeart/2005/8/layout/hProcess10"/>
    <dgm:cxn modelId="{9C3445CB-5EA9-4699-AB2F-81B5FAD60C4E}" type="presParOf" srcId="{781B075C-ACC9-42DC-AFE2-C6E0C855B190}" destId="{4F74AA08-BB6B-49B2-9032-292B5F76C235}" srcOrd="2" destOrd="0" presId="urn:microsoft.com/office/officeart/2005/8/layout/hProcess10"/>
    <dgm:cxn modelId="{DDB85AA7-0741-4FE2-8AE2-57F8EEF2E345}" type="presParOf" srcId="{4F74AA08-BB6B-49B2-9032-292B5F76C235}" destId="{8222B573-F1B7-4E2E-B4A9-5D5F3E106DAD}" srcOrd="0" destOrd="0" presId="urn:microsoft.com/office/officeart/2005/8/layout/hProcess10"/>
    <dgm:cxn modelId="{DDC4E4D9-6F99-4E18-BDBD-09B15722B9E6}" type="presParOf" srcId="{4F74AA08-BB6B-49B2-9032-292B5F76C235}" destId="{A600B2B2-E88F-4B36-9399-7986B91115CD}" srcOrd="1" destOrd="0" presId="urn:microsoft.com/office/officeart/2005/8/layout/hProcess10"/>
    <dgm:cxn modelId="{DB94024E-7836-4AAA-B104-001DB23311F9}" type="presParOf" srcId="{781B075C-ACC9-42DC-AFE2-C6E0C855B190}" destId="{34456FC4-8DEA-4446-8D8F-0ED8FD4183D4}" srcOrd="3" destOrd="0" presId="urn:microsoft.com/office/officeart/2005/8/layout/hProcess10"/>
    <dgm:cxn modelId="{8533DC74-E83D-4531-9942-1E677731E6B9}" type="presParOf" srcId="{34456FC4-8DEA-4446-8D8F-0ED8FD4183D4}" destId="{A83784D3-916C-4286-8B0B-27DE23E753A2}" srcOrd="0" destOrd="0" presId="urn:microsoft.com/office/officeart/2005/8/layout/hProcess10"/>
    <dgm:cxn modelId="{10E54A11-2E8B-4C5E-B149-1304E77C2115}" type="presParOf" srcId="{781B075C-ACC9-42DC-AFE2-C6E0C855B190}" destId="{9E4023FA-9458-4B0C-A982-32B09912A84C}" srcOrd="4" destOrd="0" presId="urn:microsoft.com/office/officeart/2005/8/layout/hProcess10"/>
    <dgm:cxn modelId="{37C8817F-50AD-4B0F-9D7C-4EF1896CE02E}" type="presParOf" srcId="{9E4023FA-9458-4B0C-A982-32B09912A84C}" destId="{66C27AD9-90CB-4364-A95D-AC233F131322}" srcOrd="0" destOrd="0" presId="urn:microsoft.com/office/officeart/2005/8/layout/hProcess10"/>
    <dgm:cxn modelId="{2922ABE9-C987-4914-845D-8BF316228731}" type="presParOf" srcId="{9E4023FA-9458-4B0C-A982-32B09912A84C}" destId="{96774B51-6D2A-4C6F-AAF6-B3C4461B3E70}" srcOrd="1" destOrd="0" presId="urn:microsoft.com/office/officeart/2005/8/layout/hProcess10"/>
    <dgm:cxn modelId="{2AF297F9-7AFF-429F-A442-852CF9D062E5}" type="presParOf" srcId="{781B075C-ACC9-42DC-AFE2-C6E0C855B190}" destId="{5466A4FC-A094-49BE-99E4-03387855EBFC}" srcOrd="5" destOrd="0" presId="urn:microsoft.com/office/officeart/2005/8/layout/hProcess10"/>
    <dgm:cxn modelId="{4A253825-3FA4-4BDC-A70B-2B95D0BAB38B}" type="presParOf" srcId="{5466A4FC-A094-49BE-99E4-03387855EBFC}" destId="{35A4A142-28E2-4616-95E6-8F27A5353A76}" srcOrd="0" destOrd="0" presId="urn:microsoft.com/office/officeart/2005/8/layout/hProcess10"/>
    <dgm:cxn modelId="{3137D490-28FE-41D9-8E24-68827DFDD815}" type="presParOf" srcId="{781B075C-ACC9-42DC-AFE2-C6E0C855B190}" destId="{B7FD9BDF-4029-41B9-9A5D-964DF905183D}" srcOrd="6" destOrd="0" presId="urn:microsoft.com/office/officeart/2005/8/layout/hProcess10"/>
    <dgm:cxn modelId="{B3FD6469-D6C0-4A64-87FF-8188E52C38B0}" type="presParOf" srcId="{B7FD9BDF-4029-41B9-9A5D-964DF905183D}" destId="{FF11F626-1DF4-434C-99DB-FC2DFDD4DAB2}" srcOrd="0" destOrd="0" presId="urn:microsoft.com/office/officeart/2005/8/layout/hProcess10"/>
    <dgm:cxn modelId="{A1FE717B-3622-4EFC-9D81-4217E5EB82B4}" type="presParOf" srcId="{B7FD9BDF-4029-41B9-9A5D-964DF905183D}" destId="{F0BD2DBC-8BEF-404D-A3CE-74E1D196C51B}" srcOrd="1" destOrd="0" presId="urn:microsoft.com/office/officeart/2005/8/layout/hProcess10"/>
    <dgm:cxn modelId="{784A0512-FE9F-47FD-BAC2-57A711B557FB}" type="presParOf" srcId="{781B075C-ACC9-42DC-AFE2-C6E0C855B190}" destId="{6819F83B-5BDB-4421-8AEE-DE4873AFDC6D}" srcOrd="7" destOrd="0" presId="urn:microsoft.com/office/officeart/2005/8/layout/hProcess10"/>
    <dgm:cxn modelId="{14F3E644-422D-43E1-9B2B-ACF769388D02}" type="presParOf" srcId="{6819F83B-5BDB-4421-8AEE-DE4873AFDC6D}" destId="{75582139-700D-4EE3-8FA1-3C1E7A7D7A34}" srcOrd="0" destOrd="0" presId="urn:microsoft.com/office/officeart/2005/8/layout/hProcess10"/>
    <dgm:cxn modelId="{464BF350-D38A-4D53-BDC0-F7D5D20B7279}" type="presParOf" srcId="{781B075C-ACC9-42DC-AFE2-C6E0C855B190}" destId="{745C3F27-2705-4163-8EB8-957D391F54A3}" srcOrd="8" destOrd="0" presId="urn:microsoft.com/office/officeart/2005/8/layout/hProcess10"/>
    <dgm:cxn modelId="{DBCBE1AB-6CDE-464E-AE8B-8E37AB20516B}" type="presParOf" srcId="{745C3F27-2705-4163-8EB8-957D391F54A3}" destId="{B5717F37-7513-461D-BA76-62F0B85866DB}" srcOrd="0" destOrd="0" presId="urn:microsoft.com/office/officeart/2005/8/layout/hProcess10"/>
    <dgm:cxn modelId="{ECF81CA8-8186-4E94-9BC6-C772A84244FC}" type="presParOf" srcId="{745C3F27-2705-4163-8EB8-957D391F54A3}" destId="{CE6A2974-98DC-434A-86C3-16118F218E71}" srcOrd="1" destOrd="0" presId="urn:microsoft.com/office/officeart/2005/8/layout/hProcess10"/>
    <dgm:cxn modelId="{3A7613B6-5EFD-4F48-AC4D-3AF7D7889B05}" type="presParOf" srcId="{781B075C-ACC9-42DC-AFE2-C6E0C855B190}" destId="{77824E58-8BCC-4977-894F-7196738C70B4}" srcOrd="9" destOrd="0" presId="urn:microsoft.com/office/officeart/2005/8/layout/hProcess10"/>
    <dgm:cxn modelId="{96592B63-99F6-4194-B56F-D342FCC184DA}" type="presParOf" srcId="{77824E58-8BCC-4977-894F-7196738C70B4}" destId="{63CF3FFC-ECA7-4D42-B775-06BCF6819165}" srcOrd="0" destOrd="0" presId="urn:microsoft.com/office/officeart/2005/8/layout/hProcess10"/>
    <dgm:cxn modelId="{3B1B8BAD-F823-4A4C-AF91-BE1ACC6C4604}" type="presParOf" srcId="{781B075C-ACC9-42DC-AFE2-C6E0C855B190}" destId="{D1C6800B-B8BC-4258-BE77-0F1B6F68434A}" srcOrd="10" destOrd="0" presId="urn:microsoft.com/office/officeart/2005/8/layout/hProcess10"/>
    <dgm:cxn modelId="{B44765C1-82FC-42B7-9DB2-7A2E5ECA8AEA}" type="presParOf" srcId="{D1C6800B-B8BC-4258-BE77-0F1B6F68434A}" destId="{B7168C9F-9406-42E8-AA1B-0BFC445553B3}" srcOrd="0" destOrd="0" presId="urn:microsoft.com/office/officeart/2005/8/layout/hProcess10"/>
    <dgm:cxn modelId="{C54F21FB-BC0E-46DC-AE42-313215D2119B}" type="presParOf" srcId="{D1C6800B-B8BC-4258-BE77-0F1B6F68434A}" destId="{E59142E9-6C96-4520-9087-02BCFC7612F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307A1-B2BC-4754-A173-CBA85CB4E8D5}">
      <dsp:nvSpPr>
        <dsp:cNvPr id="0" name=""/>
        <dsp:cNvSpPr/>
      </dsp:nvSpPr>
      <dsp:spPr>
        <a:xfrm>
          <a:off x="5005" y="322474"/>
          <a:ext cx="1237356" cy="12298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98" b="-31398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B1EEA-058D-44D9-AEF7-33249A0E9954}">
      <dsp:nvSpPr>
        <dsp:cNvPr id="0" name=""/>
        <dsp:cNvSpPr/>
      </dsp:nvSpPr>
      <dsp:spPr>
        <a:xfrm>
          <a:off x="140306" y="940846"/>
          <a:ext cx="1329271" cy="13292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the data instrument 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(Survey)</a:t>
          </a:r>
        </a:p>
      </dsp:txBody>
      <dsp:txXfrm>
        <a:off x="179239" y="979779"/>
        <a:ext cx="1251405" cy="1251405"/>
      </dsp:txXfrm>
    </dsp:sp>
    <dsp:sp modelId="{91D67204-DE7E-4406-9F0A-44026B5732B4}">
      <dsp:nvSpPr>
        <dsp:cNvPr id="0" name=""/>
        <dsp:cNvSpPr/>
      </dsp:nvSpPr>
      <dsp:spPr>
        <a:xfrm rot="21599919">
          <a:off x="1472921" y="803622"/>
          <a:ext cx="230558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472921" y="857132"/>
        <a:ext cx="161391" cy="160526"/>
      </dsp:txXfrm>
    </dsp:sp>
    <dsp:sp modelId="{8222B573-F1B7-4E2E-B4A9-5D5F3E106DAD}">
      <dsp:nvSpPr>
        <dsp:cNvPr id="0" name=""/>
        <dsp:cNvSpPr/>
      </dsp:nvSpPr>
      <dsp:spPr>
        <a:xfrm>
          <a:off x="1901101" y="318693"/>
          <a:ext cx="1244928" cy="12373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0B2B2-E88F-4B36-9399-7986B91115CD}">
      <dsp:nvSpPr>
        <dsp:cNvPr id="0" name=""/>
        <dsp:cNvSpPr/>
      </dsp:nvSpPr>
      <dsp:spPr>
        <a:xfrm>
          <a:off x="2036363" y="936977"/>
          <a:ext cx="1336920" cy="1336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Collecting Data 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(Interviews)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075520" y="976134"/>
        <a:ext cx="1258606" cy="1258606"/>
      </dsp:txXfrm>
    </dsp:sp>
    <dsp:sp modelId="{34456FC4-8DEA-4446-8D8F-0ED8FD4183D4}">
      <dsp:nvSpPr>
        <dsp:cNvPr id="0" name=""/>
        <dsp:cNvSpPr/>
      </dsp:nvSpPr>
      <dsp:spPr>
        <a:xfrm rot="21596408">
          <a:off x="3376601" y="802588"/>
          <a:ext cx="230572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76601" y="856133"/>
        <a:ext cx="161400" cy="160526"/>
      </dsp:txXfrm>
    </dsp:sp>
    <dsp:sp modelId="{66C27AD9-90CB-4364-A95D-AC233F131322}">
      <dsp:nvSpPr>
        <dsp:cNvPr id="0" name=""/>
        <dsp:cNvSpPr/>
      </dsp:nvSpPr>
      <dsp:spPr>
        <a:xfrm>
          <a:off x="3804807" y="312915"/>
          <a:ext cx="1252588" cy="1244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74B51-6D2A-4C6F-AAF6-B3C4461B3E70}">
      <dsp:nvSpPr>
        <dsp:cNvPr id="0" name=""/>
        <dsp:cNvSpPr/>
      </dsp:nvSpPr>
      <dsp:spPr>
        <a:xfrm>
          <a:off x="3936127" y="927212"/>
          <a:ext cx="1352464" cy="13524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Scanning the surveys</a:t>
          </a:r>
        </a:p>
      </dsp:txBody>
      <dsp:txXfrm>
        <a:off x="3975739" y="966824"/>
        <a:ext cx="1273240" cy="1273240"/>
      </dsp:txXfrm>
    </dsp:sp>
    <dsp:sp modelId="{5466A4FC-A094-49BE-99E4-03387855EBFC}">
      <dsp:nvSpPr>
        <dsp:cNvPr id="0" name=""/>
        <dsp:cNvSpPr/>
      </dsp:nvSpPr>
      <dsp:spPr>
        <a:xfrm rot="21596307">
          <a:off x="5289347" y="800560"/>
          <a:ext cx="231951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289347" y="854106"/>
        <a:ext cx="162366" cy="160526"/>
      </dsp:txXfrm>
    </dsp:sp>
    <dsp:sp modelId="{FF11F626-1DF4-434C-99DB-FC2DFDD4DAB2}">
      <dsp:nvSpPr>
        <dsp:cNvPr id="0" name=""/>
        <dsp:cNvSpPr/>
      </dsp:nvSpPr>
      <dsp:spPr>
        <a:xfrm>
          <a:off x="5720115" y="307022"/>
          <a:ext cx="1261641" cy="12525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D2DBC-8BEF-404D-A3CE-74E1D196C51B}">
      <dsp:nvSpPr>
        <dsp:cNvPr id="0" name=""/>
        <dsp:cNvSpPr/>
      </dsp:nvSpPr>
      <dsp:spPr>
        <a:xfrm>
          <a:off x="5848006" y="917194"/>
          <a:ext cx="1368375" cy="13683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Cleaning data with statistical software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88084" y="957272"/>
        <a:ext cx="1288219" cy="1288219"/>
      </dsp:txXfrm>
    </dsp:sp>
    <dsp:sp modelId="{6819F83B-5BDB-4421-8AEE-DE4873AFDC6D}">
      <dsp:nvSpPr>
        <dsp:cNvPr id="0" name=""/>
        <dsp:cNvSpPr/>
      </dsp:nvSpPr>
      <dsp:spPr>
        <a:xfrm rot="21596171">
          <a:off x="7214908" y="798452"/>
          <a:ext cx="233152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14908" y="852000"/>
        <a:ext cx="163206" cy="160526"/>
      </dsp:txXfrm>
    </dsp:sp>
    <dsp:sp modelId="{B5717F37-7513-461D-BA76-62F0B85866DB}">
      <dsp:nvSpPr>
        <dsp:cNvPr id="0" name=""/>
        <dsp:cNvSpPr/>
      </dsp:nvSpPr>
      <dsp:spPr>
        <a:xfrm>
          <a:off x="7647905" y="300344"/>
          <a:ext cx="1269513" cy="126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8" b="-29672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2974-98DC-434A-86C3-16118F218E71}">
      <dsp:nvSpPr>
        <dsp:cNvPr id="0" name=""/>
        <dsp:cNvSpPr/>
      </dsp:nvSpPr>
      <dsp:spPr>
        <a:xfrm>
          <a:off x="7770902" y="906212"/>
          <a:ext cx="1386034" cy="13860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Analyze the data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(Comparison sheets)</a:t>
          </a:r>
        </a:p>
      </dsp:txBody>
      <dsp:txXfrm>
        <a:off x="7811498" y="946808"/>
        <a:ext cx="1304842" cy="1304842"/>
      </dsp:txXfrm>
    </dsp:sp>
    <dsp:sp modelId="{77824E58-8BCC-4977-894F-7196738C70B4}">
      <dsp:nvSpPr>
        <dsp:cNvPr id="0" name=""/>
        <dsp:cNvSpPr/>
      </dsp:nvSpPr>
      <dsp:spPr>
        <a:xfrm rot="21594846">
          <a:off x="9152283" y="795912"/>
          <a:ext cx="234865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152283" y="849474"/>
        <a:ext cx="164406" cy="160526"/>
      </dsp:txXfrm>
    </dsp:sp>
    <dsp:sp modelId="{B7168C9F-9406-42E8-AA1B-0BFC445553B3}">
      <dsp:nvSpPr>
        <dsp:cNvPr id="0" name=""/>
        <dsp:cNvSpPr/>
      </dsp:nvSpPr>
      <dsp:spPr>
        <a:xfrm>
          <a:off x="9588460" y="293491"/>
          <a:ext cx="1280157" cy="126951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15" t="535" r="-4315" b="-30535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142E9-6C96-4520-9087-02BCFC7612FB}">
      <dsp:nvSpPr>
        <dsp:cNvPr id="0" name=""/>
        <dsp:cNvSpPr/>
      </dsp:nvSpPr>
      <dsp:spPr>
        <a:xfrm>
          <a:off x="9707009" y="893525"/>
          <a:ext cx="1405575" cy="1405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Model the data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(Infographics)</a:t>
          </a:r>
        </a:p>
      </dsp:txBody>
      <dsp:txXfrm>
        <a:off x="9748177" y="934693"/>
        <a:ext cx="1323239" cy="132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424B-4E92-46A5-800B-CF8B1CEE854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B0FD-D1B6-42EB-A923-D325CD068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06A6-72E5-49E6-874B-CF66CB3F284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8FAB-F6DA-444D-AC9B-848756E1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6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7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30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2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9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2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0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3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5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9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2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9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5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771A-EAC5-4C0E-BB04-E5318606581E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1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F5B3-2506-4F5F-9472-21935F066588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3DD-E64C-4B58-B0B1-40FC15ADEF4F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5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149C-DA90-4D84-9F83-CAE8342680E1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57BB-6744-473B-BFD9-5057E51DCA12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2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FB0C-2B2B-4583-8600-67AF5019F72E}" type="datetime1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6D39-C4B2-4505-B142-B07771776AFC}" type="datetime1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F2A7-C42E-42BA-A9D8-C1085DBA62C7}" type="datetime1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FA9-858A-48E0-9EF5-A75BDF5FEBF7}" type="datetime1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NRCNAA.org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5A33B6-50A8-49BC-A26F-E21E8D0DB0F7}" type="datetime1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NRCNAA.org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39F-A09F-440F-B50F-3B280C336C37}" type="datetime1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NRCNAA.org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95231F-4459-41BB-9367-C2C11DAD42B3}" type="datetime1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NRCNAA.org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E580C3-6C5C-418C-907B-59E5717DD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courtney.davis@und.edu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rdan.dionne@und.edu" TargetMode="External"/><Relationship Id="rId5" Type="http://schemas.openxmlformats.org/officeDocument/2006/relationships/image" Target="../media/image9.jpg"/><Relationship Id="rId4" Type="http://schemas.openxmlformats.org/officeDocument/2006/relationships/hyperlink" Target="mailto:collette.adamsen@und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ourtney.davis@und.edu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rdan.dionne@und.edu" TargetMode="External"/><Relationship Id="rId5" Type="http://schemas.openxmlformats.org/officeDocument/2006/relationships/image" Target="../media/image9.jpg"/><Relationship Id="rId4" Type="http://schemas.openxmlformats.org/officeDocument/2006/relationships/hyperlink" Target="mailto:collette.adamsen@und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title" idx="4294967295"/>
          </p:nvPr>
        </p:nvSpPr>
        <p:spPr>
          <a:xfrm>
            <a:off x="876300" y="4979988"/>
            <a:ext cx="10439400" cy="706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4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Identifying Needs to Empower Native Elders</a:t>
            </a:r>
            <a:endParaRPr kumimoji="0" lang="en-US" sz="3400" b="0" i="0" u="none" strike="noStrike" kern="1200" cap="all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 descr="National Resource Center on Native American Aging NRCNA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20" y="320714"/>
            <a:ext cx="72639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Title VI Needs Assessment &#10;Survey Process&#10;&#10;Step 3: Begin the Process of Interviewing Elders&#10;&#10;The survey is confidential&#10;The survey is completely voluntary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5761" y="1905506"/>
            <a:ext cx="6522231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VI Needs Assessment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the Process of Interviewing Elders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survey 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confidential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survey is completely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voluntary</a:t>
            </a:r>
          </a:p>
        </p:txBody>
      </p:sp>
      <p:pic>
        <p:nvPicPr>
          <p:cNvPr id="2" name="Picture 1" descr="Two women looking a document. One of them has a pen in han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2" y="1762432"/>
            <a:ext cx="4999704" cy="3333136"/>
          </a:xfrm>
          <a:prstGeom prst="rect">
            <a:avLst/>
          </a:prstGeom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240"/>
            <a:ext cx="1828800" cy="365760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34324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Important: New surveys are created each cycle and each survey has its own unique scanning code. &#10;&#10;Please:&#10;Do not use surveys from former cycles&#10;Do not make photocopies of surveys&#10;Do not bend or fold surveys&#10;&#10;If you are in need of additional surveys, please contact u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6891" y="1400946"/>
            <a:ext cx="5992779" cy="3908323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400" b="1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Important: New surveys are created each cycle and each survey has its own unique scanning code. </a:t>
            </a: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Please:</a:t>
            </a: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use surveys from former cycles</a:t>
            </a: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make photocopies of surveys</a:t>
            </a: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bend or fold surveys</a:t>
            </a: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spc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in need of additional surveys, please contact us.</a:t>
            </a:r>
          </a:p>
        </p:txBody>
      </p:sp>
      <p:pic>
        <p:nvPicPr>
          <p:cNvPr id="5" name="Picture 4" descr="Example of a scanning code being printe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3" y="1697152"/>
            <a:ext cx="4973868" cy="3315912"/>
          </a:xfrm>
          <a:prstGeom prst="rect">
            <a:avLst/>
          </a:prstGeom>
        </p:spPr>
      </p:pic>
      <p:sp>
        <p:nvSpPr>
          <p:cNvPr id="2" name="Footer Placeholder 1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61171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Title VI Needs Assessment Survey Process&#10;&#10;Step 4: Mail Completed Surveys &amp; Tribal Resolution For Processing&#10;&#10;National Resource Center on Native American Aging &#10;UND Center for Rural Health&#10;1301 North Columbia Road Suite E231&#10;Grand Forks, ND 58202-903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7299" y="1535391"/>
            <a:ext cx="8136367" cy="36933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VI Needs Assessment Survey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 Completed Surveys &amp; Tribal Resolution For Processing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Resource Center on Native American Aging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 Center for Rural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1301 North Columbia Road Suite E231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 Forks, ND 58202-9037</a:t>
            </a:r>
          </a:p>
        </p:txBody>
      </p:sp>
      <p:pic>
        <p:nvPicPr>
          <p:cNvPr id="2" name="Picture 1" descr="USPS Priority mail box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9268"/>
          <a:stretch/>
        </p:blipFill>
        <p:spPr>
          <a:xfrm>
            <a:off x="314054" y="1712771"/>
            <a:ext cx="3623245" cy="3338561"/>
          </a:xfrm>
          <a:prstGeom prst="rect">
            <a:avLst/>
          </a:prstGeom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240"/>
            <a:ext cx="1828800" cy="365760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278731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Title VI Needs Assessment &#10;Survey Process&#10;&#10;Step 5: Receive Report via a “Comparison Sheet”&#10;&#10;Tribal Data&#10;Aggregated Tribal Data&#10;National Dat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74748" y="1407288"/>
            <a:ext cx="6522231" cy="3416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VI Needs Assessment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 Report via a “Comparison Sheet”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Tribal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Aggregated Tribal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Data</a:t>
            </a:r>
          </a:p>
        </p:txBody>
      </p:sp>
      <p:pic>
        <p:nvPicPr>
          <p:cNvPr id="2" name="Picture 1" descr="Spreadsheet Tribe Name Comparison Data to Aggregate Tribal Data and National Dat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4173" b="13119"/>
          <a:stretch/>
        </p:blipFill>
        <p:spPr>
          <a:xfrm>
            <a:off x="117986" y="0"/>
            <a:ext cx="5120440" cy="6230896"/>
          </a:xfrm>
          <a:prstGeom prst="rect">
            <a:avLst/>
          </a:prstGeom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240"/>
            <a:ext cx="1828800" cy="365760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32374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goes into the Data Analysis?</a:t>
            </a:r>
          </a:p>
        </p:txBody>
      </p:sp>
      <p:graphicFrame>
        <p:nvGraphicFramePr>
          <p:cNvPr id="5" name="Diagram 4" descr="Graphic representing what goes into Data Analysis, including:  Preparing the data instrument (survey), collecting data (interviews), scanning the surveys, cleaning data with statistical software, analyzing the data (comparison sheets), and modeling the data (infographics)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093249"/>
              </p:ext>
            </p:extLst>
          </p:nvPr>
        </p:nvGraphicFramePr>
        <p:xfrm>
          <a:off x="567684" y="2431230"/>
          <a:ext cx="11117591" cy="259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211634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 VI Needs Assessment Participation: Cycles I - VII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94" y="286603"/>
            <a:ext cx="10135012" cy="130445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VI Needs Assessment Participation: Cycles I - VII</a:t>
            </a:r>
          </a:p>
        </p:txBody>
      </p:sp>
      <p:sp>
        <p:nvSpPr>
          <p:cNvPr id="8" name="TextBox 7" descr="Total Number = 112,863 surveys&#10;">
            <a:extLst>
              <a:ext uri="{FF2B5EF4-FFF2-40B4-BE49-F238E27FC236}">
                <a16:creationId xmlns:a16="http://schemas.microsoft.com/office/drawing/2014/main" id="{AE080020-A0E8-407C-B32B-319054D831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28494" y="2271366"/>
            <a:ext cx="426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Number = 112,863 surveys</a:t>
            </a:r>
          </a:p>
        </p:txBody>
      </p:sp>
      <p:graphicFrame>
        <p:nvGraphicFramePr>
          <p:cNvPr id="7" name="Content Placeholder 6" descr="Graph showing an upward trend from 9,403 to 18,134 totaling to 112,863 survey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24403"/>
              </p:ext>
            </p:extLst>
          </p:nvPr>
        </p:nvGraphicFramePr>
        <p:xfrm>
          <a:off x="387178" y="2271366"/>
          <a:ext cx="11207578" cy="399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7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ational Resource Center on Native American Aging NRCNAA Title VI Needs Assessment Survey: Identifying Our Needs: A survey of Elders Cycle VII (2017-2020)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8" y="548406"/>
            <a:ext cx="5553231" cy="5553231"/>
          </a:xfrm>
        </p:spPr>
      </p:pic>
      <p:pic>
        <p:nvPicPr>
          <p:cNvPr id="11" name="Picture 10" descr="Demographics Overview showing gender, age, ethnicity, and annual income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548407"/>
            <a:ext cx="5553231" cy="55532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title" idx="4294967295"/>
          </p:nvPr>
        </p:nvSpPr>
        <p:spPr>
          <a:xfrm>
            <a:off x="10363200" y="6492875"/>
            <a:ext cx="1828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14286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ral Health- Most disabled Native Elders were in fair health and were most likely to report having high blood pressure. Approximately 77.4% reported having between 1 and 4 chronic health conditions. Activities of Daily Living- most disabled Native Elders reported issues with walking. When looking at independent activities of daily living, most elders reported issues with heavy housework preparing meals and light housework. Socialization- most disabled Native Elders reported socializing 3-4 times per month, although there were many who reported never socializing. Demographics- among Native Elders who had disabilities showing different percentage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9824" r="2515" b="3878"/>
          <a:stretch/>
        </p:blipFill>
        <p:spPr>
          <a:xfrm>
            <a:off x="48426" y="304051"/>
            <a:ext cx="6385555" cy="5759865"/>
          </a:xfrm>
          <a:prstGeom prst="rect">
            <a:avLst/>
          </a:prstGeom>
        </p:spPr>
      </p:pic>
      <p:pic>
        <p:nvPicPr>
          <p:cNvPr id="5" name="Picture 4" descr="Senior Service Programs. Top 5 services- Now Using congregate meals, home delivered meals, senior center programs, transportation and information referral assistance. Top 5 services would use if offered home repair/ modification, home delivered meals, transportation, home health services, caregiver program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9591" r="2937" b="41520"/>
          <a:stretch/>
        </p:blipFill>
        <p:spPr>
          <a:xfrm>
            <a:off x="6688871" y="113511"/>
            <a:ext cx="5397507" cy="2783435"/>
          </a:xfrm>
          <a:prstGeom prst="rect">
            <a:avLst/>
          </a:prstGeom>
        </p:spPr>
      </p:pic>
      <p:pic>
        <p:nvPicPr>
          <p:cNvPr id="10" name="Picture 9" descr="Nutrition Status- based on the nutrition screening initiative, only 26.1% of native elders with chronic conditions had a good nutritional status. Approximately 30.6% had a moderate nutritional risk and 43.2% were at high nutritional risk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6" t="64562" r="3684" b="1754"/>
          <a:stretch/>
        </p:blipFill>
        <p:spPr>
          <a:xfrm>
            <a:off x="7041287" y="3183983"/>
            <a:ext cx="4400126" cy="2988765"/>
          </a:xfrm>
          <a:prstGeom prst="rect">
            <a:avLst/>
          </a:prstGeom>
        </p:spPr>
      </p:pic>
      <p:sp>
        <p:nvSpPr>
          <p:cNvPr id="2" name="Footer Placeholder 1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3200" y="6492875"/>
            <a:ext cx="1828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117512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RCNAA can produce infographics with the tribal and aggregated data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3045" y="2762778"/>
            <a:ext cx="60960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 can produce infographics with the tribal and aggregated data. </a:t>
            </a:r>
          </a:p>
        </p:txBody>
      </p:sp>
      <p:pic>
        <p:nvPicPr>
          <p:cNvPr id="3" name="Picture 2" descr="Native Elders in the United States. 21,153 participants from the U.S. Most frequently reported health conditions diabetes, arthritis, high blood pressure. Walking, yard work, gardening, bicycling. 17.0 % elders reported smoking tobacco everyday and 5.2% smoked some days. 84.4% of elders had visited a doctor or healthcare provider for a routine checkup in the past year. 28.3% of elders took care of their grandchildren. Approximately 11.0% were their primary caregivers. 21.2% of elders worked full-time during the past year. Approximately 9.4% worked part-time and 24.8% were retired. 11.2 % of elders said that lack of transportation had kept them from medical care in the past 12 months. 44.2% of elders were obese. Approximately 33.6% were overweight ad 22.2% were at a normal weight. 41.3% of elders reported that their last alcoholic beverage was more than 3 years ago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3" y="147484"/>
            <a:ext cx="4683485" cy="6061587"/>
          </a:xfrm>
          <a:prstGeom prst="rect">
            <a:avLst/>
          </a:prstGeom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254017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RCNAA Native Elder Service Locator">
            <a:extLst>
              <a:ext uri="{FF2B5EF4-FFF2-40B4-BE49-F238E27FC236}">
                <a16:creationId xmlns:a16="http://schemas.microsoft.com/office/drawing/2014/main" id="{04941AF1-9AEE-4DF8-9806-48B63502B4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083502"/>
            <a:ext cx="11141901" cy="1083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NRCNAA Native Elder Service Locator</a:t>
            </a:r>
          </a:p>
        </p:txBody>
      </p:sp>
      <p:sp>
        <p:nvSpPr>
          <p:cNvPr id="5" name="Text Placeholder 4" descr="Does your tribe offer the following services?&#10;&#10;Adult day care &#10;Caregiver programs&#10;Case management &#10;Elder abuse prevention programs&#10;Emergency response systems&#10;Employment services&#10;Financial assistance&#10;Home health services&#10;Home repair&#10;Home modification&#10;Information &amp; referral assistance &#10;Legal assistance &#10;Home delivered meals&#10;Congregate meals&#10;Personal care&#10;Respite care&#10;Assisted living&#10;Retirement communities&#10;Nursing facilities&#10;Government assisted housing&#10;Shared housing&#10;Senior Center programs&#10;Telephone reassurance&#10;Transportation&#10;Volunteer servic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230" y="690517"/>
            <a:ext cx="3465871" cy="58225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Does your tribe offer the following services?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Adult day care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Caregiver programs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Case management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Elder abuse prevention programs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Emergency response systems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Employment services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Financial assistance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Home health services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Home repair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Home modification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Information &amp; referral assistance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Legal assistance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Home delivered meals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Congregate meals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Personal care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Respite care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Assisted living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Retirement communities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Nursing facilities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Government assisted housing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Shared housing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Senior Center programs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Telephone reassurance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Transportation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Volunteer services</a:t>
            </a:r>
          </a:p>
        </p:txBody>
      </p:sp>
      <p:pic>
        <p:nvPicPr>
          <p:cNvPr id="3" name="Content Placeholder 2" descr="NRCNAA website native elder service locator showing a map of the united state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"/>
          <a:stretch/>
        </p:blipFill>
        <p:spPr>
          <a:xfrm>
            <a:off x="5757234" y="29496"/>
            <a:ext cx="4742233" cy="6754762"/>
          </a:xfrm>
        </p:spPr>
      </p:pic>
    </p:spTree>
    <p:extLst>
      <p:ext uri="{BB962C8B-B14F-4D97-AF65-F5344CB8AC3E}">
        <p14:creationId xmlns:p14="http://schemas.microsoft.com/office/powerpoint/2010/main" val="127083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6" y="731520"/>
            <a:ext cx="3519054" cy="5744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Collette Adamsen, PhD</a:t>
            </a: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Turtle Mountain Band of Chippewa Indians</a:t>
            </a: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Research Assistant Professor, UND School of Medicine &amp; Health Sciences (UND SMHS) Center for Rural Health</a:t>
            </a: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Director, NRCNAA</a:t>
            </a: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collette.adamsen@und.edu</a:t>
            </a:r>
            <a:br>
              <a:rPr lang="en-US" sz="31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Content Placeholder 7" descr="Adamsen Collette, PhD phot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74" y="731838"/>
            <a:ext cx="3505527" cy="5257800"/>
          </a:xfrm>
        </p:spPr>
      </p:pic>
    </p:spTree>
    <p:extLst>
      <p:ext uri="{BB962C8B-B14F-4D97-AF65-F5344CB8AC3E}">
        <p14:creationId xmlns:p14="http://schemas.microsoft.com/office/powerpoint/2010/main" val="109741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 descr="Title VI Needs Assessment &#10;Primary Contac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7517" y="436289"/>
            <a:ext cx="10096966" cy="1138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VI Needs Assessment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 Contacts</a:t>
            </a:r>
          </a:p>
        </p:txBody>
      </p:sp>
      <p:pic>
        <p:nvPicPr>
          <p:cNvPr id="6" name="Picture 5" descr="Collette Adamsen pho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>
          <a:xfrm>
            <a:off x="1415668" y="1905446"/>
            <a:ext cx="1955101" cy="2743200"/>
          </a:xfrm>
          <a:prstGeom prst="rect">
            <a:avLst/>
          </a:prstGeom>
        </p:spPr>
      </p:pic>
      <p:sp>
        <p:nvSpPr>
          <p:cNvPr id="10" name="TextBox 9" descr="Collette Adamsen contact inform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84747" y="4861718"/>
            <a:ext cx="281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Collette Adamsen, PhD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collette.adamsen@und.edu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Jordan Dionne Project Coordinat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905446"/>
            <a:ext cx="2057400" cy="2743200"/>
          </a:xfrm>
          <a:prstGeom prst="rect">
            <a:avLst/>
          </a:prstGeom>
        </p:spPr>
      </p:pic>
      <p:sp>
        <p:nvSpPr>
          <p:cNvPr id="13" name="Rectangle 12" descr="Jordan Dionne contact informat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47304" y="4861718"/>
            <a:ext cx="249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Dionne</a:t>
            </a:r>
          </a:p>
          <a:p>
            <a:pPr algn="ctr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Coordinator</a:t>
            </a:r>
          </a:p>
          <a:p>
            <a:pPr algn="ctr"/>
            <a:r>
              <a:rPr lang="nl-N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jordan.dionne@und.edu</a:t>
            </a:r>
            <a:endParaRPr lang="nl-N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ourtney Davis Souvannasacd Ourteach coordinat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31" y="1905446"/>
            <a:ext cx="2057400" cy="2743200"/>
          </a:xfrm>
          <a:prstGeom prst="rect">
            <a:avLst/>
          </a:prstGeom>
        </p:spPr>
      </p:pic>
      <p:sp>
        <p:nvSpPr>
          <p:cNvPr id="14" name="Rectangle 13" descr="Courtney Davis Souvannasacd contact informat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42673" y="4875687"/>
            <a:ext cx="3016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Courtney Davis Souvannasacd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Coordinator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courtney.davis@und.edu</a:t>
            </a:r>
            <a:endParaRPr lang="en-US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ational Resource Center on Native American Aging Address">
            <a:extLst>
              <a:ext uri="{FF2B5EF4-FFF2-40B4-BE49-F238E27FC236}">
                <a16:creationId xmlns:a16="http://schemas.microsoft.com/office/drawing/2014/main" id="{1A339033-3119-47AD-A1AB-6D387E2B50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50757"/>
            <a:ext cx="121920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National Resource Center on Native American Aging Address</a:t>
            </a:r>
          </a:p>
        </p:txBody>
      </p:sp>
      <p:pic>
        <p:nvPicPr>
          <p:cNvPr id="4" name="Picture 3" descr="National Resource Center on Native American Aging ico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62" y="1516780"/>
            <a:ext cx="4889676" cy="2462086"/>
          </a:xfrm>
          <a:prstGeom prst="rect">
            <a:avLst/>
          </a:prstGeom>
        </p:spPr>
      </p:pic>
      <p:sp>
        <p:nvSpPr>
          <p:cNvPr id="3" name="Title 1" descr="NRCNAA addres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091494" y="4513901"/>
            <a:ext cx="6009012" cy="13264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SMHS Center for Rural Health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1301 North Columbia Road Suite E231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Forks, ND 58202-9037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Funder &amp; Sister Sit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52947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Funder &amp; Sister Sites</a:t>
            </a:r>
          </a:p>
        </p:txBody>
      </p:sp>
      <p:pic>
        <p:nvPicPr>
          <p:cNvPr id="7" name="Content Placeholder 6" descr="ACL ic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44" y="1991978"/>
            <a:ext cx="2286000" cy="716215"/>
          </a:xfrm>
        </p:spPr>
      </p:pic>
      <p:sp>
        <p:nvSpPr>
          <p:cNvPr id="11" name="Rectangle 10" descr="Administration for Community Living addres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86772" y="1749922"/>
            <a:ext cx="647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Administration for Community Living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330 C St SW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Washington, DC 20201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(202) 401-4634</a:t>
            </a:r>
          </a:p>
        </p:txBody>
      </p:sp>
      <p:pic>
        <p:nvPicPr>
          <p:cNvPr id="13" name="Picture 12" descr="National Resource Center for Alaska Native Elders ic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2" y="3147908"/>
            <a:ext cx="2286000" cy="1242057"/>
          </a:xfrm>
          <a:prstGeom prst="rect">
            <a:avLst/>
          </a:prstGeom>
        </p:spPr>
      </p:pic>
      <p:sp>
        <p:nvSpPr>
          <p:cNvPr id="9" name="Rectangle 8" descr="National Resource Center for Alaska Native Elders addres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86772" y="3030273"/>
            <a:ext cx="7190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Resource Center for Alaska Native Elders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Alaska Anchorage College of Health &amp; Social Welfare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3211 Providence Drive Suite 205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Anchorage, Alaska 99508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(907) 786-4329 </a:t>
            </a:r>
          </a:p>
        </p:txBody>
      </p:sp>
      <p:pic>
        <p:nvPicPr>
          <p:cNvPr id="12" name="Picture 11" descr="Ha Kupana ic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90" y="4640964"/>
            <a:ext cx="1413164" cy="1554480"/>
          </a:xfrm>
          <a:prstGeom prst="rect">
            <a:avLst/>
          </a:prstGeom>
        </p:spPr>
      </p:pic>
      <p:sp>
        <p:nvSpPr>
          <p:cNvPr id="10" name="Rectangle 9" descr="Ha Kupuna National Resource Center for Native Hawaiian Elders addres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86773" y="4640964"/>
            <a:ext cx="7677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Hā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Kūpuna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National Resource Center for Native Hawaiian Elders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Hawaii School of Social Work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1800 East-West Road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Honolulu, HI 96822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(808) 956-7009 </a:t>
            </a:r>
          </a:p>
        </p:txBody>
      </p:sp>
      <p:sp>
        <p:nvSpPr>
          <p:cNvPr id="4" name="Footer Placeholder 3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56845" y="6492875"/>
            <a:ext cx="1835155" cy="365125"/>
          </a:xfrm>
        </p:spPr>
        <p:txBody>
          <a:bodyPr/>
          <a:lstStyle/>
          <a:p>
            <a:pPr algn="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55609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A group From Left: Cynthia LaCounte; Shawn Egeland (representing Dr. Leigh Jeanotte); Kathy Allery &amp; Gina Allery (representing the late Dr. Allery); Dr. Richard Ludtke; Brad Hawk (representing Dr. Russ McDonald); Dr. Twyla Baker; Dr. Paula Morin-Carter; and Dr. Collette Adamsen."/>
          <p:cNvSpPr>
            <a:spLocks noGrp="1"/>
          </p:cNvSpPr>
          <p:nvPr>
            <p:ph type="title"/>
          </p:nvPr>
        </p:nvSpPr>
        <p:spPr>
          <a:xfrm>
            <a:off x="151511" y="5121456"/>
            <a:ext cx="11888992" cy="1429951"/>
          </a:xfrm>
        </p:spPr>
        <p:txBody>
          <a:bodyPr/>
          <a:lstStyle/>
          <a:p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Celebrating over 27 years! </a:t>
            </a:r>
            <a:br>
              <a:rPr lang="en-US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From Left: Cynthia LaCounte; Shawn Egeland (representing Dr. Leigh Jeanotte); Kathy Allery &amp; Gina Allery (representing the late Dr. Allery); Dr. Richard Ludtke; Brad Hawk (representing Dr. Russ McDonald); Dr. Twyla Baker; Dr. Paula Morin-Carter; and Dr. Collette Adamsen.</a:t>
            </a:r>
          </a:p>
        </p:txBody>
      </p:sp>
      <p:pic>
        <p:nvPicPr>
          <p:cNvPr id="8" name="Picture Placeholder 7" descr="Presentation celebrating over 27 years.  Photo of Cynthia LaCounte, Shawn Egeland, Kathy Allery, Gina Allery, Dr. Richard Ludtke, Brad Hawk, Dr. Twyla Baker, Dr. Paula Morin-Carter, and Dr. Collette Adams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 b="19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60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 descr="Title VI Needs Assessment Primary Contac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7517" y="436289"/>
            <a:ext cx="10096966" cy="1138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VI Needs Assessment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 Contacts</a:t>
            </a:r>
          </a:p>
        </p:txBody>
      </p:sp>
      <p:pic>
        <p:nvPicPr>
          <p:cNvPr id="6" name="Picture 5" descr="Collette Adamsen, PhD Direct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>
          <a:xfrm>
            <a:off x="1415668" y="1905446"/>
            <a:ext cx="1955101" cy="2743200"/>
          </a:xfrm>
          <a:prstGeom prst="rect">
            <a:avLst/>
          </a:prstGeom>
        </p:spPr>
      </p:pic>
      <p:sp>
        <p:nvSpPr>
          <p:cNvPr id="10" name="TextBox 9" descr="Collette Adamsen contact inf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84747" y="4861718"/>
            <a:ext cx="281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Collette Adamsen, PhD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collette.adamsen@und.edu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Jordan Dionne Project Coordinat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905446"/>
            <a:ext cx="2057400" cy="2743200"/>
          </a:xfrm>
          <a:prstGeom prst="rect">
            <a:avLst/>
          </a:prstGeom>
        </p:spPr>
      </p:pic>
      <p:sp>
        <p:nvSpPr>
          <p:cNvPr id="13" name="Rectangle 12" descr="Jordan Dionne contact inf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47304" y="4861718"/>
            <a:ext cx="249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Dionne</a:t>
            </a:r>
          </a:p>
          <a:p>
            <a:pPr algn="ctr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Coordinator</a:t>
            </a:r>
          </a:p>
          <a:p>
            <a:pPr algn="ctr"/>
            <a:r>
              <a:rPr lang="nl-N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jordan.dionne@und.edu</a:t>
            </a:r>
            <a:endParaRPr lang="nl-N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ourtney Davis Souvannascd Outreach coordinat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31" y="1905446"/>
            <a:ext cx="2057400" cy="2743200"/>
          </a:xfrm>
          <a:prstGeom prst="rect">
            <a:avLst/>
          </a:prstGeom>
        </p:spPr>
      </p:pic>
      <p:sp>
        <p:nvSpPr>
          <p:cNvPr id="14" name="Rectangle 13" descr="Courtney Davis Souvannasacd contact inf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42673" y="4875687"/>
            <a:ext cx="3016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Courtney Davis Souvannasacd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Coordinator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courtney.davis@und.edu</a:t>
            </a:r>
            <a:endParaRPr lang="en-US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875"/>
            <a:ext cx="1828800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8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97280" y="500390"/>
            <a:ext cx="10058400" cy="1050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NRCNAA Needs Assessment Survey</a:t>
            </a:r>
          </a:p>
        </p:txBody>
      </p:sp>
      <p:pic>
        <p:nvPicPr>
          <p:cNvPr id="11" name="Content Placeholder 10" descr="Older Americans Act Title VI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99874"/>
            <a:ext cx="2352675" cy="2362200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3973842" y="2173167"/>
            <a:ext cx="7743815" cy="27889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Benefits: </a:t>
            </a:r>
          </a:p>
          <a:p>
            <a:pPr indent="-365760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Meets the Title VI Grant Application requirements</a:t>
            </a:r>
          </a:p>
          <a:p>
            <a:pPr indent="-365760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Cost for Participation or Analysis</a:t>
            </a:r>
          </a:p>
          <a:p>
            <a:pPr indent="-365760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is owned by the Tribe</a:t>
            </a:r>
          </a:p>
          <a:p>
            <a:pPr indent="-365760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data for additional Nutrition, Support, &amp; Caregiving services grant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59614" y="6492875"/>
            <a:ext cx="1832386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2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Categori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7163" y="725498"/>
            <a:ext cx="2435162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Categories </a:t>
            </a:r>
          </a:p>
        </p:txBody>
      </p:sp>
      <p:pic>
        <p:nvPicPr>
          <p:cNvPr id="2" name="Picture 1" descr="Identify Our Needs A Survey of Elders VII form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2424" r="5555" b="2424"/>
          <a:stretch/>
        </p:blipFill>
        <p:spPr>
          <a:xfrm>
            <a:off x="540328" y="175635"/>
            <a:ext cx="4447308" cy="5933943"/>
          </a:xfrm>
          <a:prstGeom prst="rect">
            <a:avLst/>
          </a:prstGeom>
        </p:spPr>
      </p:pic>
      <p:sp>
        <p:nvSpPr>
          <p:cNvPr id="16" name="Content Placeholder 15" descr="General health status&#10;Indicators of chronic health conditions&#10;Activities of Daily Living (ADLs)&#10;Screenings&#10;Indicators of visual, hearing, &amp; dental&#10;Memory &amp; Disability&#10;Health Care Access&#10;&#10;Tobacco &amp; alcohol use patterns&#10;Diet, nutrition, &amp; exercise&#10;Social support pattern &amp; housing&#10;Social Functioning&#10;Use &amp; acceptance of services&#10;Demographics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07163" y="1796667"/>
            <a:ext cx="6483350" cy="3638550"/>
          </a:xfrm>
        </p:spPr>
        <p:txBody>
          <a:bodyPr numCol="2">
            <a:noAutofit/>
          </a:bodyPr>
          <a:lstStyle/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health status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Indicators of chronic health conditions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of Daily Living (ADLs)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Screenings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Indicators of visual, hearing, &amp; dental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 &amp; Disability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Care Access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Tobacco &amp; alcohol use patterns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Diet, nutrition, &amp; exercise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support pattern &amp; housing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Functioning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&amp; acceptance of services</a:t>
            </a:r>
          </a:p>
          <a:p>
            <a:pPr indent="-36576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Demographics</a:t>
            </a:r>
          </a:p>
        </p:txBody>
      </p:sp>
      <p:sp>
        <p:nvSpPr>
          <p:cNvPr id="4" name="Footer Placeholder 3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59614" y="6492875"/>
            <a:ext cx="1832386" cy="365125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1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Title VI Needs Assessment Survey Process&#10;Step 1: Get Permission to Participate via Tribal Resolution&#10;Update: Only need to obtain 1 (ONE) resolution for ACL &amp; NRCNAA to participate!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1058" y="1403672"/>
            <a:ext cx="5231531" cy="3785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VI Needs Assessment Survey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Permission to Participate via Tribal 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need to obtain 1 (ONE) resolution for ACL &amp; NRCNAA to participate!</a:t>
            </a:r>
          </a:p>
        </p:txBody>
      </p:sp>
      <p:pic>
        <p:nvPicPr>
          <p:cNvPr id="4" name="Picture 3" descr="Tribal Council Resolution No docu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5456" r="4772" b="6210"/>
          <a:stretch/>
        </p:blipFill>
        <p:spPr>
          <a:xfrm>
            <a:off x="457198" y="41565"/>
            <a:ext cx="5001493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240"/>
            <a:ext cx="1828800" cy="365760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351788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Title VI Needs Assessment &#10;Survey Process&#10;&#10;Step 2: Count Your Elders&#10;&#10;We do not need the names of any elders&#10;&#10;We will mail an appropriate number of surveys at no co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65578" y="1720840"/>
            <a:ext cx="6522231" cy="3416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VI Needs Assessment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 Your Elders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do not need the names of any elders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mail an appropriate number of surveys at no cost</a:t>
            </a:r>
          </a:p>
        </p:txBody>
      </p:sp>
      <p:pic>
        <p:nvPicPr>
          <p:cNvPr id="2" name="Picture 1" descr="Woman eating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1"/>
          <a:stretch/>
        </p:blipFill>
        <p:spPr>
          <a:xfrm>
            <a:off x="512784" y="1325511"/>
            <a:ext cx="4283482" cy="4206978"/>
          </a:xfrm>
          <a:prstGeom prst="rect">
            <a:avLst/>
          </a:prstGeom>
        </p:spPr>
      </p:pic>
      <p:sp>
        <p:nvSpPr>
          <p:cNvPr id="5" name="Footer Placeholder 4" descr="NRCNAA.OR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00" y="6492240"/>
            <a:ext cx="1828800" cy="365760"/>
          </a:xfrm>
        </p:spPr>
        <p:txBody>
          <a:bodyPr/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NRCNAA.org</a:t>
            </a:r>
          </a:p>
        </p:txBody>
      </p:sp>
    </p:spTree>
    <p:extLst>
      <p:ext uri="{BB962C8B-B14F-4D97-AF65-F5344CB8AC3E}">
        <p14:creationId xmlns:p14="http://schemas.microsoft.com/office/powerpoint/2010/main" val="25055197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ysClr val="window" lastClr="FFFFFF"/>
      </a:lt1>
      <a:dk2>
        <a:srgbClr val="563A76"/>
      </a:dk2>
      <a:lt2>
        <a:srgbClr val="FFFFFF"/>
      </a:lt2>
      <a:accent1>
        <a:srgbClr val="AC1B29"/>
      </a:accent1>
      <a:accent2>
        <a:srgbClr val="563A76"/>
      </a:accent2>
      <a:accent3>
        <a:srgbClr val="D17633"/>
      </a:accent3>
      <a:accent4>
        <a:srgbClr val="1D6268"/>
      </a:accent4>
      <a:accent5>
        <a:srgbClr val="F8EAE0"/>
      </a:accent5>
      <a:accent6>
        <a:srgbClr val="000000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4945</TotalTime>
  <Words>799</Words>
  <Application>Microsoft Office PowerPoint</Application>
  <PresentationFormat>Widescreen</PresentationFormat>
  <Paragraphs>158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Wingdings</vt:lpstr>
      <vt:lpstr>Retrospect</vt:lpstr>
      <vt:lpstr>Identifying Needs to Empower Native Elders </vt:lpstr>
      <vt:lpstr>Collette Adamsen, PhD  Turtle Mountain Band of Chippewa Indians  Research Assistant Professor, UND School of Medicine &amp; Health Sciences (UND SMHS) Center for Rural Health  Director, NRCNAA  collette.adamsen@und.edu </vt:lpstr>
      <vt:lpstr>Funder &amp; Sister Sites</vt:lpstr>
      <vt:lpstr> Celebrating over 27 years!   From Left: Cynthia LaCounte; Shawn Egeland (representing Dr. Leigh Jeanotte); Kathy Allery &amp; Gina Allery (representing the late Dr. Allery); Dr. Richard Ludtke; Brad Hawk (representing Dr. Russ McDonald); Dr. Twyla Baker; Dr. Paula Morin-Carter; and Dr. Collette Adamsen.</vt:lpstr>
      <vt:lpstr>Title VI Needs Assessment  Primary Contacts</vt:lpstr>
      <vt:lpstr>NRCNAA Needs Assessment Survey</vt:lpstr>
      <vt:lpstr>Categories </vt:lpstr>
      <vt:lpstr>Title VI Needs Assessment Survey Process  Step 1: Get Permission to Participate via Tribal Resolution   Update: Only need to obtain 1 (ONE) resolution for ACL &amp; NRCNAA to participate!</vt:lpstr>
      <vt:lpstr>Title VI Needs Assessment  Survey Process  Step 2: Count Your Elders  We do not need the names of any elders  We will mail an appropriate number of surveys at no cost</vt:lpstr>
      <vt:lpstr>Title VI Needs Assessment  Survey Process  Step 3: Begin the Process of Interviewing Elders  The survey is confidential The survey is completely voluntary</vt:lpstr>
      <vt:lpstr>Important: New surveys are created each cycle and each survey has its own unique scanning code.   Please: Do not use surveys from former cycles Do not make photocopies of surveys Do not bend or fold surveys  If you are in need of additional surveys, please contact us.</vt:lpstr>
      <vt:lpstr> Title VI Needs Assessment Survey Process  Step 4: Mail Completed Surveys &amp; Tribal Resolution For Processing  National Resource Center on Native American Aging  UND Center for Rural Health 1301 North Columbia Road Suite E231 Grand Forks, ND 58202-9037</vt:lpstr>
      <vt:lpstr>Title VI Needs Assessment  Survey Process  Step 5: Receive Report via a “Comparison Sheet”  Tribal Data Aggregated Tribal Data National Data</vt:lpstr>
      <vt:lpstr>What goes into the Data Analysis?</vt:lpstr>
      <vt:lpstr>Title VI Needs Assessment Participation: Cycles I - VII</vt:lpstr>
      <vt:lpstr>NRCNAA.org</vt:lpstr>
      <vt:lpstr>NRCNAA.org</vt:lpstr>
      <vt:lpstr>NRCNAA can produce infographics with the tribal and aggregated data. </vt:lpstr>
      <vt:lpstr>NRCNAA Native Elder Service Locator</vt:lpstr>
      <vt:lpstr>Title VI Needs Assessment  Primary Contacts</vt:lpstr>
      <vt:lpstr>National Resource Center on Native American Aging Address</vt:lpstr>
    </vt:vector>
  </TitlesOfParts>
  <Company>UND SMHS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Souvannasacd, Courtney</dc:creator>
  <cp:lastModifiedBy>Laura Stevenson</cp:lastModifiedBy>
  <cp:revision>110</cp:revision>
  <dcterms:created xsi:type="dcterms:W3CDTF">2021-10-21T18:18:55Z</dcterms:created>
  <dcterms:modified xsi:type="dcterms:W3CDTF">2022-09-16T17:56:20Z</dcterms:modified>
</cp:coreProperties>
</file>