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59"/>
  </p:notesMasterIdLst>
  <p:handoutMasterIdLst>
    <p:handoutMasterId r:id="rId60"/>
  </p:handoutMasterIdLst>
  <p:sldIdLst>
    <p:sldId id="256" r:id="rId2"/>
    <p:sldId id="535" r:id="rId3"/>
    <p:sldId id="540" r:id="rId4"/>
    <p:sldId id="485" r:id="rId5"/>
    <p:sldId id="539" r:id="rId6"/>
    <p:sldId id="538" r:id="rId7"/>
    <p:sldId id="548" r:id="rId8"/>
    <p:sldId id="438" r:id="rId9"/>
    <p:sldId id="516" r:id="rId10"/>
    <p:sldId id="518" r:id="rId11"/>
    <p:sldId id="542" r:id="rId12"/>
    <p:sldId id="517" r:id="rId13"/>
    <p:sldId id="544" r:id="rId14"/>
    <p:sldId id="545" r:id="rId15"/>
    <p:sldId id="541" r:id="rId16"/>
    <p:sldId id="336" r:id="rId17"/>
    <p:sldId id="258" r:id="rId18"/>
    <p:sldId id="261" r:id="rId19"/>
    <p:sldId id="262" r:id="rId20"/>
    <p:sldId id="370" r:id="rId21"/>
    <p:sldId id="264" r:id="rId22"/>
    <p:sldId id="553" r:id="rId23"/>
    <p:sldId id="273" r:id="rId24"/>
    <p:sldId id="276" r:id="rId25"/>
    <p:sldId id="274" r:id="rId26"/>
    <p:sldId id="400" r:id="rId27"/>
    <p:sldId id="401" r:id="rId28"/>
    <p:sldId id="458" r:id="rId29"/>
    <p:sldId id="463" r:id="rId30"/>
    <p:sldId id="470" r:id="rId31"/>
    <p:sldId id="550" r:id="rId32"/>
    <p:sldId id="537" r:id="rId33"/>
    <p:sldId id="543" r:id="rId34"/>
    <p:sldId id="486" r:id="rId35"/>
    <p:sldId id="487" r:id="rId36"/>
    <p:sldId id="488" r:id="rId37"/>
    <p:sldId id="503" r:id="rId38"/>
    <p:sldId id="489" r:id="rId39"/>
    <p:sldId id="546" r:id="rId40"/>
    <p:sldId id="495" r:id="rId41"/>
    <p:sldId id="490" r:id="rId42"/>
    <p:sldId id="491" r:id="rId43"/>
    <p:sldId id="547" r:id="rId44"/>
    <p:sldId id="494" r:id="rId45"/>
    <p:sldId id="505" r:id="rId46"/>
    <p:sldId id="506" r:id="rId47"/>
    <p:sldId id="497" r:id="rId48"/>
    <p:sldId id="498" r:id="rId49"/>
    <p:sldId id="425" r:id="rId50"/>
    <p:sldId id="551" r:id="rId51"/>
    <p:sldId id="453" r:id="rId52"/>
    <p:sldId id="533" r:id="rId53"/>
    <p:sldId id="474" r:id="rId54"/>
    <p:sldId id="480" r:id="rId55"/>
    <p:sldId id="531" r:id="rId56"/>
    <p:sldId id="549" r:id="rId57"/>
    <p:sldId id="552" r:id="rId58"/>
  </p:sldIdLst>
  <p:sldSz cx="9144000" cy="6858000" type="screen4x3"/>
  <p:notesSz cx="7010400" cy="9296400"/>
  <p:embeddedFontLst>
    <p:embeddedFont>
      <p:font typeface="Calibri" panose="020F0502020204030204" pitchFamily="34" charset="0"/>
      <p:regular r:id="rId61"/>
      <p:bold r:id="rId62"/>
      <p:italic r:id="rId63"/>
      <p:boldItalic r:id="rId64"/>
    </p:embeddedFont>
    <p:embeddedFont>
      <p:font typeface="Georgia" panose="02040502050405020303" pitchFamily="18"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061E61-F506-45B5-AF20-3A60F7711DDA}">
  <a:tblStyle styleId="{C8061E61-F506-45B5-AF20-3A60F7711DD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7E7"/>
          </a:solidFill>
        </a:fill>
      </a:tcStyle>
    </a:wholeTbl>
    <a:band1H>
      <a:tcTxStyle/>
      <a:tcStyle>
        <a:tcBdr/>
        <a:fill>
          <a:solidFill>
            <a:srgbClr val="E8CBCC"/>
          </a:solidFill>
        </a:fill>
      </a:tcStyle>
    </a:band1H>
    <a:band2H>
      <a:tcTxStyle/>
      <a:tcStyle>
        <a:tcBdr/>
      </a:tcStyle>
    </a:band2H>
    <a:band1V>
      <a:tcTxStyle/>
      <a:tcStyle>
        <a:tcBdr/>
        <a:fill>
          <a:solidFill>
            <a:srgbClr val="E8CBC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77A2D3D-35FE-4872-B1A9-ADBEA81E1F8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74089" autoAdjust="0"/>
  </p:normalViewPr>
  <p:slideViewPr>
    <p:cSldViewPr snapToGrid="0">
      <p:cViewPr varScale="1">
        <p:scale>
          <a:sx n="61" d="100"/>
          <a:sy n="61" d="100"/>
        </p:scale>
        <p:origin x="1166" y="48"/>
      </p:cViewPr>
      <p:guideLst>
        <p:guide orient="horz" pos="2160"/>
        <p:guide pos="2880"/>
      </p:guideLst>
    </p:cSldViewPr>
  </p:slideViewPr>
  <p:outlineViewPr>
    <p:cViewPr>
      <p:scale>
        <a:sx n="33" d="100"/>
        <a:sy n="33" d="100"/>
      </p:scale>
      <p:origin x="0" y="-106590"/>
    </p:cViewPr>
  </p:outlineViewPr>
  <p:notesTextViewPr>
    <p:cViewPr>
      <p:scale>
        <a:sx n="1" d="1"/>
        <a:sy n="1" d="1"/>
      </p:scale>
      <p:origin x="0" y="0"/>
    </p:cViewPr>
  </p:notesTextViewPr>
  <p:sorterViewPr>
    <p:cViewPr>
      <p:scale>
        <a:sx n="90" d="100"/>
        <a:sy n="90" d="100"/>
      </p:scale>
      <p:origin x="0" y="-5942"/>
    </p:cViewPr>
  </p:sorter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sz="quarter" idx="1"/>
          </p:nvPr>
        </p:nvSpPr>
        <p:spPr>
          <a:xfrm>
            <a:off x="3971081" y="1"/>
            <a:ext cx="3037735" cy="466088"/>
          </a:xfrm>
          <a:prstGeom prst="rect">
            <a:avLst/>
          </a:prstGeom>
        </p:spPr>
        <p:txBody>
          <a:bodyPr vert="horz" lIns="91294" tIns="45647" rIns="91294" bIns="45647" rtlCol="0"/>
          <a:lstStyle>
            <a:lvl1pPr algn="r">
              <a:defRPr sz="1200"/>
            </a:lvl1pPr>
          </a:lstStyle>
          <a:p>
            <a:fld id="{1FDBC950-D32B-41C0-BCA3-9593FB6ECE38}" type="datetimeFigureOut">
              <a:rPr lang="en-US" smtClean="0"/>
              <a:t>4/11/2022</a:t>
            </a:fld>
            <a:endParaRPr lang="en-US" dirty="0"/>
          </a:p>
        </p:txBody>
      </p:sp>
      <p:sp>
        <p:nvSpPr>
          <p:cNvPr id="4" name="Footer Placeholder 3"/>
          <p:cNvSpPr>
            <a:spLocks noGrp="1"/>
          </p:cNvSpPr>
          <p:nvPr>
            <p:ph type="ftr" sz="quarter" idx="2"/>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081" y="8830312"/>
            <a:ext cx="3037735" cy="466088"/>
          </a:xfrm>
          <a:prstGeom prst="rect">
            <a:avLst/>
          </a:prstGeom>
        </p:spPr>
        <p:txBody>
          <a:bodyPr vert="horz" lIns="91294" tIns="45647" rIns="91294" bIns="45647" rtlCol="0" anchor="b"/>
          <a:lstStyle>
            <a:lvl1pPr algn="r">
              <a:defRPr sz="1200"/>
            </a:lvl1pPr>
          </a:lstStyle>
          <a:p>
            <a:fld id="{E5352D70-AF25-4C2D-8E66-B97B30B72D8C}" type="slidenum">
              <a:rPr lang="en-US" smtClean="0"/>
              <a:t>‹#›</a:t>
            </a:fld>
            <a:endParaRPr lang="en-US" dirty="0"/>
          </a:p>
        </p:txBody>
      </p:sp>
    </p:spTree>
    <p:extLst>
      <p:ext uri="{BB962C8B-B14F-4D97-AF65-F5344CB8AC3E}">
        <p14:creationId xmlns:p14="http://schemas.microsoft.com/office/powerpoint/2010/main" val="244737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1" tIns="46575" rIns="93151"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1" tIns="46575" rIns="93151"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51" tIns="46575" rIns="93151"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olderindians.inquisiqlms.com/"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endParaRPr dirty="0"/>
          </a:p>
        </p:txBody>
      </p:sp>
      <p:sp>
        <p:nvSpPr>
          <p:cNvPr id="94" name="Google Shape;94;p1: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a:pPr algn="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leader of the Title VI program, you have many responsibilities and more. </a:t>
            </a:r>
          </a:p>
          <a:p>
            <a:r>
              <a:rPr lang="en-US" dirty="0"/>
              <a:t>The job can sometimes feel lonely.  Be sure to reach out – call or e-mail.  Participate in the TA calls and webinars – we want to see your programs blossom!</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8698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665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broad based overview – point that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4654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D63E480-630E-4B32-973D-4F262D6A0B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3DBE6D0-93D2-4C2A-BB6A-D9337E7816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New laws are assigned a </a:t>
            </a:r>
            <a:r>
              <a:rPr lang="en-US" altLang="en-US" b="1" dirty="0"/>
              <a:t>public law (PL) number</a:t>
            </a:r>
            <a:r>
              <a:rPr lang="en-US" altLang="en-US" dirty="0"/>
              <a:t>. For example: The Older Americans Act as amended In 2006  known as Public Law 109-365 </a:t>
            </a:r>
          </a:p>
          <a:p>
            <a:r>
              <a:rPr lang="en-US" altLang="en-US" b="1" dirty="0"/>
              <a:t>The United States Code </a:t>
            </a:r>
            <a:r>
              <a:rPr lang="en-US" altLang="en-US" dirty="0"/>
              <a:t> contains the general and permanent laws of the United States.  For example: 42 U.S.C. Chapter 35 - PROGRAMS FOR OLDER AMERICANS  (Older American Act) (CONGRESS)</a:t>
            </a:r>
          </a:p>
          <a:p>
            <a:r>
              <a:rPr lang="en-US" altLang="en-US" b="1" dirty="0"/>
              <a:t>Federal Regulations </a:t>
            </a:r>
            <a:r>
              <a:rPr lang="en-US" altLang="en-US" dirty="0"/>
              <a:t>(sometimes a group of regulations is collectively called a “federal rule”) are issued by federal agencies, boards, or commissions.  They explain how the agency intends to carry out a law. By law, federal agencies must consult the public when creating, modifying, or deleting rules in the Code of Federal Regulations (CFR).</a:t>
            </a:r>
          </a:p>
          <a:p>
            <a:endParaRPr lang="en-US" altLang="en-US" dirty="0"/>
          </a:p>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110" name="Google Shape;110;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493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6: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r>
              <a:rPr lang="en-US" dirty="0"/>
              <a:t>These next two slides show the outline of the Act.   </a:t>
            </a:r>
            <a:endParaRPr dirty="0"/>
          </a:p>
          <a:p>
            <a:pPr marL="0" indent="0"/>
            <a:endParaRPr lang="en-US" dirty="0"/>
          </a:p>
          <a:p>
            <a:pPr marL="0" indent="0"/>
            <a:r>
              <a:rPr lang="en-US" dirty="0"/>
              <a:t>Title I is objectives and vision</a:t>
            </a:r>
            <a:endParaRPr dirty="0"/>
          </a:p>
          <a:p>
            <a:pPr marL="0" indent="0"/>
            <a:endParaRPr lang="en-US" dirty="0"/>
          </a:p>
          <a:p>
            <a:pPr marL="0" indent="0"/>
            <a:r>
              <a:rPr lang="en-US" dirty="0"/>
              <a:t>Title II establishes the Administration on Aging &amp; talks</a:t>
            </a:r>
            <a:r>
              <a:rPr lang="en-US" baseline="0" dirty="0"/>
              <a:t> about what we do at the federal level</a:t>
            </a:r>
          </a:p>
          <a:p>
            <a:pPr marL="0" indent="0"/>
            <a:endParaRPr lang="en-US" baseline="0" dirty="0"/>
          </a:p>
          <a:p>
            <a:pPr marL="0" indent="0"/>
            <a:r>
              <a:rPr lang="en-US" baseline="0" dirty="0"/>
              <a:t>Title III very important for setting up State and AAA structure &amp; services and funding</a:t>
            </a:r>
            <a:endParaRPr dirty="0"/>
          </a:p>
          <a:p>
            <a:pPr marL="0" indent="0"/>
            <a:endParaRPr lang="en-US" dirty="0"/>
          </a:p>
          <a:p>
            <a:pPr marL="0" indent="0"/>
            <a:r>
              <a:rPr lang="en-US" dirty="0"/>
              <a:t>Title III – Grants for State and community programs include the following programs …… </a:t>
            </a:r>
            <a:endParaRPr dirty="0"/>
          </a:p>
          <a:p>
            <a:pPr marL="0" indent="0"/>
            <a:endParaRPr lang="en-US" dirty="0"/>
          </a:p>
          <a:p>
            <a:pPr marL="0" indent="0"/>
            <a:r>
              <a:rPr lang="en-US" dirty="0"/>
              <a:t>III B Adult day, case management, chore, I&amp;A, homemaker, home repair, outreach, personal care, respite, transportation – etc… </a:t>
            </a:r>
          </a:p>
          <a:p>
            <a:pPr marL="0" indent="0"/>
            <a:endParaRPr lang="en-US" dirty="0"/>
          </a:p>
          <a:p>
            <a:pPr marL="0" indent="0"/>
            <a:r>
              <a:rPr lang="en-US" dirty="0"/>
              <a:t>III C – Nutrition Services – Congregate and HDM </a:t>
            </a:r>
          </a:p>
          <a:p>
            <a:pPr marL="0" indent="0"/>
            <a:endParaRPr dirty="0"/>
          </a:p>
          <a:p>
            <a:pPr marL="0" indent="0"/>
            <a:r>
              <a:rPr lang="en-US" dirty="0"/>
              <a:t>III D – Health Promotion Disease Prevention – only evidence-based</a:t>
            </a:r>
            <a:r>
              <a:rPr lang="en-US" baseline="0" dirty="0"/>
              <a:t> programs</a:t>
            </a:r>
            <a:endParaRPr lang="en-US" dirty="0"/>
          </a:p>
          <a:p>
            <a:pPr marL="0" indent="0"/>
            <a:endParaRPr dirty="0"/>
          </a:p>
          <a:p>
            <a:pPr marL="0" indent="0"/>
            <a:r>
              <a:rPr lang="en-US" dirty="0"/>
              <a:t>III E – National Family Caregiver Support Program</a:t>
            </a:r>
            <a:endParaRPr dirty="0"/>
          </a:p>
          <a:p>
            <a:pPr marL="0" indent="0"/>
            <a:endParaRPr dirty="0"/>
          </a:p>
        </p:txBody>
      </p:sp>
    </p:spTree>
    <p:extLst>
      <p:ext uri="{BB962C8B-B14F-4D97-AF65-F5344CB8AC3E}">
        <p14:creationId xmlns:p14="http://schemas.microsoft.com/office/powerpoint/2010/main" val="3100865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7: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endParaRPr dirty="0"/>
          </a:p>
        </p:txBody>
      </p:sp>
    </p:spTree>
    <p:extLst>
      <p:ext uri="{BB962C8B-B14F-4D97-AF65-F5344CB8AC3E}">
        <p14:creationId xmlns:p14="http://schemas.microsoft.com/office/powerpoint/2010/main" val="531534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189" name="Google Shape;18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1319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r>
              <a:rPr lang="en-US" dirty="0"/>
              <a:t>As mentioned previously</a:t>
            </a:r>
            <a:r>
              <a:rPr lang="en-US" baseline="0" dirty="0"/>
              <a:t> Title III and Title VI provide basically the same services, but they are organized slightly differently in the OAA.  This slide is a handy reference guide if you are trying to decode what the State/AAA is talking about when they talk about Title III services.</a:t>
            </a:r>
          </a:p>
          <a:p>
            <a:pPr marL="0" indent="0"/>
            <a:endParaRPr lang="en-US" baseline="0" dirty="0"/>
          </a:p>
          <a:p>
            <a:pPr marL="0" indent="0"/>
            <a:r>
              <a:rPr lang="en-US" baseline="0" dirty="0"/>
              <a:t>You might use this chart to help your Title III colleagues to better understand how Title VI is organized.</a:t>
            </a:r>
          </a:p>
          <a:p>
            <a:pPr marL="0" indent="0"/>
            <a:endParaRPr lang="en-US" baseline="0" dirty="0"/>
          </a:p>
          <a:p>
            <a:pPr marL="0" indent="0"/>
            <a:r>
              <a:rPr lang="en-US" baseline="0" dirty="0"/>
              <a:t>The services listed in green (the top 7 services) are services for older adults/elders.  These services are allowable under Title VI Part A/B.  They are also allowable under Title III, but there are separate parts (in other words grants) for Congregate Meals, Home Delivered Meals, Health Promotion, and Transportation and Case Management and other services.</a:t>
            </a:r>
          </a:p>
          <a:p>
            <a:pPr marL="0" indent="0"/>
            <a:endParaRPr lang="en-US" baseline="0" dirty="0"/>
          </a:p>
          <a:p>
            <a:pPr marL="0" indent="0"/>
            <a:r>
              <a:rPr lang="en-US" baseline="0" dirty="0"/>
              <a:t>The service listed in yellow (bottom 2 services) are allowable under Title VI Part C, and Title III Part E.</a:t>
            </a:r>
            <a:endParaRPr dirty="0"/>
          </a:p>
        </p:txBody>
      </p:sp>
      <p:sp>
        <p:nvSpPr>
          <p:cNvPr id="189" name="Google Shape;18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19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901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 the term Title VI Director to describe your role and understand that you may have a different job title and may even manage more programs than Title VI</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8873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8: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endParaRPr dirty="0"/>
          </a:p>
        </p:txBody>
      </p:sp>
      <p:sp>
        <p:nvSpPr>
          <p:cNvPr id="248" name="Google Shape;248;p18:notes"/>
          <p:cNvSpPr txBox="1">
            <a:spLocks noGrp="1"/>
          </p:cNvSpPr>
          <p:nvPr>
            <p:ph type="dt" idx="10"/>
          </p:nvPr>
        </p:nvSpPr>
        <p:spPr>
          <a:xfrm>
            <a:off x="3970939" y="0"/>
            <a:ext cx="3037840" cy="464820"/>
          </a:xfrm>
          <a:prstGeom prst="rect">
            <a:avLst/>
          </a:prstGeom>
          <a:noFill/>
          <a:ln>
            <a:noFill/>
          </a:ln>
        </p:spPr>
        <p:txBody>
          <a:bodyPr spcFirstLastPara="1" wrap="square" lIns="93151" tIns="46575" rIns="93151" bIns="46575" anchor="t" anchorCtr="0">
            <a:noAutofit/>
          </a:bodyPr>
          <a:lstStyle/>
          <a:p>
            <a:r>
              <a:rPr lang="en-US" dirty="0"/>
              <a:t>1/23/2017</a:t>
            </a:r>
            <a:endParaRPr dirty="0"/>
          </a:p>
        </p:txBody>
      </p:sp>
      <p:sp>
        <p:nvSpPr>
          <p:cNvPr id="249" name="Google Shape;249;p18: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a:pPr algn="r"/>
              <a:t>23</a:t>
            </a:fld>
            <a:endParaRPr dirty="0"/>
          </a:p>
        </p:txBody>
      </p:sp>
    </p:spTree>
    <p:extLst>
      <p:ext uri="{BB962C8B-B14F-4D97-AF65-F5344CB8AC3E}">
        <p14:creationId xmlns:p14="http://schemas.microsoft.com/office/powerpoint/2010/main" val="723290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r>
              <a:rPr lang="en-US" dirty="0"/>
              <a:t>Traditional food activities – gardening, harvesting, fishing, hunting.  Title VI funds can pay for necessary supplies</a:t>
            </a:r>
          </a:p>
          <a:p>
            <a:pPr marL="0" indent="0"/>
            <a:endParaRPr lang="en-US" dirty="0"/>
          </a:p>
          <a:p>
            <a:pPr marL="0" indent="0"/>
            <a:r>
              <a:rPr lang="en-US" dirty="0"/>
              <a:t>Farm Market – Older Indians Website has a farm market directory. </a:t>
            </a:r>
          </a:p>
          <a:p>
            <a:pPr marL="0" indent="0"/>
            <a:endParaRPr lang="en-US" dirty="0"/>
          </a:p>
          <a:p>
            <a:pPr algn="l" fontAlgn="base"/>
            <a:r>
              <a:rPr lang="en-US" b="0" i="0" dirty="0">
                <a:solidFill>
                  <a:srgbClr val="333333"/>
                </a:solidFill>
                <a:effectLst/>
                <a:latin typeface="Georgia" panose="02040502050405020303" pitchFamily="18" charset="0"/>
              </a:rPr>
              <a:t>Purchasing items from on-farm markets for your Title VI program* is a great way to get fresh, in season products to serve to your elders while also supporting your local economy. Additionally, farmers in your community might offer traditional foods that may be difficult to find from retail grocery stores or food vendors. Buying goods from on-farm markets may also serve as a reliable alternative for products in times of crisis or economic instability.</a:t>
            </a:r>
          </a:p>
          <a:p>
            <a:pPr algn="l" fontAlgn="base"/>
            <a:r>
              <a:rPr lang="en-US" b="0" i="0" dirty="0">
                <a:solidFill>
                  <a:srgbClr val="333333"/>
                </a:solidFill>
                <a:effectLst/>
                <a:latin typeface="Georgia" panose="02040502050405020303" pitchFamily="18" charset="0"/>
              </a:rPr>
              <a:t>*Some tribal governments may only allow their Title VI programs to purchase items from pre-approved food vendors. If this is a requirement for your program, then there may be a process to get an on-farm market added as a pre-approved vendor if it is not already listed. Please contact your tribal government for more information.</a:t>
            </a:r>
          </a:p>
          <a:p>
            <a:pPr marL="0" indent="0"/>
            <a:endParaRPr dirty="0"/>
          </a:p>
        </p:txBody>
      </p:sp>
      <p:sp>
        <p:nvSpPr>
          <p:cNvPr id="269" name="Google Shape;269;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891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r>
              <a:rPr lang="en-US" dirty="0"/>
              <a:t>You’ll learn a lot more in an upcoming session on Supportive Services </a:t>
            </a:r>
            <a:endParaRPr dirty="0"/>
          </a:p>
        </p:txBody>
      </p:sp>
      <p:sp>
        <p:nvSpPr>
          <p:cNvPr id="255" name="Google Shape;255;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383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100: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r>
              <a:rPr lang="en-US" dirty="0"/>
              <a:t>Review on next slide</a:t>
            </a:r>
            <a:endParaRPr dirty="0"/>
          </a:p>
        </p:txBody>
      </p:sp>
      <p:sp>
        <p:nvSpPr>
          <p:cNvPr id="835" name="Google Shape;835;p10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994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0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101: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endParaRPr dirty="0"/>
          </a:p>
        </p:txBody>
      </p:sp>
      <p:sp>
        <p:nvSpPr>
          <p:cNvPr id="843" name="Google Shape;843;p101:notes"/>
          <p:cNvSpPr txBox="1">
            <a:spLocks noGrp="1"/>
          </p:cNvSpPr>
          <p:nvPr>
            <p:ph type="dt" idx="10"/>
          </p:nvPr>
        </p:nvSpPr>
        <p:spPr>
          <a:xfrm>
            <a:off x="3970939" y="0"/>
            <a:ext cx="3037840" cy="464820"/>
          </a:xfrm>
          <a:prstGeom prst="rect">
            <a:avLst/>
          </a:prstGeom>
          <a:noFill/>
          <a:ln>
            <a:noFill/>
          </a:ln>
        </p:spPr>
        <p:txBody>
          <a:bodyPr spcFirstLastPara="1" wrap="square" lIns="93151" tIns="46575" rIns="93151" bIns="46575" anchor="t" anchorCtr="0">
            <a:noAutofit/>
          </a:bodyPr>
          <a:lstStyle/>
          <a:p>
            <a:r>
              <a:rPr lang="en-US" dirty="0"/>
              <a:t>1/23/2017</a:t>
            </a:r>
            <a:endParaRPr dirty="0"/>
          </a:p>
        </p:txBody>
      </p:sp>
      <p:sp>
        <p:nvSpPr>
          <p:cNvPr id="844" name="Google Shape;844;p101: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a:pPr algn="r"/>
              <a:t>27</a:t>
            </a:fld>
            <a:endParaRPr dirty="0"/>
          </a:p>
        </p:txBody>
      </p:sp>
    </p:spTree>
    <p:extLst>
      <p:ext uri="{BB962C8B-B14F-4D97-AF65-F5344CB8AC3E}">
        <p14:creationId xmlns:p14="http://schemas.microsoft.com/office/powerpoint/2010/main" val="121235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caregiver is the client! Program services are to benefit the caregiver (whether the elder or other care recipient receives a service or other assistance)</a:t>
            </a:r>
          </a:p>
          <a:p>
            <a:endParaRPr lang="en-US" dirty="0"/>
          </a:p>
        </p:txBody>
      </p:sp>
      <p:sp>
        <p:nvSpPr>
          <p:cNvPr id="4" name="Slide Number Placeholder 3"/>
          <p:cNvSpPr>
            <a:spLocks noGrp="1"/>
          </p:cNvSpPr>
          <p:nvPr>
            <p:ph type="sldNum" sz="quarter" idx="10"/>
          </p:nvPr>
        </p:nvSpPr>
        <p:spPr/>
        <p:txBody>
          <a:bodyPr/>
          <a:lstStyle/>
          <a:p>
            <a:fld id="{0709565B-FAB9-44D1-9435-57DF72983D94}" type="slidenum">
              <a:rPr lang="en-US" smtClean="0"/>
              <a:pPr/>
              <a:t>28</a:t>
            </a:fld>
            <a:endParaRPr lang="en-US" dirty="0"/>
          </a:p>
        </p:txBody>
      </p:sp>
    </p:spTree>
    <p:extLst>
      <p:ext uri="{BB962C8B-B14F-4D97-AF65-F5344CB8AC3E}">
        <p14:creationId xmlns:p14="http://schemas.microsoft.com/office/powerpoint/2010/main" val="2998236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Title VI Director you may need to spend time raising awareness and encouraging caregivers to ask for support.</a:t>
            </a:r>
          </a:p>
        </p:txBody>
      </p:sp>
      <p:sp>
        <p:nvSpPr>
          <p:cNvPr id="4" name="Slide Number Placeholder 3"/>
          <p:cNvSpPr>
            <a:spLocks noGrp="1"/>
          </p:cNvSpPr>
          <p:nvPr>
            <p:ph type="sldNum" sz="quarter" idx="10"/>
          </p:nvPr>
        </p:nvSpPr>
        <p:spPr/>
        <p:txBody>
          <a:bodyPr/>
          <a:lstStyle/>
          <a:p>
            <a:fld id="{0709565B-FAB9-44D1-9435-57DF72983D94}" type="slidenum">
              <a:rPr lang="en-US" smtClean="0"/>
              <a:pPr/>
              <a:t>29</a:t>
            </a:fld>
            <a:endParaRPr lang="en-US" dirty="0"/>
          </a:p>
        </p:txBody>
      </p:sp>
    </p:spTree>
    <p:extLst>
      <p:ext uri="{BB962C8B-B14F-4D97-AF65-F5344CB8AC3E}">
        <p14:creationId xmlns:p14="http://schemas.microsoft.com/office/powerpoint/2010/main" val="154010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9565B-FAB9-44D1-9435-57DF72983D94}" type="slidenum">
              <a:rPr lang="en-US" smtClean="0"/>
              <a:pPr/>
              <a:t>30</a:t>
            </a:fld>
            <a:endParaRPr lang="en-US" dirty="0"/>
          </a:p>
        </p:txBody>
      </p:sp>
    </p:spTree>
    <p:extLst>
      <p:ext uri="{BB962C8B-B14F-4D97-AF65-F5344CB8AC3E}">
        <p14:creationId xmlns:p14="http://schemas.microsoft.com/office/powerpoint/2010/main" val="2363372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baseline="0" dirty="0">
                <a:solidFill>
                  <a:schemeClr val="dk1"/>
                </a:solidFill>
                <a:effectLst/>
                <a:latin typeface="Calibri"/>
                <a:cs typeface="Calibri"/>
                <a:sym typeface="Calibri"/>
              </a:rPr>
              <a:t>Policies and procedures are always a good place to start.  If you are new, policies and procedures will help you learn what needs to be done and how to do it.  They may also help you find gaps that need to be addressed or questions that you need to ask.</a:t>
            </a:r>
          </a:p>
          <a:p>
            <a:r>
              <a:rPr lang="en-US" sz="1200" b="0" i="0" u="none" strike="noStrike" cap="none" baseline="0" dirty="0">
                <a:solidFill>
                  <a:schemeClr val="dk1"/>
                </a:solidFill>
                <a:effectLst/>
                <a:latin typeface="Calibri"/>
                <a:cs typeface="Calibri"/>
                <a:sym typeface="Calibri"/>
              </a:rPr>
              <a:t>If you have been doing the work for a while, policies and procedures may also be a good read – you can find things that may need to be added or edited, or you may find out that “we have to do it this way” isn’t necessarily what your policies and procedures require!</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7747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10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106: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endParaRPr dirty="0"/>
          </a:p>
        </p:txBody>
      </p:sp>
      <p:sp>
        <p:nvSpPr>
          <p:cNvPr id="885" name="Google Shape;885;p106: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4375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Before we talk about the nuts and bolts of program management, I like to take a step back and talk about self-assessment.  Successful leadership means that you get to know the program and your strengths and weaknesses in the context of being a Title VI Director.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9489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10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p108: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Autofit/>
          </a:bodyPr>
          <a:lstStyle/>
          <a:p>
            <a:pPr marL="0" indent="0"/>
            <a:r>
              <a:rPr lang="en-US" dirty="0"/>
              <a:t>Polices are like rules and when everyone knows the rules there is a sense of fair play.  </a:t>
            </a:r>
            <a:endParaRPr dirty="0"/>
          </a:p>
        </p:txBody>
      </p:sp>
      <p:sp>
        <p:nvSpPr>
          <p:cNvPr id="899" name="Google Shape;899;p108: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34751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10: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914" name="Google Shape;914;p1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5062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of “fair play” the Elders can feel confident – they know that:  contributions are voluntary; they know the cost and they know that it will be kept confidential.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8379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10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891" name="Google Shape;891;p10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362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unusual to hear, “we don’t have a policy &amp; procedure for that” or you want to start a new program, like a lending closet or  minor home repair and need to develop P&amp;P’s. It’s important to develop the P&amp;P’s before offering or changing the service and that staff, volunteers, Elders and their caregivers understand the changes.</a:t>
            </a:r>
          </a:p>
          <a:p>
            <a:r>
              <a:rPr lang="en-US" dirty="0"/>
              <a:t> Covid has also created changes.  If you are re-opening and you want to encourage people to come back to the community meal centers, how would polices and procedures influence that?  For example, if everyone is getting home delivered meals right now – regardless of level of disability – do you want to return to old polices which would mean that some people are no longer eligible for HDM or do you want to revise your P&amp;P’s to be more flexible with HDM. </a:t>
            </a:r>
          </a:p>
          <a:p>
            <a:r>
              <a:rPr lang="en-US" dirty="0"/>
              <a:t>Re-Opening means new P&amp;P’s regarding masks, vaccines, distance, etc.  It’s important that Elder’s understand the rules (P&amp;P) and why – i.e., we don’t have Covid funds left and have to prioritize HDM for those who truly can’t get out.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8733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112: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r>
              <a:rPr lang="en-US" dirty="0"/>
              <a:t>It</a:t>
            </a:r>
            <a:r>
              <a:rPr lang="en-US" baseline="0" dirty="0"/>
              <a:t> can be a lot of work to develop P&amp;P, but the work does not end there.</a:t>
            </a:r>
          </a:p>
          <a:p>
            <a:pPr marL="0" indent="0"/>
            <a:endParaRPr lang="en-US" baseline="0" dirty="0"/>
          </a:p>
          <a:p>
            <a:pPr marL="0" indent="0"/>
            <a:r>
              <a:rPr lang="en-US" baseline="0" dirty="0"/>
              <a:t>Title VI programs also need to communicate the P&amp;P by training staff and volunteers on P&amp;P.  For example, if you are changing your P&amp;P to use a new data reporting system from manual forms entered by a data entry staff person to all staff entering their own data on individual laptop computers, you should have clear, written P&amp;P on this, and staff will probably need formal training.  </a:t>
            </a:r>
          </a:p>
          <a:p>
            <a:pPr marL="0" indent="0"/>
            <a:endParaRPr lang="en-US" baseline="0" dirty="0"/>
          </a:p>
          <a:p>
            <a:pPr marL="0" indent="0"/>
            <a:r>
              <a:rPr lang="en-US" baseline="0" dirty="0"/>
              <a:t>More minor changes could be communicated via a memo or email or at a staff meeting.</a:t>
            </a:r>
          </a:p>
          <a:p>
            <a:pPr marL="0" indent="0"/>
            <a:endParaRPr lang="en-US" baseline="0" dirty="0"/>
          </a:p>
          <a:p>
            <a:pPr marL="0" indent="0"/>
            <a:endParaRPr lang="en-US" baseline="0" dirty="0"/>
          </a:p>
          <a:p>
            <a:pPr marL="0" indent="0"/>
            <a:endParaRPr dirty="0"/>
          </a:p>
        </p:txBody>
      </p:sp>
      <p:sp>
        <p:nvSpPr>
          <p:cNvPr id="928" name="Google Shape;928;p1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1289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111: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dirty="0"/>
          </a:p>
        </p:txBody>
      </p:sp>
      <p:sp>
        <p:nvSpPr>
          <p:cNvPr id="921" name="Google Shape;921;p1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5822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 you want to start a lending closet.  Yes, the needs are great – what are we going to have?  Every piece of equipment imaginable or a narrow set of equipment, i.e., because of changes in our climate elders now need air conditioners and air purifiers.  We will focus on those two items…. Who can get the items?  How do we manage the goods?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039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buddy could be someone from another program; someone in your program; also, if you have relationships with AAA’s they could be a good resource; ACL staff also willing to take a look.</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2565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budgeting can be intimidating to people.  But funding is</a:t>
            </a:r>
            <a:r>
              <a:rPr lang="en-US" baseline="0" dirty="0"/>
              <a:t> an important part of program implementation, and even if you consider yourself to be more of a people person than a numbers person, it’s still important to know some budgeting basics.</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516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you come to the Title VI Director position having worked within the program – i.e., as the cook, van driver or other supportive role.  Think for a minute about your background – if you are new to this role, you probably have a lot to learn about the management of a program, for example, collecting data, reporting, managing a budget, purchasing, hiring staff, etc. Depending on your skill set you may need to push yourself into learning new skills such as developing a budget; writing a job description or developing programs.  </a:t>
            </a:r>
          </a:p>
          <a:p>
            <a:r>
              <a:rPr lang="en-US" dirty="0"/>
              <a:t>Others may be very experienced as Director of other programs and are new to Title VI or new to the Tribe and even the surrounding area.  You may bring strong program management skills and know how to provide services but have to focus more on developing relationships with tribal staff, with elders and with other agencies.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9307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knowing where the money is going and what it is providing will help you to manage the program more effectively and demonstrate all that is done for the elders in your community</a:t>
            </a:r>
          </a:p>
        </p:txBody>
      </p:sp>
      <p:sp>
        <p:nvSpPr>
          <p:cNvPr id="4" name="Slide Number Placeholder 3"/>
          <p:cNvSpPr>
            <a:spLocks noGrp="1"/>
          </p:cNvSpPr>
          <p:nvPr>
            <p:ph type="sldNum" sz="quarter" idx="10"/>
          </p:nvPr>
        </p:nvSpPr>
        <p:spPr/>
        <p:txBody>
          <a:bodyPr/>
          <a:lstStyle/>
          <a:p>
            <a:fld id="{0709565B-FAB9-44D1-9435-57DF72983D94}" type="slidenum">
              <a:rPr lang="en-US" smtClean="0"/>
              <a:pPr/>
              <a:t>45</a:t>
            </a:fld>
            <a:endParaRPr lang="en-US" dirty="0"/>
          </a:p>
        </p:txBody>
      </p:sp>
    </p:spTree>
    <p:extLst>
      <p:ext uri="{BB962C8B-B14F-4D97-AF65-F5344CB8AC3E}">
        <p14:creationId xmlns:p14="http://schemas.microsoft.com/office/powerpoint/2010/main" val="2146963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seen that some programs are either not spending down their funds or that fiscal is not drawing down.  Thus, it is essential that you have good working relationships with your fiscal office.  We want to see that the money is spent on the Elders</a:t>
            </a:r>
          </a:p>
        </p:txBody>
      </p:sp>
      <p:sp>
        <p:nvSpPr>
          <p:cNvPr id="4" name="Slide Number Placeholder 3"/>
          <p:cNvSpPr>
            <a:spLocks noGrp="1"/>
          </p:cNvSpPr>
          <p:nvPr>
            <p:ph type="sldNum" sz="quarter" idx="10"/>
          </p:nvPr>
        </p:nvSpPr>
        <p:spPr/>
        <p:txBody>
          <a:bodyPr/>
          <a:lstStyle/>
          <a:p>
            <a:fld id="{0709565B-FAB9-44D1-9435-57DF72983D94}" type="slidenum">
              <a:rPr lang="en-US" smtClean="0"/>
              <a:pPr/>
              <a:t>46</a:t>
            </a:fld>
            <a:endParaRPr lang="en-US" dirty="0"/>
          </a:p>
        </p:txBody>
      </p:sp>
    </p:spTree>
    <p:extLst>
      <p:ext uri="{BB962C8B-B14F-4D97-AF65-F5344CB8AC3E}">
        <p14:creationId xmlns:p14="http://schemas.microsoft.com/office/powerpoint/2010/main" val="4266532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709565B-FAB9-44D1-9435-57DF72983D9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372120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ACL will be offering weekly training on how to use the OAAPS.  Stay tuned.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691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your goal is to “sit in relationship” with Elders by providing services and supports that encourage a full life.</a:t>
            </a:r>
          </a:p>
        </p:txBody>
      </p:sp>
      <p:sp>
        <p:nvSpPr>
          <p:cNvPr id="4" name="Slide Number Placeholder 3"/>
          <p:cNvSpPr>
            <a:spLocks noGrp="1"/>
          </p:cNvSpPr>
          <p:nvPr>
            <p:ph type="sldNum" sz="quarter" idx="10"/>
          </p:nvPr>
        </p:nvSpPr>
        <p:spPr/>
        <p:txBody>
          <a:bodyPr/>
          <a:lstStyle/>
          <a:p>
            <a:fld id="{0709565B-FAB9-44D1-9435-57DF72983D94}" type="slidenum">
              <a:rPr lang="en-US" smtClean="0"/>
              <a:pPr/>
              <a:t>51</a:t>
            </a:fld>
            <a:endParaRPr lang="en-US" dirty="0"/>
          </a:p>
        </p:txBody>
      </p:sp>
    </p:spTree>
    <p:extLst>
      <p:ext uri="{BB962C8B-B14F-4D97-AF65-F5344CB8AC3E}">
        <p14:creationId xmlns:p14="http://schemas.microsoft.com/office/powerpoint/2010/main" val="788774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30000" dirty="0"/>
              <a:t>st</a:t>
            </a:r>
            <a:r>
              <a:rPr lang="en-US" dirty="0"/>
              <a:t> is that ACL</a:t>
            </a:r>
            <a:r>
              <a:rPr lang="en-US" baseline="0" dirty="0"/>
              <a:t> contracts with TEYA to provide support to Title VI programs.  TEYA does this in a variety of ways</a:t>
            </a:r>
          </a:p>
          <a:p>
            <a:r>
              <a:rPr lang="en-US" baseline="0" dirty="0"/>
              <a:t>Laura Stevenson laura.stevenson@teyaservices.com  </a:t>
            </a:r>
          </a:p>
          <a:p>
            <a:endParaRPr lang="en-US" baseline="0" dirty="0"/>
          </a:p>
          <a:p>
            <a:r>
              <a:rPr lang="en-US" baseline="0" dirty="0"/>
              <a:t>Reach out to your ACL contacts or TEYA to get added to the email distribution list or for more info</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53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5230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 robust</a:t>
            </a:r>
            <a:r>
              <a:rPr lang="en-US" baseline="0" dirty="0"/>
              <a:t> website at the following – you can always find the latest info on the home page, as well as archived resources and updates</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54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19718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55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9125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33333"/>
                </a:solidFill>
                <a:effectLst/>
                <a:latin typeface="Georgia" panose="02040502050405020303" pitchFamily="18" charset="0"/>
              </a:rPr>
              <a:t>The Older Indians LMS is for Title VI Directors to access online courses, complete mandatory and online trainings, view training history, certifications, curricula, and more.  </a:t>
            </a:r>
          </a:p>
          <a:p>
            <a:pPr algn="l" fontAlgn="base"/>
            <a:r>
              <a:rPr lang="en-US" b="0" i="0" dirty="0">
                <a:solidFill>
                  <a:srgbClr val="333333"/>
                </a:solidFill>
                <a:effectLst/>
                <a:latin typeface="Georgia" panose="02040502050405020303" pitchFamily="18" charset="0"/>
              </a:rPr>
              <a:t>Older Indians Learning Management System (LMS): </a:t>
            </a:r>
            <a:r>
              <a:rPr lang="en-US" b="1" i="0" u="none" strike="noStrike" dirty="0">
                <a:solidFill>
                  <a:srgbClr val="3366CC"/>
                </a:solidFill>
                <a:effectLst/>
                <a:latin typeface="inherit"/>
                <a:hlinkClick r:id="rId3"/>
              </a:rPr>
              <a:t>https://olderindians.inquisiqlms.com/</a:t>
            </a:r>
            <a:br>
              <a:rPr lang="en-US" b="0" i="0" dirty="0">
                <a:solidFill>
                  <a:srgbClr val="333333"/>
                </a:solidFill>
                <a:effectLst/>
                <a:latin typeface="Georgia" panose="02040502050405020303" pitchFamily="18" charset="0"/>
              </a:rPr>
            </a:br>
            <a:br>
              <a:rPr lang="en-US" b="0" i="0" dirty="0">
                <a:solidFill>
                  <a:srgbClr val="333333"/>
                </a:solidFill>
                <a:effectLst/>
                <a:latin typeface="Georgia" panose="02040502050405020303" pitchFamily="18" charset="0"/>
              </a:rPr>
            </a:br>
            <a:r>
              <a:rPr lang="en-US" b="0" i="0" dirty="0">
                <a:solidFill>
                  <a:srgbClr val="333333"/>
                </a:solidFill>
                <a:effectLst/>
                <a:latin typeface="Georgia" panose="02040502050405020303" pitchFamily="18" charset="0"/>
              </a:rPr>
              <a:t>When signing into the Older Indians LMS for the first time, you will need to register, then create a username and password. We strongly recommend using your Title VI email address for your username.</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56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833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come to our jobs with expertise and with blinders – for instance, you may be a long time Title VI Director and your practices, polices and procedures have not changed – it’s not broken so don’t fix it.  I get it and that can make sense – then we have Covid come along – everyone had to scramble.  It is also encouraging people to look at providing services in different ways – it has also opened  out eyes to the many unmet needs.</a:t>
            </a:r>
          </a:p>
          <a:p>
            <a:endParaRPr lang="en-US" dirty="0"/>
          </a:p>
          <a:p>
            <a:r>
              <a:rPr lang="en-US" dirty="0"/>
              <a:t>Think about how you spend your days – is it chaos – ensuring that meals are prepared and delivered?  Is it focused on re-opening congregate meal sites?  Are there elders in crisis who need your attention?  Part of program management and your self-assessment is to look at how and where you spend your time.  </a:t>
            </a:r>
          </a:p>
          <a:p>
            <a:endParaRPr lang="en-US" dirty="0"/>
          </a:p>
          <a:p>
            <a:r>
              <a:rPr lang="en-US" dirty="0"/>
              <a:t>If you’ve been a Title VI Director for a few years – is it time to re-evaluate how your program operates?  Are there better ways?</a:t>
            </a:r>
          </a:p>
          <a:p>
            <a:endParaRPr lang="en-US" dirty="0"/>
          </a:p>
          <a:p>
            <a:r>
              <a:rPr lang="en-US" dirty="0"/>
              <a:t>If you’re new – do you see how things operate and wonder – is that the best way?  Can we do this differently?  </a:t>
            </a:r>
          </a:p>
          <a:p>
            <a:endParaRPr lang="en-US" dirty="0"/>
          </a:p>
          <a:p>
            <a:r>
              <a:rPr lang="en-US" dirty="0"/>
              <a:t>In either case, you don’t need to make any fast changes – instead, you want to ask the Elders, ask your co-workers, being a program manager – brand new or old hand – you want to be inclusive, and you need to understand the requirements of the grant.  </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9414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870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1: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r>
              <a:rPr lang="en-US" dirty="0"/>
              <a:t>Whether your official</a:t>
            </a:r>
            <a:r>
              <a:rPr lang="en-US" baseline="0" dirty="0"/>
              <a:t> title is Title VI director, Elderly Nutrition Program Director, Social Service Director, or otherwise, if you are leading the Title VI program you will be filling the following roles</a:t>
            </a:r>
          </a:p>
          <a:p>
            <a:pPr marL="0" indent="0"/>
            <a:endParaRPr lang="en-US" baseline="0" dirty="0"/>
          </a:p>
        </p:txBody>
      </p:sp>
      <p:sp>
        <p:nvSpPr>
          <p:cNvPr id="345" name="Google Shape;345;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99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1: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endParaRPr lang="en-US" dirty="0"/>
          </a:p>
          <a:p>
            <a:pPr marL="0" indent="0"/>
            <a:r>
              <a:rPr lang="en-US" dirty="0"/>
              <a:t>This talks about what you do – equally important is how you do this work –  clear communication with others is essential</a:t>
            </a:r>
          </a:p>
          <a:p>
            <a:pPr marL="0" indent="0"/>
            <a:endParaRPr lang="en-US" dirty="0"/>
          </a:p>
          <a:p>
            <a:pPr marL="0" indent="0"/>
            <a:r>
              <a:rPr lang="en-US" dirty="0"/>
              <a:t>“sit in relationship with Elders” </a:t>
            </a:r>
          </a:p>
          <a:p>
            <a:pPr marL="0" indent="0"/>
            <a:endParaRPr lang="en-US" dirty="0"/>
          </a:p>
          <a:p>
            <a:pPr marL="0" indent="0"/>
            <a:endParaRPr lang="en-US" dirty="0"/>
          </a:p>
        </p:txBody>
      </p:sp>
      <p:sp>
        <p:nvSpPr>
          <p:cNvPr id="345" name="Google Shape;345;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47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1: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r>
              <a:rPr lang="en-US" dirty="0"/>
              <a:t>Spending down dollars </a:t>
            </a:r>
            <a:endParaRPr dirty="0"/>
          </a:p>
        </p:txBody>
      </p:sp>
      <p:sp>
        <p:nvSpPr>
          <p:cNvPr id="345" name="Google Shape;345;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0613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Option A">
  <p:cSld name="Title Slide Option A">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b="25587"/>
          <a:stretch/>
        </p:blipFill>
        <p:spPr>
          <a:xfrm>
            <a:off x="0" y="1"/>
            <a:ext cx="9144000" cy="5257800"/>
          </a:xfrm>
          <a:prstGeom prst="rect">
            <a:avLst/>
          </a:prstGeom>
          <a:noFill/>
          <a:ln>
            <a:noFill/>
          </a:ln>
        </p:spPr>
      </p:pic>
      <p:sp>
        <p:nvSpPr>
          <p:cNvPr id="15" name="Google Shape;15;p2"/>
          <p:cNvSpPr txBox="1">
            <a:spLocks noGrp="1"/>
          </p:cNvSpPr>
          <p:nvPr>
            <p:ph type="body" idx="1"/>
          </p:nvPr>
        </p:nvSpPr>
        <p:spPr>
          <a:xfrm>
            <a:off x="76200" y="152400"/>
            <a:ext cx="7696200" cy="685800"/>
          </a:xfrm>
          <a:prstGeom prst="rect">
            <a:avLst/>
          </a:prstGeom>
          <a:noFill/>
          <a:ln>
            <a:noFill/>
          </a:ln>
        </p:spPr>
        <p:txBody>
          <a:bodyPr spcFirstLastPara="1" wrap="square" lIns="91425" tIns="45700" rIns="91425" bIns="45700" anchor="t" anchorCtr="0">
            <a:noAutofit/>
          </a:bodyPr>
          <a:lstStyle>
            <a:lvl1pPr marL="457200" lvl="0" indent="-228600" algn="l">
              <a:spcBef>
                <a:spcPts val="800"/>
              </a:spcBef>
              <a:spcAft>
                <a:spcPts val="0"/>
              </a:spcAft>
              <a:buSzPts val="4000"/>
              <a:buNone/>
              <a:defRPr sz="4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 name="Google Shape;16;p2"/>
          <p:cNvSpPr txBox="1">
            <a:spLocks noGrp="1"/>
          </p:cNvSpPr>
          <p:nvPr>
            <p:ph type="subTitle" idx="2"/>
          </p:nvPr>
        </p:nvSpPr>
        <p:spPr>
          <a:xfrm>
            <a:off x="76200" y="762000"/>
            <a:ext cx="5867400" cy="533400"/>
          </a:xfrm>
          <a:prstGeom prst="rect">
            <a:avLst/>
          </a:prstGeom>
          <a:noFill/>
          <a:ln>
            <a:noFill/>
          </a:ln>
        </p:spPr>
        <p:txBody>
          <a:bodyPr spcFirstLastPara="1" wrap="square" lIns="91425" tIns="45700" rIns="91425" bIns="45700" anchor="t" anchorCtr="0">
            <a:noAutofit/>
          </a:bodyPr>
          <a:lstStyle>
            <a:lvl1pPr lvl="0" algn="l">
              <a:spcBef>
                <a:spcPts val="560"/>
              </a:spcBef>
              <a:spcAft>
                <a:spcPts val="0"/>
              </a:spcAft>
              <a:buSzPts val="2800"/>
              <a:buNone/>
              <a:defRPr sz="2800" i="1">
                <a:solidFill>
                  <a:srgbClr val="F2F2F2"/>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2"/>
          <p:cNvSpPr txBox="1">
            <a:spLocks noGrp="1"/>
          </p:cNvSpPr>
          <p:nvPr>
            <p:ph type="body" idx="3"/>
          </p:nvPr>
        </p:nvSpPr>
        <p:spPr>
          <a:xfrm>
            <a:off x="3124200" y="2743200"/>
            <a:ext cx="6019800" cy="53340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b="1">
                <a:solidFill>
                  <a:srgbClr val="0A4F90"/>
                </a:solidFill>
              </a:defRPr>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body" idx="4"/>
          </p:nvPr>
        </p:nvSpPr>
        <p:spPr>
          <a:xfrm>
            <a:off x="3124200" y="3352800"/>
            <a:ext cx="6019800" cy="5334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2"/>
          <p:cNvSpPr txBox="1">
            <a:spLocks noGrp="1"/>
          </p:cNvSpPr>
          <p:nvPr>
            <p:ph type="body" idx="5"/>
          </p:nvPr>
        </p:nvSpPr>
        <p:spPr>
          <a:xfrm>
            <a:off x="3124200" y="3886200"/>
            <a:ext cx="6019800" cy="5334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2"/>
          <p:cNvSpPr txBox="1">
            <a:spLocks noGrp="1"/>
          </p:cNvSpPr>
          <p:nvPr>
            <p:ph type="body" idx="6"/>
          </p:nvPr>
        </p:nvSpPr>
        <p:spPr>
          <a:xfrm>
            <a:off x="3124200" y="4648200"/>
            <a:ext cx="3962400" cy="4572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i="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2"/>
          <p:cNvSpPr txBox="1">
            <a:spLocks noGrp="1"/>
          </p:cNvSpPr>
          <p:nvPr>
            <p:ph type="body" idx="7"/>
          </p:nvPr>
        </p:nvSpPr>
        <p:spPr>
          <a:xfrm>
            <a:off x="76200" y="6172200"/>
            <a:ext cx="5943600" cy="3048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i="0">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2" name="Google Shape;22;p2"/>
          <p:cNvPicPr preferRelativeResize="0"/>
          <p:nvPr/>
        </p:nvPicPr>
        <p:blipFill rotWithShape="1">
          <a:blip r:embed="rId3">
            <a:alphaModFix/>
          </a:blip>
          <a:srcRect/>
          <a:stretch/>
        </p:blipFill>
        <p:spPr>
          <a:xfrm>
            <a:off x="6400800" y="5527981"/>
            <a:ext cx="2380938" cy="98363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referred text layout - 2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354139"/>
            <a:ext cx="3886200" cy="4792663"/>
          </a:xfrm>
        </p:spPr>
        <p:txBody>
          <a:bodyPr/>
          <a:lstStyle>
            <a:lvl2pPr marL="0" indent="0">
              <a:buNone/>
              <a:defRPr>
                <a:solidFill>
                  <a:schemeClr val="bg2">
                    <a:lumMod val="10000"/>
                  </a:schemeClr>
                </a:solidFill>
              </a:defRPr>
            </a:lvl2pPr>
            <a:lvl3pPr marL="171446" marR="0" indent="0" algn="l" defTabSz="685737"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bg2">
                    <a:lumMod val="10000"/>
                  </a:schemeClr>
                </a:solidFill>
                <a:latin typeface="+mj-lt"/>
                <a:ea typeface="+mn-ea"/>
                <a:cs typeface="+mn-cs"/>
              </a:defRPr>
            </a:lvl3pPr>
            <a:lvl4pPr marL="166684" indent="-166684">
              <a:buClr>
                <a:schemeClr val="accent1"/>
              </a:buClr>
              <a:defRPr>
                <a:solidFill>
                  <a:schemeClr val="bg2">
                    <a:lumMod val="10000"/>
                  </a:schemeClr>
                </a:solidFill>
              </a:defRPr>
            </a:lvl4pPr>
            <a:lvl5pPr marL="403215" indent="-171446">
              <a:buFont typeface="Arial" panose="020B0604020202020204" pitchFamily="34" charset="0"/>
              <a:buChar cha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p:txBody>
          <a:bodyPr/>
          <a:lstStyle/>
          <a:p>
            <a:pPr algn="r"/>
            <a:fld id="{F18F5FCC-583C-47C6-9953-2F6AD74D46AE}" type="slidenum">
              <a:rPr lang="en-US" smtClean="0"/>
              <a:pPr algn="r"/>
              <a:t>‹#›</a:t>
            </a:fld>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3"/>
          <p:cNvSpPr>
            <a:spLocks noGrp="1"/>
          </p:cNvSpPr>
          <p:nvPr>
            <p:ph type="body" sz="quarter" idx="12"/>
          </p:nvPr>
        </p:nvSpPr>
        <p:spPr>
          <a:xfrm>
            <a:off x="4786541" y="1354139"/>
            <a:ext cx="4060825" cy="4792663"/>
          </a:xfrm>
        </p:spPr>
        <p:txBody>
          <a:bodyPr/>
          <a:lstStyle>
            <a:lvl2pPr marL="0" indent="0">
              <a:buNone/>
              <a:defRPr>
                <a:solidFill>
                  <a:schemeClr val="bg2">
                    <a:lumMod val="10000"/>
                  </a:schemeClr>
                </a:solidFill>
              </a:defRPr>
            </a:lvl2pPr>
            <a:lvl3pPr marL="171446" marR="0" indent="0" algn="l" defTabSz="685737"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bg2">
                    <a:lumMod val="10000"/>
                  </a:schemeClr>
                </a:solidFill>
                <a:latin typeface="+mj-lt"/>
                <a:ea typeface="+mn-ea"/>
                <a:cs typeface="+mn-cs"/>
              </a:defRPr>
            </a:lvl3pPr>
            <a:lvl4pPr marL="166684" indent="-166684">
              <a:buClr>
                <a:schemeClr val="accent1"/>
              </a:buClr>
              <a:defRPr>
                <a:solidFill>
                  <a:schemeClr val="bg2">
                    <a:lumMod val="10000"/>
                  </a:schemeClr>
                </a:solidFill>
              </a:defRPr>
            </a:lvl4pPr>
            <a:lvl5pPr marL="403215" indent="-171446">
              <a:buFont typeface="Arial" panose="020B0604020202020204" pitchFamily="34" charset="0"/>
              <a:buChar char="–"/>
              <a:defRPr>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1162755"/>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06878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2 -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354141"/>
            <a:ext cx="3886201"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lang="en-US" smtClean="0"/>
              <a:pPr/>
              <a:t>‹#›</a:t>
            </a:fld>
            <a:endParaRPr lang="en-US" dirty="0"/>
          </a:p>
        </p:txBody>
      </p:sp>
      <p:sp>
        <p:nvSpPr>
          <p:cNvPr id="5" name="Content Placeholder 2"/>
          <p:cNvSpPr>
            <a:spLocks noGrp="1"/>
          </p:cNvSpPr>
          <p:nvPr>
            <p:ph idx="13"/>
          </p:nvPr>
        </p:nvSpPr>
        <p:spPr>
          <a:xfrm>
            <a:off x="4800600" y="1354141"/>
            <a:ext cx="4059238"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457200" y="1162755"/>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1895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t="78430"/>
          <a:stretch/>
        </p:blipFill>
        <p:spPr>
          <a:xfrm>
            <a:off x="0" y="5334000"/>
            <a:ext cx="9144000" cy="1524000"/>
          </a:xfrm>
          <a:prstGeom prst="rect">
            <a:avLst/>
          </a:prstGeom>
          <a:noFill/>
          <a:ln>
            <a:noFill/>
          </a:ln>
        </p:spPr>
      </p:pic>
      <p:sp>
        <p:nvSpPr>
          <p:cNvPr id="25" name="Google Shape;25;p3"/>
          <p:cNvSpPr txBox="1">
            <a:spLocks noGrp="1"/>
          </p:cNvSpPr>
          <p:nvPr>
            <p:ph type="body" idx="1"/>
          </p:nvPr>
        </p:nvSpPr>
        <p:spPr>
          <a:xfrm>
            <a:off x="722313" y="2928938"/>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chemeClr val="dk1"/>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3"/>
          <p:cNvSpPr txBox="1">
            <a:spLocks noGrp="1"/>
          </p:cNvSpPr>
          <p:nvPr>
            <p:ph type="title"/>
          </p:nvPr>
        </p:nvSpPr>
        <p:spPr>
          <a:xfrm>
            <a:off x="722313" y="4429125"/>
            <a:ext cx="7772400" cy="1057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3200"/>
              <a:buFont typeface="Arial"/>
              <a:buNone/>
              <a:defRPr sz="3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eneral Content " type="obj">
  <p:cSld name="OBJECT">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t="79510"/>
          <a:stretch/>
        </p:blipFill>
        <p:spPr>
          <a:xfrm>
            <a:off x="0" y="5410200"/>
            <a:ext cx="9144000" cy="1447800"/>
          </a:xfrm>
          <a:prstGeom prst="rect">
            <a:avLst/>
          </a:prstGeom>
          <a:noFill/>
          <a:ln>
            <a:noFill/>
          </a:ln>
        </p:spPr>
      </p:pic>
      <p:sp>
        <p:nvSpPr>
          <p:cNvPr id="30" name="Google Shape;30;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a:lvl1pPr>
            <a:lvl2pPr marL="914400" lvl="1" indent="-406400" algn="l">
              <a:spcBef>
                <a:spcPts val="560"/>
              </a:spcBef>
              <a:spcAft>
                <a:spcPts val="0"/>
              </a:spcAft>
              <a:buClr>
                <a:schemeClr val="dk1"/>
              </a:buClr>
              <a:buSzPts val="2800"/>
              <a:buChar char="–"/>
              <a:defRPr/>
            </a:lvl2pPr>
            <a:lvl3pPr marL="1371600" lvl="2" indent="-381000" algn="l">
              <a:spcBef>
                <a:spcPts val="480"/>
              </a:spcBef>
              <a:spcAft>
                <a:spcPts val="0"/>
              </a:spcAft>
              <a:buSzPts val="2400"/>
              <a:buChar char="▪"/>
              <a:defRPr/>
            </a:lvl3pPr>
            <a:lvl4pPr marL="1828800" lvl="3" indent="-342900" algn="l">
              <a:spcBef>
                <a:spcPts val="360"/>
              </a:spcBef>
              <a:spcAft>
                <a:spcPts val="0"/>
              </a:spcAft>
              <a:buClr>
                <a:schemeClr val="dk1"/>
              </a:buClr>
              <a:buSzPts val="1800"/>
              <a:buChar char="o"/>
              <a:defRPr/>
            </a:lvl4pPr>
            <a:lvl5pPr marL="2286000" lvl="4" indent="-355600" algn="l">
              <a:spcBef>
                <a:spcPts val="400"/>
              </a:spcBef>
              <a:spcAft>
                <a:spcPts val="0"/>
              </a:spcAft>
              <a:buClr>
                <a:schemeClr val="dk1"/>
              </a:buClr>
              <a:buSzPts val="2000"/>
              <a:buFont typeface="Noto Sans Symbols"/>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4"/>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lumns (w/ subheads)" type="twoTxTwoObj">
  <p:cSld name="TWO_OBJECTS_WITH_TEXT">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t="78430"/>
          <a:stretch/>
        </p:blipFill>
        <p:spPr>
          <a:xfrm>
            <a:off x="0" y="5334000"/>
            <a:ext cx="9144000" cy="1524000"/>
          </a:xfrm>
          <a:prstGeom prst="rect">
            <a:avLst/>
          </a:prstGeom>
          <a:noFill/>
          <a:ln>
            <a:noFill/>
          </a:ln>
        </p:spPr>
      </p:pic>
      <p:sp>
        <p:nvSpPr>
          <p:cNvPr id="35" name="Google Shape;3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5"/>
          <p:cNvSpPr txBox="1">
            <a:spLocks noGrp="1"/>
          </p:cNvSpPr>
          <p:nvPr>
            <p:ph type="body" idx="2"/>
          </p:nvPr>
        </p:nvSpPr>
        <p:spPr>
          <a:xfrm>
            <a:off x="457200" y="2174875"/>
            <a:ext cx="4040188" cy="35401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1"/>
              </a:buClr>
              <a:buSzPts val="1600"/>
              <a:buChar char="o"/>
              <a:defRPr sz="1600"/>
            </a:lvl4pPr>
            <a:lvl5pPr marL="2286000" lvl="4" indent="-330200" algn="l">
              <a:spcBef>
                <a:spcPts val="320"/>
              </a:spcBef>
              <a:spcAft>
                <a:spcPts val="0"/>
              </a:spcAft>
              <a:buClr>
                <a:schemeClr val="dk1"/>
              </a:buClr>
              <a:buSzPts val="1600"/>
              <a:buFont typeface="Noto Sans Symbols"/>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5"/>
          <p:cNvSpPr txBox="1">
            <a:spLocks noGrp="1"/>
          </p:cNvSpPr>
          <p:nvPr>
            <p:ph type="body" idx="4"/>
          </p:nvPr>
        </p:nvSpPr>
        <p:spPr>
          <a:xfrm>
            <a:off x="4645025" y="2174875"/>
            <a:ext cx="4041775" cy="3540125"/>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1"/>
              </a:buClr>
              <a:buSzPts val="1600"/>
              <a:buChar char="o"/>
              <a:defRPr sz="1600"/>
            </a:lvl4pPr>
            <a:lvl5pPr marL="2286000" lvl="4" indent="-330200" algn="l">
              <a:spcBef>
                <a:spcPts val="320"/>
              </a:spcBef>
              <a:spcAft>
                <a:spcPts val="0"/>
              </a:spcAft>
              <a:buClr>
                <a:schemeClr val="dk1"/>
              </a:buClr>
              <a:buSzPts val="1600"/>
              <a:buFont typeface="Noto Sans Symbols"/>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5"/>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lumns (no subheads)" type="twoObj">
  <p:cSld name="TWO_OBJECTS">
    <p:spTree>
      <p:nvGrpSpPr>
        <p:cNvPr id="1" name="Shape 41"/>
        <p:cNvGrpSpPr/>
        <p:nvPr/>
      </p:nvGrpSpPr>
      <p:grpSpPr>
        <a:xfrm>
          <a:off x="0" y="0"/>
          <a:ext cx="0" cy="0"/>
          <a:chOff x="0" y="0"/>
          <a:chExt cx="0" cy="0"/>
        </a:xfrm>
      </p:grpSpPr>
      <p:pic>
        <p:nvPicPr>
          <p:cNvPr id="42" name="Google Shape;42;p6"/>
          <p:cNvPicPr preferRelativeResize="0"/>
          <p:nvPr/>
        </p:nvPicPr>
        <p:blipFill rotWithShape="1">
          <a:blip r:embed="rId2">
            <a:alphaModFix/>
          </a:blip>
          <a:srcRect t="78430"/>
          <a:stretch/>
        </p:blipFill>
        <p:spPr>
          <a:xfrm>
            <a:off x="0" y="5334000"/>
            <a:ext cx="9144000" cy="1524000"/>
          </a:xfrm>
          <a:prstGeom prst="rect">
            <a:avLst/>
          </a:prstGeom>
          <a:noFill/>
          <a:ln>
            <a:noFill/>
          </a:ln>
        </p:spPr>
      </p:pic>
      <p:sp>
        <p:nvSpPr>
          <p:cNvPr id="43" name="Google Shape;4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457200" y="1600201"/>
            <a:ext cx="4038600" cy="40386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1"/>
              </a:buClr>
              <a:buSzPts val="1800"/>
              <a:buChar char="o"/>
              <a:defRPr sz="1800"/>
            </a:lvl4pPr>
            <a:lvl5pPr marL="2286000" lvl="4" indent="-342900" algn="l">
              <a:spcBef>
                <a:spcPts val="360"/>
              </a:spcBef>
              <a:spcAft>
                <a:spcPts val="0"/>
              </a:spcAft>
              <a:buClr>
                <a:schemeClr val="dk1"/>
              </a:buClr>
              <a:buSzPts val="1800"/>
              <a:buFont typeface="Noto Sans Symbols"/>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6"/>
          <p:cNvSpPr txBox="1">
            <a:spLocks noGrp="1"/>
          </p:cNvSpPr>
          <p:nvPr>
            <p:ph type="body" idx="2"/>
          </p:nvPr>
        </p:nvSpPr>
        <p:spPr>
          <a:xfrm>
            <a:off x="4648200" y="1600201"/>
            <a:ext cx="4038600" cy="40386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1"/>
              </a:buClr>
              <a:buSzPts val="1800"/>
              <a:buChar char="o"/>
              <a:defRPr sz="1800"/>
            </a:lvl4pPr>
            <a:lvl5pPr marL="2286000" lvl="4" indent="-342900" algn="l">
              <a:spcBef>
                <a:spcPts val="360"/>
              </a:spcBef>
              <a:spcAft>
                <a:spcPts val="0"/>
              </a:spcAft>
              <a:buClr>
                <a:schemeClr val="dk1"/>
              </a:buClr>
              <a:buSzPts val="1800"/>
              <a:buFont typeface="Noto Sans Symbols"/>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6"/>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Option B">
  <p:cSld name="Title Slide Option B">
    <p:spTree>
      <p:nvGrpSpPr>
        <p:cNvPr id="1" name="Shape 78"/>
        <p:cNvGrpSpPr/>
        <p:nvPr/>
      </p:nvGrpSpPr>
      <p:grpSpPr>
        <a:xfrm>
          <a:off x="0" y="0"/>
          <a:ext cx="0" cy="0"/>
          <a:chOff x="0" y="0"/>
          <a:chExt cx="0" cy="0"/>
        </a:xfrm>
      </p:grpSpPr>
      <p:pic>
        <p:nvPicPr>
          <p:cNvPr id="79" name="Google Shape;79;p15"/>
          <p:cNvPicPr preferRelativeResize="0"/>
          <p:nvPr/>
        </p:nvPicPr>
        <p:blipFill rotWithShape="1">
          <a:blip r:embed="rId2">
            <a:alphaModFix/>
          </a:blip>
          <a:srcRect/>
          <a:stretch/>
        </p:blipFill>
        <p:spPr>
          <a:xfrm>
            <a:off x="0" y="0"/>
            <a:ext cx="9144000" cy="7065818"/>
          </a:xfrm>
          <a:prstGeom prst="rect">
            <a:avLst/>
          </a:prstGeom>
          <a:noFill/>
          <a:ln>
            <a:noFill/>
          </a:ln>
        </p:spPr>
      </p:pic>
      <p:sp>
        <p:nvSpPr>
          <p:cNvPr id="80" name="Google Shape;80;p15"/>
          <p:cNvSpPr txBox="1">
            <a:spLocks noGrp="1"/>
          </p:cNvSpPr>
          <p:nvPr>
            <p:ph type="title"/>
          </p:nvPr>
        </p:nvSpPr>
        <p:spPr>
          <a:xfrm>
            <a:off x="533400" y="1981200"/>
            <a:ext cx="8229600" cy="762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5"/>
          <p:cNvSpPr txBox="1">
            <a:spLocks noGrp="1"/>
          </p:cNvSpPr>
          <p:nvPr>
            <p:ph type="body" idx="1"/>
          </p:nvPr>
        </p:nvSpPr>
        <p:spPr>
          <a:xfrm>
            <a:off x="533400" y="2743200"/>
            <a:ext cx="8229600"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SzPts val="3200"/>
              <a:buNone/>
              <a:defRPr>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5"/>
          <p:cNvSpPr txBox="1">
            <a:spLocks noGrp="1"/>
          </p:cNvSpPr>
          <p:nvPr>
            <p:ph type="body" idx="2"/>
          </p:nvPr>
        </p:nvSpPr>
        <p:spPr>
          <a:xfrm>
            <a:off x="533400" y="3352800"/>
            <a:ext cx="8229600"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SzPts val="3200"/>
              <a:buNone/>
              <a:defRPr>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5"/>
          <p:cNvSpPr txBox="1">
            <a:spLocks noGrp="1"/>
          </p:cNvSpPr>
          <p:nvPr>
            <p:ph type="body" idx="3"/>
          </p:nvPr>
        </p:nvSpPr>
        <p:spPr>
          <a:xfrm>
            <a:off x="533400" y="3962400"/>
            <a:ext cx="8229600" cy="609600"/>
          </a:xfrm>
          <a:prstGeom prst="rect">
            <a:avLst/>
          </a:prstGeom>
          <a:noFill/>
          <a:ln>
            <a:noFill/>
          </a:ln>
        </p:spPr>
        <p:txBody>
          <a:bodyPr spcFirstLastPara="1" wrap="square" lIns="91425" tIns="45700" rIns="91425" bIns="45700" anchor="t" anchorCtr="0">
            <a:noAutofit/>
          </a:bodyPr>
          <a:lstStyle>
            <a:lvl1pPr marL="457200" lvl="0" indent="-228600" algn="ctr">
              <a:spcBef>
                <a:spcPts val="640"/>
              </a:spcBef>
              <a:spcAft>
                <a:spcPts val="0"/>
              </a:spcAft>
              <a:buSzPts val="3200"/>
              <a:buNone/>
              <a:defRPr>
                <a:solidFill>
                  <a:schemeClr val="dk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5"/>
          <p:cNvSpPr txBox="1">
            <a:spLocks noGrp="1"/>
          </p:cNvSpPr>
          <p:nvPr>
            <p:ph type="body" idx="4"/>
          </p:nvPr>
        </p:nvSpPr>
        <p:spPr>
          <a:xfrm>
            <a:off x="1447800" y="4800600"/>
            <a:ext cx="6400800" cy="457200"/>
          </a:xfrm>
          <a:prstGeom prst="rect">
            <a:avLst/>
          </a:prstGeom>
          <a:noFill/>
          <a:ln>
            <a:noFill/>
          </a:ln>
        </p:spPr>
        <p:txBody>
          <a:bodyPr spcFirstLastPara="1" wrap="square" lIns="91425" tIns="45700" rIns="91425" bIns="45700" anchor="t" anchorCtr="0">
            <a:noAutofit/>
          </a:bodyPr>
          <a:lstStyle>
            <a:lvl1pPr marL="457200" lvl="0" indent="-228600" algn="ctr">
              <a:spcBef>
                <a:spcPts val="400"/>
              </a:spcBef>
              <a:spcAft>
                <a:spcPts val="0"/>
              </a:spcAft>
              <a:buSzPts val="2000"/>
              <a:buNone/>
              <a:defRPr sz="2000" i="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o"/>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a:t>
            </a:r>
            <a:r>
              <a:rPr lang="en-US" dirty="0" err="1"/>
              <a:t>styl</a:t>
            </a:r>
            <a:endParaRPr lang="en-US" dirty="0"/>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26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a:t>
            </a:r>
            <a:r>
              <a:rPr lang="en-US" dirty="0" err="1"/>
              <a:t>styl</a:t>
            </a:r>
            <a:endParaRPr lang="en-US" dirty="0"/>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033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a:t>
            </a:r>
            <a:r>
              <a:rPr lang="en-US" dirty="0" err="1"/>
              <a:t>styl</a:t>
            </a:r>
            <a:endParaRPr lang="en-US" dirty="0"/>
          </a:p>
        </p:txBody>
      </p:sp>
      <p:sp>
        <p:nvSpPr>
          <p:cNvPr id="3" name="Content Placeholder 2"/>
          <p:cNvSpPr>
            <a:spLocks noGrp="1"/>
          </p:cNvSpPr>
          <p:nvPr>
            <p:ph sz="half" idx="1"/>
          </p:nvPr>
        </p:nvSpPr>
        <p:spPr>
          <a:xfrm>
            <a:off x="457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1921"/>
            <a:ext cx="4038600" cy="4294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51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0A4F90"/>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0" i="0" u="none" strike="noStrike" cap="none">
                <a:solidFill>
                  <a:srgbClr val="D8D8D8"/>
                </a:solidFill>
                <a:latin typeface="Arial"/>
                <a:ea typeface="Arial"/>
                <a:cs typeface="Arial"/>
                <a:sym typeface="Arial"/>
              </a:defRPr>
            </a:lvl1pPr>
            <a:lvl2pPr marL="0" marR="0" lvl="1" indent="0" algn="ctr" rtl="0">
              <a:spcBef>
                <a:spcPts val="0"/>
              </a:spcBef>
              <a:buNone/>
              <a:defRPr sz="1400" b="0" i="0" u="none" strike="noStrike" cap="none">
                <a:solidFill>
                  <a:srgbClr val="D8D8D8"/>
                </a:solidFill>
                <a:latin typeface="Arial"/>
                <a:ea typeface="Arial"/>
                <a:cs typeface="Arial"/>
                <a:sym typeface="Arial"/>
              </a:defRPr>
            </a:lvl2pPr>
            <a:lvl3pPr marL="0" marR="0" lvl="2" indent="0" algn="ctr" rtl="0">
              <a:spcBef>
                <a:spcPts val="0"/>
              </a:spcBef>
              <a:buNone/>
              <a:defRPr sz="1400" b="0" i="0" u="none" strike="noStrike" cap="none">
                <a:solidFill>
                  <a:srgbClr val="D8D8D8"/>
                </a:solidFill>
                <a:latin typeface="Arial"/>
                <a:ea typeface="Arial"/>
                <a:cs typeface="Arial"/>
                <a:sym typeface="Arial"/>
              </a:defRPr>
            </a:lvl3pPr>
            <a:lvl4pPr marL="0" marR="0" lvl="3" indent="0" algn="ctr" rtl="0">
              <a:spcBef>
                <a:spcPts val="0"/>
              </a:spcBef>
              <a:buNone/>
              <a:defRPr sz="1400" b="0" i="0" u="none" strike="noStrike" cap="none">
                <a:solidFill>
                  <a:srgbClr val="D8D8D8"/>
                </a:solidFill>
                <a:latin typeface="Arial"/>
                <a:ea typeface="Arial"/>
                <a:cs typeface="Arial"/>
                <a:sym typeface="Arial"/>
              </a:defRPr>
            </a:lvl4pPr>
            <a:lvl5pPr marL="0" marR="0" lvl="4" indent="0" algn="ctr" rtl="0">
              <a:spcBef>
                <a:spcPts val="0"/>
              </a:spcBef>
              <a:buNone/>
              <a:defRPr sz="1400" b="0" i="0" u="none" strike="noStrike" cap="none">
                <a:solidFill>
                  <a:srgbClr val="D8D8D8"/>
                </a:solidFill>
                <a:latin typeface="Arial"/>
                <a:ea typeface="Arial"/>
                <a:cs typeface="Arial"/>
                <a:sym typeface="Arial"/>
              </a:defRPr>
            </a:lvl5pPr>
            <a:lvl6pPr marL="0" marR="0" lvl="5" indent="0" algn="ctr" rtl="0">
              <a:spcBef>
                <a:spcPts val="0"/>
              </a:spcBef>
              <a:buNone/>
              <a:defRPr sz="1400" b="0" i="0" u="none" strike="noStrike" cap="none">
                <a:solidFill>
                  <a:srgbClr val="D8D8D8"/>
                </a:solidFill>
                <a:latin typeface="Arial"/>
                <a:ea typeface="Arial"/>
                <a:cs typeface="Arial"/>
                <a:sym typeface="Arial"/>
              </a:defRPr>
            </a:lvl6pPr>
            <a:lvl7pPr marL="0" marR="0" lvl="6" indent="0" algn="ctr" rtl="0">
              <a:spcBef>
                <a:spcPts val="0"/>
              </a:spcBef>
              <a:buNone/>
              <a:defRPr sz="1400" b="0" i="0" u="none" strike="noStrike" cap="none">
                <a:solidFill>
                  <a:srgbClr val="D8D8D8"/>
                </a:solidFill>
                <a:latin typeface="Arial"/>
                <a:ea typeface="Arial"/>
                <a:cs typeface="Arial"/>
                <a:sym typeface="Arial"/>
              </a:defRPr>
            </a:lvl7pPr>
            <a:lvl8pPr marL="0" marR="0" lvl="7" indent="0" algn="ctr" rtl="0">
              <a:spcBef>
                <a:spcPts val="0"/>
              </a:spcBef>
              <a:buNone/>
              <a:defRPr sz="1400" b="0" i="0" u="none" strike="noStrike" cap="none">
                <a:solidFill>
                  <a:srgbClr val="D8D8D8"/>
                </a:solidFill>
                <a:latin typeface="Arial"/>
                <a:ea typeface="Arial"/>
                <a:cs typeface="Arial"/>
                <a:sym typeface="Arial"/>
              </a:defRPr>
            </a:lvl8pPr>
            <a:lvl9pPr marL="0" marR="0" lvl="8" indent="0" algn="ctr" rtl="0">
              <a:spcBef>
                <a:spcPts val="0"/>
              </a:spcBef>
              <a:buNone/>
              <a:defRPr sz="1400" b="0"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61" r:id="rId6"/>
    <p:sldLayoutId id="2147483669" r:id="rId7"/>
    <p:sldLayoutId id="2147483670" r:id="rId8"/>
    <p:sldLayoutId id="2147483671" r:id="rId9"/>
    <p:sldLayoutId id="2147483672"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lderindians.acl.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acl.gov/sites/default/files/about-acl/2017-04/title_VI_regs_sessions_1326_0.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acl.gov/sites/default/files/about-acl/2017-04/title_VI_regs_sessions_1328_0.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oaaps.acl.gov/app/Resources/refMaterials" TargetMode="External"/><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hyperlink" Target="https://oaaps.acl.gov/Resources/refMaterials"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s://olderindians.inquisiqlms.com/Default.aspx"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101" name="Google Shape;101;p17">
            <a:extLst>
              <a:ext uri="{C183D7F6-B498-43B3-948B-1728B52AA6E4}">
                <adec:decorative xmlns:adec="http://schemas.microsoft.com/office/drawing/2017/decorative" val="1"/>
              </a:ext>
            </a:extLst>
          </p:cNvPr>
          <p:cNvSpPr txBox="1">
            <a:spLocks noGrp="1"/>
          </p:cNvSpPr>
          <p:nvPr>
            <p:ph type="title" idx="4294967295"/>
          </p:nvPr>
        </p:nvSpPr>
        <p:spPr>
          <a:xfrm>
            <a:off x="76200" y="6172200"/>
            <a:ext cx="5943600" cy="304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228600" marR="0" lvl="0" indent="-228600" algn="l" defTabSz="914400" rtl="0" eaLnBrk="1" fontAlgn="auto" latinLnBrk="0" hangingPunct="1">
              <a:lnSpc>
                <a:spcPct val="100000"/>
              </a:lnSpc>
              <a:spcBef>
                <a:spcPts val="0"/>
              </a:spcBef>
              <a:spcAft>
                <a:spcPts val="0"/>
              </a:spcAft>
              <a:buClr>
                <a:schemeClr val="dk2"/>
              </a:buClr>
              <a:buSzPts val="2000"/>
              <a:buFont typeface="Arial"/>
              <a:buNone/>
              <a:tabLst/>
              <a:defRPr/>
            </a:pPr>
            <a:r>
              <a:rPr kumimoji="0" lang="en-US" sz="2000" b="0" i="0" u="none" strike="noStrike" kern="0" cap="none" spc="0" normalizeH="0" baseline="0" noProof="0" dirty="0">
                <a:ln>
                  <a:noFill/>
                </a:ln>
                <a:solidFill>
                  <a:schemeClr val="dk1"/>
                </a:solidFill>
                <a:effectLst/>
                <a:uLnTx/>
                <a:uFillTx/>
                <a:latin typeface="Arial"/>
                <a:ea typeface="Arial"/>
                <a:cs typeface="Arial"/>
                <a:sym typeface="Arial"/>
              </a:rPr>
              <a:t>Check out: </a:t>
            </a:r>
            <a:r>
              <a:rPr kumimoji="0" lang="en-US" sz="2000" b="0" i="0" u="sng" strike="noStrike" kern="0" cap="none" spc="0" normalizeH="0" baseline="0" noProof="0" dirty="0">
                <a:ln>
                  <a:noFill/>
                </a:ln>
                <a:solidFill>
                  <a:schemeClr val="hlink"/>
                </a:solidFill>
                <a:effectLst/>
                <a:uLnTx/>
                <a:uFillTx/>
                <a:latin typeface="Arial"/>
                <a:ea typeface="Arial"/>
                <a:cs typeface="Arial"/>
                <a:sym typeface="Arial"/>
                <a:hlinkClick r:id="rId3"/>
              </a:rPr>
              <a:t>https://olderindians.acl.gov</a:t>
            </a:r>
            <a:r>
              <a:rPr kumimoji="0" lang="en-US" sz="2000" b="0" i="0" u="none" strike="noStrike" kern="0" cap="none" spc="0" normalizeH="0" baseline="0" noProof="0" dirty="0">
                <a:ln>
                  <a:noFill/>
                </a:ln>
                <a:solidFill>
                  <a:schemeClr val="dk1"/>
                </a:solidFill>
                <a:effectLst/>
                <a:uLnTx/>
                <a:uFillTx/>
                <a:latin typeface="Arial"/>
                <a:ea typeface="Arial"/>
                <a:cs typeface="Arial"/>
                <a:sym typeface="Arial"/>
              </a:rPr>
              <a:t> </a:t>
            </a:r>
          </a:p>
        </p:txBody>
      </p:sp>
      <p:sp>
        <p:nvSpPr>
          <p:cNvPr id="99" name="Google Shape;99;p17">
            <a:extLst>
              <a:ext uri="{C183D7F6-B498-43B3-948B-1728B52AA6E4}">
                <adec:decorative xmlns:adec="http://schemas.microsoft.com/office/drawing/2017/decorative" val="1"/>
              </a:ext>
            </a:extLst>
          </p:cNvPr>
          <p:cNvSpPr txBox="1">
            <a:spLocks noGrp="1"/>
          </p:cNvSpPr>
          <p:nvPr>
            <p:ph type="body" idx="5"/>
          </p:nvPr>
        </p:nvSpPr>
        <p:spPr>
          <a:xfrm>
            <a:off x="2823754" y="4162697"/>
            <a:ext cx="6019800" cy="685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800"/>
              <a:buNone/>
            </a:pPr>
            <a:r>
              <a:rPr lang="en-US" dirty="0"/>
              <a:t>April 22, 2022</a:t>
            </a:r>
            <a:endParaRPr dirty="0"/>
          </a:p>
        </p:txBody>
      </p:sp>
      <p:sp>
        <p:nvSpPr>
          <p:cNvPr id="98" name="Google Shape;98;p17">
            <a:extLst>
              <a:ext uri="{C183D7F6-B498-43B3-948B-1728B52AA6E4}">
                <adec:decorative xmlns:adec="http://schemas.microsoft.com/office/drawing/2017/decorative" val="1"/>
              </a:ext>
            </a:extLst>
          </p:cNvPr>
          <p:cNvSpPr txBox="1">
            <a:spLocks noGrp="1"/>
          </p:cNvSpPr>
          <p:nvPr>
            <p:ph type="body" idx="3"/>
          </p:nvPr>
        </p:nvSpPr>
        <p:spPr>
          <a:xfrm>
            <a:off x="2664823" y="2819399"/>
            <a:ext cx="6422027" cy="125621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3200"/>
              <a:buNone/>
            </a:pPr>
            <a:r>
              <a:rPr lang="en-US" dirty="0"/>
              <a:t>New Director Training: National Title VI Conference</a:t>
            </a:r>
            <a:endParaRPr dirty="0"/>
          </a:p>
        </p:txBody>
      </p:sp>
      <p:sp>
        <p:nvSpPr>
          <p:cNvPr id="96" name="Google Shape;96;p17">
            <a:extLst>
              <a:ext uri="{C183D7F6-B498-43B3-948B-1728B52AA6E4}">
                <adec:decorative xmlns:adec="http://schemas.microsoft.com/office/drawing/2017/decorative" val="1"/>
              </a:ext>
            </a:extLst>
          </p:cNvPr>
          <p:cNvSpPr txBox="1">
            <a:spLocks noGrp="1"/>
          </p:cNvSpPr>
          <p:nvPr>
            <p:ph type="body" idx="1"/>
          </p:nvPr>
        </p:nvSpPr>
        <p:spPr>
          <a:xfrm>
            <a:off x="76200" y="152400"/>
            <a:ext cx="8471034" cy="685800"/>
          </a:xfrm>
          <a:prstGeom prst="rect">
            <a:avLst/>
          </a:prstGeom>
          <a:noFill/>
          <a:ln>
            <a:noFill/>
          </a:ln>
        </p:spPr>
        <p:txBody>
          <a:bodyPr spcFirstLastPara="1" wrap="square" lIns="91425" tIns="45700" rIns="91425" bIns="45700" anchor="t" anchorCtr="0">
            <a:noAutofit/>
          </a:bodyPr>
          <a:lstStyle/>
          <a:p>
            <a:pPr marL="228600">
              <a:lnSpc>
                <a:spcPct val="90000"/>
              </a:lnSpc>
              <a:spcBef>
                <a:spcPts val="0"/>
              </a:spcBef>
            </a:pPr>
            <a:r>
              <a:rPr lang="en-US" dirty="0"/>
              <a:t>Program Management</a:t>
            </a:r>
          </a:p>
          <a:p>
            <a:pPr marL="228600" lvl="0" indent="-228600" algn="l" rtl="0">
              <a:lnSpc>
                <a:spcPct val="90000"/>
              </a:lnSpc>
              <a:spcBef>
                <a:spcPts val="0"/>
              </a:spcBef>
              <a:spcAft>
                <a:spcPts val="0"/>
              </a:spcAft>
              <a:buSzPts val="4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47">
            <a:extLst>
              <a:ext uri="{C183D7F6-B498-43B3-948B-1728B52AA6E4}">
                <adec:decorative xmlns:adec="http://schemas.microsoft.com/office/drawing/2017/decorative" val="1"/>
              </a:ext>
            </a:extLst>
          </p:cNvPr>
          <p:cNvSpPr txBox="1">
            <a:spLocks noGrp="1"/>
          </p:cNvSpPr>
          <p:nvPr>
            <p:ph type="body" idx="1"/>
          </p:nvPr>
        </p:nvSpPr>
        <p:spPr>
          <a:xfrm>
            <a:off x="457200" y="1064660"/>
            <a:ext cx="8229600" cy="4748311"/>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dirty="0"/>
              <a:t>Leader of Title VI Program</a:t>
            </a:r>
          </a:p>
          <a:p>
            <a:pPr marL="685800" lvl="1" indent="-228600">
              <a:spcBef>
                <a:spcPts val="0"/>
              </a:spcBef>
              <a:buSzPts val="3200"/>
              <a:buChar char="•"/>
            </a:pPr>
            <a:r>
              <a:rPr lang="en-US" sz="3200" dirty="0"/>
              <a:t>Understands the requirements of the grant</a:t>
            </a:r>
          </a:p>
          <a:p>
            <a:pPr marL="685800" lvl="1" indent="-228600">
              <a:spcBef>
                <a:spcPts val="0"/>
              </a:spcBef>
              <a:buSzPts val="3200"/>
              <a:buChar char="•"/>
            </a:pPr>
            <a:r>
              <a:rPr lang="en-US" sz="3200" dirty="0"/>
              <a:t> Makes sure resources (staff, food, materials) are in place to serve elders and caregivers</a:t>
            </a:r>
          </a:p>
          <a:p>
            <a:pPr marL="685800" lvl="1" indent="-228600">
              <a:spcBef>
                <a:spcPts val="0"/>
              </a:spcBef>
              <a:buSzPts val="3200"/>
              <a:buChar char="•"/>
            </a:pPr>
            <a:r>
              <a:rPr lang="en-US" sz="3200" dirty="0"/>
              <a:t>Keeps records and maintains policies and procedures</a:t>
            </a:r>
          </a:p>
          <a:p>
            <a:pPr marL="685800" lvl="1" indent="-228600">
              <a:spcBef>
                <a:spcPts val="0"/>
              </a:spcBef>
              <a:buSzPts val="3200"/>
              <a:buChar char="•"/>
            </a:pPr>
            <a:r>
              <a:rPr lang="en-US" sz="3200" dirty="0"/>
              <a:t>Submit report</a:t>
            </a:r>
          </a:p>
          <a:p>
            <a:pPr marL="457200" lvl="1" indent="0">
              <a:spcBef>
                <a:spcPts val="0"/>
              </a:spcBef>
              <a:buSzPts val="3200"/>
              <a:buNone/>
            </a:pPr>
            <a:endParaRPr dirty="0"/>
          </a:p>
          <a:p>
            <a:pPr marL="0" lvl="0" indent="0" algn="l" rtl="0">
              <a:spcBef>
                <a:spcPts val="640"/>
              </a:spcBef>
              <a:spcAft>
                <a:spcPts val="0"/>
              </a:spcAft>
              <a:buSzPts val="3200"/>
              <a:buNone/>
            </a:pPr>
            <a:r>
              <a:rPr lang="en-US" dirty="0"/>
              <a:t>      </a:t>
            </a:r>
            <a:endParaRPr dirty="0"/>
          </a:p>
        </p:txBody>
      </p:sp>
      <p:sp>
        <p:nvSpPr>
          <p:cNvPr id="347" name="Google Shape;347;p47">
            <a:extLst>
              <a:ext uri="{C183D7F6-B498-43B3-948B-1728B52AA6E4}">
                <adec:decorative xmlns:adec="http://schemas.microsoft.com/office/drawing/2017/decorative" val="1"/>
              </a:ext>
            </a:extLst>
          </p:cNvPr>
          <p:cNvSpPr txBox="1">
            <a:spLocks noGrp="1"/>
          </p:cNvSpPr>
          <p:nvPr>
            <p:ph type="title"/>
          </p:nvPr>
        </p:nvSpPr>
        <p:spPr>
          <a:xfrm>
            <a:off x="0" y="142240"/>
            <a:ext cx="9144000" cy="8106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b="1" dirty="0"/>
              <a:t>Role: Manager</a:t>
            </a:r>
            <a:endParaRPr b="1" dirty="0"/>
          </a:p>
        </p:txBody>
      </p:sp>
    </p:spTree>
    <p:extLst>
      <p:ext uri="{BB962C8B-B14F-4D97-AF65-F5344CB8AC3E}">
        <p14:creationId xmlns:p14="http://schemas.microsoft.com/office/powerpoint/2010/main" val="248332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54172-1773-4FD5-8347-1D9E80D0397A}"/>
              </a:ext>
            </a:extLst>
          </p:cNvPr>
          <p:cNvSpPr>
            <a:spLocks noGrp="1"/>
          </p:cNvSpPr>
          <p:nvPr>
            <p:ph type="title"/>
          </p:nvPr>
        </p:nvSpPr>
        <p:spPr/>
        <p:txBody>
          <a:bodyPr/>
          <a:lstStyle/>
          <a:p>
            <a:r>
              <a:rPr lang="en-US" dirty="0"/>
              <a:t>Role: Relationship Builder</a:t>
            </a:r>
          </a:p>
        </p:txBody>
      </p:sp>
      <p:sp>
        <p:nvSpPr>
          <p:cNvPr id="3" name="Text Placeholder 2">
            <a:extLst>
              <a:ext uri="{FF2B5EF4-FFF2-40B4-BE49-F238E27FC236}">
                <a16:creationId xmlns:a16="http://schemas.microsoft.com/office/drawing/2014/main" id="{DCC3AE9C-07DB-46D4-9785-4DC54DB29A1A}"/>
              </a:ext>
            </a:extLst>
          </p:cNvPr>
          <p:cNvSpPr>
            <a:spLocks noGrp="1"/>
          </p:cNvSpPr>
          <p:nvPr>
            <p:ph type="body" idx="1"/>
          </p:nvPr>
        </p:nvSpPr>
        <p:spPr>
          <a:xfrm>
            <a:off x="457200" y="1306286"/>
            <a:ext cx="8229600" cy="4180115"/>
          </a:xfrm>
        </p:spPr>
        <p:txBody>
          <a:bodyPr/>
          <a:lstStyle/>
          <a:p>
            <a:pPr marL="228600" lvl="0" indent="-228600">
              <a:spcBef>
                <a:spcPts val="0"/>
              </a:spcBef>
              <a:buClr>
                <a:srgbClr val="0A4F90"/>
              </a:buClr>
            </a:pPr>
            <a:r>
              <a:rPr lang="en-US" sz="2400" dirty="0">
                <a:solidFill>
                  <a:srgbClr val="000000"/>
                </a:solidFill>
              </a:rPr>
              <a:t>Point of contact for others in your Tribal Organization about elder and caregiver issues</a:t>
            </a:r>
          </a:p>
          <a:p>
            <a:pPr marL="685800" lvl="1" indent="-228600">
              <a:spcBef>
                <a:spcPts val="0"/>
              </a:spcBef>
              <a:buClr>
                <a:srgbClr val="000000"/>
              </a:buClr>
              <a:buSzPts val="3200"/>
              <a:buFont typeface="Arial"/>
              <a:buChar char="•"/>
            </a:pPr>
            <a:r>
              <a:rPr lang="en-US" sz="2400" dirty="0">
                <a:solidFill>
                  <a:srgbClr val="000000"/>
                </a:solidFill>
              </a:rPr>
              <a:t>Communicate with Tribal Leadership</a:t>
            </a:r>
          </a:p>
          <a:p>
            <a:pPr marL="685800" lvl="1" indent="-228600">
              <a:spcBef>
                <a:spcPts val="0"/>
              </a:spcBef>
              <a:buClr>
                <a:srgbClr val="000000"/>
              </a:buClr>
              <a:buSzPts val="3200"/>
              <a:buFont typeface="Arial"/>
              <a:buChar char="•"/>
            </a:pPr>
            <a:r>
              <a:rPr lang="en-US" sz="2400" dirty="0">
                <a:solidFill>
                  <a:srgbClr val="000000"/>
                </a:solidFill>
              </a:rPr>
              <a:t>Supervises &amp; manage staff that work on Nutrition, Supportive Services, Caregiver, and other programs</a:t>
            </a:r>
          </a:p>
          <a:p>
            <a:pPr marL="685800" lvl="1" indent="-228600">
              <a:spcBef>
                <a:spcPts val="0"/>
              </a:spcBef>
              <a:buClr>
                <a:srgbClr val="000000"/>
              </a:buClr>
              <a:buSzPts val="3200"/>
              <a:buFont typeface="Arial"/>
              <a:buChar char="•"/>
            </a:pPr>
            <a:r>
              <a:rPr lang="en-US" sz="2400" dirty="0">
                <a:solidFill>
                  <a:srgbClr val="000000"/>
                </a:solidFill>
              </a:rPr>
              <a:t>Coordinate with colleagues if responsibilities for Title VI grant are split (for example a different person manages the Part C program)</a:t>
            </a:r>
          </a:p>
          <a:p>
            <a:pPr marL="685800" lvl="1" indent="-228600">
              <a:spcBef>
                <a:spcPts val="0"/>
              </a:spcBef>
              <a:buClr>
                <a:srgbClr val="000000"/>
              </a:buClr>
              <a:buSzPts val="3200"/>
              <a:buFont typeface="Arial"/>
              <a:buChar char="•"/>
            </a:pPr>
            <a:r>
              <a:rPr lang="en-US" sz="2400" dirty="0">
                <a:solidFill>
                  <a:srgbClr val="000000"/>
                </a:solidFill>
              </a:rPr>
              <a:t>Coordinates with Accounting, Health Clinic, Family Services, Housing, and other Tribal departments</a:t>
            </a:r>
          </a:p>
          <a:p>
            <a:endParaRPr lang="en-US" dirty="0"/>
          </a:p>
        </p:txBody>
      </p:sp>
      <p:sp>
        <p:nvSpPr>
          <p:cNvPr id="4" name="Slide Number Placeholder 3">
            <a:extLst>
              <a:ext uri="{FF2B5EF4-FFF2-40B4-BE49-F238E27FC236}">
                <a16:creationId xmlns:a16="http://schemas.microsoft.com/office/drawing/2014/main" id="{E030BD52-507E-4C92-A0BD-C2464AADC56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365428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47">
            <a:extLst>
              <a:ext uri="{C183D7F6-B498-43B3-948B-1728B52AA6E4}">
                <adec:decorative xmlns:adec="http://schemas.microsoft.com/office/drawing/2017/decorative" val="1"/>
              </a:ext>
            </a:extLst>
          </p:cNvPr>
          <p:cNvSpPr txBox="1">
            <a:spLocks noGrp="1"/>
          </p:cNvSpPr>
          <p:nvPr>
            <p:ph type="body" idx="1"/>
          </p:nvPr>
        </p:nvSpPr>
        <p:spPr>
          <a:xfrm>
            <a:off x="457198" y="1133374"/>
            <a:ext cx="8229600" cy="491182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dirty="0"/>
              <a:t>Point of contact for others in your Area or State regarding elder and caregiver issues in your Tribe/Tribal Organization</a:t>
            </a:r>
          </a:p>
          <a:p>
            <a:pPr marL="685800" lvl="1" indent="-228600">
              <a:spcBef>
                <a:spcPts val="0"/>
              </a:spcBef>
              <a:buSzPts val="3200"/>
              <a:buChar char="•"/>
            </a:pPr>
            <a:r>
              <a:rPr lang="en-US" dirty="0"/>
              <a:t>For example, local Medicaid office, veteran’s organizations, religious &amp; other social service organizations</a:t>
            </a:r>
          </a:p>
          <a:p>
            <a:pPr marL="228600" lvl="0" indent="-228600">
              <a:spcBef>
                <a:spcPts val="0"/>
              </a:spcBef>
            </a:pPr>
            <a:r>
              <a:rPr lang="en-US" dirty="0"/>
              <a:t>Point of contact for ACL</a:t>
            </a:r>
          </a:p>
          <a:p>
            <a:pPr marL="685800" lvl="1" indent="-228600">
              <a:spcBef>
                <a:spcPts val="0"/>
              </a:spcBef>
              <a:buSzPts val="3200"/>
              <a:buChar char="•"/>
            </a:pPr>
            <a:r>
              <a:rPr lang="en-US" dirty="0"/>
              <a:t>For general questions about Title VI Part A/B, NSIP, and Part C grants</a:t>
            </a:r>
          </a:p>
          <a:p>
            <a:pPr marL="685800" lvl="1" indent="-228600">
              <a:spcBef>
                <a:spcPts val="0"/>
              </a:spcBef>
              <a:buSzPts val="3200"/>
              <a:buChar char="•"/>
            </a:pPr>
            <a:r>
              <a:rPr lang="en-US" dirty="0"/>
              <a:t>About PPR completion or questions</a:t>
            </a:r>
            <a:endParaRPr dirty="0"/>
          </a:p>
          <a:p>
            <a:pPr marL="0" lvl="0" indent="0" algn="l" rtl="0">
              <a:spcBef>
                <a:spcPts val="640"/>
              </a:spcBef>
              <a:spcAft>
                <a:spcPts val="0"/>
              </a:spcAft>
              <a:buSzPts val="3200"/>
              <a:buNone/>
            </a:pPr>
            <a:r>
              <a:rPr lang="en-US" dirty="0"/>
              <a:t>      </a:t>
            </a:r>
            <a:endParaRPr dirty="0"/>
          </a:p>
        </p:txBody>
      </p:sp>
      <p:sp>
        <p:nvSpPr>
          <p:cNvPr id="347" name="Google Shape;347;p47">
            <a:extLst>
              <a:ext uri="{C183D7F6-B498-43B3-948B-1728B52AA6E4}">
                <adec:decorative xmlns:adec="http://schemas.microsoft.com/office/drawing/2017/decorative" val="1"/>
              </a:ext>
            </a:extLst>
          </p:cNvPr>
          <p:cNvSpPr txBox="1">
            <a:spLocks noGrp="1"/>
          </p:cNvSpPr>
          <p:nvPr>
            <p:ph type="title"/>
          </p:nvPr>
        </p:nvSpPr>
        <p:spPr>
          <a:xfrm>
            <a:off x="125127" y="121920"/>
            <a:ext cx="8893743" cy="93472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b="1" dirty="0"/>
              <a:t>Role: Connector</a:t>
            </a:r>
            <a:endParaRPr b="1" dirty="0"/>
          </a:p>
        </p:txBody>
      </p:sp>
    </p:spTree>
    <p:extLst>
      <p:ext uri="{BB962C8B-B14F-4D97-AF65-F5344CB8AC3E}">
        <p14:creationId xmlns:p14="http://schemas.microsoft.com/office/powerpoint/2010/main" val="2645139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E031-9C0C-41A5-A88A-04BB0A10DA47}"/>
              </a:ext>
            </a:extLst>
          </p:cNvPr>
          <p:cNvSpPr>
            <a:spLocks noGrp="1"/>
          </p:cNvSpPr>
          <p:nvPr>
            <p:ph type="title"/>
          </p:nvPr>
        </p:nvSpPr>
        <p:spPr/>
        <p:txBody>
          <a:bodyPr/>
          <a:lstStyle/>
          <a:p>
            <a:r>
              <a:rPr lang="en-US" dirty="0"/>
              <a:t>You Are Not Alone!</a:t>
            </a:r>
          </a:p>
        </p:txBody>
      </p:sp>
      <p:sp>
        <p:nvSpPr>
          <p:cNvPr id="3" name="Text Placeholder 2">
            <a:extLst>
              <a:ext uri="{FF2B5EF4-FFF2-40B4-BE49-F238E27FC236}">
                <a16:creationId xmlns:a16="http://schemas.microsoft.com/office/drawing/2014/main" id="{09973374-865A-40CA-BE24-47C5ECA63F80}"/>
              </a:ext>
            </a:extLst>
          </p:cNvPr>
          <p:cNvSpPr>
            <a:spLocks noGrp="1"/>
          </p:cNvSpPr>
          <p:nvPr>
            <p:ph type="body" idx="1"/>
          </p:nvPr>
        </p:nvSpPr>
        <p:spPr>
          <a:xfrm>
            <a:off x="457200" y="1280160"/>
            <a:ext cx="8229600" cy="4585063"/>
          </a:xfrm>
        </p:spPr>
        <p:txBody>
          <a:bodyPr/>
          <a:lstStyle/>
          <a:p>
            <a:r>
              <a:rPr lang="en-US" baseline="0" dirty="0"/>
              <a:t>As the leader of the Title VI program you have many responsibilities </a:t>
            </a:r>
          </a:p>
          <a:p>
            <a:r>
              <a:rPr lang="en-US" baseline="0" dirty="0"/>
              <a:t>Use the resources from your Tribe/Tribal Organization</a:t>
            </a:r>
          </a:p>
          <a:p>
            <a:r>
              <a:rPr lang="en-US" baseline="0" dirty="0"/>
              <a:t>Other community contacts</a:t>
            </a:r>
          </a:p>
          <a:p>
            <a:r>
              <a:rPr lang="en-US" baseline="0" dirty="0"/>
              <a:t>Your Title VI peers, and </a:t>
            </a:r>
          </a:p>
          <a:p>
            <a:r>
              <a:rPr lang="en-US" baseline="0" dirty="0"/>
              <a:t>All of us at ACL to support you in your leadership roles.</a:t>
            </a:r>
            <a:endParaRPr lang="en-US" dirty="0"/>
          </a:p>
          <a:p>
            <a:endParaRPr lang="en-US" dirty="0"/>
          </a:p>
        </p:txBody>
      </p:sp>
      <p:sp>
        <p:nvSpPr>
          <p:cNvPr id="4" name="Slide Number Placeholder 3">
            <a:extLst>
              <a:ext uri="{FF2B5EF4-FFF2-40B4-BE49-F238E27FC236}">
                <a16:creationId xmlns:a16="http://schemas.microsoft.com/office/drawing/2014/main" id="{8B3CABD7-A8E5-4B8B-AF79-D8DDF6FEB11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3513583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14</a:t>
            </a:fld>
            <a:endParaRPr lang="en-US" dirty="0"/>
          </a:p>
        </p:txBody>
      </p:sp>
      <p:sp>
        <p:nvSpPr>
          <p:cNvPr id="7" name="Text Placeholder 6">
            <a:extLst>
              <a:ext uri="{C183D7F6-B498-43B3-948B-1728B52AA6E4}">
                <adec:decorative xmlns:adec="http://schemas.microsoft.com/office/drawing/2017/decorative" val="1"/>
              </a:ext>
            </a:extLst>
          </p:cNvPr>
          <p:cNvSpPr>
            <a:spLocks noGrp="1"/>
          </p:cNvSpPr>
          <p:nvPr>
            <p:ph type="body" idx="1"/>
          </p:nvPr>
        </p:nvSpPr>
        <p:spPr/>
        <p:txBody>
          <a:bodyPr/>
          <a:lstStyle/>
          <a:p>
            <a:r>
              <a:rPr lang="en-US" sz="2800" dirty="0"/>
              <a:t>Program Basics </a:t>
            </a:r>
          </a:p>
        </p:txBody>
      </p:sp>
      <p:sp>
        <p:nvSpPr>
          <p:cNvPr id="6" name="Title 5">
            <a:extLst>
              <a:ext uri="{C183D7F6-B498-43B3-948B-1728B52AA6E4}">
                <adec:decorative xmlns:adec="http://schemas.microsoft.com/office/drawing/2017/decorative" val="1"/>
              </a:ext>
            </a:extLst>
          </p:cNvPr>
          <p:cNvSpPr>
            <a:spLocks noGrp="1"/>
          </p:cNvSpPr>
          <p:nvPr>
            <p:ph type="title"/>
          </p:nvPr>
        </p:nvSpPr>
        <p:spPr/>
        <p:txBody>
          <a:bodyPr/>
          <a:lstStyle/>
          <a:p>
            <a:r>
              <a:rPr lang="en-US" dirty="0"/>
              <a:t>Law and Authority</a:t>
            </a:r>
            <a:br>
              <a:rPr lang="en-US" dirty="0"/>
            </a:br>
            <a:br>
              <a:rPr lang="en-US" dirty="0"/>
            </a:br>
            <a:endParaRPr lang="en-US" dirty="0"/>
          </a:p>
        </p:txBody>
      </p:sp>
    </p:spTree>
    <p:extLst>
      <p:ext uri="{BB962C8B-B14F-4D97-AF65-F5344CB8AC3E}">
        <p14:creationId xmlns:p14="http://schemas.microsoft.com/office/powerpoint/2010/main" val="241687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C85B-0E44-483A-BC6D-6501E25D977C}"/>
              </a:ext>
            </a:extLst>
          </p:cNvPr>
          <p:cNvSpPr>
            <a:spLocks noGrp="1"/>
          </p:cNvSpPr>
          <p:nvPr>
            <p:ph type="title"/>
          </p:nvPr>
        </p:nvSpPr>
        <p:spPr/>
        <p:txBody>
          <a:bodyPr/>
          <a:lstStyle/>
          <a:p>
            <a:r>
              <a:rPr lang="en-US" dirty="0"/>
              <a:t>What you need to know</a:t>
            </a:r>
          </a:p>
        </p:txBody>
      </p:sp>
      <p:sp>
        <p:nvSpPr>
          <p:cNvPr id="3" name="Text Placeholder 2">
            <a:extLst>
              <a:ext uri="{FF2B5EF4-FFF2-40B4-BE49-F238E27FC236}">
                <a16:creationId xmlns:a16="http://schemas.microsoft.com/office/drawing/2014/main" id="{811B7F2D-52EF-4C11-99BB-C1CD00239A39}"/>
              </a:ext>
            </a:extLst>
          </p:cNvPr>
          <p:cNvSpPr>
            <a:spLocks noGrp="1"/>
          </p:cNvSpPr>
          <p:nvPr>
            <p:ph type="body" idx="1"/>
          </p:nvPr>
        </p:nvSpPr>
        <p:spPr/>
        <p:txBody>
          <a:bodyPr/>
          <a:lstStyle/>
          <a:p>
            <a:r>
              <a:rPr lang="en-US" dirty="0"/>
              <a:t>Older Americans Act &amp; Regulation</a:t>
            </a:r>
          </a:p>
          <a:p>
            <a:r>
              <a:rPr lang="en-US" dirty="0"/>
              <a:t>Tribal Law and Policies &amp; Procedures</a:t>
            </a:r>
          </a:p>
          <a:p>
            <a:r>
              <a:rPr lang="en-US" dirty="0"/>
              <a:t>Service Provision</a:t>
            </a:r>
          </a:p>
          <a:p>
            <a:r>
              <a:rPr lang="en-US" dirty="0"/>
              <a:t>Program’s Polices &amp; Procedures</a:t>
            </a:r>
          </a:p>
          <a:p>
            <a:r>
              <a:rPr lang="en-US" dirty="0"/>
              <a:t>Budget and how to read fiscal reports</a:t>
            </a:r>
          </a:p>
          <a:p>
            <a:r>
              <a:rPr lang="en-US" dirty="0"/>
              <a:t>Data collection &amp; reporting</a:t>
            </a:r>
          </a:p>
          <a:p>
            <a:endParaRPr lang="en-US" dirty="0"/>
          </a:p>
        </p:txBody>
      </p:sp>
      <p:sp>
        <p:nvSpPr>
          <p:cNvPr id="4" name="Slide Number Placeholder 3">
            <a:extLst>
              <a:ext uri="{FF2B5EF4-FFF2-40B4-BE49-F238E27FC236}">
                <a16:creationId xmlns:a16="http://schemas.microsoft.com/office/drawing/2014/main" id="{CFB952D1-C3C2-42DA-B899-C565AC6F867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2890221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BC400BF-058F-4FE5-A939-F4995E5F3F88}"/>
              </a:ext>
            </a:extLst>
          </p:cNvPr>
          <p:cNvSpPr>
            <a:spLocks noGrp="1"/>
          </p:cNvSpPr>
          <p:nvPr>
            <p:ph type="title"/>
          </p:nvPr>
        </p:nvSpPr>
        <p:spPr>
          <a:xfrm>
            <a:off x="466724" y="153988"/>
            <a:ext cx="8372475" cy="827087"/>
          </a:xfrm>
        </p:spPr>
        <p:txBody>
          <a:bodyPr/>
          <a:lstStyle/>
          <a:p>
            <a:pPr algn="ctr"/>
            <a:r>
              <a:rPr lang="en-US" altLang="en-US" sz="3600" dirty="0"/>
              <a:t>Law, Regulation, Guidance</a:t>
            </a:r>
          </a:p>
        </p:txBody>
      </p:sp>
      <p:grpSp>
        <p:nvGrpSpPr>
          <p:cNvPr id="24579" name="Group 4">
            <a:extLst>
              <a:ext uri="{FF2B5EF4-FFF2-40B4-BE49-F238E27FC236}">
                <a16:creationId xmlns:a16="http://schemas.microsoft.com/office/drawing/2014/main" id="{FDA06538-A7DE-4B2F-9979-071EA29B13BD}"/>
              </a:ext>
              <a:ext uri="{C183D7F6-B498-43B3-948B-1728B52AA6E4}">
                <adec:decorative xmlns:adec="http://schemas.microsoft.com/office/drawing/2017/decorative" val="1"/>
              </a:ext>
            </a:extLst>
          </p:cNvPr>
          <p:cNvGrpSpPr>
            <a:grpSpLocks/>
          </p:cNvGrpSpPr>
          <p:nvPr/>
        </p:nvGrpSpPr>
        <p:grpSpPr bwMode="auto">
          <a:xfrm>
            <a:off x="209549" y="934758"/>
            <a:ext cx="8677275" cy="4855569"/>
            <a:chOff x="126405" y="2060472"/>
            <a:chExt cx="8677878" cy="3808398"/>
          </a:xfrm>
        </p:grpSpPr>
        <p:sp>
          <p:nvSpPr>
            <p:cNvPr id="6" name="Freeform 5">
              <a:extLst>
                <a:ext uri="{FF2B5EF4-FFF2-40B4-BE49-F238E27FC236}">
                  <a16:creationId xmlns:a16="http://schemas.microsoft.com/office/drawing/2014/main" id="{15290E91-D3DD-4C59-AA54-53E015E3CFC4}"/>
                </a:ext>
              </a:extLst>
            </p:cNvPr>
            <p:cNvSpPr/>
            <p:nvPr/>
          </p:nvSpPr>
          <p:spPr>
            <a:xfrm>
              <a:off x="174034" y="4816362"/>
              <a:ext cx="8512767" cy="1052508"/>
            </a:xfrm>
            <a:custGeom>
              <a:avLst/>
              <a:gdLst>
                <a:gd name="connsiteX0" fmla="*/ 0 w 8229600"/>
                <a:gd name="connsiteY0" fmla="*/ 105281 h 1052810"/>
                <a:gd name="connsiteX1" fmla="*/ 105281 w 8229600"/>
                <a:gd name="connsiteY1" fmla="*/ 0 h 1052810"/>
                <a:gd name="connsiteX2" fmla="*/ 8124319 w 8229600"/>
                <a:gd name="connsiteY2" fmla="*/ 0 h 1052810"/>
                <a:gd name="connsiteX3" fmla="*/ 8229600 w 8229600"/>
                <a:gd name="connsiteY3" fmla="*/ 105281 h 1052810"/>
                <a:gd name="connsiteX4" fmla="*/ 8229600 w 8229600"/>
                <a:gd name="connsiteY4" fmla="*/ 947529 h 1052810"/>
                <a:gd name="connsiteX5" fmla="*/ 8124319 w 8229600"/>
                <a:gd name="connsiteY5" fmla="*/ 1052810 h 1052810"/>
                <a:gd name="connsiteX6" fmla="*/ 105281 w 8229600"/>
                <a:gd name="connsiteY6" fmla="*/ 1052810 h 1052810"/>
                <a:gd name="connsiteX7" fmla="*/ 0 w 8229600"/>
                <a:gd name="connsiteY7" fmla="*/ 947529 h 1052810"/>
                <a:gd name="connsiteX8" fmla="*/ 0 w 8229600"/>
                <a:gd name="connsiteY8" fmla="*/ 105281 h 105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052810">
                  <a:moveTo>
                    <a:pt x="0" y="105281"/>
                  </a:moveTo>
                  <a:cubicBezTo>
                    <a:pt x="0" y="47136"/>
                    <a:pt x="47136" y="0"/>
                    <a:pt x="105281" y="0"/>
                  </a:cubicBezTo>
                  <a:lnTo>
                    <a:pt x="8124319" y="0"/>
                  </a:lnTo>
                  <a:cubicBezTo>
                    <a:pt x="8182464" y="0"/>
                    <a:pt x="8229600" y="47136"/>
                    <a:pt x="8229600" y="105281"/>
                  </a:cubicBezTo>
                  <a:lnTo>
                    <a:pt x="8229600" y="947529"/>
                  </a:lnTo>
                  <a:cubicBezTo>
                    <a:pt x="8229600" y="1005674"/>
                    <a:pt x="8182464" y="1052810"/>
                    <a:pt x="8124319" y="1052810"/>
                  </a:cubicBezTo>
                  <a:lnTo>
                    <a:pt x="105281" y="1052810"/>
                  </a:lnTo>
                  <a:cubicBezTo>
                    <a:pt x="47136" y="1052810"/>
                    <a:pt x="0" y="1005674"/>
                    <a:pt x="0" y="947529"/>
                  </a:cubicBezTo>
                  <a:lnTo>
                    <a:pt x="0" y="105281"/>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220472" tIns="220472" rIns="5981192" bIns="220472" spcCol="1270" anchor="ctr"/>
            <a:lstStyle/>
            <a:p>
              <a:pPr algn="ctr" defTabSz="1377950" eaLnBrk="1" hangingPunct="1">
                <a:lnSpc>
                  <a:spcPct val="90000"/>
                </a:lnSpc>
                <a:spcAft>
                  <a:spcPct val="35000"/>
                </a:spcAft>
                <a:defRPr/>
              </a:pPr>
              <a:r>
                <a:rPr lang="en-US" sz="3100" dirty="0">
                  <a:solidFill>
                    <a:prstClr val="black">
                      <a:hueOff val="0"/>
                      <a:satOff val="0"/>
                      <a:lumOff val="0"/>
                      <a:alphaOff val="0"/>
                    </a:prstClr>
                  </a:solidFill>
                </a:rPr>
                <a:t>Guidance =</a:t>
              </a:r>
            </a:p>
          </p:txBody>
        </p:sp>
        <p:sp>
          <p:nvSpPr>
            <p:cNvPr id="7" name="Freeform 6">
              <a:extLst>
                <a:ext uri="{FF2B5EF4-FFF2-40B4-BE49-F238E27FC236}">
                  <a16:creationId xmlns:a16="http://schemas.microsoft.com/office/drawing/2014/main" id="{84017297-AE2A-4BA0-9A1F-7A1C70A845E1}"/>
                </a:ext>
              </a:extLst>
            </p:cNvPr>
            <p:cNvSpPr/>
            <p:nvPr/>
          </p:nvSpPr>
          <p:spPr>
            <a:xfrm>
              <a:off x="126405" y="3351896"/>
              <a:ext cx="8677878" cy="1047329"/>
            </a:xfrm>
            <a:custGeom>
              <a:avLst/>
              <a:gdLst>
                <a:gd name="connsiteX0" fmla="*/ 0 w 8229600"/>
                <a:gd name="connsiteY0" fmla="*/ 105281 h 1052810"/>
                <a:gd name="connsiteX1" fmla="*/ 105281 w 8229600"/>
                <a:gd name="connsiteY1" fmla="*/ 0 h 1052810"/>
                <a:gd name="connsiteX2" fmla="*/ 8124319 w 8229600"/>
                <a:gd name="connsiteY2" fmla="*/ 0 h 1052810"/>
                <a:gd name="connsiteX3" fmla="*/ 8229600 w 8229600"/>
                <a:gd name="connsiteY3" fmla="*/ 105281 h 1052810"/>
                <a:gd name="connsiteX4" fmla="*/ 8229600 w 8229600"/>
                <a:gd name="connsiteY4" fmla="*/ 947529 h 1052810"/>
                <a:gd name="connsiteX5" fmla="*/ 8124319 w 8229600"/>
                <a:gd name="connsiteY5" fmla="*/ 1052810 h 1052810"/>
                <a:gd name="connsiteX6" fmla="*/ 105281 w 8229600"/>
                <a:gd name="connsiteY6" fmla="*/ 1052810 h 1052810"/>
                <a:gd name="connsiteX7" fmla="*/ 0 w 8229600"/>
                <a:gd name="connsiteY7" fmla="*/ 947529 h 1052810"/>
                <a:gd name="connsiteX8" fmla="*/ 0 w 8229600"/>
                <a:gd name="connsiteY8" fmla="*/ 105281 h 105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052810">
                  <a:moveTo>
                    <a:pt x="0" y="105281"/>
                  </a:moveTo>
                  <a:cubicBezTo>
                    <a:pt x="0" y="47136"/>
                    <a:pt x="47136" y="0"/>
                    <a:pt x="105281" y="0"/>
                  </a:cubicBezTo>
                  <a:lnTo>
                    <a:pt x="8124319" y="0"/>
                  </a:lnTo>
                  <a:cubicBezTo>
                    <a:pt x="8182464" y="0"/>
                    <a:pt x="8229600" y="47136"/>
                    <a:pt x="8229600" y="105281"/>
                  </a:cubicBezTo>
                  <a:lnTo>
                    <a:pt x="8229600" y="947529"/>
                  </a:lnTo>
                  <a:cubicBezTo>
                    <a:pt x="8229600" y="1005674"/>
                    <a:pt x="8182464" y="1052810"/>
                    <a:pt x="8124319" y="1052810"/>
                  </a:cubicBezTo>
                  <a:lnTo>
                    <a:pt x="105281" y="1052810"/>
                  </a:lnTo>
                  <a:cubicBezTo>
                    <a:pt x="47136" y="1052810"/>
                    <a:pt x="0" y="1005674"/>
                    <a:pt x="0" y="947529"/>
                  </a:cubicBezTo>
                  <a:lnTo>
                    <a:pt x="0" y="105281"/>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220472" tIns="220472" rIns="5981192" bIns="220472" spcCol="1270" anchor="ctr"/>
            <a:lstStyle/>
            <a:p>
              <a:pPr algn="ctr" defTabSz="1377950" eaLnBrk="1" hangingPunct="1">
                <a:lnSpc>
                  <a:spcPct val="90000"/>
                </a:lnSpc>
                <a:spcAft>
                  <a:spcPct val="35000"/>
                </a:spcAft>
                <a:defRPr/>
              </a:pPr>
              <a:r>
                <a:rPr lang="en-US" sz="3100" dirty="0">
                  <a:solidFill>
                    <a:prstClr val="black">
                      <a:hueOff val="0"/>
                      <a:satOff val="0"/>
                      <a:lumOff val="0"/>
                      <a:alphaOff val="0"/>
                    </a:prstClr>
                  </a:solidFill>
                </a:rPr>
                <a:t>Regulation = </a:t>
              </a:r>
            </a:p>
          </p:txBody>
        </p:sp>
        <p:sp>
          <p:nvSpPr>
            <p:cNvPr id="8" name="Freeform 7">
              <a:extLst>
                <a:ext uri="{FF2B5EF4-FFF2-40B4-BE49-F238E27FC236}">
                  <a16:creationId xmlns:a16="http://schemas.microsoft.com/office/drawing/2014/main" id="{5FD8B685-8B3F-4640-B544-CD094CAAC14A}"/>
                </a:ext>
              </a:extLst>
            </p:cNvPr>
            <p:cNvSpPr/>
            <p:nvPr/>
          </p:nvSpPr>
          <p:spPr>
            <a:xfrm>
              <a:off x="193085" y="2060472"/>
              <a:ext cx="8493716" cy="1052508"/>
            </a:xfrm>
            <a:custGeom>
              <a:avLst/>
              <a:gdLst>
                <a:gd name="connsiteX0" fmla="*/ 0 w 8229600"/>
                <a:gd name="connsiteY0" fmla="*/ 105281 h 1052810"/>
                <a:gd name="connsiteX1" fmla="*/ 105281 w 8229600"/>
                <a:gd name="connsiteY1" fmla="*/ 0 h 1052810"/>
                <a:gd name="connsiteX2" fmla="*/ 8124319 w 8229600"/>
                <a:gd name="connsiteY2" fmla="*/ 0 h 1052810"/>
                <a:gd name="connsiteX3" fmla="*/ 8229600 w 8229600"/>
                <a:gd name="connsiteY3" fmla="*/ 105281 h 1052810"/>
                <a:gd name="connsiteX4" fmla="*/ 8229600 w 8229600"/>
                <a:gd name="connsiteY4" fmla="*/ 947529 h 1052810"/>
                <a:gd name="connsiteX5" fmla="*/ 8124319 w 8229600"/>
                <a:gd name="connsiteY5" fmla="*/ 1052810 h 1052810"/>
                <a:gd name="connsiteX6" fmla="*/ 105281 w 8229600"/>
                <a:gd name="connsiteY6" fmla="*/ 1052810 h 1052810"/>
                <a:gd name="connsiteX7" fmla="*/ 0 w 8229600"/>
                <a:gd name="connsiteY7" fmla="*/ 947529 h 1052810"/>
                <a:gd name="connsiteX8" fmla="*/ 0 w 8229600"/>
                <a:gd name="connsiteY8" fmla="*/ 105281 h 105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1052810">
                  <a:moveTo>
                    <a:pt x="0" y="105281"/>
                  </a:moveTo>
                  <a:cubicBezTo>
                    <a:pt x="0" y="47136"/>
                    <a:pt x="47136" y="0"/>
                    <a:pt x="105281" y="0"/>
                  </a:cubicBezTo>
                  <a:lnTo>
                    <a:pt x="8124319" y="0"/>
                  </a:lnTo>
                  <a:cubicBezTo>
                    <a:pt x="8182464" y="0"/>
                    <a:pt x="8229600" y="47136"/>
                    <a:pt x="8229600" y="105281"/>
                  </a:cubicBezTo>
                  <a:lnTo>
                    <a:pt x="8229600" y="947529"/>
                  </a:lnTo>
                  <a:cubicBezTo>
                    <a:pt x="8229600" y="1005674"/>
                    <a:pt x="8182464" y="1052810"/>
                    <a:pt x="8124319" y="1052810"/>
                  </a:cubicBezTo>
                  <a:lnTo>
                    <a:pt x="105281" y="1052810"/>
                  </a:lnTo>
                  <a:cubicBezTo>
                    <a:pt x="47136" y="1052810"/>
                    <a:pt x="0" y="1005674"/>
                    <a:pt x="0" y="947529"/>
                  </a:cubicBezTo>
                  <a:lnTo>
                    <a:pt x="0" y="105281"/>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220472" tIns="220472" rIns="5981192" bIns="220472" spcCol="1270" anchor="ctr"/>
            <a:lstStyle/>
            <a:p>
              <a:pPr algn="ctr" defTabSz="1377950" eaLnBrk="1" hangingPunct="1">
                <a:lnSpc>
                  <a:spcPct val="90000"/>
                </a:lnSpc>
                <a:spcAft>
                  <a:spcPct val="35000"/>
                </a:spcAft>
                <a:defRPr/>
              </a:pPr>
              <a:r>
                <a:rPr lang="en-US" sz="3100" dirty="0">
                  <a:solidFill>
                    <a:prstClr val="black">
                      <a:hueOff val="0"/>
                      <a:satOff val="0"/>
                      <a:lumOff val="0"/>
                      <a:alphaOff val="0"/>
                    </a:prstClr>
                  </a:solidFill>
                </a:rPr>
                <a:t>Law =</a:t>
              </a:r>
            </a:p>
          </p:txBody>
        </p:sp>
        <p:sp>
          <p:nvSpPr>
            <p:cNvPr id="9" name="Freeform 8">
              <a:extLst>
                <a:ext uri="{FF2B5EF4-FFF2-40B4-BE49-F238E27FC236}">
                  <a16:creationId xmlns:a16="http://schemas.microsoft.com/office/drawing/2014/main" id="{6428F1A3-9DFB-4FAE-86F2-342296A50F3B}"/>
                </a:ext>
              </a:extLst>
            </p:cNvPr>
            <p:cNvSpPr/>
            <p:nvPr/>
          </p:nvSpPr>
          <p:spPr>
            <a:xfrm>
              <a:off x="4660621" y="2089329"/>
              <a:ext cx="3476867" cy="1023500"/>
            </a:xfrm>
            <a:custGeom>
              <a:avLst/>
              <a:gdLst>
                <a:gd name="connsiteX0" fmla="*/ 0 w 3578409"/>
                <a:gd name="connsiteY0" fmla="*/ 121450 h 1214495"/>
                <a:gd name="connsiteX1" fmla="*/ 121450 w 3578409"/>
                <a:gd name="connsiteY1" fmla="*/ 0 h 1214495"/>
                <a:gd name="connsiteX2" fmla="*/ 3456960 w 3578409"/>
                <a:gd name="connsiteY2" fmla="*/ 0 h 1214495"/>
                <a:gd name="connsiteX3" fmla="*/ 3578410 w 3578409"/>
                <a:gd name="connsiteY3" fmla="*/ 121450 h 1214495"/>
                <a:gd name="connsiteX4" fmla="*/ 3578409 w 3578409"/>
                <a:gd name="connsiteY4" fmla="*/ 1093046 h 1214495"/>
                <a:gd name="connsiteX5" fmla="*/ 3456959 w 3578409"/>
                <a:gd name="connsiteY5" fmla="*/ 1214496 h 1214495"/>
                <a:gd name="connsiteX6" fmla="*/ 121450 w 3578409"/>
                <a:gd name="connsiteY6" fmla="*/ 1214495 h 1214495"/>
                <a:gd name="connsiteX7" fmla="*/ 0 w 3578409"/>
                <a:gd name="connsiteY7" fmla="*/ 1093045 h 1214495"/>
                <a:gd name="connsiteX8" fmla="*/ 0 w 3578409"/>
                <a:gd name="connsiteY8" fmla="*/ 121450 h 121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8409" h="1214495">
                  <a:moveTo>
                    <a:pt x="0" y="121450"/>
                  </a:moveTo>
                  <a:cubicBezTo>
                    <a:pt x="0" y="54375"/>
                    <a:pt x="54375" y="0"/>
                    <a:pt x="121450" y="0"/>
                  </a:cubicBezTo>
                  <a:lnTo>
                    <a:pt x="3456960" y="0"/>
                  </a:lnTo>
                  <a:cubicBezTo>
                    <a:pt x="3524035" y="0"/>
                    <a:pt x="3578410" y="54375"/>
                    <a:pt x="3578410" y="121450"/>
                  </a:cubicBezTo>
                  <a:cubicBezTo>
                    <a:pt x="3578410" y="445315"/>
                    <a:pt x="3578409" y="769181"/>
                    <a:pt x="3578409" y="1093046"/>
                  </a:cubicBezTo>
                  <a:cubicBezTo>
                    <a:pt x="3578409" y="1160121"/>
                    <a:pt x="3524034" y="1214496"/>
                    <a:pt x="3456959" y="1214496"/>
                  </a:cubicBezTo>
                  <a:lnTo>
                    <a:pt x="121450" y="1214495"/>
                  </a:lnTo>
                  <a:cubicBezTo>
                    <a:pt x="54375" y="1214495"/>
                    <a:pt x="0" y="1160120"/>
                    <a:pt x="0" y="1093045"/>
                  </a:cubicBezTo>
                  <a:lnTo>
                    <a:pt x="0" y="12145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6531" tIns="96531" rIns="96531" bIns="96531" spcCol="1270" anchor="ctr"/>
            <a:lstStyle/>
            <a:p>
              <a:pPr algn="ctr" defTabSz="711200" eaLnBrk="1" hangingPunct="1">
                <a:lnSpc>
                  <a:spcPct val="90000"/>
                </a:lnSpc>
                <a:spcAft>
                  <a:spcPct val="35000"/>
                </a:spcAft>
                <a:defRPr/>
              </a:pPr>
              <a:r>
                <a:rPr lang="en-US" sz="2800" dirty="0">
                  <a:solidFill>
                    <a:prstClr val="white"/>
                  </a:solidFill>
                </a:rPr>
                <a:t>Older Americans Act</a:t>
              </a:r>
            </a:p>
            <a:p>
              <a:pPr algn="ctr" defTabSz="711200" eaLnBrk="1" hangingPunct="1">
                <a:lnSpc>
                  <a:spcPct val="90000"/>
                </a:lnSpc>
                <a:spcAft>
                  <a:spcPct val="35000"/>
                </a:spcAft>
                <a:defRPr/>
              </a:pPr>
              <a:r>
                <a:rPr lang="en-US" dirty="0">
                  <a:solidFill>
                    <a:prstClr val="white"/>
                  </a:solidFill>
                </a:rPr>
                <a:t>Public Law 109-365 </a:t>
              </a:r>
            </a:p>
            <a:p>
              <a:pPr algn="ctr" defTabSz="711200" eaLnBrk="1" hangingPunct="1">
                <a:lnSpc>
                  <a:spcPct val="90000"/>
                </a:lnSpc>
                <a:spcAft>
                  <a:spcPct val="35000"/>
                </a:spcAft>
                <a:defRPr/>
              </a:pPr>
              <a:r>
                <a:rPr lang="fr-FR" sz="1600" dirty="0">
                  <a:solidFill>
                    <a:prstClr val="white"/>
                  </a:solidFill>
                </a:rPr>
                <a:t>42 U.S. Code Chapter 35 </a:t>
              </a:r>
              <a:endParaRPr lang="en-US" sz="1600" dirty="0">
                <a:solidFill>
                  <a:prstClr val="white"/>
                </a:solidFill>
              </a:endParaRPr>
            </a:p>
          </p:txBody>
        </p:sp>
        <p:sp>
          <p:nvSpPr>
            <p:cNvPr id="11" name="Freeform 10">
              <a:extLst>
                <a:ext uri="{FF2B5EF4-FFF2-40B4-BE49-F238E27FC236}">
                  <a16:creationId xmlns:a16="http://schemas.microsoft.com/office/drawing/2014/main" id="{84239A24-7E22-4972-AA65-AE5C2D36115A}"/>
                </a:ext>
              </a:extLst>
            </p:cNvPr>
            <p:cNvSpPr/>
            <p:nvPr/>
          </p:nvSpPr>
          <p:spPr>
            <a:xfrm>
              <a:off x="4670147" y="3280222"/>
              <a:ext cx="1541570" cy="1141408"/>
            </a:xfrm>
            <a:custGeom>
              <a:avLst/>
              <a:gdLst>
                <a:gd name="connsiteX0" fmla="*/ 0 w 1316012"/>
                <a:gd name="connsiteY0" fmla="*/ 87734 h 877341"/>
                <a:gd name="connsiteX1" fmla="*/ 87734 w 1316012"/>
                <a:gd name="connsiteY1" fmla="*/ 0 h 877341"/>
                <a:gd name="connsiteX2" fmla="*/ 1228278 w 1316012"/>
                <a:gd name="connsiteY2" fmla="*/ 0 h 877341"/>
                <a:gd name="connsiteX3" fmla="*/ 1316012 w 1316012"/>
                <a:gd name="connsiteY3" fmla="*/ 87734 h 877341"/>
                <a:gd name="connsiteX4" fmla="*/ 1316012 w 1316012"/>
                <a:gd name="connsiteY4" fmla="*/ 789607 h 877341"/>
                <a:gd name="connsiteX5" fmla="*/ 1228278 w 1316012"/>
                <a:gd name="connsiteY5" fmla="*/ 877341 h 877341"/>
                <a:gd name="connsiteX6" fmla="*/ 87734 w 1316012"/>
                <a:gd name="connsiteY6" fmla="*/ 877341 h 877341"/>
                <a:gd name="connsiteX7" fmla="*/ 0 w 1316012"/>
                <a:gd name="connsiteY7" fmla="*/ 789607 h 877341"/>
                <a:gd name="connsiteX8" fmla="*/ 0 w 1316012"/>
                <a:gd name="connsiteY8" fmla="*/ 87734 h 87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877341">
                  <a:moveTo>
                    <a:pt x="0" y="87734"/>
                  </a:moveTo>
                  <a:cubicBezTo>
                    <a:pt x="0" y="39280"/>
                    <a:pt x="39280" y="0"/>
                    <a:pt x="87734" y="0"/>
                  </a:cubicBezTo>
                  <a:lnTo>
                    <a:pt x="1228278" y="0"/>
                  </a:lnTo>
                  <a:cubicBezTo>
                    <a:pt x="1276732" y="0"/>
                    <a:pt x="1316012" y="39280"/>
                    <a:pt x="1316012" y="87734"/>
                  </a:cubicBezTo>
                  <a:lnTo>
                    <a:pt x="1316012" y="789607"/>
                  </a:lnTo>
                  <a:cubicBezTo>
                    <a:pt x="1316012" y="838061"/>
                    <a:pt x="1276732" y="877341"/>
                    <a:pt x="1228278" y="877341"/>
                  </a:cubicBezTo>
                  <a:lnTo>
                    <a:pt x="87734" y="877341"/>
                  </a:lnTo>
                  <a:cubicBezTo>
                    <a:pt x="39280" y="877341"/>
                    <a:pt x="0" y="838061"/>
                    <a:pt x="0" y="789607"/>
                  </a:cubicBezTo>
                  <a:lnTo>
                    <a:pt x="0" y="877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6656" tIns="86656" rIns="86656" bIns="86656" spcCol="1270" anchor="ctr"/>
            <a:lstStyle/>
            <a:p>
              <a:pPr algn="ctr" defTabSz="711200" eaLnBrk="1" hangingPunct="1">
                <a:lnSpc>
                  <a:spcPct val="90000"/>
                </a:lnSpc>
                <a:spcAft>
                  <a:spcPct val="35000"/>
                </a:spcAft>
                <a:defRPr/>
              </a:pPr>
              <a:r>
                <a:rPr lang="en-US" sz="1600" dirty="0">
                  <a:solidFill>
                    <a:prstClr val="white"/>
                  </a:solidFill>
                </a:rPr>
                <a:t>45 CFR Part 1321 </a:t>
              </a:r>
            </a:p>
            <a:p>
              <a:pPr algn="ctr" defTabSz="711200" eaLnBrk="1" hangingPunct="1">
                <a:lnSpc>
                  <a:spcPct val="90000"/>
                </a:lnSpc>
                <a:spcAft>
                  <a:spcPct val="35000"/>
                </a:spcAft>
                <a:defRPr/>
              </a:pPr>
              <a:r>
                <a:rPr lang="en-US" sz="1600" dirty="0">
                  <a:solidFill>
                    <a:prstClr val="white"/>
                  </a:solidFill>
                </a:rPr>
                <a:t>(Title III)</a:t>
              </a:r>
            </a:p>
          </p:txBody>
        </p:sp>
        <p:sp>
          <p:nvSpPr>
            <p:cNvPr id="13" name="Freeform 12">
              <a:extLst>
                <a:ext uri="{FF2B5EF4-FFF2-40B4-BE49-F238E27FC236}">
                  <a16:creationId xmlns:a16="http://schemas.microsoft.com/office/drawing/2014/main" id="{C0C3EBC8-5974-44D9-8A9B-BCE0ADCEDFEB}"/>
                </a:ext>
              </a:extLst>
            </p:cNvPr>
            <p:cNvSpPr/>
            <p:nvPr/>
          </p:nvSpPr>
          <p:spPr>
            <a:xfrm>
              <a:off x="3773148" y="4911424"/>
              <a:ext cx="1316129" cy="877884"/>
            </a:xfrm>
            <a:custGeom>
              <a:avLst/>
              <a:gdLst>
                <a:gd name="connsiteX0" fmla="*/ 0 w 1316012"/>
                <a:gd name="connsiteY0" fmla="*/ 87734 h 877341"/>
                <a:gd name="connsiteX1" fmla="*/ 87734 w 1316012"/>
                <a:gd name="connsiteY1" fmla="*/ 0 h 877341"/>
                <a:gd name="connsiteX2" fmla="*/ 1228278 w 1316012"/>
                <a:gd name="connsiteY2" fmla="*/ 0 h 877341"/>
                <a:gd name="connsiteX3" fmla="*/ 1316012 w 1316012"/>
                <a:gd name="connsiteY3" fmla="*/ 87734 h 877341"/>
                <a:gd name="connsiteX4" fmla="*/ 1316012 w 1316012"/>
                <a:gd name="connsiteY4" fmla="*/ 789607 h 877341"/>
                <a:gd name="connsiteX5" fmla="*/ 1228278 w 1316012"/>
                <a:gd name="connsiteY5" fmla="*/ 877341 h 877341"/>
                <a:gd name="connsiteX6" fmla="*/ 87734 w 1316012"/>
                <a:gd name="connsiteY6" fmla="*/ 877341 h 877341"/>
                <a:gd name="connsiteX7" fmla="*/ 0 w 1316012"/>
                <a:gd name="connsiteY7" fmla="*/ 789607 h 877341"/>
                <a:gd name="connsiteX8" fmla="*/ 0 w 1316012"/>
                <a:gd name="connsiteY8" fmla="*/ 87734 h 87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877341">
                  <a:moveTo>
                    <a:pt x="0" y="87734"/>
                  </a:moveTo>
                  <a:cubicBezTo>
                    <a:pt x="0" y="39280"/>
                    <a:pt x="39280" y="0"/>
                    <a:pt x="87734" y="0"/>
                  </a:cubicBezTo>
                  <a:lnTo>
                    <a:pt x="1228278" y="0"/>
                  </a:lnTo>
                  <a:cubicBezTo>
                    <a:pt x="1276732" y="0"/>
                    <a:pt x="1316012" y="39280"/>
                    <a:pt x="1316012" y="87734"/>
                  </a:cubicBezTo>
                  <a:lnTo>
                    <a:pt x="1316012" y="789607"/>
                  </a:lnTo>
                  <a:cubicBezTo>
                    <a:pt x="1316012" y="838061"/>
                    <a:pt x="1276732" y="877341"/>
                    <a:pt x="1228278" y="877341"/>
                  </a:cubicBezTo>
                  <a:lnTo>
                    <a:pt x="87734" y="877341"/>
                  </a:lnTo>
                  <a:cubicBezTo>
                    <a:pt x="39280" y="877341"/>
                    <a:pt x="0" y="838061"/>
                    <a:pt x="0" y="789607"/>
                  </a:cubicBezTo>
                  <a:lnTo>
                    <a:pt x="0" y="877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6656" tIns="86656" rIns="86656" bIns="86656" spcCol="1270" anchor="ctr"/>
            <a:lstStyle/>
            <a:p>
              <a:pPr algn="ctr" defTabSz="711200" eaLnBrk="1" hangingPunct="1">
                <a:lnSpc>
                  <a:spcPct val="90000"/>
                </a:lnSpc>
                <a:spcAft>
                  <a:spcPct val="35000"/>
                </a:spcAft>
                <a:defRPr/>
              </a:pPr>
              <a:r>
                <a:rPr lang="en-US" sz="1600" dirty="0">
                  <a:solidFill>
                    <a:prstClr val="white"/>
                  </a:solidFill>
                </a:rPr>
                <a:t>Program Instructions</a:t>
              </a:r>
            </a:p>
          </p:txBody>
        </p:sp>
        <p:sp>
          <p:nvSpPr>
            <p:cNvPr id="15" name="Freeform 14">
              <a:extLst>
                <a:ext uri="{FF2B5EF4-FFF2-40B4-BE49-F238E27FC236}">
                  <a16:creationId xmlns:a16="http://schemas.microsoft.com/office/drawing/2014/main" id="{1B613284-BD0D-4F9B-9646-7F89026B9A4F}"/>
                </a:ext>
              </a:extLst>
            </p:cNvPr>
            <p:cNvSpPr/>
            <p:nvPr/>
          </p:nvSpPr>
          <p:spPr>
            <a:xfrm>
              <a:off x="7032511" y="4934395"/>
              <a:ext cx="1316130" cy="877884"/>
            </a:xfrm>
            <a:custGeom>
              <a:avLst/>
              <a:gdLst>
                <a:gd name="connsiteX0" fmla="*/ 0 w 1316012"/>
                <a:gd name="connsiteY0" fmla="*/ 87734 h 877341"/>
                <a:gd name="connsiteX1" fmla="*/ 87734 w 1316012"/>
                <a:gd name="connsiteY1" fmla="*/ 0 h 877341"/>
                <a:gd name="connsiteX2" fmla="*/ 1228278 w 1316012"/>
                <a:gd name="connsiteY2" fmla="*/ 0 h 877341"/>
                <a:gd name="connsiteX3" fmla="*/ 1316012 w 1316012"/>
                <a:gd name="connsiteY3" fmla="*/ 87734 h 877341"/>
                <a:gd name="connsiteX4" fmla="*/ 1316012 w 1316012"/>
                <a:gd name="connsiteY4" fmla="*/ 789607 h 877341"/>
                <a:gd name="connsiteX5" fmla="*/ 1228278 w 1316012"/>
                <a:gd name="connsiteY5" fmla="*/ 877341 h 877341"/>
                <a:gd name="connsiteX6" fmla="*/ 87734 w 1316012"/>
                <a:gd name="connsiteY6" fmla="*/ 877341 h 877341"/>
                <a:gd name="connsiteX7" fmla="*/ 0 w 1316012"/>
                <a:gd name="connsiteY7" fmla="*/ 789607 h 877341"/>
                <a:gd name="connsiteX8" fmla="*/ 0 w 1316012"/>
                <a:gd name="connsiteY8" fmla="*/ 87734 h 87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877341">
                  <a:moveTo>
                    <a:pt x="0" y="87734"/>
                  </a:moveTo>
                  <a:cubicBezTo>
                    <a:pt x="0" y="39280"/>
                    <a:pt x="39280" y="0"/>
                    <a:pt x="87734" y="0"/>
                  </a:cubicBezTo>
                  <a:lnTo>
                    <a:pt x="1228278" y="0"/>
                  </a:lnTo>
                  <a:cubicBezTo>
                    <a:pt x="1276732" y="0"/>
                    <a:pt x="1316012" y="39280"/>
                    <a:pt x="1316012" y="87734"/>
                  </a:cubicBezTo>
                  <a:lnTo>
                    <a:pt x="1316012" y="789607"/>
                  </a:lnTo>
                  <a:cubicBezTo>
                    <a:pt x="1316012" y="838061"/>
                    <a:pt x="1276732" y="877341"/>
                    <a:pt x="1228278" y="877341"/>
                  </a:cubicBezTo>
                  <a:lnTo>
                    <a:pt x="87734" y="877341"/>
                  </a:lnTo>
                  <a:cubicBezTo>
                    <a:pt x="39280" y="877341"/>
                    <a:pt x="0" y="838061"/>
                    <a:pt x="0" y="789607"/>
                  </a:cubicBezTo>
                  <a:lnTo>
                    <a:pt x="0" y="877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6656" tIns="86656" rIns="86656" bIns="86656" spcCol="1270" anchor="ctr"/>
            <a:lstStyle/>
            <a:p>
              <a:pPr algn="ctr" defTabSz="711200" eaLnBrk="1" hangingPunct="1">
                <a:lnSpc>
                  <a:spcPct val="90000"/>
                </a:lnSpc>
                <a:spcAft>
                  <a:spcPct val="35000"/>
                </a:spcAft>
                <a:defRPr/>
              </a:pPr>
              <a:r>
                <a:rPr lang="en-US" sz="1600" dirty="0">
                  <a:solidFill>
                    <a:prstClr val="white"/>
                  </a:solidFill>
                </a:rPr>
                <a:t>Letters to states and grantees</a:t>
              </a:r>
            </a:p>
          </p:txBody>
        </p:sp>
        <p:sp>
          <p:nvSpPr>
            <p:cNvPr id="16" name="Freeform 15">
              <a:extLst>
                <a:ext uri="{FF2B5EF4-FFF2-40B4-BE49-F238E27FC236}">
                  <a16:creationId xmlns:a16="http://schemas.microsoft.com/office/drawing/2014/main" id="{0253DC5C-0D7F-4856-A325-12235FC6402A}"/>
                </a:ext>
              </a:extLst>
            </p:cNvPr>
            <p:cNvSpPr/>
            <p:nvPr/>
          </p:nvSpPr>
          <p:spPr>
            <a:xfrm>
              <a:off x="6427632" y="3204589"/>
              <a:ext cx="146060" cy="528635"/>
            </a:xfrm>
            <a:custGeom>
              <a:avLst/>
              <a:gdLst/>
              <a:ahLst/>
              <a:cxnLst/>
              <a:rect l="0" t="0" r="0" b="0"/>
              <a:pathLst>
                <a:path>
                  <a:moveTo>
                    <a:pt x="145327" y="0"/>
                  </a:moveTo>
                  <a:lnTo>
                    <a:pt x="145327" y="264531"/>
                  </a:lnTo>
                  <a:lnTo>
                    <a:pt x="0" y="264531"/>
                  </a:lnTo>
                  <a:lnTo>
                    <a:pt x="0" y="52906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a:extLst>
                <a:ext uri="{FF2B5EF4-FFF2-40B4-BE49-F238E27FC236}">
                  <a16:creationId xmlns:a16="http://schemas.microsoft.com/office/drawing/2014/main" id="{90B3B5E6-EA49-427E-87AD-5A65362BB09B}"/>
                </a:ext>
              </a:extLst>
            </p:cNvPr>
            <p:cNvSpPr/>
            <p:nvPr/>
          </p:nvSpPr>
          <p:spPr>
            <a:xfrm>
              <a:off x="6722927" y="3287695"/>
              <a:ext cx="1481240" cy="1136646"/>
            </a:xfrm>
            <a:custGeom>
              <a:avLst/>
              <a:gdLst>
                <a:gd name="connsiteX0" fmla="*/ 0 w 1316012"/>
                <a:gd name="connsiteY0" fmla="*/ 87734 h 877341"/>
                <a:gd name="connsiteX1" fmla="*/ 87734 w 1316012"/>
                <a:gd name="connsiteY1" fmla="*/ 0 h 877341"/>
                <a:gd name="connsiteX2" fmla="*/ 1228278 w 1316012"/>
                <a:gd name="connsiteY2" fmla="*/ 0 h 877341"/>
                <a:gd name="connsiteX3" fmla="*/ 1316012 w 1316012"/>
                <a:gd name="connsiteY3" fmla="*/ 87734 h 877341"/>
                <a:gd name="connsiteX4" fmla="*/ 1316012 w 1316012"/>
                <a:gd name="connsiteY4" fmla="*/ 789607 h 877341"/>
                <a:gd name="connsiteX5" fmla="*/ 1228278 w 1316012"/>
                <a:gd name="connsiteY5" fmla="*/ 877341 h 877341"/>
                <a:gd name="connsiteX6" fmla="*/ 87734 w 1316012"/>
                <a:gd name="connsiteY6" fmla="*/ 877341 h 877341"/>
                <a:gd name="connsiteX7" fmla="*/ 0 w 1316012"/>
                <a:gd name="connsiteY7" fmla="*/ 789607 h 877341"/>
                <a:gd name="connsiteX8" fmla="*/ 0 w 1316012"/>
                <a:gd name="connsiteY8" fmla="*/ 87734 h 87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877341">
                  <a:moveTo>
                    <a:pt x="0" y="87734"/>
                  </a:moveTo>
                  <a:cubicBezTo>
                    <a:pt x="0" y="39280"/>
                    <a:pt x="39280" y="0"/>
                    <a:pt x="87734" y="0"/>
                  </a:cubicBezTo>
                  <a:lnTo>
                    <a:pt x="1228278" y="0"/>
                  </a:lnTo>
                  <a:cubicBezTo>
                    <a:pt x="1276732" y="0"/>
                    <a:pt x="1316012" y="39280"/>
                    <a:pt x="1316012" y="87734"/>
                  </a:cubicBezTo>
                  <a:lnTo>
                    <a:pt x="1316012" y="789607"/>
                  </a:lnTo>
                  <a:cubicBezTo>
                    <a:pt x="1316012" y="838061"/>
                    <a:pt x="1276732" y="877341"/>
                    <a:pt x="1228278" y="877341"/>
                  </a:cubicBezTo>
                  <a:lnTo>
                    <a:pt x="87734" y="877341"/>
                  </a:lnTo>
                  <a:cubicBezTo>
                    <a:pt x="39280" y="877341"/>
                    <a:pt x="0" y="838061"/>
                    <a:pt x="0" y="789607"/>
                  </a:cubicBezTo>
                  <a:lnTo>
                    <a:pt x="0" y="877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6656" tIns="86656" rIns="86656" bIns="86656" spcCol="1270" anchor="ctr"/>
            <a:lstStyle/>
            <a:p>
              <a:pPr algn="ctr" defTabSz="711200" eaLnBrk="1" hangingPunct="1">
                <a:lnSpc>
                  <a:spcPct val="90000"/>
                </a:lnSpc>
                <a:spcAft>
                  <a:spcPct val="35000"/>
                </a:spcAft>
                <a:defRPr/>
              </a:pPr>
              <a:r>
                <a:rPr lang="en-US" sz="1600" dirty="0">
                  <a:solidFill>
                    <a:prstClr val="white"/>
                  </a:solidFill>
                </a:rPr>
                <a:t>45 CFR Part 1322 &amp; 1323</a:t>
              </a:r>
            </a:p>
            <a:p>
              <a:pPr algn="ctr" defTabSz="711200" eaLnBrk="1" hangingPunct="1">
                <a:lnSpc>
                  <a:spcPct val="90000"/>
                </a:lnSpc>
                <a:spcAft>
                  <a:spcPct val="35000"/>
                </a:spcAft>
                <a:defRPr/>
              </a:pPr>
              <a:r>
                <a:rPr lang="en-US" sz="1600" dirty="0">
                  <a:solidFill>
                    <a:prstClr val="white"/>
                  </a:solidFill>
                </a:rPr>
                <a:t>(Title VI)</a:t>
              </a:r>
            </a:p>
          </p:txBody>
        </p:sp>
      </p:grpSp>
      <p:sp>
        <p:nvSpPr>
          <p:cNvPr id="14" name="Freeform 14">
            <a:extLst>
              <a:ext uri="{FF2B5EF4-FFF2-40B4-BE49-F238E27FC236}">
                <a16:creationId xmlns:a16="http://schemas.microsoft.com/office/drawing/2014/main" id="{A2AED93C-4AB6-464A-AC76-400AC2DCD926}"/>
              </a:ext>
            </a:extLst>
          </p:cNvPr>
          <p:cNvSpPr/>
          <p:nvPr/>
        </p:nvSpPr>
        <p:spPr bwMode="auto">
          <a:xfrm>
            <a:off x="5419725" y="4541755"/>
            <a:ext cx="1316039" cy="1119270"/>
          </a:xfrm>
          <a:custGeom>
            <a:avLst/>
            <a:gdLst>
              <a:gd name="connsiteX0" fmla="*/ 0 w 1316012"/>
              <a:gd name="connsiteY0" fmla="*/ 87734 h 877341"/>
              <a:gd name="connsiteX1" fmla="*/ 87734 w 1316012"/>
              <a:gd name="connsiteY1" fmla="*/ 0 h 877341"/>
              <a:gd name="connsiteX2" fmla="*/ 1228278 w 1316012"/>
              <a:gd name="connsiteY2" fmla="*/ 0 h 877341"/>
              <a:gd name="connsiteX3" fmla="*/ 1316012 w 1316012"/>
              <a:gd name="connsiteY3" fmla="*/ 87734 h 877341"/>
              <a:gd name="connsiteX4" fmla="*/ 1316012 w 1316012"/>
              <a:gd name="connsiteY4" fmla="*/ 789607 h 877341"/>
              <a:gd name="connsiteX5" fmla="*/ 1228278 w 1316012"/>
              <a:gd name="connsiteY5" fmla="*/ 877341 h 877341"/>
              <a:gd name="connsiteX6" fmla="*/ 87734 w 1316012"/>
              <a:gd name="connsiteY6" fmla="*/ 877341 h 877341"/>
              <a:gd name="connsiteX7" fmla="*/ 0 w 1316012"/>
              <a:gd name="connsiteY7" fmla="*/ 789607 h 877341"/>
              <a:gd name="connsiteX8" fmla="*/ 0 w 1316012"/>
              <a:gd name="connsiteY8" fmla="*/ 87734 h 87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877341">
                <a:moveTo>
                  <a:pt x="0" y="87734"/>
                </a:moveTo>
                <a:cubicBezTo>
                  <a:pt x="0" y="39280"/>
                  <a:pt x="39280" y="0"/>
                  <a:pt x="87734" y="0"/>
                </a:cubicBezTo>
                <a:lnTo>
                  <a:pt x="1228278" y="0"/>
                </a:lnTo>
                <a:cubicBezTo>
                  <a:pt x="1276732" y="0"/>
                  <a:pt x="1316012" y="39280"/>
                  <a:pt x="1316012" y="87734"/>
                </a:cubicBezTo>
                <a:lnTo>
                  <a:pt x="1316012" y="789607"/>
                </a:lnTo>
                <a:cubicBezTo>
                  <a:pt x="1316012" y="838061"/>
                  <a:pt x="1276732" y="877341"/>
                  <a:pt x="1228278" y="877341"/>
                </a:cubicBezTo>
                <a:lnTo>
                  <a:pt x="87734" y="877341"/>
                </a:lnTo>
                <a:cubicBezTo>
                  <a:pt x="39280" y="877341"/>
                  <a:pt x="0" y="838061"/>
                  <a:pt x="0" y="789607"/>
                </a:cubicBezTo>
                <a:lnTo>
                  <a:pt x="0" y="877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86656" tIns="86656" rIns="86656" bIns="86656" spcCol="1270" anchor="ctr"/>
          <a:lstStyle/>
          <a:p>
            <a:pPr algn="ctr" defTabSz="711200" eaLnBrk="1" hangingPunct="1">
              <a:lnSpc>
                <a:spcPct val="90000"/>
              </a:lnSpc>
              <a:spcAft>
                <a:spcPct val="35000"/>
              </a:spcAft>
              <a:defRPr/>
            </a:pPr>
            <a:r>
              <a:rPr lang="en-US" sz="1600" dirty="0">
                <a:solidFill>
                  <a:prstClr val="white"/>
                </a:solidFill>
              </a:rPr>
              <a:t>Frequently Asked Questions (FAQ’s)</a:t>
            </a:r>
          </a:p>
        </p:txBody>
      </p:sp>
      <p:sp>
        <p:nvSpPr>
          <p:cNvPr id="18" name="Freeform 15">
            <a:extLst>
              <a:ext uri="{FF2B5EF4-FFF2-40B4-BE49-F238E27FC236}">
                <a16:creationId xmlns:a16="http://schemas.microsoft.com/office/drawing/2014/main" id="{09F8D811-AA5E-48B4-AAAE-25994407F32C}"/>
              </a:ext>
              <a:ext uri="{C183D7F6-B498-43B3-948B-1728B52AA6E4}">
                <adec:decorative xmlns:adec="http://schemas.microsoft.com/office/drawing/2017/decorative" val="1"/>
              </a:ext>
            </a:extLst>
          </p:cNvPr>
          <p:cNvSpPr/>
          <p:nvPr/>
        </p:nvSpPr>
        <p:spPr bwMode="auto">
          <a:xfrm>
            <a:off x="6343650" y="3905250"/>
            <a:ext cx="352425" cy="1066800"/>
          </a:xfrm>
          <a:custGeom>
            <a:avLst/>
            <a:gdLst/>
            <a:ahLst/>
            <a:cxnLst/>
            <a:rect l="0" t="0" r="0" b="0"/>
            <a:pathLst>
              <a:path>
                <a:moveTo>
                  <a:pt x="145327" y="0"/>
                </a:moveTo>
                <a:lnTo>
                  <a:pt x="145327" y="264531"/>
                </a:lnTo>
                <a:lnTo>
                  <a:pt x="0" y="264531"/>
                </a:lnTo>
                <a:lnTo>
                  <a:pt x="0" y="52906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810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b="1" dirty="0"/>
              <a:t>The Older Americans Act</a:t>
            </a:r>
            <a:endParaRPr dirty="0"/>
          </a:p>
        </p:txBody>
      </p:sp>
      <p:sp>
        <p:nvSpPr>
          <p:cNvPr id="113" name="Google Shape;113;p19"/>
          <p:cNvSpPr txBox="1">
            <a:spLocks noGrp="1"/>
          </p:cNvSpPr>
          <p:nvPr>
            <p:ph type="body" idx="1"/>
          </p:nvPr>
        </p:nvSpPr>
        <p:spPr>
          <a:xfrm>
            <a:off x="381000" y="1295400"/>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600"/>
              <a:buChar char="•"/>
            </a:pPr>
            <a:r>
              <a:rPr lang="en-US" sz="2600" dirty="0"/>
              <a:t>The Older Americans Act was first a law in 1965</a:t>
            </a:r>
            <a:endParaRPr dirty="0"/>
          </a:p>
          <a:p>
            <a:pPr marL="228600" lvl="0" indent="-228600" algn="l" rtl="0">
              <a:spcBef>
                <a:spcPts val="520"/>
              </a:spcBef>
              <a:spcAft>
                <a:spcPts val="0"/>
              </a:spcAft>
              <a:buSzPts val="2600"/>
              <a:buChar char="•"/>
            </a:pPr>
            <a:r>
              <a:rPr lang="en-US" sz="2600" dirty="0"/>
              <a:t>Nutrition Programs were first added in 1971 and Title VI programs followed in 1978</a:t>
            </a:r>
            <a:endParaRPr dirty="0"/>
          </a:p>
          <a:p>
            <a:pPr marL="228600" lvl="0" indent="-228600" algn="l" rtl="0">
              <a:spcBef>
                <a:spcPts val="520"/>
              </a:spcBef>
              <a:spcAft>
                <a:spcPts val="0"/>
              </a:spcAft>
              <a:buSzPts val="2600"/>
              <a:buChar char="•"/>
            </a:pPr>
            <a:r>
              <a:rPr lang="en-US" sz="2600" dirty="0"/>
              <a:t>The “Act” is divided in to separate chapters called “Titles”</a:t>
            </a:r>
            <a:endParaRPr dirty="0"/>
          </a:p>
          <a:p>
            <a:pPr marL="742950" lvl="2" indent="-342900" algn="l" rtl="0">
              <a:spcBef>
                <a:spcPts val="440"/>
              </a:spcBef>
              <a:spcAft>
                <a:spcPts val="0"/>
              </a:spcAft>
              <a:buSzPts val="2200"/>
              <a:buFont typeface="Arial"/>
              <a:buChar char="•"/>
            </a:pPr>
            <a:r>
              <a:rPr lang="en-US" sz="2200" dirty="0"/>
              <a:t>Like in a book, each Title (chapter) deals with a different subject</a:t>
            </a:r>
            <a:endParaRPr dirty="0"/>
          </a:p>
          <a:p>
            <a:pPr marL="742950" lvl="2" indent="-342900" algn="l" rtl="0">
              <a:spcBef>
                <a:spcPts val="440"/>
              </a:spcBef>
              <a:spcAft>
                <a:spcPts val="0"/>
              </a:spcAft>
              <a:buSzPts val="2200"/>
              <a:buFont typeface="Arial"/>
              <a:buChar char="•"/>
            </a:pPr>
            <a:r>
              <a:rPr lang="en-US" sz="2200" dirty="0"/>
              <a:t>Under each Title, there are separate sections called “Parts” </a:t>
            </a:r>
            <a:endParaRPr dirty="0"/>
          </a:p>
          <a:p>
            <a:pPr marL="742950" lvl="2" indent="-342900" algn="l" rtl="0">
              <a:spcBef>
                <a:spcPts val="440"/>
              </a:spcBef>
              <a:spcAft>
                <a:spcPts val="0"/>
              </a:spcAft>
              <a:buSzPts val="2200"/>
              <a:buFont typeface="Arial"/>
              <a:buChar char="•"/>
            </a:pPr>
            <a:r>
              <a:rPr lang="en-US" sz="2200" dirty="0"/>
              <a:t>Under each Part, there are separate sections called “Sections”</a:t>
            </a:r>
            <a:endParaRPr dirty="0"/>
          </a:p>
        </p:txBody>
      </p:sp>
    </p:spTree>
    <p:extLst>
      <p:ext uri="{BB962C8B-B14F-4D97-AF65-F5344CB8AC3E}">
        <p14:creationId xmlns:p14="http://schemas.microsoft.com/office/powerpoint/2010/main" val="218059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a:extLst>
              <a:ext uri="{C183D7F6-B498-43B3-948B-1728B52AA6E4}">
                <adec:decorative xmlns:adec="http://schemas.microsoft.com/office/drawing/2017/decorative" val="1"/>
              </a:ext>
            </a:extLst>
          </p:cNvPr>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solidFill>
                  <a:schemeClr val="bg1"/>
                </a:solidFill>
                <a:latin typeface="Times New Roman"/>
                <a:ea typeface="Times New Roman"/>
                <a:cs typeface="Times New Roman"/>
                <a:sym typeface="Times New Roman"/>
              </a:rPr>
              <a:t>18</a:t>
            </a:fld>
            <a:endParaRPr dirty="0">
              <a:solidFill>
                <a:schemeClr val="bg1"/>
              </a:solidFill>
              <a:latin typeface="Times New Roman"/>
              <a:ea typeface="Times New Roman"/>
              <a:cs typeface="Times New Roman"/>
              <a:sym typeface="Times New Roman"/>
            </a:endParaRPr>
          </a:p>
        </p:txBody>
      </p:sp>
      <p:sp>
        <p:nvSpPr>
          <p:cNvPr id="134" name="Google Shape;134;p22">
            <a:extLst>
              <a:ext uri="{C183D7F6-B498-43B3-948B-1728B52AA6E4}">
                <adec:decorative xmlns:adec="http://schemas.microsoft.com/office/drawing/2017/decorative" val="1"/>
              </a:ext>
            </a:extLst>
          </p:cNvPr>
          <p:cNvSpPr txBox="1">
            <a:spLocks noGrp="1"/>
          </p:cNvSpPr>
          <p:nvPr>
            <p:ph type="body" idx="4294967295"/>
          </p:nvPr>
        </p:nvSpPr>
        <p:spPr>
          <a:xfrm>
            <a:off x="228600" y="1104900"/>
            <a:ext cx="8686800" cy="459050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600"/>
              <a:buChar char="•"/>
            </a:pPr>
            <a:r>
              <a:rPr lang="en-US" sz="2600" dirty="0"/>
              <a:t>Title I</a:t>
            </a:r>
            <a:r>
              <a:rPr lang="en-US" sz="2600" b="0" dirty="0"/>
              <a:t> — Objectives</a:t>
            </a:r>
            <a:endParaRPr dirty="0"/>
          </a:p>
          <a:p>
            <a:pPr marL="228600" lvl="0" indent="-228600" algn="l" rtl="0">
              <a:spcBef>
                <a:spcPts val="520"/>
              </a:spcBef>
              <a:spcAft>
                <a:spcPts val="0"/>
              </a:spcAft>
              <a:buSzPts val="2600"/>
              <a:buChar char="•"/>
            </a:pPr>
            <a:r>
              <a:rPr lang="en-US" sz="2600" dirty="0"/>
              <a:t>Title II</a:t>
            </a:r>
            <a:r>
              <a:rPr lang="en-US" sz="2600" b="0" dirty="0"/>
              <a:t> — Administration on Aging</a:t>
            </a:r>
            <a:endParaRPr dirty="0"/>
          </a:p>
          <a:p>
            <a:pPr marL="228600" lvl="0" indent="-228600" algn="l" rtl="0">
              <a:spcBef>
                <a:spcPts val="520"/>
              </a:spcBef>
              <a:spcAft>
                <a:spcPts val="0"/>
              </a:spcAft>
              <a:buSzPts val="2600"/>
              <a:buChar char="•"/>
            </a:pPr>
            <a:r>
              <a:rPr lang="en-US" sz="2600" dirty="0"/>
              <a:t>Title III</a:t>
            </a:r>
            <a:r>
              <a:rPr lang="en-US" sz="2600" b="0" dirty="0"/>
              <a:t> — Grants for State &amp; Community Programs</a:t>
            </a:r>
            <a:endParaRPr dirty="0"/>
          </a:p>
          <a:p>
            <a:pPr marL="914400" lvl="2" indent="0" algn="l" rtl="0">
              <a:spcBef>
                <a:spcPts val="520"/>
              </a:spcBef>
              <a:spcAft>
                <a:spcPts val="0"/>
              </a:spcAft>
              <a:buSzPts val="2600"/>
              <a:buNone/>
            </a:pPr>
            <a:r>
              <a:rPr lang="en-US" sz="2600" b="1" dirty="0"/>
              <a:t>A</a:t>
            </a:r>
            <a:r>
              <a:rPr lang="en-US" sz="2600" dirty="0"/>
              <a:t>. Administration</a:t>
            </a:r>
            <a:endParaRPr dirty="0"/>
          </a:p>
          <a:p>
            <a:pPr marL="914400" lvl="2" indent="0" algn="l" rtl="0">
              <a:spcBef>
                <a:spcPts val="520"/>
              </a:spcBef>
              <a:spcAft>
                <a:spcPts val="0"/>
              </a:spcAft>
              <a:buSzPts val="2600"/>
              <a:buNone/>
            </a:pPr>
            <a:r>
              <a:rPr lang="en-US" sz="2600" b="1" dirty="0"/>
              <a:t>B</a:t>
            </a:r>
            <a:r>
              <a:rPr lang="en-US" sz="2600" dirty="0"/>
              <a:t>. Supportive Services &amp; Senior Centers</a:t>
            </a:r>
            <a:endParaRPr dirty="0"/>
          </a:p>
          <a:p>
            <a:pPr marL="914400" lvl="2" indent="0" algn="l" rtl="0">
              <a:spcBef>
                <a:spcPts val="520"/>
              </a:spcBef>
              <a:spcAft>
                <a:spcPts val="0"/>
              </a:spcAft>
              <a:buSzPts val="2600"/>
              <a:buNone/>
            </a:pPr>
            <a:r>
              <a:rPr lang="en-US" sz="2600" b="1" dirty="0"/>
              <a:t>C</a:t>
            </a:r>
            <a:r>
              <a:rPr lang="en-US" sz="2600" dirty="0"/>
              <a:t>-1. Congregate Nutrition Services</a:t>
            </a:r>
            <a:endParaRPr dirty="0"/>
          </a:p>
          <a:p>
            <a:pPr marL="457200" lvl="1" indent="0" algn="l" rtl="0">
              <a:spcBef>
                <a:spcPts val="520"/>
              </a:spcBef>
              <a:spcAft>
                <a:spcPts val="0"/>
              </a:spcAft>
              <a:buClr>
                <a:schemeClr val="dk1"/>
              </a:buClr>
              <a:buSzPts val="2600"/>
              <a:buNone/>
            </a:pPr>
            <a:r>
              <a:rPr lang="en-US" sz="2600" dirty="0"/>
              <a:t>     </a:t>
            </a:r>
            <a:r>
              <a:rPr lang="en-US" sz="2600" b="1" dirty="0"/>
              <a:t>C</a:t>
            </a:r>
            <a:r>
              <a:rPr lang="en-US" sz="2600" dirty="0"/>
              <a:t>-2. Home Delivered Nutrition Services</a:t>
            </a:r>
            <a:endParaRPr dirty="0"/>
          </a:p>
          <a:p>
            <a:pPr marL="914400" lvl="2" indent="0" algn="l" rtl="0">
              <a:spcBef>
                <a:spcPts val="520"/>
              </a:spcBef>
              <a:spcAft>
                <a:spcPts val="0"/>
              </a:spcAft>
              <a:buSzPts val="2600"/>
              <a:buNone/>
            </a:pPr>
            <a:r>
              <a:rPr lang="en-US" sz="2600" b="1" dirty="0"/>
              <a:t>D</a:t>
            </a:r>
            <a:r>
              <a:rPr lang="en-US" sz="2600" dirty="0"/>
              <a:t>. Evidence-Based Disease Prevention &amp; Health Promotion Services</a:t>
            </a:r>
            <a:endParaRPr dirty="0"/>
          </a:p>
          <a:p>
            <a:pPr marL="914400" lvl="2" indent="0" algn="l" rtl="0">
              <a:spcBef>
                <a:spcPts val="520"/>
              </a:spcBef>
              <a:spcAft>
                <a:spcPts val="0"/>
              </a:spcAft>
              <a:buSzPts val="2600"/>
              <a:buNone/>
            </a:pPr>
            <a:r>
              <a:rPr lang="en-US" sz="2600" b="1" dirty="0"/>
              <a:t>E</a:t>
            </a:r>
            <a:r>
              <a:rPr lang="en-US" sz="2600" dirty="0"/>
              <a:t>. National Family Caregiver Support Program</a:t>
            </a:r>
            <a:endParaRPr dirty="0"/>
          </a:p>
        </p:txBody>
      </p:sp>
      <p:sp>
        <p:nvSpPr>
          <p:cNvPr id="133" name="Google Shape;133;p22">
            <a:extLst>
              <a:ext uri="{C183D7F6-B498-43B3-948B-1728B52AA6E4}">
                <adec:decorative xmlns:adec="http://schemas.microsoft.com/office/drawing/2017/decorative" val="1"/>
              </a:ext>
            </a:extLst>
          </p:cNvPr>
          <p:cNvSpPr txBox="1">
            <a:spLocks noGrp="1"/>
          </p:cNvSpPr>
          <p:nvPr>
            <p:ph type="title" idx="4294967295"/>
          </p:nvPr>
        </p:nvSpPr>
        <p:spPr>
          <a:xfrm>
            <a:off x="498475" y="228600"/>
            <a:ext cx="8229599" cy="876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F1622"/>
              </a:buClr>
              <a:buSzPts val="3200"/>
              <a:buFont typeface="Arial"/>
              <a:buNone/>
            </a:pPr>
            <a:r>
              <a:rPr lang="en-US" sz="3200" b="1" dirty="0">
                <a:solidFill>
                  <a:schemeClr val="bg2"/>
                </a:solidFill>
              </a:rPr>
              <a:t>Older Americans Act: Key Provisions </a:t>
            </a:r>
            <a:endParaRPr sz="3200" dirty="0">
              <a:solidFill>
                <a:schemeClr val="bg2"/>
              </a:solidFill>
            </a:endParaRPr>
          </a:p>
        </p:txBody>
      </p:sp>
    </p:spTree>
    <p:extLst>
      <p:ext uri="{BB962C8B-B14F-4D97-AF65-F5344CB8AC3E}">
        <p14:creationId xmlns:p14="http://schemas.microsoft.com/office/powerpoint/2010/main" val="2945770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a:extLst>
              <a:ext uri="{C183D7F6-B498-43B3-948B-1728B52AA6E4}">
                <adec:decorative xmlns:adec="http://schemas.microsoft.com/office/drawing/2017/decorative" val="1"/>
              </a:ext>
            </a:extLst>
          </p:cNvPr>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dirty="0">
                <a:latin typeface="Times New Roman"/>
                <a:ea typeface="Times New Roman"/>
                <a:cs typeface="Times New Roman"/>
                <a:sym typeface="Times New Roman"/>
              </a:rPr>
              <a:t>7</a:t>
            </a:r>
            <a:endParaRPr dirty="0">
              <a:latin typeface="Times New Roman"/>
              <a:ea typeface="Times New Roman"/>
              <a:cs typeface="Times New Roman"/>
              <a:sym typeface="Times New Roman"/>
            </a:endParaRPr>
          </a:p>
        </p:txBody>
      </p:sp>
      <p:sp>
        <p:nvSpPr>
          <p:cNvPr id="143" name="Google Shape;143;p23">
            <a:extLst>
              <a:ext uri="{C183D7F6-B498-43B3-948B-1728B52AA6E4}">
                <adec:decorative xmlns:adec="http://schemas.microsoft.com/office/drawing/2017/decorative" val="1"/>
              </a:ext>
            </a:extLst>
          </p:cNvPr>
          <p:cNvSpPr txBox="1">
            <a:spLocks noGrp="1"/>
          </p:cNvSpPr>
          <p:nvPr>
            <p:ph type="body" idx="4294967295"/>
          </p:nvPr>
        </p:nvSpPr>
        <p:spPr>
          <a:xfrm>
            <a:off x="332509" y="1273679"/>
            <a:ext cx="8478981" cy="4842164"/>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312"/>
              <a:buChar char="•"/>
            </a:pPr>
            <a:r>
              <a:rPr lang="en-US" sz="2600" dirty="0"/>
              <a:t>Title IV – Activities for Health, Independence and Longevity</a:t>
            </a:r>
            <a:endParaRPr sz="2600" dirty="0"/>
          </a:p>
          <a:p>
            <a:pPr marL="228600" lvl="0" indent="-228600" algn="l" rtl="0">
              <a:lnSpc>
                <a:spcPct val="80000"/>
              </a:lnSpc>
              <a:spcBef>
                <a:spcPts val="462"/>
              </a:spcBef>
              <a:spcAft>
                <a:spcPts val="0"/>
              </a:spcAft>
              <a:buSzPts val="2312"/>
              <a:buChar char="•"/>
            </a:pPr>
            <a:r>
              <a:rPr lang="en-US" sz="2600" dirty="0"/>
              <a:t>Title V - Community Service Senior Opportunities Act</a:t>
            </a:r>
            <a:endParaRPr sz="2600" dirty="0"/>
          </a:p>
          <a:p>
            <a:pPr marL="228600" lvl="0" indent="-228600" algn="l" rtl="0">
              <a:lnSpc>
                <a:spcPct val="130000"/>
              </a:lnSpc>
              <a:spcBef>
                <a:spcPts val="462"/>
              </a:spcBef>
              <a:spcAft>
                <a:spcPts val="0"/>
              </a:spcAft>
              <a:buSzPts val="2312"/>
              <a:buChar char="•"/>
            </a:pPr>
            <a:r>
              <a:rPr lang="en-US" sz="2600" b="1" dirty="0">
                <a:solidFill>
                  <a:schemeClr val="bg2">
                    <a:lumMod val="75000"/>
                  </a:schemeClr>
                </a:solidFill>
              </a:rPr>
              <a:t>Title VI - Grants for Native Americans</a:t>
            </a:r>
            <a:endParaRPr sz="2600" b="1" dirty="0">
              <a:solidFill>
                <a:schemeClr val="bg2">
                  <a:lumMod val="75000"/>
                </a:schemeClr>
              </a:solidFill>
            </a:endParaRPr>
          </a:p>
          <a:p>
            <a:pPr lvl="1" indent="-457200">
              <a:spcBef>
                <a:spcPts val="462"/>
              </a:spcBef>
              <a:buSzPts val="2312"/>
            </a:pPr>
            <a:r>
              <a:rPr lang="en-US" sz="2600" b="1" dirty="0">
                <a:solidFill>
                  <a:schemeClr val="bg2">
                    <a:lumMod val="75000"/>
                  </a:schemeClr>
                </a:solidFill>
              </a:rPr>
              <a:t>Part A – Indian Program</a:t>
            </a:r>
            <a:endParaRPr sz="2600" b="1" dirty="0">
              <a:solidFill>
                <a:schemeClr val="bg2">
                  <a:lumMod val="75000"/>
                </a:schemeClr>
              </a:solidFill>
            </a:endParaRPr>
          </a:p>
          <a:p>
            <a:pPr lvl="1" indent="-457200">
              <a:spcBef>
                <a:spcPts val="462"/>
              </a:spcBef>
              <a:buSzPts val="2312"/>
            </a:pPr>
            <a:r>
              <a:rPr lang="en-US" sz="2600" b="1" dirty="0">
                <a:solidFill>
                  <a:schemeClr val="bg2">
                    <a:lumMod val="75000"/>
                  </a:schemeClr>
                </a:solidFill>
              </a:rPr>
              <a:t>Part B – Native Hawaiian Program </a:t>
            </a:r>
            <a:endParaRPr sz="2600" b="1" dirty="0">
              <a:solidFill>
                <a:schemeClr val="bg2">
                  <a:lumMod val="75000"/>
                </a:schemeClr>
              </a:solidFill>
            </a:endParaRPr>
          </a:p>
          <a:p>
            <a:pPr lvl="1" indent="-457200">
              <a:spcBef>
                <a:spcPts val="462"/>
              </a:spcBef>
              <a:buSzPts val="2312"/>
            </a:pPr>
            <a:r>
              <a:rPr lang="en-US" sz="2600" b="1" dirty="0">
                <a:solidFill>
                  <a:schemeClr val="bg2">
                    <a:lumMod val="75000"/>
                  </a:schemeClr>
                </a:solidFill>
              </a:rPr>
              <a:t>Part C – Native American Caregiver Support Program </a:t>
            </a:r>
            <a:endParaRPr sz="2600" b="1" dirty="0">
              <a:solidFill>
                <a:schemeClr val="bg2">
                  <a:lumMod val="75000"/>
                </a:schemeClr>
              </a:solidFill>
            </a:endParaRPr>
          </a:p>
          <a:p>
            <a:pPr marL="228600" lvl="0" indent="-228600" algn="l" rtl="0">
              <a:lnSpc>
                <a:spcPct val="140000"/>
              </a:lnSpc>
              <a:spcBef>
                <a:spcPts val="462"/>
              </a:spcBef>
              <a:spcAft>
                <a:spcPts val="0"/>
              </a:spcAft>
              <a:buSzPts val="2312"/>
              <a:buChar char="•"/>
            </a:pPr>
            <a:r>
              <a:rPr lang="en-US" sz="2600" dirty="0"/>
              <a:t>Title VII – Allotments for Vulnerable Elder Rights Protection</a:t>
            </a:r>
            <a:endParaRPr sz="2600" dirty="0"/>
          </a:p>
        </p:txBody>
      </p:sp>
      <p:sp>
        <p:nvSpPr>
          <p:cNvPr id="142" name="Google Shape;142;p23">
            <a:extLst>
              <a:ext uri="{C183D7F6-B498-43B3-948B-1728B52AA6E4}">
                <adec:decorative xmlns:adec="http://schemas.microsoft.com/office/drawing/2017/decorative" val="1"/>
              </a:ext>
            </a:extLst>
          </p:cNvPr>
          <p:cNvSpPr txBox="1">
            <a:spLocks noGrp="1"/>
          </p:cNvSpPr>
          <p:nvPr>
            <p:ph type="title" idx="4294967295"/>
          </p:nvPr>
        </p:nvSpPr>
        <p:spPr>
          <a:xfrm>
            <a:off x="685800" y="228600"/>
            <a:ext cx="7793038" cy="80457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F1622"/>
              </a:buClr>
              <a:buSzPts val="3200"/>
              <a:buFont typeface="Arial"/>
              <a:buNone/>
            </a:pPr>
            <a:r>
              <a:rPr lang="en-US" sz="3200" b="1" dirty="0">
                <a:solidFill>
                  <a:schemeClr val="bg2"/>
                </a:solidFill>
              </a:rPr>
              <a:t>Older Americans Act:  Key Provisions</a:t>
            </a:r>
            <a:endParaRPr sz="3200" b="1" dirty="0">
              <a:solidFill>
                <a:schemeClr val="bg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41121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3AA2BD-72B4-4857-B410-AD0CB6BC634B}"/>
              </a:ext>
            </a:extLst>
          </p:cNvPr>
          <p:cNvSpPr>
            <a:spLocks noGrp="1"/>
          </p:cNvSpPr>
          <p:nvPr>
            <p:ph type="title"/>
          </p:nvPr>
        </p:nvSpPr>
        <p:spPr/>
        <p:txBody>
          <a:bodyPr/>
          <a:lstStyle/>
          <a:p>
            <a:r>
              <a:rPr lang="en-US" dirty="0"/>
              <a:t>Learning Objectives</a:t>
            </a:r>
          </a:p>
        </p:txBody>
      </p:sp>
      <p:sp>
        <p:nvSpPr>
          <p:cNvPr id="7" name="Text Placeholder 6">
            <a:extLst>
              <a:ext uri="{FF2B5EF4-FFF2-40B4-BE49-F238E27FC236}">
                <a16:creationId xmlns:a16="http://schemas.microsoft.com/office/drawing/2014/main" id="{43B69803-A8A8-4B8B-B124-E721D2ED6F00}"/>
              </a:ext>
            </a:extLst>
          </p:cNvPr>
          <p:cNvSpPr>
            <a:spLocks noGrp="1"/>
          </p:cNvSpPr>
          <p:nvPr>
            <p:ph type="body" idx="1"/>
          </p:nvPr>
        </p:nvSpPr>
        <p:spPr>
          <a:xfrm>
            <a:off x="457200" y="1136469"/>
            <a:ext cx="8229600" cy="4349932"/>
          </a:xfrm>
        </p:spPr>
        <p:txBody>
          <a:bodyPr/>
          <a:lstStyle/>
          <a:p>
            <a:r>
              <a:rPr lang="en-US" dirty="0"/>
              <a:t>At the end of this session learners will…</a:t>
            </a:r>
          </a:p>
          <a:p>
            <a:pPr lvl="1"/>
            <a:r>
              <a:rPr lang="en-US" dirty="0"/>
              <a:t>Understand the importance of self-assessment</a:t>
            </a:r>
          </a:p>
          <a:p>
            <a:pPr lvl="1"/>
            <a:r>
              <a:rPr lang="en-US" dirty="0"/>
              <a:t>Have increased understanding of the importance of role as Director of a Title VI program</a:t>
            </a:r>
          </a:p>
          <a:p>
            <a:pPr lvl="1"/>
            <a:r>
              <a:rPr lang="en-US" dirty="0"/>
              <a:t>Expand knowledge of the Older Americans Act programs</a:t>
            </a:r>
          </a:p>
        </p:txBody>
      </p:sp>
      <p:sp>
        <p:nvSpPr>
          <p:cNvPr id="5" name="Slide Number Placeholder 4">
            <a:extLst>
              <a:ext uri="{FF2B5EF4-FFF2-40B4-BE49-F238E27FC236}">
                <a16:creationId xmlns:a16="http://schemas.microsoft.com/office/drawing/2014/main" id="{3454878B-1E61-45A9-AC29-6D6B7AC002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359335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a:extLst>
              <a:ext uri="{C183D7F6-B498-43B3-948B-1728B52AA6E4}">
                <adec:decorative xmlns:adec="http://schemas.microsoft.com/office/drawing/2017/decorative" val="1"/>
              </a:ext>
            </a:extLst>
          </p:cNvPr>
          <p:cNvSpPr txBox="1">
            <a:spLocks noGrp="1"/>
          </p:cNvSpPr>
          <p:nvPr>
            <p:ph type="body" idx="1"/>
          </p:nvPr>
        </p:nvSpPr>
        <p:spPr>
          <a:xfrm>
            <a:off x="457200" y="1227909"/>
            <a:ext cx="8229600" cy="4428307"/>
          </a:xfrm>
          <a:prstGeom prst="rect">
            <a:avLst/>
          </a:prstGeom>
          <a:noFill/>
          <a:ln>
            <a:noFill/>
          </a:ln>
        </p:spPr>
        <p:txBody>
          <a:bodyPr spcFirstLastPara="1" wrap="square" lIns="91425" tIns="45700" rIns="91425" bIns="45700" anchor="t" anchorCtr="0">
            <a:noAutofit/>
          </a:bodyPr>
          <a:lstStyle/>
          <a:p>
            <a:r>
              <a:rPr lang="en-US" sz="2400" dirty="0"/>
              <a:t>If you read the OAA, you won’t find much under Title VI or Code of Federal Regulation (CFR) citations:</a:t>
            </a:r>
          </a:p>
          <a:p>
            <a:pPr lvl="1"/>
            <a:r>
              <a:rPr lang="en-US" sz="2000" dirty="0"/>
              <a:t>Grants for Indian Tribes for Support and Nutrition Services: </a:t>
            </a:r>
            <a:r>
              <a:rPr lang="en-US" sz="2000" u="sng" dirty="0">
                <a:hlinkClick r:id="rId3"/>
              </a:rPr>
              <a:t>Older American Act Regulation (1988), 45 CFR Part 1326 (Title VI)</a:t>
            </a:r>
            <a:endParaRPr lang="en-US" sz="2000" dirty="0"/>
          </a:p>
          <a:p>
            <a:pPr lvl="1"/>
            <a:r>
              <a:rPr lang="en-US" sz="2000" dirty="0"/>
              <a:t>Grants for Supportive and Nutritional Services to Older Hawaiian Natives: </a:t>
            </a:r>
            <a:r>
              <a:rPr lang="en-US" sz="2000" u="sng" dirty="0">
                <a:hlinkClick r:id="rId4"/>
              </a:rPr>
              <a:t>Older American Act Regulations (1988), CFR Part 1328 (Title VI)</a:t>
            </a:r>
            <a:endParaRPr lang="en-US" sz="2000" u="sng" dirty="0"/>
          </a:p>
          <a:p>
            <a:pPr marL="508000" lvl="1" indent="0">
              <a:buNone/>
            </a:pPr>
            <a:endParaRPr lang="en-US" sz="2000" dirty="0"/>
          </a:p>
          <a:p>
            <a:pPr marL="228600" lvl="0" indent="-228600" algn="l" rtl="0">
              <a:lnSpc>
                <a:spcPct val="70000"/>
              </a:lnSpc>
              <a:spcBef>
                <a:spcPts val="518"/>
              </a:spcBef>
              <a:spcAft>
                <a:spcPts val="0"/>
              </a:spcAft>
              <a:buSzPts val="2590"/>
              <a:buChar char="•"/>
            </a:pPr>
            <a:r>
              <a:rPr lang="en-US" sz="2400" dirty="0"/>
              <a:t>Programs are designed to follow the OAA Title III </a:t>
            </a:r>
          </a:p>
          <a:p>
            <a:pPr marL="0" lvl="0" indent="0" algn="l" rtl="0">
              <a:lnSpc>
                <a:spcPct val="70000"/>
              </a:lnSpc>
              <a:spcBef>
                <a:spcPts val="518"/>
              </a:spcBef>
              <a:spcAft>
                <a:spcPts val="0"/>
              </a:spcAft>
              <a:buSzPts val="2590"/>
              <a:buNone/>
            </a:pPr>
            <a:endParaRPr lang="en-US" sz="2400" dirty="0"/>
          </a:p>
          <a:p>
            <a:pPr marL="228600" lvl="0" indent="-228600" algn="l" rtl="0">
              <a:lnSpc>
                <a:spcPct val="70000"/>
              </a:lnSpc>
              <a:spcBef>
                <a:spcPts val="518"/>
              </a:spcBef>
              <a:spcAft>
                <a:spcPts val="0"/>
              </a:spcAft>
              <a:buSzPts val="2590"/>
              <a:buChar char="•"/>
            </a:pPr>
            <a:r>
              <a:rPr lang="en-US" sz="2400" dirty="0"/>
              <a:t>Programs and tribes will find most of the rules in that section of the OAA</a:t>
            </a:r>
            <a:endParaRPr sz="2400" dirty="0"/>
          </a:p>
          <a:p>
            <a:pPr marL="228600" lvl="0" indent="-64135" algn="l" rtl="0">
              <a:lnSpc>
                <a:spcPct val="70000"/>
              </a:lnSpc>
              <a:spcBef>
                <a:spcPts val="518"/>
              </a:spcBef>
              <a:spcAft>
                <a:spcPts val="0"/>
              </a:spcAft>
              <a:buSzPts val="2590"/>
              <a:buNone/>
            </a:pPr>
            <a:endParaRPr sz="2590" dirty="0"/>
          </a:p>
        </p:txBody>
      </p:sp>
      <p:sp>
        <p:nvSpPr>
          <p:cNvPr id="192" name="Google Shape;192;p25">
            <a:extLst>
              <a:ext uri="{C183D7F6-B498-43B3-948B-1728B52AA6E4}">
                <adec:decorative xmlns:adec="http://schemas.microsoft.com/office/drawing/2017/decorative" val="1"/>
              </a:ext>
            </a:extLst>
          </p:cNvPr>
          <p:cNvSpPr txBox="1">
            <a:spLocks noGrp="1"/>
          </p:cNvSpPr>
          <p:nvPr>
            <p:ph type="title"/>
          </p:nvPr>
        </p:nvSpPr>
        <p:spPr>
          <a:xfrm>
            <a:off x="457200" y="7112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b="1" dirty="0"/>
              <a:t>Title VI Requirements</a:t>
            </a:r>
            <a:endParaRPr b="1" dirty="0"/>
          </a:p>
        </p:txBody>
      </p:sp>
    </p:spTree>
    <p:extLst>
      <p:ext uri="{BB962C8B-B14F-4D97-AF65-F5344CB8AC3E}">
        <p14:creationId xmlns:p14="http://schemas.microsoft.com/office/powerpoint/2010/main" val="401790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b="1" dirty="0">
                <a:solidFill>
                  <a:schemeClr val="bg2"/>
                </a:solidFill>
              </a:rPr>
              <a:t>Tip – Service Alignment in the OAA</a:t>
            </a:r>
            <a:endParaRPr b="1" dirty="0">
              <a:solidFill>
                <a:schemeClr val="bg2"/>
              </a:solidFill>
            </a:endParaRPr>
          </a:p>
        </p:txBody>
      </p:sp>
      <p:sp>
        <p:nvSpPr>
          <p:cNvPr id="3" name="Content Placeholder 2">
            <a:extLst>
              <a:ext uri="{FF2B5EF4-FFF2-40B4-BE49-F238E27FC236}">
                <a16:creationId xmlns:a16="http://schemas.microsoft.com/office/drawing/2014/main" id="{698B6A2B-B801-47D8-A707-23361AFCA6C0}"/>
              </a:ext>
            </a:extLst>
          </p:cNvPr>
          <p:cNvSpPr>
            <a:spLocks noGrp="1"/>
          </p:cNvSpPr>
          <p:nvPr>
            <p:ph sz="half" idx="1"/>
          </p:nvPr>
        </p:nvSpPr>
        <p:spPr/>
        <p:txBody>
          <a:bodyPr/>
          <a:lstStyle/>
          <a:p>
            <a:endParaRPr lang="en-US" dirty="0"/>
          </a:p>
        </p:txBody>
      </p:sp>
      <p:sp>
        <p:nvSpPr>
          <p:cNvPr id="5" name="Content Placeholder 4">
            <a:extLst>
              <a:ext uri="{FF2B5EF4-FFF2-40B4-BE49-F238E27FC236}">
                <a16:creationId xmlns:a16="http://schemas.microsoft.com/office/drawing/2014/main" id="{77D987E2-B3A7-4DD6-9E3C-E9E280590843}"/>
              </a:ext>
            </a:extLst>
          </p:cNvPr>
          <p:cNvSpPr>
            <a:spLocks noGrp="1"/>
          </p:cNvSpPr>
          <p:nvPr>
            <p:ph sz="half" idx="2"/>
          </p:nvPr>
        </p:nvSpPr>
        <p:spPr/>
        <p:txBody>
          <a:bodyPr/>
          <a:lstStyle/>
          <a:p>
            <a:endParaRPr lang="en-US" dirty="0"/>
          </a:p>
        </p:txBody>
      </p:sp>
      <p:graphicFrame>
        <p:nvGraphicFramePr>
          <p:cNvPr id="4" name="Table 3"/>
          <p:cNvGraphicFramePr>
            <a:graphicFrameLocks noGrp="1"/>
          </p:cNvGraphicFramePr>
          <p:nvPr/>
        </p:nvGraphicFramePr>
        <p:xfrm>
          <a:off x="0" y="1406723"/>
          <a:ext cx="9144000" cy="4902636"/>
        </p:xfrm>
        <a:graphic>
          <a:graphicData uri="http://schemas.openxmlformats.org/drawingml/2006/table">
            <a:tbl>
              <a:tblPr firstRow="1" bandRow="1">
                <a:tableStyleId>{C8061E61-F506-45B5-AF20-3A60F7711DDA}</a:tableStyleId>
              </a:tblPr>
              <a:tblGrid>
                <a:gridCol w="6316133">
                  <a:extLst>
                    <a:ext uri="{9D8B030D-6E8A-4147-A177-3AD203B41FA5}">
                      <a16:colId xmlns:a16="http://schemas.microsoft.com/office/drawing/2014/main" val="2971771825"/>
                    </a:ext>
                  </a:extLst>
                </a:gridCol>
                <a:gridCol w="1490134">
                  <a:extLst>
                    <a:ext uri="{9D8B030D-6E8A-4147-A177-3AD203B41FA5}">
                      <a16:colId xmlns:a16="http://schemas.microsoft.com/office/drawing/2014/main" val="890128770"/>
                    </a:ext>
                  </a:extLst>
                </a:gridCol>
                <a:gridCol w="1337733">
                  <a:extLst>
                    <a:ext uri="{9D8B030D-6E8A-4147-A177-3AD203B41FA5}">
                      <a16:colId xmlns:a16="http://schemas.microsoft.com/office/drawing/2014/main" val="4184588012"/>
                    </a:ext>
                  </a:extLst>
                </a:gridCol>
              </a:tblGrid>
              <a:tr h="436717">
                <a:tc>
                  <a:txBody>
                    <a:bodyPr/>
                    <a:lstStyle/>
                    <a:p>
                      <a:r>
                        <a:rPr lang="en-US" sz="2000" dirty="0"/>
                        <a:t>Service</a:t>
                      </a:r>
                    </a:p>
                  </a:txBody>
                  <a:tcPr/>
                </a:tc>
                <a:tc>
                  <a:txBody>
                    <a:bodyPr/>
                    <a:lstStyle/>
                    <a:p>
                      <a:r>
                        <a:rPr lang="en-US" sz="2000" dirty="0"/>
                        <a:t>Title VI</a:t>
                      </a:r>
                    </a:p>
                  </a:txBody>
                  <a:tcPr/>
                </a:tc>
                <a:tc>
                  <a:txBody>
                    <a:bodyPr/>
                    <a:lstStyle/>
                    <a:p>
                      <a:r>
                        <a:rPr lang="en-US" sz="2000" dirty="0"/>
                        <a:t>Title III</a:t>
                      </a:r>
                    </a:p>
                  </a:txBody>
                  <a:tcPr/>
                </a:tc>
                <a:extLst>
                  <a:ext uri="{0D108BD9-81ED-4DB2-BD59-A6C34878D82A}">
                    <a16:rowId xmlns:a16="http://schemas.microsoft.com/office/drawing/2014/main" val="1054748467"/>
                  </a:ext>
                </a:extLst>
              </a:tr>
              <a:tr h="436717">
                <a:tc>
                  <a:txBody>
                    <a:bodyPr/>
                    <a:lstStyle/>
                    <a:p>
                      <a:r>
                        <a:rPr lang="en-US" sz="2000" dirty="0"/>
                        <a:t>Transportation</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Part A/B</a:t>
                      </a:r>
                    </a:p>
                  </a:txBody>
                  <a:tcPr>
                    <a:solidFill>
                      <a:srgbClr val="92D050"/>
                    </a:solidFill>
                  </a:tcPr>
                </a:tc>
                <a:tc>
                  <a:txBody>
                    <a:bodyPr/>
                    <a:lstStyle/>
                    <a:p>
                      <a:r>
                        <a:rPr lang="en-US" sz="2000" dirty="0"/>
                        <a:t>Part B</a:t>
                      </a:r>
                    </a:p>
                  </a:txBody>
                  <a:tcPr>
                    <a:solidFill>
                      <a:srgbClr val="92D050"/>
                    </a:solidFill>
                  </a:tcPr>
                </a:tc>
                <a:extLst>
                  <a:ext uri="{0D108BD9-81ED-4DB2-BD59-A6C34878D82A}">
                    <a16:rowId xmlns:a16="http://schemas.microsoft.com/office/drawing/2014/main" val="3168766152"/>
                  </a:ext>
                </a:extLst>
              </a:tr>
              <a:tr h="436717">
                <a:tc>
                  <a:txBody>
                    <a:bodyPr/>
                    <a:lstStyle/>
                    <a:p>
                      <a:r>
                        <a:rPr lang="en-US" sz="2000" dirty="0"/>
                        <a:t>Chore</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Part A/B</a:t>
                      </a:r>
                    </a:p>
                  </a:txBody>
                  <a:tcPr>
                    <a:solidFill>
                      <a:srgbClr val="92D050"/>
                    </a:solidFill>
                  </a:tcPr>
                </a:tc>
                <a:tc>
                  <a:txBody>
                    <a:bodyPr/>
                    <a:lstStyle/>
                    <a:p>
                      <a:r>
                        <a:rPr lang="en-US" sz="2000" dirty="0"/>
                        <a:t>Part</a:t>
                      </a:r>
                      <a:r>
                        <a:rPr lang="en-US" sz="2000" baseline="0" dirty="0"/>
                        <a:t> B</a:t>
                      </a:r>
                      <a:endParaRPr lang="en-US" sz="2000" dirty="0"/>
                    </a:p>
                  </a:txBody>
                  <a:tcPr>
                    <a:solidFill>
                      <a:srgbClr val="92D050"/>
                    </a:solidFill>
                  </a:tcPr>
                </a:tc>
                <a:extLst>
                  <a:ext uri="{0D108BD9-81ED-4DB2-BD59-A6C34878D82A}">
                    <a16:rowId xmlns:a16="http://schemas.microsoft.com/office/drawing/2014/main" val="2917874860"/>
                  </a:ext>
                </a:extLst>
              </a:tr>
              <a:tr h="436717">
                <a:tc>
                  <a:txBody>
                    <a:bodyPr/>
                    <a:lstStyle/>
                    <a:p>
                      <a:r>
                        <a:rPr lang="en-US" sz="2000" dirty="0"/>
                        <a:t>Information</a:t>
                      </a:r>
                      <a:r>
                        <a:rPr lang="en-US" sz="2000" baseline="0" dirty="0"/>
                        <a:t> &amp; Assistance</a:t>
                      </a:r>
                      <a:endParaRPr lang="en-US" sz="2000" dirty="0"/>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Part A/B</a:t>
                      </a:r>
                    </a:p>
                  </a:txBody>
                  <a:tcPr>
                    <a:solidFill>
                      <a:srgbClr val="92D050"/>
                    </a:solidFill>
                  </a:tcPr>
                </a:tc>
                <a:tc>
                  <a:txBody>
                    <a:bodyPr/>
                    <a:lstStyle/>
                    <a:p>
                      <a:r>
                        <a:rPr lang="en-US" sz="2000" dirty="0"/>
                        <a:t>Part B</a:t>
                      </a:r>
                    </a:p>
                  </a:txBody>
                  <a:tcPr>
                    <a:solidFill>
                      <a:srgbClr val="92D050"/>
                    </a:solidFill>
                  </a:tcPr>
                </a:tc>
                <a:extLst>
                  <a:ext uri="{0D108BD9-81ED-4DB2-BD59-A6C34878D82A}">
                    <a16:rowId xmlns:a16="http://schemas.microsoft.com/office/drawing/2014/main" val="707619164"/>
                  </a:ext>
                </a:extLst>
              </a:tr>
              <a:tr h="436717">
                <a:tc>
                  <a:txBody>
                    <a:bodyPr/>
                    <a:lstStyle/>
                    <a:p>
                      <a:r>
                        <a:rPr lang="en-US" sz="2000" dirty="0"/>
                        <a:t>Case Management</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Part A/B</a:t>
                      </a:r>
                    </a:p>
                  </a:txBody>
                  <a:tcPr>
                    <a:solidFill>
                      <a:srgbClr val="92D050"/>
                    </a:solidFill>
                  </a:tcPr>
                </a:tc>
                <a:tc>
                  <a:txBody>
                    <a:bodyPr/>
                    <a:lstStyle/>
                    <a:p>
                      <a:r>
                        <a:rPr lang="en-US" sz="2000" dirty="0"/>
                        <a:t>Part B</a:t>
                      </a:r>
                    </a:p>
                  </a:txBody>
                  <a:tcPr>
                    <a:solidFill>
                      <a:srgbClr val="92D050"/>
                    </a:solidFill>
                  </a:tcPr>
                </a:tc>
                <a:extLst>
                  <a:ext uri="{0D108BD9-81ED-4DB2-BD59-A6C34878D82A}">
                    <a16:rowId xmlns:a16="http://schemas.microsoft.com/office/drawing/2014/main" val="9588167"/>
                  </a:ext>
                </a:extLst>
              </a:tr>
              <a:tr h="436717">
                <a:tc>
                  <a:txBody>
                    <a:bodyPr/>
                    <a:lstStyle/>
                    <a:p>
                      <a:r>
                        <a:rPr lang="en-US" sz="2000" dirty="0"/>
                        <a:t>Congregate</a:t>
                      </a:r>
                      <a:r>
                        <a:rPr lang="en-US" sz="2000" baseline="0" dirty="0"/>
                        <a:t> Meals</a:t>
                      </a:r>
                      <a:endParaRPr lang="en-US" sz="2000" dirty="0"/>
                    </a:p>
                  </a:txBody>
                  <a:tcPr>
                    <a:solidFill>
                      <a:srgbClr val="92D050"/>
                    </a:solidFill>
                  </a:tcPr>
                </a:tc>
                <a:tc>
                  <a:txBody>
                    <a:bodyPr/>
                    <a:lstStyle/>
                    <a:p>
                      <a:r>
                        <a:rPr lang="en-US" sz="2000" dirty="0"/>
                        <a:t>Part A/B</a:t>
                      </a:r>
                    </a:p>
                  </a:txBody>
                  <a:tcPr>
                    <a:solidFill>
                      <a:srgbClr val="92D050"/>
                    </a:solidFill>
                  </a:tcPr>
                </a:tc>
                <a:tc>
                  <a:txBody>
                    <a:bodyPr/>
                    <a:lstStyle/>
                    <a:p>
                      <a:r>
                        <a:rPr lang="en-US" sz="2000" dirty="0"/>
                        <a:t>Part C-1</a:t>
                      </a:r>
                    </a:p>
                  </a:txBody>
                  <a:tcPr>
                    <a:solidFill>
                      <a:srgbClr val="92D050"/>
                    </a:solidFill>
                  </a:tcPr>
                </a:tc>
                <a:extLst>
                  <a:ext uri="{0D108BD9-81ED-4DB2-BD59-A6C34878D82A}">
                    <a16:rowId xmlns:a16="http://schemas.microsoft.com/office/drawing/2014/main" val="846385833"/>
                  </a:ext>
                </a:extLst>
              </a:tr>
              <a:tr h="436717">
                <a:tc>
                  <a:txBody>
                    <a:bodyPr/>
                    <a:lstStyle/>
                    <a:p>
                      <a:r>
                        <a:rPr lang="en-US" sz="2000" dirty="0"/>
                        <a:t>Home Delivered Meals</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Part A/B</a:t>
                      </a:r>
                    </a:p>
                  </a:txBody>
                  <a:tcPr>
                    <a:solidFill>
                      <a:srgbClr val="92D050"/>
                    </a:solidFill>
                  </a:tcPr>
                </a:tc>
                <a:tc>
                  <a:txBody>
                    <a:bodyPr/>
                    <a:lstStyle/>
                    <a:p>
                      <a:r>
                        <a:rPr lang="en-US" sz="2000" dirty="0"/>
                        <a:t>Part C-2</a:t>
                      </a:r>
                    </a:p>
                  </a:txBody>
                  <a:tcPr>
                    <a:solidFill>
                      <a:srgbClr val="92D050"/>
                    </a:solidFill>
                  </a:tcPr>
                </a:tc>
                <a:extLst>
                  <a:ext uri="{0D108BD9-81ED-4DB2-BD59-A6C34878D82A}">
                    <a16:rowId xmlns:a16="http://schemas.microsoft.com/office/drawing/2014/main" val="3437681263"/>
                  </a:ext>
                </a:extLst>
              </a:tr>
              <a:tr h="436717">
                <a:tc>
                  <a:txBody>
                    <a:bodyPr/>
                    <a:lstStyle/>
                    <a:p>
                      <a:r>
                        <a:rPr lang="en-US" sz="2000" dirty="0"/>
                        <a:t>Health Promotion/Disease Prevention</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Part A/B</a:t>
                      </a:r>
                    </a:p>
                  </a:txBody>
                  <a:tcPr>
                    <a:solidFill>
                      <a:srgbClr val="92D050"/>
                    </a:solidFill>
                  </a:tcPr>
                </a:tc>
                <a:tc>
                  <a:txBody>
                    <a:bodyPr/>
                    <a:lstStyle/>
                    <a:p>
                      <a:r>
                        <a:rPr lang="en-US" sz="2000" dirty="0"/>
                        <a:t>Part D</a:t>
                      </a:r>
                    </a:p>
                  </a:txBody>
                  <a:tcPr>
                    <a:solidFill>
                      <a:srgbClr val="92D050"/>
                    </a:solidFill>
                  </a:tcPr>
                </a:tc>
                <a:extLst>
                  <a:ext uri="{0D108BD9-81ED-4DB2-BD59-A6C34878D82A}">
                    <a16:rowId xmlns:a16="http://schemas.microsoft.com/office/drawing/2014/main" val="2302236436"/>
                  </a:ext>
                </a:extLst>
              </a:tr>
              <a:tr h="704450">
                <a:tc>
                  <a:txBody>
                    <a:bodyPr/>
                    <a:lstStyle/>
                    <a:p>
                      <a:r>
                        <a:rPr lang="en-US" sz="2000" dirty="0"/>
                        <a:t>Caregiver</a:t>
                      </a:r>
                      <a:r>
                        <a:rPr lang="en-US" sz="2000" baseline="0" dirty="0"/>
                        <a:t> Support (Caregivers of Elders or people with dementia of any age)</a:t>
                      </a:r>
                      <a:endParaRPr lang="en-US" sz="2000"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Part C</a:t>
                      </a:r>
                    </a:p>
                  </a:txBody>
                  <a:tcPr>
                    <a:solidFill>
                      <a:srgbClr val="FFC000"/>
                    </a:solidFill>
                  </a:tcPr>
                </a:tc>
                <a:tc>
                  <a:txBody>
                    <a:bodyPr/>
                    <a:lstStyle/>
                    <a:p>
                      <a:r>
                        <a:rPr lang="en-US" sz="2000" dirty="0"/>
                        <a:t>Part E</a:t>
                      </a:r>
                    </a:p>
                  </a:txBody>
                  <a:tcPr>
                    <a:solidFill>
                      <a:srgbClr val="FFC000"/>
                    </a:solidFill>
                  </a:tcPr>
                </a:tc>
                <a:extLst>
                  <a:ext uri="{0D108BD9-81ED-4DB2-BD59-A6C34878D82A}">
                    <a16:rowId xmlns:a16="http://schemas.microsoft.com/office/drawing/2014/main" val="3887798364"/>
                  </a:ext>
                </a:extLst>
              </a:tr>
              <a:tr h="704450">
                <a:tc>
                  <a:txBody>
                    <a:bodyPr/>
                    <a:lstStyle/>
                    <a:p>
                      <a:r>
                        <a:rPr lang="en-US" sz="2000" dirty="0"/>
                        <a:t>Caregiver Support (Older</a:t>
                      </a:r>
                      <a:r>
                        <a:rPr lang="en-US" sz="2000" baseline="0" dirty="0"/>
                        <a:t> Relative Caregivers caring for children or adults with disabilities)</a:t>
                      </a:r>
                      <a:endParaRPr lang="en-US" sz="2000" dirty="0"/>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Part C</a:t>
                      </a:r>
                    </a:p>
                  </a:txBody>
                  <a:tcPr>
                    <a:solidFill>
                      <a:srgbClr val="FFC000"/>
                    </a:solidFill>
                  </a:tcPr>
                </a:tc>
                <a:tc>
                  <a:txBody>
                    <a:bodyPr/>
                    <a:lstStyle/>
                    <a:p>
                      <a:r>
                        <a:rPr lang="en-US" sz="2000" dirty="0"/>
                        <a:t>Part E</a:t>
                      </a:r>
                    </a:p>
                  </a:txBody>
                  <a:tcPr>
                    <a:solidFill>
                      <a:srgbClr val="FFC000"/>
                    </a:solidFill>
                  </a:tcPr>
                </a:tc>
                <a:extLst>
                  <a:ext uri="{0D108BD9-81ED-4DB2-BD59-A6C34878D82A}">
                    <a16:rowId xmlns:a16="http://schemas.microsoft.com/office/drawing/2014/main" val="1606781473"/>
                  </a:ext>
                </a:extLst>
              </a:tr>
            </a:tbl>
          </a:graphicData>
        </a:graphic>
      </p:graphicFrame>
    </p:spTree>
    <p:extLst>
      <p:ext uri="{BB962C8B-B14F-4D97-AF65-F5344CB8AC3E}">
        <p14:creationId xmlns:p14="http://schemas.microsoft.com/office/powerpoint/2010/main" val="3531917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22</a:t>
            </a:fld>
            <a:endParaRPr lang="en-US" dirty="0"/>
          </a:p>
        </p:txBody>
      </p:sp>
      <p:sp>
        <p:nvSpPr>
          <p:cNvPr id="7" name="Text Placeholder 6">
            <a:extLst>
              <a:ext uri="{C183D7F6-B498-43B3-948B-1728B52AA6E4}">
                <adec:decorative xmlns:adec="http://schemas.microsoft.com/office/drawing/2017/decorative" val="1"/>
              </a:ext>
            </a:extLst>
          </p:cNvPr>
          <p:cNvSpPr>
            <a:spLocks noGrp="1"/>
          </p:cNvSpPr>
          <p:nvPr>
            <p:ph type="body" idx="1"/>
          </p:nvPr>
        </p:nvSpPr>
        <p:spPr/>
        <p:txBody>
          <a:bodyPr/>
          <a:lstStyle/>
          <a:p>
            <a:r>
              <a:rPr lang="en-US" sz="2800" dirty="0"/>
              <a:t>Program Basics </a:t>
            </a:r>
          </a:p>
        </p:txBody>
      </p:sp>
      <p:sp>
        <p:nvSpPr>
          <p:cNvPr id="6" name="Title 5">
            <a:extLst>
              <a:ext uri="{C183D7F6-B498-43B3-948B-1728B52AA6E4}">
                <adec:decorative xmlns:adec="http://schemas.microsoft.com/office/drawing/2017/decorative" val="1"/>
              </a:ext>
            </a:extLst>
          </p:cNvPr>
          <p:cNvSpPr>
            <a:spLocks noGrp="1"/>
          </p:cNvSpPr>
          <p:nvPr>
            <p:ph type="title"/>
          </p:nvPr>
        </p:nvSpPr>
        <p:spPr/>
        <p:txBody>
          <a:bodyPr/>
          <a:lstStyle/>
          <a:p>
            <a:r>
              <a:rPr lang="en-US" sz="3200" dirty="0"/>
              <a:t>Services </a:t>
            </a:r>
            <a:br>
              <a:rPr lang="en-US" sz="3200" dirty="0"/>
            </a:br>
            <a:endParaRPr lang="en-US" dirty="0"/>
          </a:p>
        </p:txBody>
      </p:sp>
    </p:spTree>
    <p:extLst>
      <p:ext uri="{BB962C8B-B14F-4D97-AF65-F5344CB8AC3E}">
        <p14:creationId xmlns:p14="http://schemas.microsoft.com/office/powerpoint/2010/main" val="2161058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Arial"/>
              <a:buNone/>
            </a:pPr>
            <a:r>
              <a:rPr lang="en-US" sz="3600" b="1" dirty="0"/>
              <a:t>Part A/B Grants - Nutrition Services</a:t>
            </a:r>
            <a:endParaRPr sz="3600" b="1" dirty="0">
              <a:solidFill>
                <a:schemeClr val="accent2">
                  <a:lumMod val="25000"/>
                </a:schemeClr>
              </a:solidFill>
            </a:endParaRPr>
          </a:p>
        </p:txBody>
      </p:sp>
      <p:sp>
        <p:nvSpPr>
          <p:cNvPr id="252" name="Google Shape;252;p34"/>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sz="3600" dirty="0"/>
              <a:t>Required Nutrition Services:</a:t>
            </a:r>
            <a:endParaRPr sz="3600" dirty="0"/>
          </a:p>
          <a:p>
            <a:pPr lvl="1" indent="-457200">
              <a:spcBef>
                <a:spcPts val="640"/>
              </a:spcBef>
              <a:buSzPts val="3200"/>
            </a:pPr>
            <a:r>
              <a:rPr lang="en-US" sz="3200" dirty="0"/>
              <a:t>Congregate Meals</a:t>
            </a:r>
          </a:p>
          <a:p>
            <a:pPr lvl="1" indent="-457200">
              <a:spcBef>
                <a:spcPts val="640"/>
              </a:spcBef>
              <a:buSzPts val="3200"/>
            </a:pPr>
            <a:r>
              <a:rPr lang="en-US" sz="3200" dirty="0"/>
              <a:t>Home Delivered Meals</a:t>
            </a:r>
          </a:p>
          <a:p>
            <a:pPr lvl="1" indent="-457200">
              <a:spcBef>
                <a:spcPts val="640"/>
              </a:spcBef>
              <a:buSzPts val="3200"/>
            </a:pPr>
            <a:r>
              <a:rPr lang="en-US" sz="3200" dirty="0"/>
              <a:t>Nutrition Education and Nutrition Counseling, as appropriate</a:t>
            </a:r>
            <a:endParaRPr sz="3200" dirty="0"/>
          </a:p>
          <a:p>
            <a:pPr marL="0" lvl="0" indent="0" algn="l" rtl="0">
              <a:spcBef>
                <a:spcPts val="640"/>
              </a:spcBef>
              <a:spcAft>
                <a:spcPts val="0"/>
              </a:spcAft>
              <a:buSzPts val="3200"/>
              <a:buNone/>
            </a:pPr>
            <a:endParaRPr dirty="0"/>
          </a:p>
        </p:txBody>
      </p:sp>
    </p:spTree>
    <p:extLst>
      <p:ext uri="{BB962C8B-B14F-4D97-AF65-F5344CB8AC3E}">
        <p14:creationId xmlns:p14="http://schemas.microsoft.com/office/powerpoint/2010/main" val="1809937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600" b="1" dirty="0">
                <a:solidFill>
                  <a:schemeClr val="bg2"/>
                </a:solidFill>
              </a:rPr>
              <a:t>Part A/B Grants – </a:t>
            </a:r>
            <a:br>
              <a:rPr lang="en-US" sz="3600" b="1" dirty="0">
                <a:solidFill>
                  <a:schemeClr val="bg2"/>
                </a:solidFill>
              </a:rPr>
            </a:br>
            <a:r>
              <a:rPr lang="en-US" sz="3600" b="1" dirty="0">
                <a:solidFill>
                  <a:schemeClr val="bg2"/>
                </a:solidFill>
              </a:rPr>
              <a:t>Nutrition Services - PERMITTED</a:t>
            </a:r>
          </a:p>
        </p:txBody>
      </p:sp>
      <p:sp>
        <p:nvSpPr>
          <p:cNvPr id="272" name="Google Shape;272;p37"/>
          <p:cNvSpPr txBox="1">
            <a:spLocks noGrp="1"/>
          </p:cNvSpPr>
          <p:nvPr>
            <p:ph type="body" idx="1"/>
          </p:nvPr>
        </p:nvSpPr>
        <p:spPr>
          <a:xfrm>
            <a:off x="457200" y="1600201"/>
            <a:ext cx="4038600" cy="4038600"/>
          </a:xfrm>
          <a:prstGeom prst="rect">
            <a:avLst/>
          </a:prstGeom>
          <a:noFill/>
          <a:ln>
            <a:noFill/>
          </a:ln>
        </p:spPr>
        <p:txBody>
          <a:bodyPr spcFirstLastPara="1" wrap="square" lIns="91425" tIns="45700" rIns="91425" bIns="45700" anchor="t" anchorCtr="0">
            <a:noAutofit/>
          </a:bodyPr>
          <a:lstStyle/>
          <a:p>
            <a:pPr marL="228600" lvl="0" indent="-228600" algn="l" rtl="0">
              <a:spcBef>
                <a:spcPts val="480"/>
              </a:spcBef>
              <a:spcAft>
                <a:spcPts val="0"/>
              </a:spcAft>
              <a:buSzPts val="2400"/>
              <a:buChar char="•"/>
            </a:pPr>
            <a:r>
              <a:rPr lang="en-US" sz="2400" dirty="0"/>
              <a:t>Traditional foods activities</a:t>
            </a:r>
          </a:p>
          <a:p>
            <a:pPr marL="228600" lvl="0" indent="-228600" algn="l" rtl="0">
              <a:spcBef>
                <a:spcPts val="480"/>
              </a:spcBef>
              <a:spcAft>
                <a:spcPts val="0"/>
              </a:spcAft>
              <a:buSzPts val="2400"/>
              <a:buChar char="•"/>
            </a:pPr>
            <a:r>
              <a:rPr lang="en-US" sz="2400" dirty="0"/>
              <a:t>Other traditional activities</a:t>
            </a:r>
          </a:p>
          <a:p>
            <a:pPr marL="228600" lvl="0" indent="-228600" algn="l" rtl="0">
              <a:spcBef>
                <a:spcPts val="0"/>
              </a:spcBef>
              <a:spcAft>
                <a:spcPts val="0"/>
              </a:spcAft>
              <a:buSzPts val="2400"/>
              <a:buChar char="•"/>
            </a:pPr>
            <a:r>
              <a:rPr lang="en-US" sz="2400" dirty="0"/>
              <a:t>Diet counseling</a:t>
            </a:r>
            <a:endParaRPr dirty="0"/>
          </a:p>
          <a:p>
            <a:pPr marL="228600" lvl="0" indent="-228600" algn="l" rtl="0">
              <a:spcBef>
                <a:spcPts val="480"/>
              </a:spcBef>
              <a:spcAft>
                <a:spcPts val="0"/>
              </a:spcAft>
              <a:buSzPts val="2400"/>
              <a:buChar char="•"/>
            </a:pPr>
            <a:r>
              <a:rPr lang="en-US" sz="2400" dirty="0"/>
              <a:t>Sponsorship of Farmers Market programs</a:t>
            </a:r>
            <a:endParaRPr dirty="0"/>
          </a:p>
          <a:p>
            <a:pPr marL="228600" lvl="0" indent="-228600" algn="l" rtl="0">
              <a:spcBef>
                <a:spcPts val="480"/>
              </a:spcBef>
              <a:spcAft>
                <a:spcPts val="0"/>
              </a:spcAft>
              <a:buSzPts val="2400"/>
              <a:buChar char="•"/>
            </a:pPr>
            <a:r>
              <a:rPr lang="en-US" sz="2400" dirty="0"/>
              <a:t>Distribution centers for food banks</a:t>
            </a:r>
            <a:endParaRPr dirty="0"/>
          </a:p>
          <a:p>
            <a:pPr marL="228600" lvl="0" indent="-228600" algn="l" rtl="0">
              <a:spcBef>
                <a:spcPts val="480"/>
              </a:spcBef>
              <a:spcAft>
                <a:spcPts val="0"/>
              </a:spcAft>
              <a:buSzPts val="2400"/>
              <a:buChar char="•"/>
            </a:pPr>
            <a:r>
              <a:rPr lang="en-US" sz="2400" dirty="0"/>
              <a:t>Blood Sugar checks</a:t>
            </a:r>
            <a:endParaRPr dirty="0"/>
          </a:p>
          <a:p>
            <a:pPr marL="228600" lvl="0" indent="-228600" algn="l" rtl="0">
              <a:spcBef>
                <a:spcPts val="480"/>
              </a:spcBef>
              <a:spcAft>
                <a:spcPts val="0"/>
              </a:spcAft>
              <a:buSzPts val="2400"/>
              <a:buChar char="•"/>
            </a:pPr>
            <a:r>
              <a:rPr lang="en-US" sz="2400" dirty="0"/>
              <a:t>Diabetes education</a:t>
            </a:r>
            <a:endParaRPr dirty="0"/>
          </a:p>
          <a:p>
            <a:pPr marL="228600" lvl="0" indent="-76200" algn="l" rtl="0">
              <a:spcBef>
                <a:spcPts val="480"/>
              </a:spcBef>
              <a:spcAft>
                <a:spcPts val="0"/>
              </a:spcAft>
              <a:buSzPts val="2400"/>
              <a:buNone/>
            </a:pPr>
            <a:endParaRPr sz="2400" dirty="0"/>
          </a:p>
          <a:p>
            <a:pPr marL="228600" lvl="0" indent="-76200" algn="l" rtl="0">
              <a:spcBef>
                <a:spcPts val="480"/>
              </a:spcBef>
              <a:spcAft>
                <a:spcPts val="0"/>
              </a:spcAft>
              <a:buSzPts val="2400"/>
              <a:buNone/>
            </a:pPr>
            <a:endParaRPr sz="2400" dirty="0"/>
          </a:p>
        </p:txBody>
      </p:sp>
      <p:sp>
        <p:nvSpPr>
          <p:cNvPr id="273" name="Google Shape;273;p37"/>
          <p:cNvSpPr txBox="1">
            <a:spLocks noGrp="1"/>
          </p:cNvSpPr>
          <p:nvPr>
            <p:ph type="body" idx="2"/>
          </p:nvPr>
        </p:nvSpPr>
        <p:spPr>
          <a:xfrm>
            <a:off x="4648200" y="1600201"/>
            <a:ext cx="4038600" cy="4038600"/>
          </a:xfrm>
          <a:prstGeom prst="rect">
            <a:avLst/>
          </a:prstGeom>
          <a:noFill/>
          <a:ln>
            <a:noFill/>
          </a:ln>
        </p:spPr>
        <p:txBody>
          <a:bodyPr spcFirstLastPara="1" wrap="square" lIns="91425" tIns="45700" rIns="91425" bIns="45700" anchor="t" anchorCtr="0">
            <a:noAutofit/>
          </a:bodyPr>
          <a:lstStyle/>
          <a:p>
            <a:pPr marL="228600" lvl="0" indent="-228600" algn="l" rtl="0">
              <a:spcBef>
                <a:spcPts val="480"/>
              </a:spcBef>
              <a:spcAft>
                <a:spcPts val="0"/>
              </a:spcAft>
              <a:buSzPts val="2400"/>
              <a:buChar char="•"/>
            </a:pPr>
            <a:r>
              <a:rPr lang="en-US" sz="2400" dirty="0"/>
              <a:t>Foot Care</a:t>
            </a:r>
          </a:p>
          <a:p>
            <a:pPr marL="228600" lvl="0" indent="-228600" algn="l" rtl="0">
              <a:spcBef>
                <a:spcPts val="480"/>
              </a:spcBef>
              <a:spcAft>
                <a:spcPts val="0"/>
              </a:spcAft>
              <a:buSzPts val="2400"/>
              <a:buChar char="•"/>
            </a:pPr>
            <a:r>
              <a:rPr lang="en-US" sz="2400" dirty="0"/>
              <a:t>Blood Pressure Checks</a:t>
            </a:r>
          </a:p>
          <a:p>
            <a:pPr marL="228600" lvl="0" indent="-228600" algn="l" rtl="0">
              <a:spcBef>
                <a:spcPts val="0"/>
              </a:spcBef>
              <a:spcAft>
                <a:spcPts val="0"/>
              </a:spcAft>
              <a:buSzPts val="2400"/>
              <a:buChar char="•"/>
            </a:pPr>
            <a:r>
              <a:rPr lang="en-US" sz="2400" dirty="0"/>
              <a:t>Evidence-based health programs</a:t>
            </a:r>
            <a:endParaRPr dirty="0"/>
          </a:p>
          <a:p>
            <a:pPr marL="228600" lvl="0" indent="-228600" algn="l" rtl="0">
              <a:spcBef>
                <a:spcPts val="480"/>
              </a:spcBef>
              <a:spcAft>
                <a:spcPts val="0"/>
              </a:spcAft>
              <a:buSzPts val="2400"/>
              <a:buChar char="•"/>
            </a:pPr>
            <a:r>
              <a:rPr lang="en-US" sz="2400" dirty="0"/>
              <a:t>Falls avoidance education</a:t>
            </a:r>
            <a:endParaRPr dirty="0"/>
          </a:p>
          <a:p>
            <a:pPr marL="228600" lvl="0" indent="-228600" algn="l" rtl="0">
              <a:spcBef>
                <a:spcPts val="480"/>
              </a:spcBef>
              <a:spcAft>
                <a:spcPts val="0"/>
              </a:spcAft>
              <a:buSzPts val="2400"/>
              <a:buChar char="•"/>
            </a:pPr>
            <a:r>
              <a:rPr lang="en-US" sz="2400" dirty="0"/>
              <a:t>Medication management</a:t>
            </a:r>
            <a:endParaRPr dirty="0"/>
          </a:p>
          <a:p>
            <a:pPr marL="228600" lvl="0" indent="-228600" algn="l" rtl="0">
              <a:spcBef>
                <a:spcPts val="480"/>
              </a:spcBef>
              <a:spcAft>
                <a:spcPts val="0"/>
              </a:spcAft>
              <a:buSzPts val="2400"/>
              <a:buChar char="•"/>
            </a:pPr>
            <a:r>
              <a:rPr lang="en-US" sz="2400" dirty="0"/>
              <a:t>Support groups</a:t>
            </a:r>
            <a:endParaRPr dirty="0"/>
          </a:p>
          <a:p>
            <a:pPr marL="228600" lvl="0" indent="-228600" algn="l" rtl="0">
              <a:spcBef>
                <a:spcPts val="480"/>
              </a:spcBef>
              <a:spcAft>
                <a:spcPts val="0"/>
              </a:spcAft>
              <a:buSzPts val="2400"/>
              <a:buChar char="•"/>
            </a:pPr>
            <a:r>
              <a:rPr lang="en-US" sz="2400" dirty="0"/>
              <a:t>Socialization activities</a:t>
            </a:r>
            <a:endParaRPr dirty="0"/>
          </a:p>
          <a:p>
            <a:pPr marL="228600" lvl="0" indent="-228600" algn="l" rtl="0">
              <a:spcBef>
                <a:spcPts val="480"/>
              </a:spcBef>
              <a:spcAft>
                <a:spcPts val="0"/>
              </a:spcAft>
              <a:buSzPts val="2400"/>
              <a:buChar char="•"/>
            </a:pPr>
            <a:r>
              <a:rPr lang="en-US" sz="2400" dirty="0"/>
              <a:t>Exercise Classes</a:t>
            </a:r>
            <a:endParaRPr dirty="0"/>
          </a:p>
        </p:txBody>
      </p:sp>
      <p:sp>
        <p:nvSpPr>
          <p:cNvPr id="274" name="Google Shape;274;p37"/>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dirty="0"/>
          </a:p>
        </p:txBody>
      </p:sp>
    </p:spTree>
    <p:extLst>
      <p:ext uri="{BB962C8B-B14F-4D97-AF65-F5344CB8AC3E}">
        <p14:creationId xmlns:p14="http://schemas.microsoft.com/office/powerpoint/2010/main" val="3838045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b="1" dirty="0"/>
              <a:t>Part A/B Grants -</a:t>
            </a:r>
            <a:br>
              <a:rPr lang="en-US" sz="3959" b="1" dirty="0"/>
            </a:br>
            <a:r>
              <a:rPr lang="en-US" sz="3959" b="1" dirty="0"/>
              <a:t>Supportive Services - </a:t>
            </a:r>
            <a:r>
              <a:rPr lang="en-US" sz="3959" b="1" dirty="0">
                <a:solidFill>
                  <a:schemeClr val="accent2">
                    <a:lumMod val="25000"/>
                  </a:schemeClr>
                </a:solidFill>
              </a:rPr>
              <a:t>Required</a:t>
            </a:r>
            <a:endParaRPr b="1" dirty="0">
              <a:solidFill>
                <a:schemeClr val="accent2">
                  <a:lumMod val="25000"/>
                </a:schemeClr>
              </a:solidFill>
            </a:endParaRPr>
          </a:p>
        </p:txBody>
      </p:sp>
      <p:sp>
        <p:nvSpPr>
          <p:cNvPr id="258" name="Google Shape;258;p35"/>
          <p:cNvSpPr txBox="1">
            <a:spLocks noGrp="1"/>
          </p:cNvSpPr>
          <p:nvPr>
            <p:ph type="body" idx="1"/>
          </p:nvPr>
        </p:nvSpPr>
        <p:spPr>
          <a:xfrm>
            <a:off x="457200" y="1600200"/>
            <a:ext cx="8229600" cy="475614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960"/>
              <a:buChar char="•"/>
            </a:pPr>
            <a:r>
              <a:rPr lang="en-US" sz="2400" dirty="0"/>
              <a:t>Information is a required service</a:t>
            </a:r>
            <a:endParaRPr sz="2400" dirty="0"/>
          </a:p>
          <a:p>
            <a:pPr lvl="1" indent="-457200">
              <a:lnSpc>
                <a:spcPct val="80000"/>
              </a:lnSpc>
              <a:spcBef>
                <a:spcPts val="592"/>
              </a:spcBef>
              <a:buSzPts val="2960"/>
            </a:pPr>
            <a:r>
              <a:rPr lang="en-US" sz="2400" dirty="0"/>
              <a:t>Simple provision of information to people; can be in a group session or one-on-one</a:t>
            </a:r>
            <a:endParaRPr sz="2400" dirty="0"/>
          </a:p>
          <a:p>
            <a:pPr lvl="1" indent="-457200">
              <a:lnSpc>
                <a:spcPct val="80000"/>
              </a:lnSpc>
              <a:spcBef>
                <a:spcPts val="592"/>
              </a:spcBef>
              <a:buSzPts val="2960"/>
            </a:pPr>
            <a:r>
              <a:rPr lang="en-US" sz="2400" dirty="0"/>
              <a:t>Maintain a list of all services that are available to older Indians in the service area </a:t>
            </a:r>
            <a:endParaRPr sz="2400" dirty="0"/>
          </a:p>
          <a:p>
            <a:pPr lvl="1" indent="-457200">
              <a:lnSpc>
                <a:spcPct val="80000"/>
              </a:lnSpc>
              <a:spcBef>
                <a:spcPts val="592"/>
              </a:spcBef>
              <a:buSzPts val="2960"/>
            </a:pPr>
            <a:r>
              <a:rPr lang="en-US" sz="2400" dirty="0"/>
              <a:t>Maintain a list of services needed or requested by the older Tribal members</a:t>
            </a:r>
          </a:p>
          <a:p>
            <a:pPr marL="457200" lvl="1" indent="0">
              <a:lnSpc>
                <a:spcPct val="80000"/>
              </a:lnSpc>
              <a:spcBef>
                <a:spcPts val="592"/>
              </a:spcBef>
              <a:buSzPts val="2960"/>
              <a:buNone/>
            </a:pPr>
            <a:endParaRPr lang="en-US" sz="2400" dirty="0"/>
          </a:p>
          <a:p>
            <a:pPr indent="-457200">
              <a:lnSpc>
                <a:spcPct val="80000"/>
              </a:lnSpc>
              <a:spcBef>
                <a:spcPts val="592"/>
              </a:spcBef>
              <a:buSzPts val="2960"/>
            </a:pPr>
            <a:r>
              <a:rPr lang="en-US" sz="2400" dirty="0"/>
              <a:t>Assistance is required service</a:t>
            </a:r>
          </a:p>
          <a:p>
            <a:pPr lvl="1" indent="-457200">
              <a:lnSpc>
                <a:spcPct val="80000"/>
              </a:lnSpc>
              <a:spcBef>
                <a:spcPts val="592"/>
              </a:spcBef>
              <a:buSzPts val="2960"/>
            </a:pPr>
            <a:r>
              <a:rPr lang="en-US" sz="2400" dirty="0"/>
              <a:t>Aiding older tribal members to help them access assistance</a:t>
            </a:r>
          </a:p>
          <a:p>
            <a:pPr marL="0" lvl="0" indent="0" algn="l" rtl="0">
              <a:lnSpc>
                <a:spcPct val="80000"/>
              </a:lnSpc>
              <a:spcBef>
                <a:spcPts val="592"/>
              </a:spcBef>
              <a:spcAft>
                <a:spcPts val="0"/>
              </a:spcAft>
              <a:buSzPts val="2960"/>
              <a:buNone/>
            </a:pPr>
            <a:endParaRPr sz="2960" dirty="0"/>
          </a:p>
        </p:txBody>
      </p:sp>
      <p:sp>
        <p:nvSpPr>
          <p:cNvPr id="259" name="Google Shape;259;p35"/>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dirty="0"/>
          </a:p>
        </p:txBody>
      </p:sp>
    </p:spTree>
    <p:extLst>
      <p:ext uri="{BB962C8B-B14F-4D97-AF65-F5344CB8AC3E}">
        <p14:creationId xmlns:p14="http://schemas.microsoft.com/office/powerpoint/2010/main" val="3168302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16"/>
          <p:cNvSpPr txBox="1">
            <a:spLocks noGrp="1"/>
          </p:cNvSpPr>
          <p:nvPr>
            <p:ph type="title"/>
          </p:nvPr>
        </p:nvSpPr>
        <p:spPr>
          <a:xfrm>
            <a:off x="284480" y="274638"/>
            <a:ext cx="840232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b="1" dirty="0"/>
              <a:t>Part A/B Grants - </a:t>
            </a:r>
            <a:br>
              <a:rPr lang="en-US" sz="3959" b="1" dirty="0"/>
            </a:br>
            <a:r>
              <a:rPr lang="en-US" sz="3959" b="1" dirty="0"/>
              <a:t>Supportive Services - Permitted</a:t>
            </a:r>
            <a:endParaRPr b="1" dirty="0"/>
          </a:p>
        </p:txBody>
      </p:sp>
      <p:sp>
        <p:nvSpPr>
          <p:cNvPr id="838" name="Google Shape;838;p116"/>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00"/>
              <a:buNone/>
            </a:pPr>
            <a:r>
              <a:rPr lang="en-US" dirty="0"/>
              <a:t>A tribal organization may provide any of the supportive services mentioned under Title III of the Older Americans Act, and any other supportive services that are necessary for the general welfare of older Indians</a:t>
            </a:r>
            <a:endParaRPr dirty="0"/>
          </a:p>
          <a:p>
            <a:pPr marL="0" lvl="0" indent="0" algn="ctr" rtl="0">
              <a:spcBef>
                <a:spcPts val="640"/>
              </a:spcBef>
              <a:spcAft>
                <a:spcPts val="0"/>
              </a:spcAft>
              <a:buSzPts val="3200"/>
              <a:buNone/>
            </a:pPr>
            <a:r>
              <a:rPr lang="en-US" dirty="0"/>
              <a:t>(45 C.F.R. §1322.13 (a))</a:t>
            </a:r>
            <a:endParaRPr dirty="0"/>
          </a:p>
        </p:txBody>
      </p:sp>
      <p:sp>
        <p:nvSpPr>
          <p:cNvPr id="839" name="Google Shape;839;p116"/>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dirty="0"/>
          </a:p>
        </p:txBody>
      </p:sp>
    </p:spTree>
    <p:extLst>
      <p:ext uri="{BB962C8B-B14F-4D97-AF65-F5344CB8AC3E}">
        <p14:creationId xmlns:p14="http://schemas.microsoft.com/office/powerpoint/2010/main" val="2766727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17"/>
          <p:cNvSpPr txBox="1">
            <a:spLocks noGrp="1"/>
          </p:cNvSpPr>
          <p:nvPr>
            <p:ph type="title"/>
          </p:nvPr>
        </p:nvSpPr>
        <p:spPr>
          <a:xfrm>
            <a:off x="457200" y="274638"/>
            <a:ext cx="8229600" cy="146272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Arial"/>
              <a:buNone/>
            </a:pPr>
            <a:r>
              <a:rPr lang="en-US" sz="3200" b="1" dirty="0"/>
              <a:t>Part A/B Grants - </a:t>
            </a:r>
            <a:br>
              <a:rPr lang="en-US" sz="3200" b="1" dirty="0"/>
            </a:br>
            <a:r>
              <a:rPr lang="en-US" sz="3200" b="1" dirty="0"/>
              <a:t>Supportive Services – Permitted Examples</a:t>
            </a:r>
            <a:endParaRPr sz="3200" b="1" dirty="0"/>
          </a:p>
        </p:txBody>
      </p:sp>
      <p:sp>
        <p:nvSpPr>
          <p:cNvPr id="847" name="Google Shape;847;p117"/>
          <p:cNvSpPr txBox="1">
            <a:spLocks noGrp="1"/>
          </p:cNvSpPr>
          <p:nvPr>
            <p:ph type="body" idx="1"/>
          </p:nvPr>
        </p:nvSpPr>
        <p:spPr>
          <a:xfrm>
            <a:off x="533400" y="1691641"/>
            <a:ext cx="4038600" cy="3642359"/>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800"/>
              <a:buChar char="•"/>
            </a:pPr>
            <a:r>
              <a:rPr lang="en-US" dirty="0"/>
              <a:t>Outreach</a:t>
            </a:r>
            <a:endParaRPr dirty="0"/>
          </a:p>
          <a:p>
            <a:pPr marL="228600" lvl="0" indent="-228600" algn="l" rtl="0">
              <a:spcBef>
                <a:spcPts val="560"/>
              </a:spcBef>
              <a:spcAft>
                <a:spcPts val="0"/>
              </a:spcAft>
              <a:buSzPts val="2800"/>
              <a:buChar char="•"/>
            </a:pPr>
            <a:r>
              <a:rPr lang="en-US" dirty="0"/>
              <a:t>Case Management</a:t>
            </a:r>
            <a:endParaRPr dirty="0"/>
          </a:p>
          <a:p>
            <a:pPr marL="228600" lvl="0" indent="-228600" algn="l" rtl="0">
              <a:spcBef>
                <a:spcPts val="560"/>
              </a:spcBef>
              <a:spcAft>
                <a:spcPts val="0"/>
              </a:spcAft>
              <a:buSzPts val="2800"/>
              <a:buChar char="•"/>
            </a:pPr>
            <a:r>
              <a:rPr lang="en-US" dirty="0"/>
              <a:t>Transportation</a:t>
            </a:r>
            <a:endParaRPr dirty="0"/>
          </a:p>
          <a:p>
            <a:pPr marL="228600" lvl="0" indent="-228600" algn="l" rtl="0">
              <a:spcBef>
                <a:spcPts val="560"/>
              </a:spcBef>
              <a:spcAft>
                <a:spcPts val="0"/>
              </a:spcAft>
              <a:buSzPts val="2800"/>
              <a:buChar char="•"/>
            </a:pPr>
            <a:r>
              <a:rPr lang="en-US" dirty="0"/>
              <a:t>Legal Assistance</a:t>
            </a:r>
            <a:endParaRPr dirty="0"/>
          </a:p>
          <a:p>
            <a:pPr marL="228600" lvl="0" indent="-228600" algn="l" rtl="0">
              <a:spcBef>
                <a:spcPts val="560"/>
              </a:spcBef>
              <a:spcAft>
                <a:spcPts val="0"/>
              </a:spcAft>
              <a:buSzPts val="2800"/>
              <a:buChar char="•"/>
            </a:pPr>
            <a:r>
              <a:rPr lang="en-US" dirty="0"/>
              <a:t>Homemaker Services</a:t>
            </a:r>
            <a:endParaRPr dirty="0"/>
          </a:p>
          <a:p>
            <a:pPr marL="228600" lvl="0" indent="-228600" algn="l" rtl="0">
              <a:spcBef>
                <a:spcPts val="560"/>
              </a:spcBef>
              <a:spcAft>
                <a:spcPts val="0"/>
              </a:spcAft>
              <a:buSzPts val="2800"/>
              <a:buChar char="•"/>
            </a:pPr>
            <a:r>
              <a:rPr lang="en-US" dirty="0"/>
              <a:t>Personal Care/Home Health Aide</a:t>
            </a:r>
            <a:endParaRPr dirty="0"/>
          </a:p>
        </p:txBody>
      </p:sp>
      <p:sp>
        <p:nvSpPr>
          <p:cNvPr id="848" name="Google Shape;848;p117"/>
          <p:cNvSpPr txBox="1">
            <a:spLocks noGrp="1"/>
          </p:cNvSpPr>
          <p:nvPr>
            <p:ph type="body" idx="2"/>
          </p:nvPr>
        </p:nvSpPr>
        <p:spPr>
          <a:xfrm>
            <a:off x="4739640" y="1701801"/>
            <a:ext cx="4038600" cy="3632199"/>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800"/>
              <a:buChar char="•"/>
            </a:pPr>
            <a:r>
              <a:rPr lang="en-US" dirty="0"/>
              <a:t>Chore Services</a:t>
            </a:r>
            <a:endParaRPr dirty="0"/>
          </a:p>
          <a:p>
            <a:pPr marL="228600" lvl="0" indent="-228600" algn="l" rtl="0">
              <a:spcBef>
                <a:spcPts val="560"/>
              </a:spcBef>
              <a:spcAft>
                <a:spcPts val="0"/>
              </a:spcAft>
              <a:buSzPts val="2800"/>
              <a:buChar char="•"/>
            </a:pPr>
            <a:r>
              <a:rPr lang="en-US" dirty="0"/>
              <a:t>Visiting</a:t>
            </a:r>
            <a:endParaRPr dirty="0"/>
          </a:p>
          <a:p>
            <a:pPr marL="228600" lvl="0" indent="-228600" algn="l" rtl="0">
              <a:spcBef>
                <a:spcPts val="560"/>
              </a:spcBef>
              <a:spcAft>
                <a:spcPts val="0"/>
              </a:spcAft>
              <a:buSzPts val="2800"/>
              <a:buChar char="•"/>
            </a:pPr>
            <a:r>
              <a:rPr lang="en-US" dirty="0"/>
              <a:t>Telephoning</a:t>
            </a:r>
            <a:endParaRPr dirty="0"/>
          </a:p>
          <a:p>
            <a:pPr marL="228600" lvl="0" indent="-228600" algn="l" rtl="0">
              <a:spcBef>
                <a:spcPts val="560"/>
              </a:spcBef>
              <a:spcAft>
                <a:spcPts val="0"/>
              </a:spcAft>
              <a:buSzPts val="2800"/>
              <a:buChar char="•"/>
            </a:pPr>
            <a:r>
              <a:rPr lang="en-US" dirty="0"/>
              <a:t>Health Promotion Activities</a:t>
            </a:r>
            <a:endParaRPr dirty="0"/>
          </a:p>
          <a:p>
            <a:pPr marL="228600" lvl="0" indent="-228600" algn="l" rtl="0">
              <a:spcBef>
                <a:spcPts val="560"/>
              </a:spcBef>
              <a:spcAft>
                <a:spcPts val="0"/>
              </a:spcAft>
              <a:buSzPts val="2800"/>
              <a:buChar char="•"/>
            </a:pPr>
            <a:r>
              <a:rPr lang="en-US" dirty="0"/>
              <a:t>Snow Removal</a:t>
            </a:r>
            <a:endParaRPr dirty="0"/>
          </a:p>
          <a:p>
            <a:pPr marL="228600" lvl="0" indent="-228600" algn="l" rtl="0">
              <a:spcBef>
                <a:spcPts val="560"/>
              </a:spcBef>
              <a:spcAft>
                <a:spcPts val="0"/>
              </a:spcAft>
              <a:buSzPts val="2800"/>
              <a:buChar char="•"/>
            </a:pPr>
            <a:r>
              <a:rPr lang="en-US" dirty="0"/>
              <a:t>Wood Chopping</a:t>
            </a:r>
            <a:endParaRPr dirty="0"/>
          </a:p>
        </p:txBody>
      </p:sp>
      <p:sp>
        <p:nvSpPr>
          <p:cNvPr id="849" name="Google Shape;849;p117"/>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27</a:t>
            </a:fld>
            <a:endParaRPr dirty="0"/>
          </a:p>
        </p:txBody>
      </p:sp>
    </p:spTree>
    <p:extLst>
      <p:ext uri="{BB962C8B-B14F-4D97-AF65-F5344CB8AC3E}">
        <p14:creationId xmlns:p14="http://schemas.microsoft.com/office/powerpoint/2010/main" val="1195610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t>Part C—Caregiver Support Services</a:t>
            </a:r>
          </a:p>
        </p:txBody>
      </p:sp>
      <p:sp>
        <p:nvSpPr>
          <p:cNvPr id="3" name="Content Placeholder 2"/>
          <p:cNvSpPr>
            <a:spLocks noGrp="1"/>
          </p:cNvSpPr>
          <p:nvPr>
            <p:ph idx="1"/>
          </p:nvPr>
        </p:nvSpPr>
        <p:spPr>
          <a:xfrm>
            <a:off x="457200" y="1188720"/>
            <a:ext cx="8229600" cy="4297681"/>
          </a:xfrm>
        </p:spPr>
        <p:txBody>
          <a:bodyPr/>
          <a:lstStyle/>
          <a:p>
            <a:r>
              <a:rPr lang="en-US" sz="2400" dirty="0"/>
              <a:t>Must also have a Part A/B grant</a:t>
            </a:r>
          </a:p>
          <a:p>
            <a:r>
              <a:rPr lang="en-US" sz="2400" dirty="0"/>
              <a:t>Services are for two types of </a:t>
            </a:r>
            <a:r>
              <a:rPr lang="en-US" sz="2400" b="1" dirty="0"/>
              <a:t>unpaid</a:t>
            </a:r>
            <a:r>
              <a:rPr lang="en-US" sz="2400" dirty="0"/>
              <a:t> caregivers:</a:t>
            </a:r>
          </a:p>
          <a:p>
            <a:pPr lvl="1">
              <a:buFont typeface="Wingdings" panose="05000000000000000000" pitchFamily="2" charset="2"/>
              <a:buChar char="q"/>
            </a:pPr>
            <a:r>
              <a:rPr lang="en-US" sz="2400" dirty="0">
                <a:solidFill>
                  <a:schemeClr val="accent1">
                    <a:lumMod val="50000"/>
                  </a:schemeClr>
                </a:solidFill>
              </a:rPr>
              <a:t>Person (family, friend or other relative) who has responsibility for the care of an older adult in need of assistance including persons with Alzheimer’s disease or a related disorder </a:t>
            </a:r>
          </a:p>
          <a:p>
            <a:pPr lvl="1">
              <a:buFont typeface="Wingdings" panose="05000000000000000000" pitchFamily="2" charset="2"/>
              <a:buChar char="q"/>
            </a:pPr>
            <a:r>
              <a:rPr lang="en-US" sz="2400" dirty="0">
                <a:solidFill>
                  <a:schemeClr val="accent1">
                    <a:lumMod val="50000"/>
                  </a:schemeClr>
                </a:solidFill>
              </a:rPr>
              <a:t>Older relative caregivers, for instance grandparents raising grandkids, or an elder caring for an adult with a disability</a:t>
            </a:r>
          </a:p>
          <a:p>
            <a:r>
              <a:rPr lang="en-US" sz="2400" b="1" dirty="0"/>
              <a:t>Program services are to benefit the caregiver</a:t>
            </a:r>
          </a:p>
        </p:txBody>
      </p:sp>
      <p:sp>
        <p:nvSpPr>
          <p:cNvPr id="4" name="Slide Number Placeholder 3"/>
          <p:cNvSpPr>
            <a:spLocks noGrp="1"/>
          </p:cNvSpPr>
          <p:nvPr>
            <p:ph type="sldNum" sz="quarter" idx="4294967295"/>
          </p:nvPr>
        </p:nvSpPr>
        <p:spPr/>
        <p:txBody>
          <a:bodyPr/>
          <a:lstStyle/>
          <a:p>
            <a:fld id="{237DD546-688F-4776-98B9-3643CBD8183E}" type="slidenum">
              <a:rPr lang="en-US" smtClean="0"/>
              <a:t>28</a:t>
            </a:fld>
            <a:endParaRPr lang="en-US" dirty="0"/>
          </a:p>
        </p:txBody>
      </p:sp>
    </p:spTree>
    <p:extLst>
      <p:ext uri="{BB962C8B-B14F-4D97-AF65-F5344CB8AC3E}">
        <p14:creationId xmlns:p14="http://schemas.microsoft.com/office/powerpoint/2010/main" val="2428368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78790"/>
            <a:ext cx="8229600" cy="609576"/>
          </a:xfrm>
        </p:spPr>
        <p:txBody>
          <a:bodyPr>
            <a:normAutofit fontScale="90000"/>
          </a:bodyPr>
          <a:lstStyle/>
          <a:p>
            <a:r>
              <a:rPr lang="en-US" sz="4000" b="1" dirty="0"/>
              <a:t>Who</a:t>
            </a:r>
            <a:r>
              <a:rPr lang="en-US" b="1" dirty="0"/>
              <a:t> are Caregivers? </a:t>
            </a:r>
          </a:p>
        </p:txBody>
      </p:sp>
      <p:sp>
        <p:nvSpPr>
          <p:cNvPr id="3" name="Content Placeholder 2"/>
          <p:cNvSpPr>
            <a:spLocks noGrp="1"/>
          </p:cNvSpPr>
          <p:nvPr>
            <p:ph idx="1"/>
          </p:nvPr>
        </p:nvSpPr>
        <p:spPr>
          <a:xfrm>
            <a:off x="630381" y="1080338"/>
            <a:ext cx="7822277" cy="4810182"/>
          </a:xfrm>
        </p:spPr>
        <p:txBody>
          <a:bodyPr>
            <a:normAutofit/>
          </a:bodyPr>
          <a:lstStyle/>
          <a:p>
            <a:pPr marL="0" indent="0" algn="ctr">
              <a:buNone/>
            </a:pPr>
            <a:r>
              <a:rPr lang="en-US" sz="2800" dirty="0"/>
              <a:t>In Indian Country, the most likely caregivers are family members, friends of the family, neighbors, or members of a church or social club who are close to the person needing care. </a:t>
            </a:r>
          </a:p>
          <a:p>
            <a:pPr marL="0" indent="0" algn="ctr">
              <a:buNone/>
            </a:pPr>
            <a:endParaRPr lang="en-US" sz="1600" dirty="0"/>
          </a:p>
          <a:p>
            <a:pPr marL="0" indent="0" algn="ctr">
              <a:buNone/>
            </a:pPr>
            <a:r>
              <a:rPr lang="en-US" sz="2800" dirty="0"/>
              <a:t>Many caregivers do not identify themselves as such since caring for elders is a traditional activity in Indian Country; caregivers see themselves as simply doing what needs to be done.</a:t>
            </a:r>
          </a:p>
          <a:p>
            <a:pPr marL="0" indent="0">
              <a:buNone/>
            </a:pPr>
            <a:endParaRPr lang="en-US" sz="2800" dirty="0"/>
          </a:p>
          <a:p>
            <a:endParaRPr lang="en-US" sz="2800" b="1" dirty="0"/>
          </a:p>
          <a:p>
            <a:endParaRPr lang="en-US" sz="2800" b="1" dirty="0"/>
          </a:p>
          <a:p>
            <a:endParaRPr lang="en-US" dirty="0"/>
          </a:p>
        </p:txBody>
      </p:sp>
      <p:sp>
        <p:nvSpPr>
          <p:cNvPr id="4" name="Slide Number Placeholder 3"/>
          <p:cNvSpPr>
            <a:spLocks noGrp="1"/>
          </p:cNvSpPr>
          <p:nvPr>
            <p:ph type="sldNum" sz="quarter" idx="4294967295"/>
          </p:nvPr>
        </p:nvSpPr>
        <p:spPr/>
        <p:txBody>
          <a:bodyPr/>
          <a:lstStyle/>
          <a:p>
            <a:fld id="{237DD546-688F-4776-98B9-3643CBD8183E}" type="slidenum">
              <a:rPr lang="en-US" smtClean="0"/>
              <a:t>29</a:t>
            </a:fld>
            <a:endParaRPr lang="en-US" dirty="0"/>
          </a:p>
        </p:txBody>
      </p:sp>
    </p:spTree>
    <p:extLst>
      <p:ext uri="{BB962C8B-B14F-4D97-AF65-F5344CB8AC3E}">
        <p14:creationId xmlns:p14="http://schemas.microsoft.com/office/powerpoint/2010/main" val="218104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Presentation Outline</a:t>
            </a:r>
          </a:p>
        </p:txBody>
      </p:sp>
      <p:sp>
        <p:nvSpPr>
          <p:cNvPr id="3" name="Text Placeholder 2"/>
          <p:cNvSpPr>
            <a:spLocks noGrp="1"/>
          </p:cNvSpPr>
          <p:nvPr>
            <p:ph type="body" idx="1"/>
          </p:nvPr>
        </p:nvSpPr>
        <p:spPr/>
        <p:txBody>
          <a:bodyPr/>
          <a:lstStyle/>
          <a:p>
            <a:r>
              <a:rPr lang="en-US" dirty="0"/>
              <a:t>Self Assessment </a:t>
            </a:r>
          </a:p>
          <a:p>
            <a:r>
              <a:rPr lang="en-US" dirty="0"/>
              <a:t>Title VI Director Role</a:t>
            </a:r>
          </a:p>
          <a:p>
            <a:r>
              <a:rPr lang="en-US" dirty="0"/>
              <a:t>Older Americans Act Requirements </a:t>
            </a:r>
          </a:p>
          <a:p>
            <a:r>
              <a:rPr lang="en-US" dirty="0"/>
              <a:t>Program Basics</a:t>
            </a:r>
          </a:p>
          <a:p>
            <a:pPr>
              <a:spcBef>
                <a:spcPts val="560"/>
              </a:spcBef>
              <a:buClr>
                <a:srgbClr val="0A4F90"/>
              </a:buClr>
              <a:buSzPts val="2800"/>
              <a:defRPr/>
            </a:pPr>
            <a:r>
              <a:rPr kumimoji="0" lang="en-US" i="0" u="none" strike="noStrike" kern="0" cap="none" spc="0" normalizeH="0" baseline="0" noProof="0" dirty="0">
                <a:ln>
                  <a:noFill/>
                </a:ln>
                <a:solidFill>
                  <a:srgbClr val="000000"/>
                </a:solidFill>
                <a:effectLst/>
                <a:uLnTx/>
                <a:uFillTx/>
                <a:latin typeface="Arial"/>
                <a:cs typeface="Arial"/>
                <a:sym typeface="Arial"/>
              </a:rPr>
              <a:t>Data &amp; Reporting</a:t>
            </a:r>
          </a:p>
          <a:p>
            <a:r>
              <a:rPr lang="en-US" dirty="0"/>
              <a:t>Know Your Resources</a:t>
            </a:r>
          </a:p>
          <a:p>
            <a:pPr marL="25400" indent="0">
              <a:buNone/>
            </a:pPr>
            <a:endParaRPr lang="en-US" sz="16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dirty="0"/>
          </a:p>
        </p:txBody>
      </p:sp>
      <p:sp>
        <p:nvSpPr>
          <p:cNvPr id="6" name="Text Placeholder 5">
            <a:extLst>
              <a:ext uri="{C183D7F6-B498-43B3-948B-1728B52AA6E4}">
                <adec:decorative xmlns:adec="http://schemas.microsoft.com/office/drawing/2017/decorative" val="1"/>
              </a:ext>
            </a:extLst>
          </p:cNvPr>
          <p:cNvSpPr>
            <a:spLocks noGrp="1"/>
          </p:cNvSpPr>
          <p:nvPr>
            <p:ph type="body" idx="4294967295"/>
          </p:nvPr>
        </p:nvSpPr>
        <p:spPr>
          <a:xfrm>
            <a:off x="4770438" y="1211263"/>
            <a:ext cx="4373562" cy="4038600"/>
          </a:xfrm>
        </p:spPr>
        <p:txBody>
          <a:bodyPr/>
          <a:lstStyle/>
          <a:p>
            <a:pPr marL="311150" indent="-285750"/>
            <a:endParaRPr lang="en-US" sz="1800" b="1" dirty="0"/>
          </a:p>
          <a:p>
            <a:pPr marL="311150" indent="-285750"/>
            <a:endParaRPr lang="en-US" sz="1800" b="1" dirty="0"/>
          </a:p>
          <a:p>
            <a:pPr marL="311150" indent="-285750"/>
            <a:endParaRPr lang="en-US" sz="1800" b="1" dirty="0"/>
          </a:p>
          <a:p>
            <a:pPr marL="311150" indent="-285750"/>
            <a:endParaRPr lang="en-US" sz="1800" b="1" dirty="0"/>
          </a:p>
          <a:p>
            <a:pPr marL="50800" indent="0">
              <a:buNone/>
            </a:pPr>
            <a:endParaRPr lang="en-US" sz="1800" dirty="0"/>
          </a:p>
          <a:p>
            <a:endParaRPr lang="en-US" dirty="0"/>
          </a:p>
        </p:txBody>
      </p:sp>
    </p:spTree>
    <p:extLst>
      <p:ext uri="{BB962C8B-B14F-4D97-AF65-F5344CB8AC3E}">
        <p14:creationId xmlns:p14="http://schemas.microsoft.com/office/powerpoint/2010/main" val="3861133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02" y="209089"/>
            <a:ext cx="8229600" cy="1097523"/>
          </a:xfrm>
        </p:spPr>
        <p:txBody>
          <a:bodyPr>
            <a:normAutofit/>
          </a:bodyPr>
          <a:lstStyle/>
          <a:p>
            <a:pPr algn="l"/>
            <a:r>
              <a:rPr lang="en-US" b="1" dirty="0"/>
              <a:t>Part C – Services - </a:t>
            </a:r>
            <a:r>
              <a:rPr lang="en-US" b="1" dirty="0">
                <a:solidFill>
                  <a:schemeClr val="accent2">
                    <a:lumMod val="25000"/>
                  </a:schemeClr>
                </a:solidFill>
              </a:rPr>
              <a:t>Required</a:t>
            </a:r>
          </a:p>
        </p:txBody>
      </p:sp>
      <p:sp>
        <p:nvSpPr>
          <p:cNvPr id="3" name="Content Placeholder 2"/>
          <p:cNvSpPr>
            <a:spLocks noGrp="1"/>
          </p:cNvSpPr>
          <p:nvPr>
            <p:ph idx="1"/>
          </p:nvPr>
        </p:nvSpPr>
        <p:spPr>
          <a:xfrm>
            <a:off x="192504" y="1149531"/>
            <a:ext cx="8658197" cy="5058229"/>
          </a:xfrm>
        </p:spPr>
        <p:txBody>
          <a:bodyPr>
            <a:normAutofit/>
          </a:bodyPr>
          <a:lstStyle/>
          <a:p>
            <a:pPr indent="-457200">
              <a:buFont typeface="+mj-lt"/>
              <a:buAutoNum type="arabicPeriod"/>
            </a:pPr>
            <a:r>
              <a:rPr lang="en-US" sz="2300" dirty="0"/>
              <a:t>Information to caregivers about available services</a:t>
            </a:r>
          </a:p>
          <a:p>
            <a:pPr indent="-457200">
              <a:buFont typeface="+mj-lt"/>
              <a:buAutoNum type="arabicPeriod"/>
            </a:pPr>
            <a:r>
              <a:rPr lang="en-US" sz="2300" dirty="0"/>
              <a:t>Assistance to caregivers in gaining access to the services</a:t>
            </a:r>
          </a:p>
          <a:p>
            <a:pPr indent="-457200">
              <a:buFont typeface="+mj-lt"/>
              <a:buAutoNum type="arabicPeriod"/>
            </a:pPr>
            <a:r>
              <a:rPr lang="en-US" sz="2300" dirty="0"/>
              <a:t>Individual counseling, organization of support groups, and caregiver training to assist the caregivers in the areas of health, nutrition, and financial literacy, and in making decisions and solving problems relating to their caregiving roles</a:t>
            </a:r>
          </a:p>
          <a:p>
            <a:pPr indent="-457200">
              <a:buFont typeface="+mj-lt"/>
              <a:buAutoNum type="arabicPeriod"/>
            </a:pPr>
            <a:r>
              <a:rPr lang="en-US" sz="2300" dirty="0"/>
              <a:t>Respite care to enable caregivers to be temporarily relieved from their caregiving responsibilities; and  </a:t>
            </a:r>
          </a:p>
          <a:p>
            <a:pPr indent="-457200">
              <a:buFont typeface="+mj-lt"/>
              <a:buAutoNum type="arabicPeriod"/>
            </a:pPr>
            <a:r>
              <a:rPr lang="en-US" sz="2300" dirty="0"/>
              <a:t>Supplemental services, on a limited basis, to complement the care provided by caregivers</a:t>
            </a:r>
          </a:p>
        </p:txBody>
      </p:sp>
      <p:sp>
        <p:nvSpPr>
          <p:cNvPr id="4" name="Slide Number Placeholder 3"/>
          <p:cNvSpPr>
            <a:spLocks noGrp="1"/>
          </p:cNvSpPr>
          <p:nvPr>
            <p:ph type="sldNum" sz="quarter" idx="4294967295"/>
          </p:nvPr>
        </p:nvSpPr>
        <p:spPr/>
        <p:txBody>
          <a:bodyPr/>
          <a:lstStyle/>
          <a:p>
            <a:fld id="{237DD546-688F-4776-98B9-3643CBD8183E}" type="slidenum">
              <a:rPr lang="en-US" smtClean="0"/>
              <a:t>30</a:t>
            </a:fld>
            <a:endParaRPr lang="en-US" dirty="0"/>
          </a:p>
        </p:txBody>
      </p:sp>
    </p:spTree>
    <p:extLst>
      <p:ext uri="{BB962C8B-B14F-4D97-AF65-F5344CB8AC3E}">
        <p14:creationId xmlns:p14="http://schemas.microsoft.com/office/powerpoint/2010/main" val="3858776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B547-2BA1-4FDF-8EEE-51A8C7C1D2CB}"/>
              </a:ext>
            </a:extLst>
          </p:cNvPr>
          <p:cNvSpPr>
            <a:spLocks noGrp="1"/>
          </p:cNvSpPr>
          <p:nvPr>
            <p:ph type="title"/>
          </p:nvPr>
        </p:nvSpPr>
        <p:spPr/>
        <p:txBody>
          <a:bodyPr/>
          <a:lstStyle/>
          <a:p>
            <a:r>
              <a:rPr lang="en-US" dirty="0"/>
              <a:t>Homework</a:t>
            </a:r>
          </a:p>
        </p:txBody>
      </p:sp>
      <p:sp>
        <p:nvSpPr>
          <p:cNvPr id="3" name="Text Placeholder 2">
            <a:extLst>
              <a:ext uri="{FF2B5EF4-FFF2-40B4-BE49-F238E27FC236}">
                <a16:creationId xmlns:a16="http://schemas.microsoft.com/office/drawing/2014/main" id="{FDB81D75-76F6-40CF-AC2D-A34DCD1BE6AF}"/>
              </a:ext>
            </a:extLst>
          </p:cNvPr>
          <p:cNvSpPr>
            <a:spLocks noGrp="1"/>
          </p:cNvSpPr>
          <p:nvPr>
            <p:ph type="body" idx="1"/>
          </p:nvPr>
        </p:nvSpPr>
        <p:spPr/>
        <p:txBody>
          <a:bodyPr/>
          <a:lstStyle/>
          <a:p>
            <a:r>
              <a:rPr lang="en-US" dirty="0"/>
              <a:t>Take a half hour to read Title VI of the Older Americans Act </a:t>
            </a:r>
          </a:p>
          <a:p>
            <a:r>
              <a:rPr lang="en-US" dirty="0"/>
              <a:t>Take a half hour read Title III of the Older Americans Act</a:t>
            </a:r>
          </a:p>
          <a:p>
            <a:r>
              <a:rPr lang="en-US" dirty="0"/>
              <a:t>Take a half hour to read the regulations (see slide 26 for the links)</a:t>
            </a:r>
          </a:p>
        </p:txBody>
      </p:sp>
      <p:sp>
        <p:nvSpPr>
          <p:cNvPr id="4" name="Slide Number Placeholder 3">
            <a:extLst>
              <a:ext uri="{FF2B5EF4-FFF2-40B4-BE49-F238E27FC236}">
                <a16:creationId xmlns:a16="http://schemas.microsoft.com/office/drawing/2014/main" id="{7209B389-B716-470E-BFA2-788B717A55F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31</a:t>
            </a:fld>
            <a:endParaRPr lang="en-US" dirty="0"/>
          </a:p>
        </p:txBody>
      </p:sp>
    </p:spTree>
    <p:extLst>
      <p:ext uri="{BB962C8B-B14F-4D97-AF65-F5344CB8AC3E}">
        <p14:creationId xmlns:p14="http://schemas.microsoft.com/office/powerpoint/2010/main" val="2563696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D8D8D8"/>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400" b="0" i="0" u="none" strike="noStrike" kern="0" cap="none" spc="0" normalizeH="0" baseline="0" noProof="0" dirty="0">
              <a:ln>
                <a:noFill/>
              </a:ln>
              <a:solidFill>
                <a:srgbClr val="D8D8D8"/>
              </a:solidFill>
              <a:effectLst/>
              <a:uLnTx/>
              <a:uFillTx/>
              <a:latin typeface="Arial"/>
              <a:cs typeface="Arial"/>
              <a:sym typeface="Arial"/>
            </a:endParaRPr>
          </a:p>
        </p:txBody>
      </p:sp>
      <p:sp>
        <p:nvSpPr>
          <p:cNvPr id="2" name="Text Placeholder 1">
            <a:extLst>
              <a:ext uri="{C183D7F6-B498-43B3-948B-1728B52AA6E4}">
                <adec:decorative xmlns:adec="http://schemas.microsoft.com/office/drawing/2017/decorative" val="1"/>
              </a:ext>
            </a:extLst>
          </p:cNvPr>
          <p:cNvSpPr>
            <a:spLocks noGrp="1"/>
          </p:cNvSpPr>
          <p:nvPr>
            <p:ph type="body" idx="1"/>
          </p:nvPr>
        </p:nvSpPr>
        <p:spPr/>
        <p:txBody>
          <a:bodyPr/>
          <a:lstStyle/>
          <a:p>
            <a:r>
              <a:rPr lang="en-US" sz="2800" dirty="0"/>
              <a:t>Program Basics</a:t>
            </a:r>
          </a:p>
        </p:txBody>
      </p:sp>
      <p:sp>
        <p:nvSpPr>
          <p:cNvPr id="3" name="Title 2">
            <a:extLst>
              <a:ext uri="{C183D7F6-B498-43B3-948B-1728B52AA6E4}">
                <adec:decorative xmlns:adec="http://schemas.microsoft.com/office/drawing/2017/decorative" val="1"/>
              </a:ext>
            </a:extLst>
          </p:cNvPr>
          <p:cNvSpPr>
            <a:spLocks noGrp="1"/>
          </p:cNvSpPr>
          <p:nvPr>
            <p:ph type="title"/>
          </p:nvPr>
        </p:nvSpPr>
        <p:spPr/>
        <p:txBody>
          <a:bodyPr/>
          <a:lstStyle/>
          <a:p>
            <a:r>
              <a:rPr lang="en-US" dirty="0"/>
              <a:t>Policies and Procedures</a:t>
            </a:r>
            <a:br>
              <a:rPr lang="en-US" dirty="0"/>
            </a:br>
            <a:endParaRPr lang="en-US" dirty="0"/>
          </a:p>
        </p:txBody>
      </p:sp>
    </p:spTree>
    <p:extLst>
      <p:ext uri="{BB962C8B-B14F-4D97-AF65-F5344CB8AC3E}">
        <p14:creationId xmlns:p14="http://schemas.microsoft.com/office/powerpoint/2010/main" val="1987064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5253-FBA2-483D-961A-82CECB630A54}"/>
              </a:ext>
            </a:extLst>
          </p:cNvPr>
          <p:cNvSpPr>
            <a:spLocks noGrp="1"/>
          </p:cNvSpPr>
          <p:nvPr>
            <p:ph type="title"/>
          </p:nvPr>
        </p:nvSpPr>
        <p:spPr/>
        <p:txBody>
          <a:bodyPr/>
          <a:lstStyle/>
          <a:p>
            <a:r>
              <a:rPr kumimoji="0" lang="en-US" sz="3959" b="1" i="0" u="none" strike="noStrike" kern="0" cap="none" spc="0" normalizeH="0" baseline="0" noProof="0" dirty="0">
                <a:ln>
                  <a:noFill/>
                </a:ln>
                <a:solidFill>
                  <a:srgbClr val="0A4F90"/>
                </a:solidFill>
                <a:effectLst/>
                <a:uLnTx/>
                <a:uFillTx/>
                <a:latin typeface="Arial"/>
                <a:cs typeface="Arial"/>
                <a:sym typeface="Arial"/>
              </a:rPr>
              <a:t>Policies and Procedures (P&amp;P) </a:t>
            </a:r>
            <a:endParaRPr lang="en-US" dirty="0"/>
          </a:p>
        </p:txBody>
      </p:sp>
      <p:sp>
        <p:nvSpPr>
          <p:cNvPr id="3" name="Text Placeholder 2">
            <a:extLst>
              <a:ext uri="{FF2B5EF4-FFF2-40B4-BE49-F238E27FC236}">
                <a16:creationId xmlns:a16="http://schemas.microsoft.com/office/drawing/2014/main" id="{596E24BC-A2F4-4AED-88D0-672BB769353F}"/>
              </a:ext>
            </a:extLst>
          </p:cNvPr>
          <p:cNvSpPr>
            <a:spLocks noGrp="1"/>
          </p:cNvSpPr>
          <p:nvPr>
            <p:ph type="body" idx="1"/>
          </p:nvPr>
        </p:nvSpPr>
        <p:spPr>
          <a:xfrm>
            <a:off x="457200" y="1227908"/>
            <a:ext cx="8229600" cy="4376057"/>
          </a:xfrm>
        </p:spPr>
        <p:txBody>
          <a:bodyPr/>
          <a:lstStyle/>
          <a:p>
            <a:r>
              <a:rPr lang="en-US" sz="4000" dirty="0"/>
              <a:t>What are P&amp;P’s?</a:t>
            </a:r>
          </a:p>
          <a:p>
            <a:r>
              <a:rPr lang="en-US" dirty="0"/>
              <a:t>Describe the details of how your program works day to day</a:t>
            </a:r>
          </a:p>
          <a:p>
            <a:r>
              <a:rPr lang="en-US" dirty="0"/>
              <a:t>Can make your job easier by assisting you with:</a:t>
            </a:r>
          </a:p>
          <a:p>
            <a:pPr marL="742950" lvl="1" indent="-285750" algn="l" rtl="0">
              <a:lnSpc>
                <a:spcPct val="80000"/>
              </a:lnSpc>
              <a:spcBef>
                <a:spcPts val="392"/>
              </a:spcBef>
              <a:spcAft>
                <a:spcPts val="0"/>
              </a:spcAft>
              <a:buClr>
                <a:schemeClr val="dk1"/>
              </a:buClr>
              <a:buSzPts val="1960"/>
              <a:buChar char="–"/>
            </a:pPr>
            <a:r>
              <a:rPr lang="en-US" dirty="0"/>
              <a:t>Daily decision making</a:t>
            </a:r>
          </a:p>
          <a:p>
            <a:pPr marL="742950" lvl="1" indent="-285750" algn="l" rtl="0">
              <a:lnSpc>
                <a:spcPct val="80000"/>
              </a:lnSpc>
              <a:spcBef>
                <a:spcPts val="392"/>
              </a:spcBef>
              <a:spcAft>
                <a:spcPts val="0"/>
              </a:spcAft>
              <a:buClr>
                <a:schemeClr val="dk1"/>
              </a:buClr>
              <a:buSzPts val="1960"/>
              <a:buChar char="–"/>
            </a:pPr>
            <a:r>
              <a:rPr lang="en-US" dirty="0"/>
              <a:t>Service provision</a:t>
            </a:r>
          </a:p>
          <a:p>
            <a:pPr marL="742950" lvl="1" indent="-285750" algn="l" rtl="0">
              <a:lnSpc>
                <a:spcPct val="80000"/>
              </a:lnSpc>
              <a:spcBef>
                <a:spcPts val="392"/>
              </a:spcBef>
              <a:spcAft>
                <a:spcPts val="0"/>
              </a:spcAft>
              <a:buClr>
                <a:schemeClr val="dk1"/>
              </a:buClr>
              <a:buSzPts val="1960"/>
              <a:buChar char="–"/>
            </a:pPr>
            <a:r>
              <a:rPr lang="en-US" dirty="0"/>
              <a:t>Program monitoring</a:t>
            </a:r>
          </a:p>
          <a:p>
            <a:pPr marL="742950" lvl="1" indent="-285750" algn="l" rtl="0">
              <a:lnSpc>
                <a:spcPct val="80000"/>
              </a:lnSpc>
              <a:spcBef>
                <a:spcPts val="392"/>
              </a:spcBef>
              <a:spcAft>
                <a:spcPts val="0"/>
              </a:spcAft>
              <a:buClr>
                <a:schemeClr val="dk1"/>
              </a:buClr>
              <a:buSzPts val="1960"/>
              <a:buChar char="–"/>
            </a:pPr>
            <a:r>
              <a:rPr lang="en-US" dirty="0"/>
              <a:t>Staff development</a:t>
            </a:r>
          </a:p>
          <a:p>
            <a:endParaRPr lang="en-US" dirty="0"/>
          </a:p>
          <a:p>
            <a:endParaRPr lang="en-US" dirty="0"/>
          </a:p>
        </p:txBody>
      </p:sp>
      <p:sp>
        <p:nvSpPr>
          <p:cNvPr id="4" name="Slide Number Placeholder 3">
            <a:extLst>
              <a:ext uri="{FF2B5EF4-FFF2-40B4-BE49-F238E27FC236}">
                <a16:creationId xmlns:a16="http://schemas.microsoft.com/office/drawing/2014/main" id="{E1DF7B25-C2DD-49B5-9CBB-0B6A2FA7B15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33</a:t>
            </a:fld>
            <a:endParaRPr lang="en-US" dirty="0"/>
          </a:p>
        </p:txBody>
      </p:sp>
    </p:spTree>
    <p:extLst>
      <p:ext uri="{BB962C8B-B14F-4D97-AF65-F5344CB8AC3E}">
        <p14:creationId xmlns:p14="http://schemas.microsoft.com/office/powerpoint/2010/main" val="1116875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Arial"/>
              <a:buNone/>
            </a:pPr>
            <a:r>
              <a:rPr lang="en-US" sz="3959" b="1" dirty="0"/>
              <a:t>Policies and Procedures (P&amp;P) </a:t>
            </a:r>
            <a:endParaRPr b="1" dirty="0">
              <a:solidFill>
                <a:srgbClr val="FF0000"/>
              </a:solidFill>
            </a:endParaRPr>
          </a:p>
        </p:txBody>
      </p:sp>
      <p:sp>
        <p:nvSpPr>
          <p:cNvPr id="888" name="Google Shape;888;p122"/>
          <p:cNvSpPr txBox="1">
            <a:spLocks noGrp="1"/>
          </p:cNvSpPr>
          <p:nvPr>
            <p:ph type="body" idx="1"/>
          </p:nvPr>
        </p:nvSpPr>
        <p:spPr>
          <a:xfrm>
            <a:off x="457200" y="1240971"/>
            <a:ext cx="8229600" cy="424543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448"/>
              </a:spcBef>
              <a:spcAft>
                <a:spcPts val="0"/>
              </a:spcAft>
              <a:buSzPts val="2240"/>
              <a:buChar char="•"/>
            </a:pPr>
            <a:r>
              <a:rPr lang="en-US" sz="3600" dirty="0"/>
              <a:t>Policies and Procedures are inter-related</a:t>
            </a:r>
            <a:endParaRPr sz="3600" dirty="0"/>
          </a:p>
          <a:p>
            <a:pPr marL="742950" lvl="1" indent="-285750" algn="l" rtl="0">
              <a:lnSpc>
                <a:spcPct val="80000"/>
              </a:lnSpc>
              <a:spcBef>
                <a:spcPts val="392"/>
              </a:spcBef>
              <a:spcAft>
                <a:spcPts val="0"/>
              </a:spcAft>
              <a:buClr>
                <a:schemeClr val="dk1"/>
              </a:buClr>
              <a:buSzPts val="1960"/>
              <a:buChar char="–"/>
            </a:pPr>
            <a:r>
              <a:rPr lang="en-US" sz="3600" dirty="0"/>
              <a:t>Policies guide the implementation of programs</a:t>
            </a:r>
            <a:endParaRPr sz="3600" dirty="0"/>
          </a:p>
          <a:p>
            <a:pPr marL="742950" lvl="1" indent="-285750" algn="l" rtl="0">
              <a:lnSpc>
                <a:spcPct val="80000"/>
              </a:lnSpc>
              <a:spcBef>
                <a:spcPts val="392"/>
              </a:spcBef>
              <a:spcAft>
                <a:spcPts val="0"/>
              </a:spcAft>
              <a:buClr>
                <a:schemeClr val="dk1"/>
              </a:buClr>
              <a:buSzPts val="1960"/>
              <a:buChar char="–"/>
            </a:pPr>
            <a:r>
              <a:rPr lang="en-US" sz="3600" dirty="0"/>
              <a:t>Procedures are the steps or activities needed to accomplish a specific policy</a:t>
            </a:r>
            <a:endParaRPr sz="3600" dirty="0"/>
          </a:p>
          <a:p>
            <a:pPr marL="742950" lvl="1" indent="-285750" algn="l" rtl="0">
              <a:lnSpc>
                <a:spcPct val="80000"/>
              </a:lnSpc>
              <a:spcBef>
                <a:spcPts val="392"/>
              </a:spcBef>
              <a:spcAft>
                <a:spcPts val="0"/>
              </a:spcAft>
              <a:buClr>
                <a:schemeClr val="dk1"/>
              </a:buClr>
              <a:buSzPts val="1960"/>
              <a:buChar char="–"/>
            </a:pPr>
            <a:r>
              <a:rPr lang="en-US" sz="3600" dirty="0"/>
              <a:t>Together they provide the rules and guidelines for the program</a:t>
            </a:r>
            <a:endParaRPr sz="3600" dirty="0"/>
          </a:p>
          <a:p>
            <a:pPr marL="742950" lvl="1" indent="-161290" algn="l" rtl="0">
              <a:lnSpc>
                <a:spcPct val="80000"/>
              </a:lnSpc>
              <a:spcBef>
                <a:spcPts val="392"/>
              </a:spcBef>
              <a:spcAft>
                <a:spcPts val="0"/>
              </a:spcAft>
              <a:buClr>
                <a:schemeClr val="dk1"/>
              </a:buClr>
              <a:buSzPts val="1960"/>
              <a:buNone/>
            </a:pPr>
            <a:endParaRPr sz="1960" dirty="0"/>
          </a:p>
        </p:txBody>
      </p:sp>
    </p:spTree>
    <p:extLst>
      <p:ext uri="{BB962C8B-B14F-4D97-AF65-F5344CB8AC3E}">
        <p14:creationId xmlns:p14="http://schemas.microsoft.com/office/powerpoint/2010/main" val="3570759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b="1" dirty="0"/>
              <a:t>Policies</a:t>
            </a:r>
            <a:endParaRPr b="1" dirty="0"/>
          </a:p>
        </p:txBody>
      </p:sp>
      <p:sp>
        <p:nvSpPr>
          <p:cNvPr id="902" name="Google Shape;902;p124"/>
          <p:cNvSpPr txBox="1">
            <a:spLocks noGrp="1"/>
          </p:cNvSpPr>
          <p:nvPr>
            <p:ph type="body" idx="1"/>
          </p:nvPr>
        </p:nvSpPr>
        <p:spPr>
          <a:xfrm>
            <a:off x="457200" y="1254034"/>
            <a:ext cx="8229600" cy="438476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544"/>
              </a:spcBef>
              <a:spcAft>
                <a:spcPts val="0"/>
              </a:spcAft>
              <a:buSzPts val="2720"/>
              <a:buChar char="•"/>
            </a:pPr>
            <a:r>
              <a:rPr lang="en-US" dirty="0"/>
              <a:t>For example, Title VI requires that you provide elders with the opportunity to voluntarily contribute to the cost of a service. </a:t>
            </a:r>
            <a:endParaRPr dirty="0"/>
          </a:p>
          <a:p>
            <a:pPr marL="742950" lvl="1" indent="-285750" algn="l" rtl="0">
              <a:lnSpc>
                <a:spcPct val="90000"/>
              </a:lnSpc>
              <a:spcBef>
                <a:spcPts val="476"/>
              </a:spcBef>
              <a:spcAft>
                <a:spcPts val="0"/>
              </a:spcAft>
              <a:buClr>
                <a:schemeClr val="dk1"/>
              </a:buClr>
              <a:buSzPts val="2380"/>
              <a:buChar char="–"/>
            </a:pPr>
            <a:r>
              <a:rPr lang="en-US" sz="3200" dirty="0"/>
              <a:t>Thus, you need to develop a policy of voluntary contributions, including what the contribution can be used for, and privacy issues. </a:t>
            </a:r>
            <a:endParaRPr sz="3200" dirty="0"/>
          </a:p>
          <a:p>
            <a:pPr marL="228600" lvl="0" indent="-228600" algn="l" rtl="0">
              <a:lnSpc>
                <a:spcPct val="90000"/>
              </a:lnSpc>
              <a:spcBef>
                <a:spcPts val="544"/>
              </a:spcBef>
              <a:spcAft>
                <a:spcPts val="0"/>
              </a:spcAft>
              <a:buSzPts val="2720"/>
              <a:buChar char="•"/>
            </a:pPr>
            <a:r>
              <a:rPr lang="en-US" dirty="0"/>
              <a:t>Policies usually require high-level approval.</a:t>
            </a:r>
            <a:endParaRPr dirty="0"/>
          </a:p>
        </p:txBody>
      </p:sp>
      <p:sp>
        <p:nvSpPr>
          <p:cNvPr id="903" name="Google Shape;903;p124"/>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D8D8D8"/>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dirty="0">
              <a:ln>
                <a:noFill/>
              </a:ln>
              <a:solidFill>
                <a:srgbClr val="D8D8D8"/>
              </a:solidFill>
              <a:effectLst/>
              <a:uLnTx/>
              <a:uFillTx/>
              <a:latin typeface="Arial"/>
              <a:cs typeface="Arial"/>
              <a:sym typeface="Arial"/>
            </a:endParaRPr>
          </a:p>
        </p:txBody>
      </p:sp>
    </p:spTree>
    <p:extLst>
      <p:ext uri="{BB962C8B-B14F-4D97-AF65-F5344CB8AC3E}">
        <p14:creationId xmlns:p14="http://schemas.microsoft.com/office/powerpoint/2010/main" val="2345533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b="1" dirty="0"/>
              <a:t>Procedures</a:t>
            </a:r>
            <a:endParaRPr b="1" dirty="0"/>
          </a:p>
        </p:txBody>
      </p:sp>
      <p:sp>
        <p:nvSpPr>
          <p:cNvPr id="917" name="Google Shape;917;p126"/>
          <p:cNvSpPr txBox="1">
            <a:spLocks noGrp="1"/>
          </p:cNvSpPr>
          <p:nvPr>
            <p:ph type="body" idx="1"/>
          </p:nvPr>
        </p:nvSpPr>
        <p:spPr>
          <a:xfrm>
            <a:off x="457200" y="1358537"/>
            <a:ext cx="8229600" cy="4127864"/>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dirty="0">
                <a:latin typeface="+mn-lt"/>
                <a:ea typeface="Garamond"/>
                <a:cs typeface="Garamond"/>
                <a:sym typeface="Garamond"/>
              </a:rPr>
              <a:t>Procedures are the steps or activities necessary to achieve the policy. </a:t>
            </a:r>
            <a:endParaRPr dirty="0">
              <a:latin typeface="+mn-lt"/>
            </a:endParaRPr>
          </a:p>
          <a:p>
            <a:pPr marL="228600" lvl="0" indent="-228600" algn="l" rtl="0">
              <a:spcBef>
                <a:spcPts val="640"/>
              </a:spcBef>
              <a:spcAft>
                <a:spcPts val="0"/>
              </a:spcAft>
              <a:buSzPts val="3200"/>
              <a:buChar char="•"/>
            </a:pPr>
            <a:r>
              <a:rPr lang="en-US" dirty="0">
                <a:latin typeface="+mn-lt"/>
                <a:ea typeface="Garamond"/>
                <a:cs typeface="Garamond"/>
                <a:sym typeface="Garamond"/>
              </a:rPr>
              <a:t>Procedures related to a policy on voluntary contributions might describe how voluntary contributions are solicited from elders and how records are kept to account for the receipt of the contribution</a:t>
            </a:r>
            <a:endParaRPr dirty="0">
              <a:latin typeface="+mn-lt"/>
            </a:endParaRPr>
          </a:p>
        </p:txBody>
      </p:sp>
      <p:sp>
        <p:nvSpPr>
          <p:cNvPr id="918" name="Google Shape;918;p126"/>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D8D8D8"/>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400" b="0" i="0" u="none" strike="noStrike" kern="0" cap="none" spc="0" normalizeH="0" baseline="0" noProof="0" dirty="0">
              <a:ln>
                <a:noFill/>
              </a:ln>
              <a:solidFill>
                <a:srgbClr val="D8D8D8"/>
              </a:solidFill>
              <a:effectLst/>
              <a:uLnTx/>
              <a:uFillTx/>
              <a:latin typeface="Arial"/>
              <a:cs typeface="Arial"/>
              <a:sym typeface="Arial"/>
            </a:endParaRPr>
          </a:p>
        </p:txBody>
      </p:sp>
    </p:spTree>
    <p:extLst>
      <p:ext uri="{BB962C8B-B14F-4D97-AF65-F5344CB8AC3E}">
        <p14:creationId xmlns:p14="http://schemas.microsoft.com/office/powerpoint/2010/main" val="3547445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
            <a:ext cx="8229600" cy="1143000"/>
          </a:xfrm>
        </p:spPr>
        <p:txBody>
          <a:bodyPr/>
          <a:lstStyle/>
          <a:p>
            <a:r>
              <a:rPr lang="en-US" b="1" dirty="0"/>
              <a:t>P&amp;P Example</a:t>
            </a:r>
          </a:p>
        </p:txBody>
      </p:sp>
      <p:sp>
        <p:nvSpPr>
          <p:cNvPr id="6" name="Text Placeholder 5"/>
          <p:cNvSpPr>
            <a:spLocks noGrp="1"/>
          </p:cNvSpPr>
          <p:nvPr>
            <p:ph type="body" idx="1"/>
          </p:nvPr>
        </p:nvSpPr>
        <p:spPr>
          <a:xfrm>
            <a:off x="167640" y="1051560"/>
            <a:ext cx="8747760" cy="4876800"/>
          </a:xfrm>
        </p:spPr>
        <p:txBody>
          <a:bodyPr/>
          <a:lstStyle/>
          <a:p>
            <a:r>
              <a:rPr lang="en-US" sz="2000" b="1" dirty="0"/>
              <a:t>Policy</a:t>
            </a:r>
            <a:r>
              <a:rPr lang="en-US" sz="2000" dirty="0"/>
              <a:t>: All Title VI Meal Participants will be given the opportunity to make a voluntary contribution to the program.  The suggested contribution amount is $3/meal.  All contributions will be kept confidential.</a:t>
            </a:r>
          </a:p>
          <a:p>
            <a:pPr marL="25400" indent="0">
              <a:buNone/>
            </a:pPr>
            <a:endParaRPr lang="en-US" sz="2000" dirty="0"/>
          </a:p>
          <a:p>
            <a:r>
              <a:rPr lang="en-US" sz="2000" b="1" dirty="0"/>
              <a:t>Procedure</a:t>
            </a:r>
            <a:r>
              <a:rPr lang="en-US" sz="2000" dirty="0"/>
              <a:t>: At the congregate site, there is a secured contribution can next to the sign in sheet.  Envelopes are available for participants to use in placing their contributions in the can.  This information is included in the orientation meeting with each new participant, and the site manager gives a reminder about the contribution can in the monthly newsletter.  Contributions are collected, recorded, and deposited daily by the Site Manager and Accounting Assistant.  Contributions go to support direct costs of the Congregate Program. </a:t>
            </a:r>
          </a:p>
        </p:txBody>
      </p:sp>
    </p:spTree>
    <p:extLst>
      <p:ext uri="{BB962C8B-B14F-4D97-AF65-F5344CB8AC3E}">
        <p14:creationId xmlns:p14="http://schemas.microsoft.com/office/powerpoint/2010/main" val="140543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1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b="1" dirty="0"/>
              <a:t>Policies and Procedures</a:t>
            </a:r>
            <a:endParaRPr b="1" dirty="0"/>
          </a:p>
        </p:txBody>
      </p:sp>
      <p:sp>
        <p:nvSpPr>
          <p:cNvPr id="894" name="Google Shape;894;p123"/>
          <p:cNvSpPr txBox="1">
            <a:spLocks noGrp="1"/>
          </p:cNvSpPr>
          <p:nvPr>
            <p:ph type="body" idx="1"/>
          </p:nvPr>
        </p:nvSpPr>
        <p:spPr>
          <a:xfrm>
            <a:off x="457200" y="1162594"/>
            <a:ext cx="8229600" cy="484632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960"/>
              <a:buChar char="•"/>
            </a:pPr>
            <a:r>
              <a:rPr lang="en-US" sz="2960" dirty="0"/>
              <a:t>Policy and procedures, put together in a policy manual, are vital because they provide the rules and guidance for your Title VI program</a:t>
            </a:r>
          </a:p>
          <a:p>
            <a:pPr marL="0" lvl="0" indent="0" algn="l" rtl="0">
              <a:lnSpc>
                <a:spcPct val="80000"/>
              </a:lnSpc>
              <a:spcBef>
                <a:spcPts val="0"/>
              </a:spcBef>
              <a:spcAft>
                <a:spcPts val="0"/>
              </a:spcAft>
              <a:buSzPts val="2960"/>
              <a:buNone/>
            </a:pPr>
            <a:endParaRPr lang="en-US" sz="2960" dirty="0"/>
          </a:p>
          <a:p>
            <a:pPr marL="228600" lvl="0" indent="-228600" algn="l" rtl="0">
              <a:lnSpc>
                <a:spcPct val="80000"/>
              </a:lnSpc>
              <a:spcBef>
                <a:spcPts val="0"/>
              </a:spcBef>
              <a:spcAft>
                <a:spcPts val="0"/>
              </a:spcAft>
              <a:buSzPts val="2960"/>
              <a:buChar char="•"/>
            </a:pPr>
            <a:r>
              <a:rPr lang="en-US" sz="2960" dirty="0"/>
              <a:t>Tribal governments will have policies and procedures for many administrative, personnel, and financial activities</a:t>
            </a:r>
          </a:p>
          <a:p>
            <a:pPr marL="228600" lvl="0" indent="-228600" algn="l" rtl="0">
              <a:lnSpc>
                <a:spcPct val="80000"/>
              </a:lnSpc>
              <a:spcBef>
                <a:spcPts val="0"/>
              </a:spcBef>
              <a:spcAft>
                <a:spcPts val="0"/>
              </a:spcAft>
              <a:buSzPts val="2960"/>
              <a:buChar char="•"/>
            </a:pPr>
            <a:endParaRPr dirty="0"/>
          </a:p>
          <a:p>
            <a:pPr marL="228600" lvl="0" indent="-228600" algn="l" rtl="0">
              <a:lnSpc>
                <a:spcPct val="80000"/>
              </a:lnSpc>
              <a:spcBef>
                <a:spcPts val="592"/>
              </a:spcBef>
              <a:spcAft>
                <a:spcPts val="0"/>
              </a:spcAft>
              <a:buSzPts val="2960"/>
              <a:buChar char="•"/>
            </a:pPr>
            <a:r>
              <a:rPr lang="en-US" sz="2960" dirty="0"/>
              <a:t>You need to review these and working with your Tribal leadership include those that are applicable to your program. For instance, vaccine requirements</a:t>
            </a:r>
            <a:endParaRPr dirty="0"/>
          </a:p>
        </p:txBody>
      </p:sp>
      <p:sp>
        <p:nvSpPr>
          <p:cNvPr id="895" name="Google Shape;895;p123"/>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D8D8D8"/>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400" b="0" i="0" u="none" strike="noStrike" kern="0" cap="none" spc="0" normalizeH="0" baseline="0" noProof="0" dirty="0">
              <a:ln>
                <a:noFill/>
              </a:ln>
              <a:solidFill>
                <a:srgbClr val="D8D8D8"/>
              </a:solidFill>
              <a:effectLst/>
              <a:uLnTx/>
              <a:uFillTx/>
              <a:latin typeface="Arial"/>
              <a:cs typeface="Arial"/>
              <a:sym typeface="Arial"/>
            </a:endParaRPr>
          </a:p>
        </p:txBody>
      </p:sp>
    </p:spTree>
    <p:extLst>
      <p:ext uri="{BB962C8B-B14F-4D97-AF65-F5344CB8AC3E}">
        <p14:creationId xmlns:p14="http://schemas.microsoft.com/office/powerpoint/2010/main" val="3672058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600D-6B08-4582-9729-11E0EDD007F6}"/>
              </a:ext>
            </a:extLst>
          </p:cNvPr>
          <p:cNvSpPr>
            <a:spLocks noGrp="1"/>
          </p:cNvSpPr>
          <p:nvPr>
            <p:ph type="title"/>
          </p:nvPr>
        </p:nvSpPr>
        <p:spPr/>
        <p:txBody>
          <a:bodyPr/>
          <a:lstStyle/>
          <a:p>
            <a:r>
              <a:rPr lang="en-US" b="1" dirty="0"/>
              <a:t>Policies and Procedures</a:t>
            </a:r>
            <a:endParaRPr lang="en-US" dirty="0"/>
          </a:p>
        </p:txBody>
      </p:sp>
      <p:sp>
        <p:nvSpPr>
          <p:cNvPr id="3" name="Text Placeholder 2">
            <a:extLst>
              <a:ext uri="{FF2B5EF4-FFF2-40B4-BE49-F238E27FC236}">
                <a16:creationId xmlns:a16="http://schemas.microsoft.com/office/drawing/2014/main" id="{F25A7902-017B-469C-99BB-95A81A1A1684}"/>
              </a:ext>
            </a:extLst>
          </p:cNvPr>
          <p:cNvSpPr>
            <a:spLocks noGrp="1"/>
          </p:cNvSpPr>
          <p:nvPr>
            <p:ph type="body" idx="1"/>
          </p:nvPr>
        </p:nvSpPr>
        <p:spPr/>
        <p:txBody>
          <a:bodyPr/>
          <a:lstStyle/>
          <a:p>
            <a:r>
              <a:rPr lang="en-US" dirty="0"/>
              <a:t>Do you use your P&amp;P’s?</a:t>
            </a:r>
          </a:p>
          <a:p>
            <a:pPr lvl="1"/>
            <a:r>
              <a:rPr lang="en-US" dirty="0"/>
              <a:t>Are they accessible on your computer?</a:t>
            </a:r>
          </a:p>
          <a:p>
            <a:pPr lvl="1"/>
            <a:r>
              <a:rPr lang="en-US" dirty="0"/>
              <a:t>Printed in a book?</a:t>
            </a:r>
          </a:p>
          <a:p>
            <a:pPr lvl="1"/>
            <a:r>
              <a:rPr lang="en-US" dirty="0"/>
              <a:t>Outdated?</a:t>
            </a:r>
          </a:p>
          <a:p>
            <a:pPr lvl="1"/>
            <a:r>
              <a:rPr lang="en-US" dirty="0"/>
              <a:t>Missing pieces?</a:t>
            </a:r>
          </a:p>
          <a:p>
            <a:pPr>
              <a:buFont typeface="Arial" panose="020B0604020202020204" pitchFamily="34" charset="0"/>
              <a:buChar char="•"/>
            </a:pPr>
            <a:r>
              <a:rPr lang="en-US" dirty="0"/>
              <a:t>In light of Covid – do you need to revise your P&amp;P’s?</a:t>
            </a:r>
          </a:p>
          <a:p>
            <a:pPr lvl="1">
              <a:buFont typeface="Arial" panose="020B0604020202020204" pitchFamily="34" charset="0"/>
              <a:buChar char="•"/>
            </a:pPr>
            <a:endParaRPr lang="en-US" sz="3200"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04E6629D-BDED-4F98-913E-CF717F49E1D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39</a:t>
            </a:fld>
            <a:endParaRPr lang="en-US" dirty="0"/>
          </a:p>
        </p:txBody>
      </p:sp>
    </p:spTree>
    <p:extLst>
      <p:ext uri="{BB962C8B-B14F-4D97-AF65-F5344CB8AC3E}">
        <p14:creationId xmlns:p14="http://schemas.microsoft.com/office/powerpoint/2010/main" val="223504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D8D8D8"/>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dirty="0">
              <a:ln>
                <a:noFill/>
              </a:ln>
              <a:solidFill>
                <a:srgbClr val="D8D8D8"/>
              </a:solidFill>
              <a:effectLst/>
              <a:uLnTx/>
              <a:uFillTx/>
              <a:latin typeface="Arial"/>
              <a:cs typeface="Arial"/>
              <a:sym typeface="Arial"/>
            </a:endParaRPr>
          </a:p>
        </p:txBody>
      </p:sp>
      <p:sp>
        <p:nvSpPr>
          <p:cNvPr id="2" name="Text Placeholder 1">
            <a:extLst>
              <a:ext uri="{C183D7F6-B498-43B3-948B-1728B52AA6E4}">
                <adec:decorative xmlns:adec="http://schemas.microsoft.com/office/drawing/2017/decorative" val="1"/>
              </a:ext>
            </a:extLst>
          </p:cNvPr>
          <p:cNvSpPr>
            <a:spLocks noGrp="1"/>
          </p:cNvSpPr>
          <p:nvPr>
            <p:ph type="body" idx="1"/>
          </p:nvPr>
        </p:nvSpPr>
        <p:spPr/>
        <p:txBody>
          <a:bodyPr/>
          <a:lstStyle/>
          <a:p>
            <a:r>
              <a:rPr lang="en-US" sz="2800" dirty="0"/>
              <a:t>Self-Assessment</a:t>
            </a:r>
          </a:p>
        </p:txBody>
      </p:sp>
      <p:sp>
        <p:nvSpPr>
          <p:cNvPr id="3" name="Title 2">
            <a:extLst>
              <a:ext uri="{C183D7F6-B498-43B3-948B-1728B52AA6E4}">
                <adec:decorative xmlns:adec="http://schemas.microsoft.com/office/drawing/2017/decorative" val="1"/>
              </a:ext>
            </a:extLst>
          </p:cNvPr>
          <p:cNvSpPr>
            <a:spLocks noGrp="1"/>
          </p:cNvSpPr>
          <p:nvPr>
            <p:ph type="title"/>
          </p:nvPr>
        </p:nvSpPr>
        <p:spPr/>
        <p:txBody>
          <a:bodyPr/>
          <a:lstStyle/>
          <a:p>
            <a:r>
              <a:rPr lang="en-US" dirty="0"/>
              <a:t>Strengths &amp; Weaknesses</a:t>
            </a:r>
          </a:p>
        </p:txBody>
      </p:sp>
    </p:spTree>
    <p:extLst>
      <p:ext uri="{BB962C8B-B14F-4D97-AF65-F5344CB8AC3E}">
        <p14:creationId xmlns:p14="http://schemas.microsoft.com/office/powerpoint/2010/main" val="392103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28"/>
          <p:cNvSpPr txBox="1">
            <a:spLocks noGrp="1"/>
          </p:cNvSpPr>
          <p:nvPr>
            <p:ph type="title"/>
          </p:nvPr>
        </p:nvSpPr>
        <p:spPr>
          <a:xfrm>
            <a:off x="457200" y="274638"/>
            <a:ext cx="8229600" cy="78345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sz="4000" b="1" dirty="0"/>
              <a:t>P&amp;P Training &amp; Review</a:t>
            </a:r>
            <a:endParaRPr sz="4000" b="1" dirty="0"/>
          </a:p>
        </p:txBody>
      </p:sp>
      <p:sp>
        <p:nvSpPr>
          <p:cNvPr id="931" name="Google Shape;931;p128"/>
          <p:cNvSpPr txBox="1">
            <a:spLocks noGrp="1"/>
          </p:cNvSpPr>
          <p:nvPr>
            <p:ph type="body" idx="1"/>
          </p:nvPr>
        </p:nvSpPr>
        <p:spPr>
          <a:xfrm>
            <a:off x="457200" y="1031966"/>
            <a:ext cx="8477794" cy="5042263"/>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480"/>
              <a:buChar char="•"/>
            </a:pPr>
            <a:r>
              <a:rPr lang="en-US" dirty="0"/>
              <a:t>Training &amp; review is essential</a:t>
            </a:r>
          </a:p>
          <a:p>
            <a:pPr marL="685800" lvl="1" indent="-228600">
              <a:lnSpc>
                <a:spcPct val="80000"/>
              </a:lnSpc>
              <a:spcBef>
                <a:spcPts val="496"/>
              </a:spcBef>
              <a:buSzPts val="2480"/>
              <a:buChar char="•"/>
            </a:pPr>
            <a:endParaRPr lang="en-US" dirty="0"/>
          </a:p>
          <a:p>
            <a:pPr marL="685800" lvl="1" indent="-228600">
              <a:lnSpc>
                <a:spcPct val="80000"/>
              </a:lnSpc>
              <a:spcBef>
                <a:spcPts val="496"/>
              </a:spcBef>
              <a:buSzPts val="2480"/>
              <a:buChar char="•"/>
            </a:pPr>
            <a:r>
              <a:rPr lang="en-US" dirty="0"/>
              <a:t>Staff and volunteers must understand and carry out the P&amp;P’s and need to be re-trained if they are revised  </a:t>
            </a:r>
          </a:p>
          <a:p>
            <a:pPr marL="457200" lvl="1" indent="0">
              <a:lnSpc>
                <a:spcPct val="80000"/>
              </a:lnSpc>
              <a:spcBef>
                <a:spcPts val="496"/>
              </a:spcBef>
              <a:buSzPts val="2480"/>
              <a:buNone/>
            </a:pPr>
            <a:endParaRPr dirty="0"/>
          </a:p>
          <a:p>
            <a:pPr marL="685800" lvl="1" indent="-228600">
              <a:lnSpc>
                <a:spcPct val="80000"/>
              </a:lnSpc>
              <a:spcBef>
                <a:spcPts val="496"/>
              </a:spcBef>
              <a:buSzPts val="2480"/>
              <a:buFont typeface="Arial"/>
              <a:buChar char="•"/>
            </a:pPr>
            <a:r>
              <a:rPr lang="en-US" dirty="0"/>
              <a:t>If the P&amp;P changes directly impact Elders or caregivers, the changes should be communicated with them, as well</a:t>
            </a:r>
          </a:p>
          <a:p>
            <a:pPr marL="685800" lvl="1" indent="-228600">
              <a:lnSpc>
                <a:spcPct val="80000"/>
              </a:lnSpc>
              <a:spcBef>
                <a:spcPts val="496"/>
              </a:spcBef>
              <a:buSzPts val="2480"/>
              <a:buFont typeface="Arial"/>
              <a:buChar char="•"/>
            </a:pPr>
            <a:endParaRPr lang="en-US" sz="2400" dirty="0"/>
          </a:p>
          <a:p>
            <a:pPr marL="685800" lvl="1" indent="-228600">
              <a:lnSpc>
                <a:spcPct val="80000"/>
              </a:lnSpc>
              <a:spcBef>
                <a:spcPts val="496"/>
              </a:spcBef>
              <a:buSzPts val="2480"/>
              <a:buChar char="•"/>
            </a:pPr>
            <a:r>
              <a:rPr lang="en-US" dirty="0"/>
              <a:t>Information about minor changes could be provided in an e-mail, posted on the bulletin board, or other informal methods</a:t>
            </a:r>
          </a:p>
          <a:p>
            <a:pPr marL="685800" lvl="1" indent="-228600">
              <a:lnSpc>
                <a:spcPct val="80000"/>
              </a:lnSpc>
              <a:spcBef>
                <a:spcPts val="496"/>
              </a:spcBef>
              <a:buSzPts val="2480"/>
              <a:buChar char="•"/>
            </a:pPr>
            <a:endParaRPr lang="en-US" dirty="0"/>
          </a:p>
        </p:txBody>
      </p:sp>
      <p:sp>
        <p:nvSpPr>
          <p:cNvPr id="932" name="Google Shape;932;p128"/>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D8D8D8"/>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400" b="0" i="0" u="none" strike="noStrike" kern="0" cap="none" spc="0" normalizeH="0" baseline="0" noProof="0" dirty="0">
              <a:ln>
                <a:noFill/>
              </a:ln>
              <a:solidFill>
                <a:srgbClr val="D8D8D8"/>
              </a:solidFill>
              <a:effectLst/>
              <a:uLnTx/>
              <a:uFillTx/>
              <a:latin typeface="Arial"/>
              <a:cs typeface="Arial"/>
              <a:sym typeface="Arial"/>
            </a:endParaRPr>
          </a:p>
        </p:txBody>
      </p:sp>
    </p:spTree>
    <p:extLst>
      <p:ext uri="{BB962C8B-B14F-4D97-AF65-F5344CB8AC3E}">
        <p14:creationId xmlns:p14="http://schemas.microsoft.com/office/powerpoint/2010/main" val="187549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27"/>
          <p:cNvSpPr txBox="1">
            <a:spLocks noGrp="1"/>
          </p:cNvSpPr>
          <p:nvPr>
            <p:ph type="title"/>
          </p:nvPr>
        </p:nvSpPr>
        <p:spPr>
          <a:xfrm>
            <a:off x="418011" y="274638"/>
            <a:ext cx="8268789" cy="940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b="1" dirty="0"/>
              <a:t>Tip: P&amp;P Development</a:t>
            </a:r>
            <a:endParaRPr b="1" dirty="0"/>
          </a:p>
        </p:txBody>
      </p:sp>
      <p:sp>
        <p:nvSpPr>
          <p:cNvPr id="924" name="Google Shape;924;p127"/>
          <p:cNvSpPr txBox="1">
            <a:spLocks noGrp="1"/>
          </p:cNvSpPr>
          <p:nvPr>
            <p:ph type="body" idx="1"/>
          </p:nvPr>
        </p:nvSpPr>
        <p:spPr>
          <a:xfrm>
            <a:off x="496389" y="1005839"/>
            <a:ext cx="8229600" cy="506839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960"/>
              <a:buChar char="•"/>
            </a:pPr>
            <a:endParaRPr lang="en-US" sz="2800" b="1" dirty="0"/>
          </a:p>
          <a:p>
            <a:pPr marL="228600" lvl="0" indent="-228600" algn="l" rtl="0">
              <a:lnSpc>
                <a:spcPct val="80000"/>
              </a:lnSpc>
              <a:spcBef>
                <a:spcPts val="0"/>
              </a:spcBef>
              <a:spcAft>
                <a:spcPts val="0"/>
              </a:spcAft>
              <a:buSzPts val="2960"/>
              <a:buChar char="•"/>
            </a:pPr>
            <a:r>
              <a:rPr lang="en-US" sz="2800" b="1" dirty="0"/>
              <a:t>Every Title VI program is different!</a:t>
            </a:r>
          </a:p>
          <a:p>
            <a:pPr marL="0" lvl="0" indent="0" algn="l" rtl="0">
              <a:lnSpc>
                <a:spcPct val="80000"/>
              </a:lnSpc>
              <a:spcBef>
                <a:spcPts val="0"/>
              </a:spcBef>
              <a:spcAft>
                <a:spcPts val="0"/>
              </a:spcAft>
              <a:buSzPts val="2960"/>
              <a:buNone/>
            </a:pPr>
            <a:endParaRPr lang="en-US" sz="2960" dirty="0"/>
          </a:p>
          <a:p>
            <a:pPr marL="800100" lvl="1" indent="-342900">
              <a:lnSpc>
                <a:spcPct val="80000"/>
              </a:lnSpc>
              <a:spcBef>
                <a:spcPts val="0"/>
              </a:spcBef>
              <a:buSzPts val="2960"/>
              <a:buFont typeface="Wingdings" panose="05000000000000000000" pitchFamily="2" charset="2"/>
              <a:buChar char="§"/>
            </a:pPr>
            <a:r>
              <a:rPr lang="en-US" dirty="0"/>
              <a:t>Your policies and procedures should reflect these differences by individualizing policies to meet local needs and to conform with Tribal guidance</a:t>
            </a:r>
          </a:p>
          <a:p>
            <a:pPr marL="457200" lvl="1" indent="0">
              <a:lnSpc>
                <a:spcPct val="80000"/>
              </a:lnSpc>
              <a:spcBef>
                <a:spcPts val="0"/>
              </a:spcBef>
              <a:buSzPts val="2960"/>
              <a:buNone/>
            </a:pPr>
            <a:endParaRPr dirty="0"/>
          </a:p>
          <a:p>
            <a:pPr marL="228600" lvl="0" indent="-228600" algn="l" rtl="0">
              <a:lnSpc>
                <a:spcPct val="80000"/>
              </a:lnSpc>
              <a:spcBef>
                <a:spcPts val="592"/>
              </a:spcBef>
              <a:spcAft>
                <a:spcPts val="0"/>
              </a:spcAft>
              <a:buSzPts val="2960"/>
              <a:buChar char="•"/>
            </a:pPr>
            <a:r>
              <a:rPr lang="en-US" sz="2800" dirty="0"/>
              <a:t>A standard format in your policy and procedure manual will make it easier to use</a:t>
            </a:r>
          </a:p>
          <a:p>
            <a:pPr marL="0" lvl="0" indent="0" algn="l" rtl="0">
              <a:lnSpc>
                <a:spcPct val="80000"/>
              </a:lnSpc>
              <a:spcBef>
                <a:spcPts val="592"/>
              </a:spcBef>
              <a:spcAft>
                <a:spcPts val="0"/>
              </a:spcAft>
              <a:buSzPts val="2960"/>
              <a:buNone/>
            </a:pPr>
            <a:endParaRPr sz="1800" dirty="0"/>
          </a:p>
          <a:p>
            <a:pPr marL="228600" lvl="0" indent="-228600" algn="l" rtl="0">
              <a:lnSpc>
                <a:spcPct val="80000"/>
              </a:lnSpc>
              <a:spcBef>
                <a:spcPts val="592"/>
              </a:spcBef>
              <a:spcAft>
                <a:spcPts val="0"/>
              </a:spcAft>
              <a:buSzPts val="2960"/>
              <a:buChar char="•"/>
            </a:pPr>
            <a:r>
              <a:rPr lang="en-US" sz="2800" dirty="0"/>
              <a:t>Be sure to date P&amp;P’s which helps when reviewing and revising </a:t>
            </a:r>
            <a:endParaRPr sz="2800" dirty="0"/>
          </a:p>
        </p:txBody>
      </p:sp>
      <p:sp>
        <p:nvSpPr>
          <p:cNvPr id="925" name="Google Shape;925;p127"/>
          <p:cNvSpPr txBox="1">
            <a:spLocks noGrp="1"/>
          </p:cNvSpPr>
          <p:nvPr>
            <p:ph type="sldNum" idx="12"/>
          </p:nvPr>
        </p:nvSpPr>
        <p:spPr>
          <a:xfrm>
            <a:off x="3505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D8D8D8"/>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dirty="0">
              <a:ln>
                <a:noFill/>
              </a:ln>
              <a:solidFill>
                <a:srgbClr val="D8D8D8"/>
              </a:solidFill>
              <a:effectLst/>
              <a:uLnTx/>
              <a:uFillTx/>
              <a:latin typeface="Arial"/>
              <a:cs typeface="Arial"/>
              <a:sym typeface="Arial"/>
            </a:endParaRPr>
          </a:p>
        </p:txBody>
      </p:sp>
    </p:spTree>
    <p:extLst>
      <p:ext uri="{BB962C8B-B14F-4D97-AF65-F5344CB8AC3E}">
        <p14:creationId xmlns:p14="http://schemas.microsoft.com/office/powerpoint/2010/main" val="2450599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15122"/>
          </a:xfrm>
        </p:spPr>
        <p:txBody>
          <a:bodyPr/>
          <a:lstStyle/>
          <a:p>
            <a:r>
              <a:rPr lang="en-US" sz="3600" b="1" dirty="0"/>
              <a:t>Tip: Using Allowable Services for Policy and Procedure Development</a:t>
            </a:r>
          </a:p>
        </p:txBody>
      </p:sp>
      <p:sp>
        <p:nvSpPr>
          <p:cNvPr id="3" name="Text Placeholder 2"/>
          <p:cNvSpPr>
            <a:spLocks noGrp="1"/>
          </p:cNvSpPr>
          <p:nvPr>
            <p:ph type="body" idx="1"/>
          </p:nvPr>
        </p:nvSpPr>
        <p:spPr>
          <a:xfrm>
            <a:off x="457200" y="1707198"/>
            <a:ext cx="8229600" cy="4831714"/>
          </a:xfrm>
        </p:spPr>
        <p:txBody>
          <a:bodyPr/>
          <a:lstStyle/>
          <a:p>
            <a:pPr marL="0" indent="0">
              <a:lnSpc>
                <a:spcPct val="90000"/>
              </a:lnSpc>
              <a:spcBef>
                <a:spcPts val="560"/>
              </a:spcBef>
              <a:buSzPts val="2800"/>
              <a:buNone/>
            </a:pPr>
            <a:r>
              <a:rPr lang="en-US" sz="2400" dirty="0"/>
              <a:t>Using knowledge of what is allowable and needed can help think through considerations for developing policy and procedure:</a:t>
            </a:r>
          </a:p>
          <a:p>
            <a:pPr marL="228600" indent="-228600">
              <a:lnSpc>
                <a:spcPct val="90000"/>
              </a:lnSpc>
              <a:spcBef>
                <a:spcPts val="560"/>
              </a:spcBef>
              <a:buSzPts val="2800"/>
            </a:pPr>
            <a:r>
              <a:rPr lang="en-US" sz="2400" dirty="0"/>
              <a:t>Is this a need?</a:t>
            </a:r>
          </a:p>
          <a:p>
            <a:pPr marL="228600" indent="-228600">
              <a:lnSpc>
                <a:spcPct val="90000"/>
              </a:lnSpc>
              <a:spcBef>
                <a:spcPts val="560"/>
              </a:spcBef>
              <a:buSzPts val="2800"/>
            </a:pPr>
            <a:r>
              <a:rPr lang="en-US" sz="2400" dirty="0"/>
              <a:t>Is this allowable?</a:t>
            </a:r>
          </a:p>
          <a:p>
            <a:pPr marL="228600" indent="-228600">
              <a:lnSpc>
                <a:spcPct val="90000"/>
              </a:lnSpc>
              <a:spcBef>
                <a:spcPts val="560"/>
              </a:spcBef>
              <a:buSzPts val="2800"/>
            </a:pPr>
            <a:r>
              <a:rPr lang="en-US" sz="2400" dirty="0"/>
              <a:t>How do we know if a person is eligible?</a:t>
            </a:r>
          </a:p>
          <a:p>
            <a:pPr marL="228600" indent="-228600">
              <a:lnSpc>
                <a:spcPct val="90000"/>
              </a:lnSpc>
              <a:spcBef>
                <a:spcPts val="560"/>
              </a:spcBef>
              <a:buSzPts val="2800"/>
            </a:pPr>
            <a:r>
              <a:rPr lang="en-US" sz="2400" dirty="0"/>
              <a:t>How do we maintain this service? </a:t>
            </a:r>
          </a:p>
          <a:p>
            <a:pPr marL="228600" indent="-228600">
              <a:lnSpc>
                <a:spcPct val="90000"/>
              </a:lnSpc>
              <a:spcBef>
                <a:spcPts val="560"/>
              </a:spcBef>
              <a:buSzPts val="2800"/>
            </a:pPr>
            <a:r>
              <a:rPr lang="en-US" sz="2400" dirty="0"/>
              <a:t>How are we tracking this?</a:t>
            </a:r>
          </a:p>
          <a:p>
            <a:pPr marL="228600" indent="-228600">
              <a:lnSpc>
                <a:spcPct val="90000"/>
              </a:lnSpc>
              <a:spcBef>
                <a:spcPts val="560"/>
              </a:spcBef>
              <a:buSzPts val="2800"/>
            </a:pPr>
            <a:r>
              <a:rPr lang="en-US" sz="2400" dirty="0"/>
              <a:t>How is this reported?</a:t>
            </a:r>
          </a:p>
          <a:p>
            <a:endParaRPr lang="en-US" sz="2000"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D8D8D8"/>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en-US" sz="1400" b="0" i="0" u="none" strike="noStrike" kern="0" cap="none" spc="0" normalizeH="0" baseline="0" noProof="0" dirty="0">
              <a:ln>
                <a:noFill/>
              </a:ln>
              <a:solidFill>
                <a:srgbClr val="D8D8D8"/>
              </a:solidFill>
              <a:effectLst/>
              <a:uLnTx/>
              <a:uFillTx/>
              <a:latin typeface="Arial"/>
              <a:cs typeface="Arial"/>
              <a:sym typeface="Arial"/>
            </a:endParaRPr>
          </a:p>
        </p:txBody>
      </p:sp>
    </p:spTree>
    <p:extLst>
      <p:ext uri="{BB962C8B-B14F-4D97-AF65-F5344CB8AC3E}">
        <p14:creationId xmlns:p14="http://schemas.microsoft.com/office/powerpoint/2010/main" val="2893491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D2A1-09C0-462C-AEE9-04E726FB2245}"/>
              </a:ext>
            </a:extLst>
          </p:cNvPr>
          <p:cNvSpPr>
            <a:spLocks noGrp="1"/>
          </p:cNvSpPr>
          <p:nvPr>
            <p:ph type="title"/>
          </p:nvPr>
        </p:nvSpPr>
        <p:spPr/>
        <p:txBody>
          <a:bodyPr/>
          <a:lstStyle/>
          <a:p>
            <a:r>
              <a:rPr lang="en-US" dirty="0"/>
              <a:t>Homework</a:t>
            </a:r>
          </a:p>
        </p:txBody>
      </p:sp>
      <p:sp>
        <p:nvSpPr>
          <p:cNvPr id="3" name="Text Placeholder 2">
            <a:extLst>
              <a:ext uri="{FF2B5EF4-FFF2-40B4-BE49-F238E27FC236}">
                <a16:creationId xmlns:a16="http://schemas.microsoft.com/office/drawing/2014/main" id="{2F644D34-7754-4FF9-9003-D9753621F7B3}"/>
              </a:ext>
            </a:extLst>
          </p:cNvPr>
          <p:cNvSpPr>
            <a:spLocks noGrp="1"/>
          </p:cNvSpPr>
          <p:nvPr>
            <p:ph type="body" idx="1"/>
          </p:nvPr>
        </p:nvSpPr>
        <p:spPr>
          <a:xfrm>
            <a:off x="457200" y="1423851"/>
            <a:ext cx="8229600" cy="4062550"/>
          </a:xfrm>
        </p:spPr>
        <p:txBody>
          <a:bodyPr/>
          <a:lstStyle/>
          <a:p>
            <a:r>
              <a:rPr lang="en-US" dirty="0"/>
              <a:t>Set a time on your calendar to review all your Policies &amp; Procedures</a:t>
            </a:r>
          </a:p>
          <a:p>
            <a:r>
              <a:rPr lang="en-US" dirty="0"/>
              <a:t>Evaluate – do they need updating?</a:t>
            </a:r>
          </a:p>
          <a:p>
            <a:r>
              <a:rPr lang="en-US" dirty="0"/>
              <a:t>Revisions due to Covid?</a:t>
            </a:r>
          </a:p>
          <a:p>
            <a:r>
              <a:rPr lang="en-US" dirty="0"/>
              <a:t>Set a time to work on your P&amp;P’s each month</a:t>
            </a:r>
          </a:p>
          <a:p>
            <a:r>
              <a:rPr lang="en-US" dirty="0"/>
              <a:t>Find a “buddy” to help you</a:t>
            </a:r>
          </a:p>
        </p:txBody>
      </p:sp>
      <p:sp>
        <p:nvSpPr>
          <p:cNvPr id="4" name="Slide Number Placeholder 3">
            <a:extLst>
              <a:ext uri="{FF2B5EF4-FFF2-40B4-BE49-F238E27FC236}">
                <a16:creationId xmlns:a16="http://schemas.microsoft.com/office/drawing/2014/main" id="{6727A9C3-6E0E-4D67-BEA2-9D61E81ADE4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43</a:t>
            </a:fld>
            <a:endParaRPr lang="en-US" dirty="0"/>
          </a:p>
        </p:txBody>
      </p:sp>
    </p:spTree>
    <p:extLst>
      <p:ext uri="{BB962C8B-B14F-4D97-AF65-F5344CB8AC3E}">
        <p14:creationId xmlns:p14="http://schemas.microsoft.com/office/powerpoint/2010/main" val="3991211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D8D8D8"/>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lang="en-US" sz="1400" b="0" i="0" u="none" strike="noStrike" kern="0" cap="none" spc="0" normalizeH="0" baseline="0" noProof="0" dirty="0">
              <a:ln>
                <a:noFill/>
              </a:ln>
              <a:solidFill>
                <a:srgbClr val="D8D8D8"/>
              </a:solidFill>
              <a:effectLst/>
              <a:uLnTx/>
              <a:uFillTx/>
              <a:latin typeface="Arial"/>
              <a:cs typeface="Arial"/>
              <a:sym typeface="Arial"/>
            </a:endParaRPr>
          </a:p>
        </p:txBody>
      </p:sp>
      <p:sp>
        <p:nvSpPr>
          <p:cNvPr id="2" name="Text Placeholder 1">
            <a:extLst>
              <a:ext uri="{C183D7F6-B498-43B3-948B-1728B52AA6E4}">
                <adec:decorative xmlns:adec="http://schemas.microsoft.com/office/drawing/2017/decorative" val="1"/>
              </a:ext>
            </a:extLst>
          </p:cNvPr>
          <p:cNvSpPr>
            <a:spLocks noGrp="1"/>
          </p:cNvSpPr>
          <p:nvPr>
            <p:ph type="body" idx="1"/>
          </p:nvPr>
        </p:nvSpPr>
        <p:spPr/>
        <p:txBody>
          <a:bodyPr/>
          <a:lstStyle/>
          <a:p>
            <a:r>
              <a:rPr lang="en-US" sz="2800" dirty="0"/>
              <a:t>Program Basics</a:t>
            </a:r>
          </a:p>
        </p:txBody>
      </p:sp>
      <p:sp>
        <p:nvSpPr>
          <p:cNvPr id="3" name="Title 2">
            <a:extLst>
              <a:ext uri="{C183D7F6-B498-43B3-948B-1728B52AA6E4}">
                <adec:decorative xmlns:adec="http://schemas.microsoft.com/office/drawing/2017/decorative" val="1"/>
              </a:ext>
            </a:extLst>
          </p:cNvPr>
          <p:cNvSpPr>
            <a:spLocks noGrp="1"/>
          </p:cNvSpPr>
          <p:nvPr>
            <p:ph type="title"/>
          </p:nvPr>
        </p:nvSpPr>
        <p:spPr/>
        <p:txBody>
          <a:bodyPr/>
          <a:lstStyle/>
          <a:p>
            <a:r>
              <a:rPr lang="en-US" dirty="0"/>
              <a:t>Budgeting</a:t>
            </a:r>
            <a:br>
              <a:rPr lang="en-US" dirty="0"/>
            </a:br>
            <a:endParaRPr lang="en-US" dirty="0"/>
          </a:p>
        </p:txBody>
      </p:sp>
    </p:spTree>
    <p:extLst>
      <p:ext uri="{BB962C8B-B14F-4D97-AF65-F5344CB8AC3E}">
        <p14:creationId xmlns:p14="http://schemas.microsoft.com/office/powerpoint/2010/main" val="369382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1019"/>
          </a:xfrm>
        </p:spPr>
        <p:txBody>
          <a:bodyPr>
            <a:normAutofit/>
          </a:bodyPr>
          <a:lstStyle/>
          <a:p>
            <a:r>
              <a:rPr lang="en-US" b="1" dirty="0"/>
              <a:t>Budgeting</a:t>
            </a:r>
          </a:p>
        </p:txBody>
      </p:sp>
      <p:sp>
        <p:nvSpPr>
          <p:cNvPr id="3" name="Content Placeholder 2"/>
          <p:cNvSpPr>
            <a:spLocks noGrp="1"/>
          </p:cNvSpPr>
          <p:nvPr>
            <p:ph type="body" idx="1"/>
          </p:nvPr>
        </p:nvSpPr>
        <p:spPr>
          <a:xfrm>
            <a:off x="457200" y="1149531"/>
            <a:ext cx="8229600" cy="4441372"/>
          </a:xfrm>
        </p:spPr>
        <p:txBody>
          <a:bodyPr>
            <a:noAutofit/>
          </a:bodyPr>
          <a:lstStyle/>
          <a:p>
            <a:r>
              <a:rPr lang="en-US" sz="2800" dirty="0"/>
              <a:t>Although a budget is not a required part of your Title VI application, many Tribal Councils require programs to submit a budget. </a:t>
            </a:r>
          </a:p>
          <a:p>
            <a:pPr marL="25400" indent="0">
              <a:buNone/>
            </a:pPr>
            <a:endParaRPr lang="en-US" sz="2800" dirty="0"/>
          </a:p>
          <a:p>
            <a:r>
              <a:rPr lang="en-US" sz="2800" dirty="0"/>
              <a:t>Depending on how your Title VI program operates, you may need to manage budget-related matters like how much and what types of food you order and the types of supplemental services you provide to caregivers, for example.</a:t>
            </a:r>
          </a:p>
        </p:txBody>
      </p:sp>
      <p:sp>
        <p:nvSpPr>
          <p:cNvPr id="4" name="Slide Number Placeholder 3"/>
          <p:cNvSpPr>
            <a:spLocks noGrp="1"/>
          </p:cNvSpPr>
          <p:nvPr>
            <p:ph type="sldNum" idx="12"/>
          </p:nvPr>
        </p:nvSpPr>
        <p:spPr/>
        <p:txBody>
          <a:bodyPr/>
          <a:lstStyle/>
          <a:p>
            <a:pPr defTabSz="342900"/>
            <a:fld id="{237DD546-688F-4776-98B9-3643CBD8183E}" type="slidenum">
              <a:rPr lang="en-US">
                <a:solidFill>
                  <a:prstClr val="black">
                    <a:tint val="75000"/>
                  </a:prstClr>
                </a:solidFill>
                <a:latin typeface="Calibri"/>
              </a:rPr>
              <a:pPr defTabSz="342900"/>
              <a:t>45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99006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Tip: Schedule Budget Communications/Meetings</a:t>
            </a:r>
          </a:p>
        </p:txBody>
      </p:sp>
      <p:sp>
        <p:nvSpPr>
          <p:cNvPr id="3" name="Content Placeholder 2"/>
          <p:cNvSpPr>
            <a:spLocks noGrp="1"/>
          </p:cNvSpPr>
          <p:nvPr>
            <p:ph idx="1"/>
          </p:nvPr>
        </p:nvSpPr>
        <p:spPr>
          <a:xfrm>
            <a:off x="457200" y="1417638"/>
            <a:ext cx="8229600" cy="4343082"/>
          </a:xfrm>
        </p:spPr>
        <p:txBody>
          <a:bodyPr>
            <a:normAutofit/>
          </a:bodyPr>
          <a:lstStyle/>
          <a:p>
            <a:pPr marL="25400" indent="0">
              <a:buNone/>
            </a:pPr>
            <a:r>
              <a:rPr lang="en-US" sz="2400" dirty="0"/>
              <a:t>Coordinate your record keeping with your finance office so that everyone has the same information on which to make decisions.  Develop a regular communications meeting schedule (Weekly? Monthly? Quarterly?)</a:t>
            </a:r>
          </a:p>
          <a:p>
            <a:pPr lvl="1"/>
            <a:r>
              <a:rPr lang="en-US" sz="2400" dirty="0"/>
              <a:t>This will allow you to know you are doing with your budget throughout the year</a:t>
            </a:r>
          </a:p>
          <a:p>
            <a:pPr lvl="1"/>
            <a:r>
              <a:rPr lang="en-US" sz="2400" dirty="0"/>
              <a:t>This will allow you to have a sustainable, wisely managed program to benefit elders and family caregivers</a:t>
            </a:r>
          </a:p>
          <a:p>
            <a:pPr marL="508000" lvl="1" indent="0">
              <a:buNone/>
            </a:pPr>
            <a:endParaRPr lang="en-US" sz="2400" dirty="0"/>
          </a:p>
          <a:p>
            <a:endParaRPr lang="en-US" sz="2000" dirty="0"/>
          </a:p>
        </p:txBody>
      </p:sp>
      <p:sp>
        <p:nvSpPr>
          <p:cNvPr id="4" name="Slide Number Placeholder 3"/>
          <p:cNvSpPr>
            <a:spLocks noGrp="1"/>
          </p:cNvSpPr>
          <p:nvPr>
            <p:ph type="sldNum" sz="quarter" idx="4294967295"/>
          </p:nvPr>
        </p:nvSpPr>
        <p:spPr/>
        <p:txBody>
          <a:bodyPr/>
          <a:lstStyle/>
          <a:p>
            <a:pPr defTabSz="342900"/>
            <a:fld id="{237DD546-688F-4776-98B9-3643CBD8183E}" type="slidenum">
              <a:rPr lang="en-US">
                <a:solidFill>
                  <a:prstClr val="black">
                    <a:tint val="75000"/>
                  </a:prstClr>
                </a:solidFill>
                <a:latin typeface="Calibri"/>
              </a:rPr>
              <a:pPr defTabSz="342900"/>
              <a:t>46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60080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D8D8D8"/>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lang="en-US" sz="1400" b="0" i="0" u="none" strike="noStrike" kern="0" cap="none" spc="0" normalizeH="0" baseline="0" noProof="0" dirty="0">
              <a:ln>
                <a:noFill/>
              </a:ln>
              <a:solidFill>
                <a:srgbClr val="D8D8D8"/>
              </a:solidFill>
              <a:effectLst/>
              <a:uLnTx/>
              <a:uFillTx/>
              <a:latin typeface="Arial"/>
              <a:cs typeface="Arial"/>
              <a:sym typeface="Arial"/>
            </a:endParaRPr>
          </a:p>
        </p:txBody>
      </p:sp>
      <p:sp>
        <p:nvSpPr>
          <p:cNvPr id="2" name="Text Placeholder 1">
            <a:extLst>
              <a:ext uri="{C183D7F6-B498-43B3-948B-1728B52AA6E4}">
                <adec:decorative xmlns:adec="http://schemas.microsoft.com/office/drawing/2017/decorative" val="1"/>
              </a:ext>
            </a:extLst>
          </p:cNvPr>
          <p:cNvSpPr>
            <a:spLocks noGrp="1"/>
          </p:cNvSpPr>
          <p:nvPr>
            <p:ph type="body" idx="1"/>
          </p:nvPr>
        </p:nvSpPr>
        <p:spPr/>
        <p:txBody>
          <a:bodyPr/>
          <a:lstStyle/>
          <a:p>
            <a:r>
              <a:rPr lang="en-US" sz="2800" dirty="0"/>
              <a:t>Program Basics</a:t>
            </a:r>
          </a:p>
        </p:txBody>
      </p:sp>
      <p:sp>
        <p:nvSpPr>
          <p:cNvPr id="3" name="Title 2">
            <a:extLst>
              <a:ext uri="{C183D7F6-B498-43B3-948B-1728B52AA6E4}">
                <adec:decorative xmlns:adec="http://schemas.microsoft.com/office/drawing/2017/decorative" val="1"/>
              </a:ext>
            </a:extLst>
          </p:cNvPr>
          <p:cNvSpPr>
            <a:spLocks noGrp="1"/>
          </p:cNvSpPr>
          <p:nvPr>
            <p:ph type="title"/>
          </p:nvPr>
        </p:nvSpPr>
        <p:spPr/>
        <p:txBody>
          <a:bodyPr/>
          <a:lstStyle/>
          <a:p>
            <a:r>
              <a:rPr lang="en-US" dirty="0"/>
              <a:t>Data Collection &amp; Reporting </a:t>
            </a:r>
          </a:p>
        </p:txBody>
      </p:sp>
    </p:spTree>
    <p:extLst>
      <p:ext uri="{BB962C8B-B14F-4D97-AF65-F5344CB8AC3E}">
        <p14:creationId xmlns:p14="http://schemas.microsoft.com/office/powerpoint/2010/main" val="3273123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a:t>Keep Track of Services Provided</a:t>
            </a:r>
          </a:p>
        </p:txBody>
      </p:sp>
      <p:sp>
        <p:nvSpPr>
          <p:cNvPr id="5" name="Content Placeholder 4"/>
          <p:cNvSpPr>
            <a:spLocks noGrp="1"/>
          </p:cNvSpPr>
          <p:nvPr>
            <p:ph idx="1"/>
          </p:nvPr>
        </p:nvSpPr>
        <p:spPr>
          <a:xfrm>
            <a:off x="457200" y="971550"/>
            <a:ext cx="8229600" cy="4819650"/>
          </a:xfrm>
        </p:spPr>
        <p:txBody>
          <a:bodyPr>
            <a:normAutofit/>
          </a:bodyPr>
          <a:lstStyle/>
          <a:p>
            <a:r>
              <a:rPr lang="en-US" sz="2400" dirty="0"/>
              <a:t>Keeping track of the Elders and caregivers who participate in your services is an essential part of the Title VI Director’s job. </a:t>
            </a:r>
          </a:p>
          <a:p>
            <a:r>
              <a:rPr lang="en-US" sz="2400" dirty="0"/>
              <a:t>The  records you keep daily will roll into the annual report required by your grant. </a:t>
            </a:r>
          </a:p>
          <a:p>
            <a:r>
              <a:rPr lang="en-US" sz="2400" dirty="0"/>
              <a:t>Having a good way to keep track of each caregiver who receives services, which services they received, and frequency will help you to apply for grants, contact service providers about needs, and keep describe the impact of these essential services  </a:t>
            </a:r>
          </a:p>
          <a:p>
            <a:r>
              <a:rPr lang="en-US" sz="2400" dirty="0"/>
              <a:t>April 1- June 30 is “reporting season” </a:t>
            </a:r>
          </a:p>
          <a:p>
            <a:endParaRPr lang="en-US" sz="2400" dirty="0"/>
          </a:p>
        </p:txBody>
      </p:sp>
      <p:sp>
        <p:nvSpPr>
          <p:cNvPr id="3" name="Slide Number Placeholder 2"/>
          <p:cNvSpPr>
            <a:spLocks noGrp="1"/>
          </p:cNvSpPr>
          <p:nvPr>
            <p:ph type="sldNum" sz="quarter" idx="4294967295"/>
          </p:nvPr>
        </p:nvSpPr>
        <p:spPr/>
        <p:txBody>
          <a:bodyPr/>
          <a:lstStyle/>
          <a:p>
            <a:pPr marL="0" marR="0" lvl="0" indent="0" algn="ctr" defTabSz="342900" rtl="0" eaLnBrk="1" fontAlgn="auto" latinLnBrk="0" hangingPunct="1">
              <a:lnSpc>
                <a:spcPct val="100000"/>
              </a:lnSpc>
              <a:spcBef>
                <a:spcPts val="0"/>
              </a:spcBef>
              <a:spcAft>
                <a:spcPts val="0"/>
              </a:spcAft>
              <a:buClr>
                <a:srgbClr val="000000"/>
              </a:buClr>
              <a:buSzTx/>
              <a:buFont typeface="Arial"/>
              <a:buNone/>
              <a:tabLst/>
              <a:defRPr/>
            </a:pPr>
            <a:fld id="{237DD546-688F-4776-98B9-3643CBD8183E}" type="slidenum">
              <a:rPr kumimoji="0" lang="en-US" sz="1400" b="0" i="0" u="none" strike="noStrike" kern="0" cap="none" spc="0" normalizeH="0" baseline="0" noProof="0">
                <a:ln>
                  <a:noFill/>
                </a:ln>
                <a:solidFill>
                  <a:prstClr val="black">
                    <a:tint val="75000"/>
                  </a:prstClr>
                </a:solidFill>
                <a:effectLst/>
                <a:uLnTx/>
                <a:uFillTx/>
                <a:latin typeface="Calibri"/>
                <a:cs typeface="Arial"/>
                <a:sym typeface="Arial"/>
              </a:rPr>
              <a:pPr marL="0" marR="0" lvl="0" indent="0" algn="ctr" defTabSz="342900" rtl="0" eaLnBrk="1" fontAlgn="auto" latinLnBrk="0" hangingPunct="1">
                <a:lnSpc>
                  <a:spcPct val="100000"/>
                </a:lnSpc>
                <a:spcBef>
                  <a:spcPts val="0"/>
                </a:spcBef>
                <a:spcAft>
                  <a:spcPts val="0"/>
                </a:spcAft>
                <a:buClr>
                  <a:srgbClr val="000000"/>
                </a:buClr>
                <a:buSzTx/>
                <a:buFont typeface="Arial"/>
                <a:buNone/>
                <a:tabLst/>
                <a:defRPr/>
              </a:pPr>
              <a:t>48</a:t>
            </a:fld>
            <a:endParaRPr kumimoji="0" lang="en-US" sz="1400" b="0" i="0" u="none" strike="noStrike" kern="0" cap="none" spc="0" normalizeH="0" baseline="0" noProof="0" dirty="0">
              <a:ln>
                <a:noFill/>
              </a:ln>
              <a:solidFill>
                <a:prstClr val="black">
                  <a:tint val="75000"/>
                </a:prstClr>
              </a:solidFill>
              <a:effectLst/>
              <a:uLnTx/>
              <a:uFillTx/>
              <a:latin typeface="Calibri"/>
              <a:cs typeface="Arial"/>
              <a:sym typeface="Arial"/>
            </a:endParaRPr>
          </a:p>
        </p:txBody>
      </p:sp>
    </p:spTree>
    <p:extLst>
      <p:ext uri="{BB962C8B-B14F-4D97-AF65-F5344CB8AC3E}">
        <p14:creationId xmlns:p14="http://schemas.microsoft.com/office/powerpoint/2010/main" val="15026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F18F5FCC-583C-47C6-9953-2F6AD74D46AE}" type="slidenum">
              <a:rPr lang="en-US" smtClean="0"/>
              <a:pPr/>
              <a:t>49</a:t>
            </a:fld>
            <a:endParaRPr lang="en-US" dirty="0"/>
          </a:p>
        </p:txBody>
      </p:sp>
      <p:sp>
        <p:nvSpPr>
          <p:cNvPr id="4" name="Content Placeholder 3">
            <a:extLst>
              <a:ext uri="{C183D7F6-B498-43B3-948B-1728B52AA6E4}">
                <adec:decorative xmlns:adec="http://schemas.microsoft.com/office/drawing/2017/decorative" val="1"/>
              </a:ext>
            </a:extLst>
          </p:cNvPr>
          <p:cNvSpPr>
            <a:spLocks noGrp="1"/>
          </p:cNvSpPr>
          <p:nvPr>
            <p:ph idx="13"/>
          </p:nvPr>
        </p:nvSpPr>
        <p:spPr/>
        <p:txBody>
          <a:bodyPr/>
          <a:lstStyle/>
          <a:p>
            <a:pPr marL="342892" indent="-342892">
              <a:buFont typeface="Arial" panose="020B0604020202020204" pitchFamily="34" charset="0"/>
              <a:buChar char="•"/>
            </a:pPr>
            <a:r>
              <a:rPr lang="en-US" dirty="0"/>
              <a:t>Title VI User Guide</a:t>
            </a:r>
          </a:p>
          <a:p>
            <a:pPr marL="342892" indent="-342892">
              <a:buFont typeface="Arial" panose="020B0604020202020204" pitchFamily="34" charset="0"/>
              <a:buChar char="•"/>
            </a:pPr>
            <a:r>
              <a:rPr lang="en-US" dirty="0"/>
              <a:t>Quick Reference Guides</a:t>
            </a:r>
          </a:p>
          <a:p>
            <a:pPr marL="741344" lvl="1" indent="-342892"/>
            <a:r>
              <a:rPr lang="en-US" dirty="0"/>
              <a:t>System Overview</a:t>
            </a:r>
          </a:p>
          <a:p>
            <a:pPr marL="741344" lvl="1" indent="-342892"/>
            <a:r>
              <a:rPr lang="en-US" dirty="0"/>
              <a:t>User Management</a:t>
            </a:r>
          </a:p>
          <a:p>
            <a:pPr marL="741344" lvl="1" indent="-342892"/>
            <a:r>
              <a:rPr lang="en-US" dirty="0"/>
              <a:t>Data Reporting and Submission</a:t>
            </a:r>
          </a:p>
          <a:p>
            <a:pPr marL="741344" lvl="1" indent="-342892"/>
            <a:r>
              <a:rPr lang="en-US" dirty="0"/>
              <a:t>Data Validation</a:t>
            </a:r>
          </a:p>
          <a:p>
            <a:pPr marL="741344" lvl="1" indent="-342892"/>
            <a:r>
              <a:rPr lang="en-US" dirty="0"/>
              <a:t>Reports</a:t>
            </a:r>
          </a:p>
          <a:p>
            <a:r>
              <a:rPr lang="en-US" sz="2400" dirty="0">
                <a:hlinkClick r:id="rId3"/>
              </a:rPr>
              <a:t>https://oaaps.acl.gov/app/Resources/refMaterials</a:t>
            </a:r>
            <a:endParaRPr lang="en-US" sz="2400" dirty="0"/>
          </a:p>
          <a:p>
            <a:endParaRPr lang="en-US" dirty="0"/>
          </a:p>
        </p:txBody>
      </p:sp>
      <p:pic>
        <p:nvPicPr>
          <p:cNvPr id="6" name="Content Placeholder 5">
            <a:extLs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rot="21314890">
            <a:off x="520002" y="1986456"/>
            <a:ext cx="3886200" cy="3517144"/>
          </a:xfrm>
          <a:prstGeom prst="rect">
            <a:avLst/>
          </a:prstGeom>
          <a:ln w="38100">
            <a:solidFill>
              <a:srgbClr val="B0D0E2"/>
            </a:solidFill>
          </a:ln>
        </p:spPr>
      </p:pic>
      <p:sp>
        <p:nvSpPr>
          <p:cNvPr id="5" name="Title 4">
            <a:extLst>
              <a:ext uri="{C183D7F6-B498-43B3-948B-1728B52AA6E4}">
                <adec:decorative xmlns:adec="http://schemas.microsoft.com/office/drawing/2017/decorative" val="1"/>
              </a:ext>
            </a:extLst>
          </p:cNvPr>
          <p:cNvSpPr>
            <a:spLocks noGrp="1"/>
          </p:cNvSpPr>
          <p:nvPr>
            <p:ph type="title"/>
          </p:nvPr>
        </p:nvSpPr>
        <p:spPr/>
        <p:txBody>
          <a:bodyPr/>
          <a:lstStyle/>
          <a:p>
            <a:r>
              <a:rPr lang="en-US" dirty="0"/>
              <a:t>OAAPS Specific Resources</a:t>
            </a:r>
          </a:p>
        </p:txBody>
      </p:sp>
    </p:spTree>
    <p:extLst>
      <p:ext uri="{BB962C8B-B14F-4D97-AF65-F5344CB8AC3E}">
        <p14:creationId xmlns:p14="http://schemas.microsoft.com/office/powerpoint/2010/main" val="29206099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66365-D44B-4E45-9600-23B3597D569B}"/>
              </a:ext>
            </a:extLst>
          </p:cNvPr>
          <p:cNvSpPr>
            <a:spLocks noGrp="1"/>
          </p:cNvSpPr>
          <p:nvPr>
            <p:ph type="title"/>
          </p:nvPr>
        </p:nvSpPr>
        <p:spPr/>
        <p:txBody>
          <a:bodyPr/>
          <a:lstStyle/>
          <a:p>
            <a:r>
              <a:rPr lang="en-US" dirty="0"/>
              <a:t>Self-Assessment</a:t>
            </a:r>
          </a:p>
        </p:txBody>
      </p:sp>
      <p:sp>
        <p:nvSpPr>
          <p:cNvPr id="6" name="Text Placeholder 5">
            <a:extLst>
              <a:ext uri="{FF2B5EF4-FFF2-40B4-BE49-F238E27FC236}">
                <a16:creationId xmlns:a16="http://schemas.microsoft.com/office/drawing/2014/main" id="{6B55300E-06D4-4012-89D6-EDC9B4A8FAB4}"/>
              </a:ext>
            </a:extLst>
          </p:cNvPr>
          <p:cNvSpPr>
            <a:spLocks noGrp="1"/>
          </p:cNvSpPr>
          <p:nvPr>
            <p:ph type="body" idx="1"/>
          </p:nvPr>
        </p:nvSpPr>
        <p:spPr/>
        <p:txBody>
          <a:bodyPr/>
          <a:lstStyle/>
          <a:p>
            <a:r>
              <a:rPr lang="en-US" sz="3600" dirty="0"/>
              <a:t>If new in this role…</a:t>
            </a:r>
          </a:p>
          <a:p>
            <a:r>
              <a:rPr lang="en-US" sz="3600" dirty="0"/>
              <a:t>If new to the Tribe and location</a:t>
            </a:r>
          </a:p>
          <a:p>
            <a:r>
              <a:rPr lang="en-US" sz="3600" dirty="0"/>
              <a:t>If highly experienced</a:t>
            </a:r>
          </a:p>
          <a:p>
            <a:pPr lvl="1"/>
            <a:r>
              <a:rPr lang="en-US" sz="3200" dirty="0"/>
              <a:t>Think about this and ask yourself</a:t>
            </a:r>
          </a:p>
          <a:p>
            <a:pPr lvl="2"/>
            <a:r>
              <a:rPr lang="en-US" sz="2800" dirty="0"/>
              <a:t>What area(s) do I need to give more attention?</a:t>
            </a:r>
          </a:p>
        </p:txBody>
      </p:sp>
      <p:sp>
        <p:nvSpPr>
          <p:cNvPr id="4" name="Slide Number Placeholder 3">
            <a:extLst>
              <a:ext uri="{FF2B5EF4-FFF2-40B4-BE49-F238E27FC236}">
                <a16:creationId xmlns:a16="http://schemas.microsoft.com/office/drawing/2014/main" id="{C34C7010-197A-4312-8F56-74AF5C278A6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3863063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A7AC71-6760-46B8-84A3-B0425FE8A689}"/>
              </a:ext>
            </a:extLst>
          </p:cNvPr>
          <p:cNvSpPr>
            <a:spLocks noGrp="1"/>
          </p:cNvSpPr>
          <p:nvPr>
            <p:ph type="title"/>
          </p:nvPr>
        </p:nvSpPr>
        <p:spPr/>
        <p:txBody>
          <a:bodyPr/>
          <a:lstStyle/>
          <a:p>
            <a:r>
              <a:rPr lang="en-US" dirty="0"/>
              <a:t>Homework</a:t>
            </a:r>
          </a:p>
        </p:txBody>
      </p:sp>
      <p:sp>
        <p:nvSpPr>
          <p:cNvPr id="7" name="Text Placeholder 6">
            <a:extLst>
              <a:ext uri="{FF2B5EF4-FFF2-40B4-BE49-F238E27FC236}">
                <a16:creationId xmlns:a16="http://schemas.microsoft.com/office/drawing/2014/main" id="{543E1B49-2046-49FB-9905-9991DF988BCC}"/>
              </a:ext>
            </a:extLst>
          </p:cNvPr>
          <p:cNvSpPr>
            <a:spLocks noGrp="1"/>
          </p:cNvSpPr>
          <p:nvPr>
            <p:ph type="body" idx="1"/>
          </p:nvPr>
        </p:nvSpPr>
        <p:spPr>
          <a:xfrm>
            <a:off x="391886" y="1397725"/>
            <a:ext cx="8229600" cy="5107577"/>
          </a:xfrm>
        </p:spPr>
        <p:txBody>
          <a:bodyPr/>
          <a:lstStyle/>
          <a:p>
            <a:r>
              <a:rPr lang="en-US" sz="2600" dirty="0"/>
              <a:t>If you don’t routinely meet with fiscal staff – set up a meeting</a:t>
            </a:r>
          </a:p>
          <a:p>
            <a:r>
              <a:rPr lang="en-US" sz="2600" dirty="0"/>
              <a:t>Be sure to review fiscal update e-mails from ACL and contact us if you have any questions</a:t>
            </a:r>
          </a:p>
          <a:p>
            <a:r>
              <a:rPr lang="en-US" sz="2600" dirty="0"/>
              <a:t>Go to the OAAPS website and review the resources </a:t>
            </a:r>
            <a:r>
              <a:rPr lang="en-US" sz="2600" dirty="0">
                <a:hlinkClick r:id="rId2"/>
              </a:rPr>
              <a:t>https://oaaps.acl.gov/Resources/refMaterials</a:t>
            </a:r>
            <a:r>
              <a:rPr lang="en-US" sz="2600" dirty="0"/>
              <a:t> </a:t>
            </a:r>
          </a:p>
          <a:p>
            <a:r>
              <a:rPr lang="en-US" sz="2600" dirty="0"/>
              <a:t>Or come to the upcoming TA sessions</a:t>
            </a:r>
          </a:p>
          <a:p>
            <a:r>
              <a:rPr lang="en-US" sz="2600" dirty="0"/>
              <a:t>Join the Tuesday Title VI Program Basics Training</a:t>
            </a:r>
          </a:p>
          <a:p>
            <a:endParaRPr lang="en-US" dirty="0"/>
          </a:p>
        </p:txBody>
      </p:sp>
      <p:sp>
        <p:nvSpPr>
          <p:cNvPr id="3" name="Slide Number Placeholder 2">
            <a:extLst>
              <a:ext uri="{FF2B5EF4-FFF2-40B4-BE49-F238E27FC236}">
                <a16:creationId xmlns:a16="http://schemas.microsoft.com/office/drawing/2014/main" id="{13F5B28B-7C17-4914-9A6D-0BF53E567659}"/>
              </a:ext>
            </a:extLst>
          </p:cNvPr>
          <p:cNvSpPr>
            <a:spLocks noGrp="1"/>
          </p:cNvSpPr>
          <p:nvPr>
            <p:ph type="sldNum" idx="12"/>
          </p:nvPr>
        </p:nvSpPr>
        <p:spPr/>
        <p:txBody>
          <a:bodyPr/>
          <a:lstStyle/>
          <a:p>
            <a:fld id="{F18F5FCC-583C-47C6-9953-2F6AD74D46AE}" type="slidenum">
              <a:rPr lang="en-US" smtClean="0"/>
              <a:pPr/>
              <a:t>50</a:t>
            </a:fld>
            <a:endParaRPr lang="en-US" dirty="0"/>
          </a:p>
        </p:txBody>
      </p:sp>
    </p:spTree>
    <p:extLst>
      <p:ext uri="{BB962C8B-B14F-4D97-AF65-F5344CB8AC3E}">
        <p14:creationId xmlns:p14="http://schemas.microsoft.com/office/powerpoint/2010/main" val="9856039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Wrap Up</a:t>
            </a:r>
          </a:p>
        </p:txBody>
      </p:sp>
      <p:sp>
        <p:nvSpPr>
          <p:cNvPr id="3" name="Content Placeholder 2"/>
          <p:cNvSpPr>
            <a:spLocks noGrp="1"/>
          </p:cNvSpPr>
          <p:nvPr>
            <p:ph idx="1"/>
          </p:nvPr>
        </p:nvSpPr>
        <p:spPr>
          <a:xfrm>
            <a:off x="457200" y="1264920"/>
            <a:ext cx="8229600" cy="4323079"/>
          </a:xfrm>
        </p:spPr>
        <p:txBody>
          <a:bodyPr>
            <a:noAutofit/>
          </a:bodyPr>
          <a:lstStyle/>
          <a:p>
            <a:r>
              <a:rPr lang="en-US" sz="2400" dirty="0"/>
              <a:t>A Title VI Director requires strong leadership, self-knowledge and on-going learning</a:t>
            </a:r>
          </a:p>
          <a:p>
            <a:r>
              <a:rPr lang="en-US" sz="2400" dirty="0"/>
              <a:t>Knowledge of the OAA – both Title III &amp; VI is essential</a:t>
            </a:r>
          </a:p>
          <a:p>
            <a:r>
              <a:rPr lang="en-US" sz="2400" dirty="0"/>
              <a:t>Your activities to achieve the mission of services to Elders includes:</a:t>
            </a:r>
          </a:p>
          <a:p>
            <a:pPr lvl="1"/>
            <a:r>
              <a:rPr lang="en-US" sz="2400" dirty="0"/>
              <a:t>planning, organizing, budgeting, communicating, coordinating, and evaluating</a:t>
            </a:r>
          </a:p>
          <a:p>
            <a:r>
              <a:rPr lang="en-US" sz="2400" dirty="0"/>
              <a:t>Policies and procedures guide your program and help to assure all Elders and their caregivers, staff and volunteers are treated fairly</a:t>
            </a:r>
          </a:p>
          <a:p>
            <a:endParaRPr lang="en-US" sz="2400" dirty="0"/>
          </a:p>
          <a:p>
            <a:pPr marL="25400" indent="0">
              <a:buNone/>
            </a:pPr>
            <a:endParaRPr lang="en-US" sz="2000" dirty="0"/>
          </a:p>
        </p:txBody>
      </p:sp>
      <p:sp>
        <p:nvSpPr>
          <p:cNvPr id="4" name="Slide Number Placeholder 3"/>
          <p:cNvSpPr>
            <a:spLocks noGrp="1"/>
          </p:cNvSpPr>
          <p:nvPr>
            <p:ph type="sldNum" sz="quarter" idx="4294967295"/>
          </p:nvPr>
        </p:nvSpPr>
        <p:spPr/>
        <p:txBody>
          <a:bodyPr/>
          <a:lstStyle/>
          <a:p>
            <a:pPr defTabSz="342900"/>
            <a:fld id="{237DD546-688F-4776-98B9-3643CBD8183E}" type="slidenum">
              <a:rPr lang="en-US">
                <a:solidFill>
                  <a:prstClr val="black">
                    <a:tint val="75000"/>
                  </a:prstClr>
                </a:solidFill>
                <a:latin typeface="Calibri"/>
              </a:rPr>
              <a:pPr defTabSz="342900"/>
              <a:t>51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64452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52</a:t>
            </a:fld>
            <a:endParaRPr lang="en-US" dirty="0"/>
          </a:p>
        </p:txBody>
      </p:sp>
      <p:sp>
        <p:nvSpPr>
          <p:cNvPr id="2" name="Text Placeholder 1">
            <a:extLst>
              <a:ext uri="{C183D7F6-B498-43B3-948B-1728B52AA6E4}">
                <adec:decorative xmlns:adec="http://schemas.microsoft.com/office/drawing/2017/decorative" val="1"/>
              </a:ext>
            </a:extLst>
          </p:cNvPr>
          <p:cNvSpPr>
            <a:spLocks noGrp="1"/>
          </p:cNvSpPr>
          <p:nvPr>
            <p:ph type="body" idx="1"/>
          </p:nvPr>
        </p:nvSpPr>
        <p:spPr/>
        <p:txBody>
          <a:bodyPr/>
          <a:lstStyle/>
          <a:p>
            <a:r>
              <a:rPr lang="en-US" sz="2800" dirty="0"/>
              <a:t>Program Support</a:t>
            </a:r>
          </a:p>
        </p:txBody>
      </p:sp>
      <p:sp>
        <p:nvSpPr>
          <p:cNvPr id="3" name="Title 2">
            <a:extLst>
              <a:ext uri="{C183D7F6-B498-43B3-948B-1728B52AA6E4}">
                <adec:decorative xmlns:adec="http://schemas.microsoft.com/office/drawing/2017/decorative" val="1"/>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438175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558"/>
            <a:ext cx="8229600" cy="1143000"/>
          </a:xfrm>
        </p:spPr>
        <p:txBody>
          <a:bodyPr>
            <a:normAutofit/>
          </a:bodyPr>
          <a:lstStyle/>
          <a:p>
            <a:r>
              <a:rPr lang="en-US" b="1" dirty="0"/>
              <a:t>Title VI Communications</a:t>
            </a:r>
          </a:p>
        </p:txBody>
      </p:sp>
      <p:sp>
        <p:nvSpPr>
          <p:cNvPr id="3" name="Content Placeholder 2"/>
          <p:cNvSpPr>
            <a:spLocks noGrp="1"/>
          </p:cNvSpPr>
          <p:nvPr>
            <p:ph type="body" idx="1"/>
          </p:nvPr>
        </p:nvSpPr>
        <p:spPr>
          <a:xfrm>
            <a:off x="314960" y="1193802"/>
            <a:ext cx="4038600" cy="4444999"/>
          </a:xfrm>
        </p:spPr>
        <p:txBody>
          <a:bodyPr/>
          <a:lstStyle/>
          <a:p>
            <a:r>
              <a:rPr lang="en-US" sz="2600" dirty="0"/>
              <a:t>Are you currently receiving updates from TEYA?</a:t>
            </a:r>
          </a:p>
          <a:p>
            <a:r>
              <a:rPr lang="en-US" sz="2600" dirty="0"/>
              <a:t>Friday updates</a:t>
            </a:r>
          </a:p>
          <a:p>
            <a:r>
              <a:rPr lang="en-US" sz="2600" dirty="0"/>
              <a:t>Special announcements</a:t>
            </a:r>
          </a:p>
          <a:p>
            <a:r>
              <a:rPr lang="en-US" sz="2600" dirty="0"/>
              <a:t>Webinar/learning opportunities</a:t>
            </a:r>
          </a:p>
          <a:p>
            <a:r>
              <a:rPr lang="en-US" sz="2600" dirty="0"/>
              <a:t>Funding opportunities and links</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sz="half" idx="4294967295"/>
          </p:nvPr>
        </p:nvPicPr>
        <p:blipFill>
          <a:blip r:embed="rId3"/>
          <a:stretch>
            <a:fillRect/>
          </a:stretch>
        </p:blipFill>
        <p:spPr>
          <a:xfrm>
            <a:off x="4571365" y="1285558"/>
            <a:ext cx="4257675" cy="4051300"/>
          </a:xfrm>
          <a:prstGeom prst="rect">
            <a:avLst/>
          </a:prstGeom>
        </p:spPr>
      </p:pic>
    </p:spTree>
    <p:extLst>
      <p:ext uri="{BB962C8B-B14F-4D97-AF65-F5344CB8AC3E}">
        <p14:creationId xmlns:p14="http://schemas.microsoft.com/office/powerpoint/2010/main" val="2911928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olderindians.acl.gov</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4800" y="1600201"/>
            <a:ext cx="4419600" cy="3413759"/>
          </a:xfrm>
          <a:prstGeom prst="rect">
            <a:avLst/>
          </a:prstGeom>
        </p:spPr>
      </p:pic>
      <p:sp>
        <p:nvSpPr>
          <p:cNvPr id="4" name="Text Placeholder 3"/>
          <p:cNvSpPr>
            <a:spLocks noGrp="1"/>
          </p:cNvSpPr>
          <p:nvPr>
            <p:ph type="body" idx="2"/>
          </p:nvPr>
        </p:nvSpPr>
        <p:spPr>
          <a:xfrm>
            <a:off x="4942840" y="1600201"/>
            <a:ext cx="4038600" cy="3769042"/>
          </a:xfrm>
        </p:spPr>
        <p:txBody>
          <a:bodyPr/>
          <a:lstStyle/>
          <a:p>
            <a:r>
              <a:rPr lang="en-US" sz="2600" dirty="0"/>
              <a:t>Your dedicated website</a:t>
            </a:r>
          </a:p>
          <a:p>
            <a:r>
              <a:rPr lang="en-US" sz="2600" dirty="0"/>
              <a:t>Managed by amazing friends always looking for feedback</a:t>
            </a:r>
          </a:p>
          <a:p>
            <a:r>
              <a:rPr lang="en-US" sz="2600" dirty="0"/>
              <a:t>Archived presentations</a:t>
            </a:r>
          </a:p>
          <a:p>
            <a:r>
              <a:rPr lang="en-US" sz="2600" dirty="0"/>
              <a:t>Resources and updates</a:t>
            </a:r>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54</a:t>
            </a:fld>
            <a:endParaRPr lang="en-US" dirty="0"/>
          </a:p>
        </p:txBody>
      </p:sp>
    </p:spTree>
    <p:extLst>
      <p:ext uri="{BB962C8B-B14F-4D97-AF65-F5344CB8AC3E}">
        <p14:creationId xmlns:p14="http://schemas.microsoft.com/office/powerpoint/2010/main" val="148847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39" y="44450"/>
            <a:ext cx="8229600" cy="1143000"/>
          </a:xfrm>
        </p:spPr>
        <p:txBody>
          <a:bodyPr/>
          <a:lstStyle/>
          <a:p>
            <a:r>
              <a:rPr lang="en-US" b="1" dirty="0"/>
              <a:t>olderindians.acl.gov</a:t>
            </a:r>
          </a:p>
        </p:txBody>
      </p:sp>
      <p:sp>
        <p:nvSpPr>
          <p:cNvPr id="4" name="Text Placeholder 3"/>
          <p:cNvSpPr>
            <a:spLocks noGrp="1"/>
          </p:cNvSpPr>
          <p:nvPr>
            <p:ph type="body" idx="2"/>
          </p:nvPr>
        </p:nvSpPr>
        <p:spPr>
          <a:xfrm>
            <a:off x="3718560" y="975360"/>
            <a:ext cx="4892040" cy="4897902"/>
          </a:xfrm>
        </p:spPr>
        <p:txBody>
          <a:bodyPr/>
          <a:lstStyle/>
          <a:p>
            <a:pPr marL="50800" indent="0">
              <a:buNone/>
            </a:pPr>
            <a:r>
              <a:rPr lang="en-US" sz="2600" dirty="0"/>
              <a:t>For Directors Tab has key resources:</a:t>
            </a:r>
          </a:p>
          <a:p>
            <a:r>
              <a:rPr lang="en-US" b="1" dirty="0"/>
              <a:t>Required: Reporting / Recordkeeping </a:t>
            </a:r>
            <a:r>
              <a:rPr lang="en-US" sz="2400" dirty="0"/>
              <a:t>(See page 68 of Resource Manual)</a:t>
            </a:r>
          </a:p>
          <a:p>
            <a:r>
              <a:rPr lang="en-US" b="1" dirty="0"/>
              <a:t>Title VI Resource Manual </a:t>
            </a:r>
            <a:r>
              <a:rPr lang="en-US" sz="2400" dirty="0"/>
              <a:t>(expands on much of the information shared in this webinar)</a:t>
            </a:r>
          </a:p>
          <a:p>
            <a:r>
              <a:rPr lang="en-US" b="1" dirty="0"/>
              <a:t>Find a Title VI Director </a:t>
            </a:r>
            <a:r>
              <a:rPr lang="en-US" sz="2400" dirty="0"/>
              <a:t>(connect with your peers)</a:t>
            </a:r>
          </a:p>
          <a:p>
            <a:endParaRPr lang="en-US" sz="26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55</a:t>
            </a:fld>
            <a:endParaRPr lang="en-US"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3"/>
          <a:srcRect l="61362" t="38125" r="15392" b="39968"/>
          <a:stretch/>
        </p:blipFill>
        <p:spPr>
          <a:xfrm>
            <a:off x="472440" y="1429385"/>
            <a:ext cx="3024740" cy="1602573"/>
          </a:xfrm>
          <a:prstGeom prst="rect">
            <a:avLst/>
          </a:prstGeom>
        </p:spPr>
      </p:pic>
    </p:spTree>
    <p:extLst>
      <p:ext uri="{BB962C8B-B14F-4D97-AF65-F5344CB8AC3E}">
        <p14:creationId xmlns:p14="http://schemas.microsoft.com/office/powerpoint/2010/main" val="1020577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AB6E00-3982-4C3F-A979-8CA55A18B5B5}"/>
              </a:ext>
            </a:extLst>
          </p:cNvPr>
          <p:cNvSpPr>
            <a:spLocks noGrp="1"/>
          </p:cNvSpPr>
          <p:nvPr>
            <p:ph type="title"/>
          </p:nvPr>
        </p:nvSpPr>
        <p:spPr/>
        <p:txBody>
          <a:bodyPr/>
          <a:lstStyle/>
          <a:p>
            <a:r>
              <a:rPr lang="en-US" dirty="0"/>
              <a:t>Learning Management System</a:t>
            </a:r>
          </a:p>
        </p:txBody>
      </p:sp>
      <p:sp>
        <p:nvSpPr>
          <p:cNvPr id="7" name="Text Placeholder 6">
            <a:extLst>
              <a:ext uri="{FF2B5EF4-FFF2-40B4-BE49-F238E27FC236}">
                <a16:creationId xmlns:a16="http://schemas.microsoft.com/office/drawing/2014/main" id="{FE74D551-62B3-4D1D-967F-37FFB9F488A6}"/>
              </a:ext>
            </a:extLst>
          </p:cNvPr>
          <p:cNvSpPr>
            <a:spLocks noGrp="1"/>
          </p:cNvSpPr>
          <p:nvPr>
            <p:ph type="body" idx="1"/>
          </p:nvPr>
        </p:nvSpPr>
        <p:spPr/>
        <p:txBody>
          <a:bodyPr/>
          <a:lstStyle/>
          <a:p>
            <a:r>
              <a:rPr lang="en-US" dirty="0">
                <a:hlinkClick r:id="rId3"/>
              </a:rPr>
              <a:t>https://olderindians.inquisiqlms.com/Default.aspx</a:t>
            </a:r>
            <a:endParaRPr lang="en-US" dirty="0"/>
          </a:p>
          <a:p>
            <a:endParaRPr lang="en-US" dirty="0"/>
          </a:p>
        </p:txBody>
      </p:sp>
      <p:sp>
        <p:nvSpPr>
          <p:cNvPr id="5" name="Slide Number Placeholder 4">
            <a:extLst>
              <a:ext uri="{FF2B5EF4-FFF2-40B4-BE49-F238E27FC236}">
                <a16:creationId xmlns:a16="http://schemas.microsoft.com/office/drawing/2014/main" id="{1C35DDDB-0928-46FA-B1DB-AE418A7028F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56</a:t>
            </a:fld>
            <a:endParaRPr lang="en-US" dirty="0"/>
          </a:p>
        </p:txBody>
      </p:sp>
      <p:pic>
        <p:nvPicPr>
          <p:cNvPr id="9" name="Picture 8">
            <a:extLst>
              <a:ext uri="{FF2B5EF4-FFF2-40B4-BE49-F238E27FC236}">
                <a16:creationId xmlns:a16="http://schemas.microsoft.com/office/drawing/2014/main" id="{F7529CD8-3A10-453B-AB82-3B7B3C1097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8751" y="2978217"/>
            <a:ext cx="2393089" cy="2231958"/>
          </a:xfrm>
          <a:prstGeom prst="rect">
            <a:avLst/>
          </a:prstGeom>
        </p:spPr>
      </p:pic>
      <p:pic>
        <p:nvPicPr>
          <p:cNvPr id="11" name="Picture 10">
            <a:extLst>
              <a:ext uri="{FF2B5EF4-FFF2-40B4-BE49-F238E27FC236}">
                <a16:creationId xmlns:a16="http://schemas.microsoft.com/office/drawing/2014/main" id="{1758D3D8-6999-4857-9C15-575C148C700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09852" y="2991394"/>
            <a:ext cx="2080536" cy="2175918"/>
          </a:xfrm>
          <a:prstGeom prst="rect">
            <a:avLst/>
          </a:prstGeom>
        </p:spPr>
      </p:pic>
      <p:pic>
        <p:nvPicPr>
          <p:cNvPr id="13" name="Picture 12">
            <a:extLst>
              <a:ext uri="{FF2B5EF4-FFF2-40B4-BE49-F238E27FC236}">
                <a16:creationId xmlns:a16="http://schemas.microsoft.com/office/drawing/2014/main" id="{C39C0967-2627-4A96-BBE0-7BED8179760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319325" y="3043646"/>
            <a:ext cx="2089007" cy="2028280"/>
          </a:xfrm>
          <a:prstGeom prst="rect">
            <a:avLst/>
          </a:prstGeom>
        </p:spPr>
      </p:pic>
    </p:spTree>
    <p:extLst>
      <p:ext uri="{BB962C8B-B14F-4D97-AF65-F5344CB8AC3E}">
        <p14:creationId xmlns:p14="http://schemas.microsoft.com/office/powerpoint/2010/main" val="22622281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7F3DDB-03F5-466A-A049-9A8EC39903B8}"/>
              </a:ext>
            </a:extLst>
          </p:cNvPr>
          <p:cNvSpPr>
            <a:spLocks noGrp="1"/>
          </p:cNvSpPr>
          <p:nvPr>
            <p:ph type="title"/>
          </p:nvPr>
        </p:nvSpPr>
        <p:spPr/>
        <p:txBody>
          <a:bodyPr/>
          <a:lstStyle/>
          <a:p>
            <a:r>
              <a:rPr lang="en-US" dirty="0"/>
              <a:t>Thank You!</a:t>
            </a:r>
          </a:p>
        </p:txBody>
      </p:sp>
      <p:sp>
        <p:nvSpPr>
          <p:cNvPr id="6" name="Text Placeholder 5">
            <a:extLst>
              <a:ext uri="{FF2B5EF4-FFF2-40B4-BE49-F238E27FC236}">
                <a16:creationId xmlns:a16="http://schemas.microsoft.com/office/drawing/2014/main" id="{C0DF40E3-0237-4BEA-ADD2-BD0ADA497CF7}"/>
              </a:ext>
            </a:extLst>
          </p:cNvPr>
          <p:cNvSpPr>
            <a:spLocks noGrp="1"/>
          </p:cNvSpPr>
          <p:nvPr>
            <p:ph type="body" idx="1"/>
          </p:nvPr>
        </p:nvSpPr>
        <p:spPr/>
        <p:txBody>
          <a:bodyPr/>
          <a:lstStyle/>
          <a:p>
            <a:pPr marL="25400" indent="0" algn="ctr">
              <a:buNone/>
            </a:pPr>
            <a:r>
              <a:rPr lang="en-US" sz="4000" dirty="0"/>
              <a:t>  For all that you do for the Elders!</a:t>
            </a:r>
          </a:p>
          <a:p>
            <a:pPr marL="25400" indent="0" algn="ctr">
              <a:buNone/>
            </a:pPr>
            <a:endParaRPr lang="en-US" sz="4000" dirty="0"/>
          </a:p>
          <a:p>
            <a:pPr marL="25400" indent="0" algn="ctr">
              <a:buNone/>
            </a:pPr>
            <a:r>
              <a:rPr lang="en-US" sz="2400" dirty="0"/>
              <a:t>Louise Ryan</a:t>
            </a:r>
          </a:p>
          <a:p>
            <a:pPr marL="25400" indent="0" algn="ctr">
              <a:buNone/>
            </a:pPr>
            <a:r>
              <a:rPr lang="en-US" sz="2400" dirty="0"/>
              <a:t>Region X Regional Administrator</a:t>
            </a:r>
          </a:p>
          <a:p>
            <a:pPr marL="25400" indent="0" algn="ctr">
              <a:buNone/>
            </a:pPr>
            <a:r>
              <a:rPr lang="en-US" sz="2400" dirty="0"/>
              <a:t>206-615-2299</a:t>
            </a:r>
          </a:p>
          <a:p>
            <a:pPr marL="25400" indent="0" algn="ctr">
              <a:buNone/>
            </a:pPr>
            <a:r>
              <a:rPr lang="en-US" sz="2400" dirty="0"/>
              <a:t>Louise.Ryan@acl.hhs.gov</a:t>
            </a:r>
          </a:p>
        </p:txBody>
      </p:sp>
      <p:sp>
        <p:nvSpPr>
          <p:cNvPr id="4" name="Slide Number Placeholder 3">
            <a:extLst>
              <a:ext uri="{FF2B5EF4-FFF2-40B4-BE49-F238E27FC236}">
                <a16:creationId xmlns:a16="http://schemas.microsoft.com/office/drawing/2014/main" id="{B50C5867-B570-4713-BE7E-987F7A70980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57</a:t>
            </a:fld>
            <a:endParaRPr lang="en-US" dirty="0"/>
          </a:p>
        </p:txBody>
      </p:sp>
    </p:spTree>
    <p:extLst>
      <p:ext uri="{BB962C8B-B14F-4D97-AF65-F5344CB8AC3E}">
        <p14:creationId xmlns:p14="http://schemas.microsoft.com/office/powerpoint/2010/main" val="2347134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66365-D44B-4E45-9600-23B3597D569B}"/>
              </a:ext>
            </a:extLst>
          </p:cNvPr>
          <p:cNvSpPr>
            <a:spLocks noGrp="1"/>
          </p:cNvSpPr>
          <p:nvPr>
            <p:ph type="title"/>
          </p:nvPr>
        </p:nvSpPr>
        <p:spPr/>
        <p:txBody>
          <a:bodyPr/>
          <a:lstStyle/>
          <a:p>
            <a:r>
              <a:rPr lang="en-US" dirty="0"/>
              <a:t>Self-Assessment</a:t>
            </a:r>
          </a:p>
        </p:txBody>
      </p:sp>
      <p:sp>
        <p:nvSpPr>
          <p:cNvPr id="6" name="Text Placeholder 5">
            <a:extLst>
              <a:ext uri="{FF2B5EF4-FFF2-40B4-BE49-F238E27FC236}">
                <a16:creationId xmlns:a16="http://schemas.microsoft.com/office/drawing/2014/main" id="{6B55300E-06D4-4012-89D6-EDC9B4A8FAB4}"/>
              </a:ext>
            </a:extLst>
          </p:cNvPr>
          <p:cNvSpPr>
            <a:spLocks noGrp="1"/>
          </p:cNvSpPr>
          <p:nvPr>
            <p:ph type="body" idx="1"/>
          </p:nvPr>
        </p:nvSpPr>
        <p:spPr/>
        <p:txBody>
          <a:bodyPr/>
          <a:lstStyle/>
          <a:p>
            <a:r>
              <a:rPr lang="en-US" dirty="0"/>
              <a:t>Before you can fully manage a program, you need to know…</a:t>
            </a:r>
          </a:p>
          <a:p>
            <a:pPr lvl="1"/>
            <a:r>
              <a:rPr lang="en-US" dirty="0"/>
              <a:t>What you don’t know</a:t>
            </a:r>
          </a:p>
          <a:p>
            <a:pPr lvl="1"/>
            <a:r>
              <a:rPr lang="en-US" dirty="0"/>
              <a:t>Who are the key leaders? </a:t>
            </a:r>
          </a:p>
          <a:p>
            <a:pPr lvl="2"/>
            <a:r>
              <a:rPr lang="en-US" dirty="0"/>
              <a:t>Fiscal, other departments such as housing &amp; clinic </a:t>
            </a:r>
          </a:p>
          <a:p>
            <a:pPr lvl="1"/>
            <a:r>
              <a:rPr lang="en-US" dirty="0"/>
              <a:t>Who are the Elders?</a:t>
            </a:r>
          </a:p>
          <a:p>
            <a:pPr lvl="1"/>
            <a:r>
              <a:rPr lang="en-US" dirty="0"/>
              <a:t>What are the grant requirements?</a:t>
            </a:r>
          </a:p>
        </p:txBody>
      </p:sp>
      <p:sp>
        <p:nvSpPr>
          <p:cNvPr id="4" name="Slide Number Placeholder 3">
            <a:extLst>
              <a:ext uri="{FF2B5EF4-FFF2-40B4-BE49-F238E27FC236}">
                <a16:creationId xmlns:a16="http://schemas.microsoft.com/office/drawing/2014/main" id="{C34C7010-197A-4312-8F56-74AF5C278A6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11009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0E79-D6AC-4F55-AC63-5C42B6782FD5}"/>
              </a:ext>
            </a:extLst>
          </p:cNvPr>
          <p:cNvSpPr>
            <a:spLocks noGrp="1"/>
          </p:cNvSpPr>
          <p:nvPr>
            <p:ph type="title"/>
          </p:nvPr>
        </p:nvSpPr>
        <p:spPr/>
        <p:txBody>
          <a:bodyPr/>
          <a:lstStyle/>
          <a:p>
            <a:r>
              <a:rPr lang="en-US" dirty="0"/>
              <a:t>Homework</a:t>
            </a:r>
          </a:p>
        </p:txBody>
      </p:sp>
      <p:sp>
        <p:nvSpPr>
          <p:cNvPr id="3" name="Text Placeholder 2">
            <a:extLst>
              <a:ext uri="{FF2B5EF4-FFF2-40B4-BE49-F238E27FC236}">
                <a16:creationId xmlns:a16="http://schemas.microsoft.com/office/drawing/2014/main" id="{4873E2A7-BDE6-4DFB-B4B2-5994CD260C8E}"/>
              </a:ext>
            </a:extLst>
          </p:cNvPr>
          <p:cNvSpPr>
            <a:spLocks noGrp="1"/>
          </p:cNvSpPr>
          <p:nvPr>
            <p:ph type="body" idx="1"/>
          </p:nvPr>
        </p:nvSpPr>
        <p:spPr/>
        <p:txBody>
          <a:bodyPr/>
          <a:lstStyle/>
          <a:p>
            <a:r>
              <a:rPr lang="en-US" dirty="0"/>
              <a:t>Think about your strengths and weaknesses as a Title VI Director</a:t>
            </a:r>
          </a:p>
          <a:p>
            <a:r>
              <a:rPr lang="en-US" dirty="0"/>
              <a:t>Find a half hour each week to learn something new about your Tribe/Tribal organization or another agency that serves elders </a:t>
            </a:r>
          </a:p>
        </p:txBody>
      </p:sp>
      <p:sp>
        <p:nvSpPr>
          <p:cNvPr id="4" name="Slide Number Placeholder 3">
            <a:extLst>
              <a:ext uri="{FF2B5EF4-FFF2-40B4-BE49-F238E27FC236}">
                <a16:creationId xmlns:a16="http://schemas.microsoft.com/office/drawing/2014/main" id="{25396259-8BCE-4414-B4BB-421FFE6D13C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163256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dirty="0"/>
          </a:p>
        </p:txBody>
      </p:sp>
      <p:sp>
        <p:nvSpPr>
          <p:cNvPr id="7" name="Text Placeholder 6">
            <a:extLst>
              <a:ext uri="{C183D7F6-B498-43B3-948B-1728B52AA6E4}">
                <adec:decorative xmlns:adec="http://schemas.microsoft.com/office/drawing/2017/decorative" val="1"/>
              </a:ext>
            </a:extLst>
          </p:cNvPr>
          <p:cNvSpPr>
            <a:spLocks noGrp="1"/>
          </p:cNvSpPr>
          <p:nvPr>
            <p:ph type="body" idx="1"/>
          </p:nvPr>
        </p:nvSpPr>
        <p:spPr/>
        <p:txBody>
          <a:bodyPr/>
          <a:lstStyle/>
          <a:p>
            <a:r>
              <a:rPr lang="en-US" sz="2800" dirty="0"/>
              <a:t>Leadership</a:t>
            </a:r>
          </a:p>
        </p:txBody>
      </p:sp>
      <p:sp>
        <p:nvSpPr>
          <p:cNvPr id="6" name="Title 5">
            <a:extLst>
              <a:ext uri="{C183D7F6-B498-43B3-948B-1728B52AA6E4}">
                <adec:decorative xmlns:adec="http://schemas.microsoft.com/office/drawing/2017/decorative" val="1"/>
              </a:ext>
            </a:extLst>
          </p:cNvPr>
          <p:cNvSpPr>
            <a:spLocks noGrp="1"/>
          </p:cNvSpPr>
          <p:nvPr>
            <p:ph type="title"/>
          </p:nvPr>
        </p:nvSpPr>
        <p:spPr/>
        <p:txBody>
          <a:bodyPr/>
          <a:lstStyle/>
          <a:p>
            <a:r>
              <a:rPr lang="en-US" dirty="0"/>
              <a:t>Your Role As Title VI Director </a:t>
            </a:r>
          </a:p>
        </p:txBody>
      </p:sp>
    </p:spTree>
    <p:extLst>
      <p:ext uri="{BB962C8B-B14F-4D97-AF65-F5344CB8AC3E}">
        <p14:creationId xmlns:p14="http://schemas.microsoft.com/office/powerpoint/2010/main" val="3978896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47">
            <a:extLst>
              <a:ext uri="{C183D7F6-B498-43B3-948B-1728B52AA6E4}">
                <adec:decorative xmlns:adec="http://schemas.microsoft.com/office/drawing/2017/decorative" val="1"/>
              </a:ext>
            </a:extLst>
          </p:cNvPr>
          <p:cNvSpPr txBox="1">
            <a:spLocks noGrp="1"/>
          </p:cNvSpPr>
          <p:nvPr>
            <p:ph type="body" idx="1"/>
          </p:nvPr>
        </p:nvSpPr>
        <p:spPr>
          <a:xfrm>
            <a:off x="320040" y="966650"/>
            <a:ext cx="8503920" cy="4976949"/>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3200"/>
              <a:buChar char="•"/>
            </a:pPr>
            <a:r>
              <a:rPr lang="en-US" sz="3200" dirty="0"/>
              <a:t>You are a Leader with a Mission </a:t>
            </a:r>
            <a:endParaRPr lang="en-US" sz="2000" dirty="0"/>
          </a:p>
          <a:p>
            <a:pPr marL="685800" lvl="1" indent="-228600">
              <a:spcBef>
                <a:spcPts val="0"/>
              </a:spcBef>
            </a:pPr>
            <a:r>
              <a:rPr lang="en-US" dirty="0"/>
              <a:t>To ensure the delivery of nutrition services, supportive services and caregiver services on behalf of Tribal Elders </a:t>
            </a:r>
          </a:p>
          <a:p>
            <a:pPr marL="685800" lvl="1" indent="-228600">
              <a:spcBef>
                <a:spcPts val="0"/>
              </a:spcBef>
            </a:pPr>
            <a:r>
              <a:rPr lang="en-US" dirty="0"/>
              <a:t>Voice and Face of the program serving as a point of contact for Elders and Caregivers</a:t>
            </a:r>
          </a:p>
          <a:p>
            <a:pPr marL="685800" lvl="1" indent="-228600">
              <a:spcBef>
                <a:spcPts val="0"/>
              </a:spcBef>
            </a:pPr>
            <a:r>
              <a:rPr lang="en-US" dirty="0"/>
              <a:t>Direct Service Provider  -  may be providing direct services to elders and caregivers by cooking/serving meals, providing transportation, doing assessments and care coordination, and more</a:t>
            </a:r>
          </a:p>
          <a:p>
            <a:pPr marL="228600" indent="-228600">
              <a:spcBef>
                <a:spcPts val="0"/>
              </a:spcBef>
            </a:pPr>
            <a:endParaRPr lang="en-US" sz="2800" dirty="0"/>
          </a:p>
          <a:p>
            <a:pPr marL="457200" lvl="1" indent="0">
              <a:spcBef>
                <a:spcPts val="0"/>
              </a:spcBef>
              <a:buSzPts val="3200"/>
              <a:buNone/>
            </a:pPr>
            <a:endParaRPr dirty="0"/>
          </a:p>
          <a:p>
            <a:pPr marL="0" lvl="0" indent="0" algn="l" rtl="0">
              <a:spcBef>
                <a:spcPts val="640"/>
              </a:spcBef>
              <a:spcAft>
                <a:spcPts val="0"/>
              </a:spcAft>
              <a:buSzPts val="3200"/>
              <a:buNone/>
            </a:pPr>
            <a:r>
              <a:rPr lang="en-US" dirty="0"/>
              <a:t>      </a:t>
            </a:r>
            <a:endParaRPr dirty="0"/>
          </a:p>
        </p:txBody>
      </p:sp>
      <p:sp>
        <p:nvSpPr>
          <p:cNvPr id="347" name="Google Shape;347;p47">
            <a:extLst>
              <a:ext uri="{C183D7F6-B498-43B3-948B-1728B52AA6E4}">
                <adec:decorative xmlns:adec="http://schemas.microsoft.com/office/drawing/2017/decorative" val="1"/>
              </a:ext>
            </a:extLst>
          </p:cNvPr>
          <p:cNvSpPr txBox="1">
            <a:spLocks noGrp="1"/>
          </p:cNvSpPr>
          <p:nvPr>
            <p:ph type="title"/>
          </p:nvPr>
        </p:nvSpPr>
        <p:spPr>
          <a:xfrm>
            <a:off x="457200" y="0"/>
            <a:ext cx="82296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Arial"/>
              <a:buNone/>
            </a:pPr>
            <a:r>
              <a:rPr lang="en-US" sz="3600" b="1" dirty="0"/>
              <a:t>Your Role as Director</a:t>
            </a:r>
            <a:endParaRPr sz="3600" b="1" dirty="0"/>
          </a:p>
        </p:txBody>
      </p:sp>
    </p:spTree>
    <p:extLst>
      <p:ext uri="{BB962C8B-B14F-4D97-AF65-F5344CB8AC3E}">
        <p14:creationId xmlns:p14="http://schemas.microsoft.com/office/powerpoint/2010/main" val="212758701"/>
      </p:ext>
    </p:extLst>
  </p:cSld>
  <p:clrMapOvr>
    <a:masterClrMapping/>
  </p:clrMapOvr>
</p:sld>
</file>

<file path=ppt/theme/theme1.xml><?xml version="1.0" encoding="utf-8"?>
<a:theme xmlns:a="http://schemas.openxmlformats.org/drawingml/2006/main" name="ACLPresentationTemplate_2014">
  <a:themeElements>
    <a:clrScheme name="ACL">
      <a:dk1>
        <a:srgbClr val="000000"/>
      </a:dk1>
      <a:lt1>
        <a:srgbClr val="FFFFFF"/>
      </a:lt1>
      <a:dk2>
        <a:srgbClr val="0A4F90"/>
      </a:dk2>
      <a:lt2>
        <a:srgbClr val="FAA21C"/>
      </a:lt2>
      <a:accent1>
        <a:srgbClr val="BF1E2E"/>
      </a:accent1>
      <a:accent2>
        <a:srgbClr val="E3F1FD"/>
      </a:accent2>
      <a:accent3>
        <a:srgbClr val="FAA21C"/>
      </a:accent3>
      <a:accent4>
        <a:srgbClr val="0A4F90"/>
      </a:accent4>
      <a:accent5>
        <a:srgbClr val="C0C0C0"/>
      </a:accent5>
      <a:accent6>
        <a:srgbClr val="777777"/>
      </a:accent6>
      <a:hlink>
        <a:srgbClr val="0033CC"/>
      </a:hlink>
      <a:folHlink>
        <a:srgbClr val="5F0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12355</TotalTime>
  <Words>5117</Words>
  <Application>Microsoft Office PowerPoint</Application>
  <PresentationFormat>On-screen Show (4:3)</PresentationFormat>
  <Paragraphs>534</Paragraphs>
  <Slides>57</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Noto Sans Symbols</vt:lpstr>
      <vt:lpstr>Calibri</vt:lpstr>
      <vt:lpstr>Wingdings</vt:lpstr>
      <vt:lpstr>Courier New</vt:lpstr>
      <vt:lpstr>Arial</vt:lpstr>
      <vt:lpstr>inherit</vt:lpstr>
      <vt:lpstr>Times New Roman</vt:lpstr>
      <vt:lpstr>Georgia</vt:lpstr>
      <vt:lpstr>ACLPresentationTemplate_2014</vt:lpstr>
      <vt:lpstr>Check out: https://olderindians.acl.gov </vt:lpstr>
      <vt:lpstr>Learning Objectives</vt:lpstr>
      <vt:lpstr>Presentation Outline</vt:lpstr>
      <vt:lpstr>Strengths &amp; Weaknesses</vt:lpstr>
      <vt:lpstr>Self-Assessment</vt:lpstr>
      <vt:lpstr>Self-Assessment</vt:lpstr>
      <vt:lpstr>Homework</vt:lpstr>
      <vt:lpstr>Your Role As Title VI Director </vt:lpstr>
      <vt:lpstr>Your Role as Director</vt:lpstr>
      <vt:lpstr>Role: Manager</vt:lpstr>
      <vt:lpstr>Role: Relationship Builder</vt:lpstr>
      <vt:lpstr>Role: Connector</vt:lpstr>
      <vt:lpstr>You Are Not Alone!</vt:lpstr>
      <vt:lpstr>Law and Authority  </vt:lpstr>
      <vt:lpstr>What you need to know</vt:lpstr>
      <vt:lpstr>Law, Regulation, Guidance</vt:lpstr>
      <vt:lpstr>The Older Americans Act</vt:lpstr>
      <vt:lpstr>Older Americans Act: Key Provisions </vt:lpstr>
      <vt:lpstr>Older Americans Act:  Key Provisions</vt:lpstr>
      <vt:lpstr>Title VI Requirements</vt:lpstr>
      <vt:lpstr>Tip – Service Alignment in the OAA</vt:lpstr>
      <vt:lpstr>Services  </vt:lpstr>
      <vt:lpstr>Part A/B Grants - Nutrition Services</vt:lpstr>
      <vt:lpstr>Part A/B Grants –  Nutrition Services - PERMITTED</vt:lpstr>
      <vt:lpstr>Part A/B Grants - Supportive Services - Required</vt:lpstr>
      <vt:lpstr>Part A/B Grants -  Supportive Services - Permitted</vt:lpstr>
      <vt:lpstr>Part A/B Grants -  Supportive Services – Permitted Examples</vt:lpstr>
      <vt:lpstr>Part C—Caregiver Support Services</vt:lpstr>
      <vt:lpstr>Who are Caregivers? </vt:lpstr>
      <vt:lpstr>Part C – Services - Required</vt:lpstr>
      <vt:lpstr>Homework</vt:lpstr>
      <vt:lpstr>Policies and Procedures </vt:lpstr>
      <vt:lpstr>Policies and Procedures (P&amp;P) </vt:lpstr>
      <vt:lpstr>Policies and Procedures (P&amp;P) </vt:lpstr>
      <vt:lpstr>Policies</vt:lpstr>
      <vt:lpstr>Procedures</vt:lpstr>
      <vt:lpstr>P&amp;P Example</vt:lpstr>
      <vt:lpstr>Policies and Procedures</vt:lpstr>
      <vt:lpstr>Policies and Procedures</vt:lpstr>
      <vt:lpstr>P&amp;P Training &amp; Review</vt:lpstr>
      <vt:lpstr>Tip: P&amp;P Development</vt:lpstr>
      <vt:lpstr>Tip: Using Allowable Services for Policy and Procedure Development</vt:lpstr>
      <vt:lpstr>Homework</vt:lpstr>
      <vt:lpstr>Budgeting </vt:lpstr>
      <vt:lpstr>Budgeting</vt:lpstr>
      <vt:lpstr>Tip: Schedule Budget Communications/Meetings</vt:lpstr>
      <vt:lpstr>Data Collection &amp; Reporting </vt:lpstr>
      <vt:lpstr>Keep Track of Services Provided</vt:lpstr>
      <vt:lpstr>OAAPS Specific Resources</vt:lpstr>
      <vt:lpstr>Homework</vt:lpstr>
      <vt:lpstr>Wrap Up</vt:lpstr>
      <vt:lpstr>Resources</vt:lpstr>
      <vt:lpstr>Title VI Communications</vt:lpstr>
      <vt:lpstr>olderindians.acl.gov</vt:lpstr>
      <vt:lpstr>olderindians.acl.gov</vt:lpstr>
      <vt:lpstr>Learning Management System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Wiatr-Rodriguez, Amy (ACL);Boven, Lacey (ACL)</dc:creator>
  <cp:lastModifiedBy>Joaquin Phoenix</cp:lastModifiedBy>
  <cp:revision>263</cp:revision>
  <cp:lastPrinted>2020-02-28T19:52:57Z</cp:lastPrinted>
  <dcterms:modified xsi:type="dcterms:W3CDTF">2022-04-12T01:37:54Z</dcterms:modified>
</cp:coreProperties>
</file>