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6"/>
  </p:notesMasterIdLst>
  <p:sldIdLst>
    <p:sldId id="662" r:id="rId5"/>
    <p:sldId id="664" r:id="rId6"/>
    <p:sldId id="665" r:id="rId7"/>
    <p:sldId id="666" r:id="rId8"/>
    <p:sldId id="667" r:id="rId9"/>
    <p:sldId id="668" r:id="rId10"/>
    <p:sldId id="669" r:id="rId11"/>
    <p:sldId id="670" r:id="rId12"/>
    <p:sldId id="671" r:id="rId13"/>
    <p:sldId id="672" r:id="rId14"/>
    <p:sldId id="673" r:id="rId15"/>
    <p:sldId id="674" r:id="rId16"/>
    <p:sldId id="675" r:id="rId17"/>
    <p:sldId id="676" r:id="rId18"/>
    <p:sldId id="677" r:id="rId19"/>
    <p:sldId id="717" r:id="rId20"/>
    <p:sldId id="718" r:id="rId21"/>
    <p:sldId id="712" r:id="rId22"/>
    <p:sldId id="715" r:id="rId23"/>
    <p:sldId id="716" r:id="rId24"/>
    <p:sldId id="680" r:id="rId25"/>
    <p:sldId id="681" r:id="rId26"/>
    <p:sldId id="682" r:id="rId27"/>
    <p:sldId id="683" r:id="rId28"/>
    <p:sldId id="684" r:id="rId29"/>
    <p:sldId id="685" r:id="rId30"/>
    <p:sldId id="720" r:id="rId31"/>
    <p:sldId id="721" r:id="rId32"/>
    <p:sldId id="686" r:id="rId33"/>
    <p:sldId id="687" r:id="rId34"/>
    <p:sldId id="688" r:id="rId35"/>
    <p:sldId id="689" r:id="rId36"/>
    <p:sldId id="690" r:id="rId37"/>
    <p:sldId id="691" r:id="rId38"/>
    <p:sldId id="692" r:id="rId39"/>
    <p:sldId id="693" r:id="rId40"/>
    <p:sldId id="694" r:id="rId41"/>
    <p:sldId id="695" r:id="rId42"/>
    <p:sldId id="696" r:id="rId43"/>
    <p:sldId id="697" r:id="rId44"/>
    <p:sldId id="726" r:id="rId45"/>
    <p:sldId id="727" r:id="rId46"/>
    <p:sldId id="698" r:id="rId47"/>
    <p:sldId id="699" r:id="rId48"/>
    <p:sldId id="700" r:id="rId49"/>
    <p:sldId id="701" r:id="rId50"/>
    <p:sldId id="722" r:id="rId51"/>
    <p:sldId id="723" r:id="rId52"/>
    <p:sldId id="702" r:id="rId53"/>
    <p:sldId id="703" r:id="rId54"/>
    <p:sldId id="704" r:id="rId55"/>
    <p:sldId id="705" r:id="rId56"/>
    <p:sldId id="706" r:id="rId57"/>
    <p:sldId id="724" r:id="rId58"/>
    <p:sldId id="725" r:id="rId59"/>
    <p:sldId id="707" r:id="rId60"/>
    <p:sldId id="708" r:id="rId61"/>
    <p:sldId id="709" r:id="rId62"/>
    <p:sldId id="710" r:id="rId63"/>
    <p:sldId id="713" r:id="rId64"/>
    <p:sldId id="711" r:id="rId65"/>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di Robertson" initials="HR" lastIdx="1" clrIdx="0">
    <p:extLst>
      <p:ext uri="{19B8F6BF-5375-455C-9EA6-DF929625EA0E}">
        <p15:presenceInfo xmlns:p15="http://schemas.microsoft.com/office/powerpoint/2012/main" userId="Heidi Robert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3" autoAdjust="0"/>
    <p:restoredTop sz="86405" autoAdjust="0"/>
  </p:normalViewPr>
  <p:slideViewPr>
    <p:cSldViewPr snapToGrid="0">
      <p:cViewPr varScale="1">
        <p:scale>
          <a:sx n="60" d="100"/>
          <a:sy n="60" d="100"/>
        </p:scale>
        <p:origin x="72" y="293"/>
      </p:cViewPr>
      <p:guideLst/>
    </p:cSldViewPr>
  </p:slideViewPr>
  <p:outlineViewPr>
    <p:cViewPr>
      <p:scale>
        <a:sx n="33" d="100"/>
        <a:sy n="33" d="100"/>
      </p:scale>
      <p:origin x="0" y="-7234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D8BF7D43-4214-44A9-9D03-DE62F8D7CBB6}" type="datetimeFigureOut">
              <a:rPr lang="en-US" smtClean="0"/>
              <a:t>4/11/2022</a:t>
            </a:fld>
            <a:endParaRPr lang="en-US"/>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424BEC29-EBEE-42E4-8ECC-81C5005EAB65}" type="slidenum">
              <a:rPr lang="en-US" smtClean="0"/>
              <a:t>‹#›</a:t>
            </a:fld>
            <a:endParaRPr lang="en-US"/>
          </a:p>
        </p:txBody>
      </p:sp>
    </p:spTree>
    <p:extLst>
      <p:ext uri="{BB962C8B-B14F-4D97-AF65-F5344CB8AC3E}">
        <p14:creationId xmlns:p14="http://schemas.microsoft.com/office/powerpoint/2010/main" val="2346688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use the term Title VI Director to describe your role and understand that you may have a different job title and may even manage more programs than Title VI</a:t>
            </a: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4322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8:notes"/>
          <p:cNvSpPr>
            <a:spLocks noGrp="1" noRot="1" noChangeAspect="1"/>
          </p:cNvSpPr>
          <p:nvPr>
            <p:ph type="sldImg" idx="2"/>
          </p:nvPr>
        </p:nvSpPr>
        <p:spPr>
          <a:xfrm>
            <a:off x="452438" y="703263"/>
            <a:ext cx="6261100" cy="3522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8:notes"/>
          <p:cNvSpPr txBox="1">
            <a:spLocks noGrp="1"/>
          </p:cNvSpPr>
          <p:nvPr>
            <p:ph type="body" idx="1"/>
          </p:nvPr>
        </p:nvSpPr>
        <p:spPr>
          <a:xfrm>
            <a:off x="716619" y="4460257"/>
            <a:ext cx="5732949" cy="4225504"/>
          </a:xfrm>
          <a:prstGeom prst="rect">
            <a:avLst/>
          </a:prstGeom>
          <a:noFill/>
          <a:ln>
            <a:noFill/>
          </a:ln>
        </p:spPr>
        <p:txBody>
          <a:bodyPr spcFirstLastPara="1" wrap="square" lIns="93151" tIns="46575" rIns="93151" bIns="46575" anchor="t" anchorCtr="0">
            <a:noAutofit/>
          </a:bodyPr>
          <a:lstStyle/>
          <a:p>
            <a:pPr marL="0" indent="0"/>
            <a:endParaRPr dirty="0"/>
          </a:p>
        </p:txBody>
      </p:sp>
      <p:sp>
        <p:nvSpPr>
          <p:cNvPr id="248" name="Google Shape;248;p18:notes"/>
          <p:cNvSpPr txBox="1">
            <a:spLocks noGrp="1"/>
          </p:cNvSpPr>
          <p:nvPr>
            <p:ph type="dt" idx="10"/>
          </p:nvPr>
        </p:nvSpPr>
        <p:spPr>
          <a:xfrm>
            <a:off x="4059182" y="1"/>
            <a:ext cx="3105348" cy="469500"/>
          </a:xfrm>
          <a:prstGeom prst="rect">
            <a:avLst/>
          </a:prstGeom>
          <a:noFill/>
          <a:ln>
            <a:noFill/>
          </a:ln>
        </p:spPr>
        <p:txBody>
          <a:bodyPr spcFirstLastPara="1" wrap="square" lIns="93151" tIns="46575" rIns="93151" bIns="46575" anchor="t" anchorCtr="0">
            <a:noAutofit/>
          </a:bodyPr>
          <a:lstStyle/>
          <a:p>
            <a:r>
              <a:rPr lang="en-US" dirty="0"/>
              <a:t>1/23/2017</a:t>
            </a:r>
            <a:endParaRPr dirty="0"/>
          </a:p>
        </p:txBody>
      </p:sp>
      <p:sp>
        <p:nvSpPr>
          <p:cNvPr id="249" name="Google Shape;249;p18:notes"/>
          <p:cNvSpPr txBox="1">
            <a:spLocks noGrp="1"/>
          </p:cNvSpPr>
          <p:nvPr>
            <p:ph type="sldNum" idx="12"/>
          </p:nvPr>
        </p:nvSpPr>
        <p:spPr>
          <a:xfrm>
            <a:off x="4059182" y="8918880"/>
            <a:ext cx="3105348" cy="469500"/>
          </a:xfrm>
          <a:prstGeom prst="rect">
            <a:avLst/>
          </a:prstGeom>
          <a:noFill/>
          <a:ln>
            <a:noFill/>
          </a:ln>
        </p:spPr>
        <p:txBody>
          <a:bodyPr spcFirstLastPara="1" wrap="square" lIns="93151" tIns="46575" rIns="93151" bIns="46575" anchor="b" anchorCtr="0">
            <a:noAutofit/>
          </a:bodyPr>
          <a:lstStyle/>
          <a:p>
            <a:pPr algn="r"/>
            <a:fld id="{00000000-1234-1234-1234-123412341234}" type="slidenum">
              <a:rPr lang="en-US"/>
              <a:pPr algn="r"/>
              <a:t>6</a:t>
            </a:fld>
            <a:endParaRPr dirty="0"/>
          </a:p>
        </p:txBody>
      </p:sp>
    </p:spTree>
    <p:extLst>
      <p:ext uri="{BB962C8B-B14F-4D97-AF65-F5344CB8AC3E}">
        <p14:creationId xmlns:p14="http://schemas.microsoft.com/office/powerpoint/2010/main" val="3975896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0AA55-451D-9446-BDC9-ED1A65A99ECF}" type="slidenum">
              <a:rPr lang="en-US" smtClean="0"/>
              <a:pPr/>
              <a:t>26</a:t>
            </a:fld>
            <a:endParaRPr lang="en-US" dirty="0"/>
          </a:p>
        </p:txBody>
      </p:sp>
    </p:spTree>
    <p:extLst>
      <p:ext uri="{BB962C8B-B14F-4D97-AF65-F5344CB8AC3E}">
        <p14:creationId xmlns:p14="http://schemas.microsoft.com/office/powerpoint/2010/main" val="202002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39</a:t>
            </a:fld>
            <a:endParaRPr lang="en-US" dirty="0"/>
          </a:p>
        </p:txBody>
      </p:sp>
    </p:spTree>
    <p:extLst>
      <p:ext uri="{BB962C8B-B14F-4D97-AF65-F5344CB8AC3E}">
        <p14:creationId xmlns:p14="http://schemas.microsoft.com/office/powerpoint/2010/main" val="404089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contains a table listing the serving sizes for various foods served in the Title VI Program.  The foods include protein foods, grains, vegetables, beans/legumes, fruit, milk or alternate product, nuts/seeds and oils; then a listing of the number of servings per meal; and finally examples of those foods indicating size</a:t>
            </a:r>
          </a:p>
        </p:txBody>
      </p:sp>
      <p:sp>
        <p:nvSpPr>
          <p:cNvPr id="4" name="Slide Number Placeholder 3"/>
          <p:cNvSpPr>
            <a:spLocks noGrp="1"/>
          </p:cNvSpPr>
          <p:nvPr>
            <p:ph type="sldNum" sz="quarter" idx="10"/>
          </p:nvPr>
        </p:nvSpPr>
        <p:spPr/>
        <p:txBody>
          <a:bodyPr/>
          <a:lstStyle/>
          <a:p>
            <a:fld id="{B045B7DE-1198-4F2F-B574-CA8CAE341642}" type="slidenum">
              <a:rPr lang="en-US" smtClean="0"/>
              <a:t>40</a:t>
            </a:fld>
            <a:endParaRPr lang="en-US" dirty="0"/>
          </a:p>
        </p:txBody>
      </p:sp>
    </p:spTree>
    <p:extLst>
      <p:ext uri="{BB962C8B-B14F-4D97-AF65-F5344CB8AC3E}">
        <p14:creationId xmlns:p14="http://schemas.microsoft.com/office/powerpoint/2010/main" val="1160732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44</a:t>
            </a:fld>
            <a:endParaRPr lang="en-US" dirty="0"/>
          </a:p>
        </p:txBody>
      </p:sp>
    </p:spTree>
    <p:extLst>
      <p:ext uri="{BB962C8B-B14F-4D97-AF65-F5344CB8AC3E}">
        <p14:creationId xmlns:p14="http://schemas.microsoft.com/office/powerpoint/2010/main" val="503053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also a robust</a:t>
            </a:r>
            <a:r>
              <a:rPr lang="en-US" baseline="0" dirty="0"/>
              <a:t> website at the following – you can always find the latest info on the home page, as well as archived resources and updates</a:t>
            </a: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57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2102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58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0377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84216-06BE-4663-AA20-B44E652DBB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542CB1-1390-44C2-AC58-F2BCD4D94C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C0446B-39AE-40B0-A43F-B37E185D7762}"/>
              </a:ext>
            </a:extLst>
          </p:cNvPr>
          <p:cNvSpPr>
            <a:spLocks noGrp="1"/>
          </p:cNvSpPr>
          <p:nvPr>
            <p:ph type="dt" sz="half" idx="10"/>
          </p:nvPr>
        </p:nvSpPr>
        <p:spPr/>
        <p:txBody>
          <a:bodyPr/>
          <a:lstStyle/>
          <a:p>
            <a:fld id="{825C206A-C184-4442-A1D3-77F83E604768}" type="datetimeFigureOut">
              <a:rPr lang="en-US" smtClean="0"/>
              <a:t>4/11/2022</a:t>
            </a:fld>
            <a:endParaRPr lang="en-US"/>
          </a:p>
        </p:txBody>
      </p:sp>
      <p:sp>
        <p:nvSpPr>
          <p:cNvPr id="5" name="Footer Placeholder 4">
            <a:extLst>
              <a:ext uri="{FF2B5EF4-FFF2-40B4-BE49-F238E27FC236}">
                <a16:creationId xmlns:a16="http://schemas.microsoft.com/office/drawing/2014/main" id="{C71AD671-D82C-4751-A6E2-BFFD6202B0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FE2691-A5BF-4FC9-95F5-BBF68BAD1C33}"/>
              </a:ext>
            </a:extLst>
          </p:cNvPr>
          <p:cNvSpPr>
            <a:spLocks noGrp="1"/>
          </p:cNvSpPr>
          <p:nvPr>
            <p:ph type="sldNum" sz="quarter" idx="12"/>
          </p:nvPr>
        </p:nvSpPr>
        <p:spPr/>
        <p:txBody>
          <a:bodyPr/>
          <a:lstStyle/>
          <a:p>
            <a:fld id="{C0F326DA-A7D1-4455-9089-B1457FFBFE77}" type="slidenum">
              <a:rPr lang="en-US" smtClean="0"/>
              <a:t>‹#›</a:t>
            </a:fld>
            <a:endParaRPr lang="en-US"/>
          </a:p>
        </p:txBody>
      </p:sp>
    </p:spTree>
    <p:extLst>
      <p:ext uri="{BB962C8B-B14F-4D97-AF65-F5344CB8AC3E}">
        <p14:creationId xmlns:p14="http://schemas.microsoft.com/office/powerpoint/2010/main" val="452043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B1689-A1C4-42DD-B63A-ACBDA1671A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E434EB-0188-4CAD-9FA3-2D4ABA3766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A98F3-28D1-4E9D-ACC3-C30BE9AC29E1}"/>
              </a:ext>
            </a:extLst>
          </p:cNvPr>
          <p:cNvSpPr>
            <a:spLocks noGrp="1"/>
          </p:cNvSpPr>
          <p:nvPr>
            <p:ph type="dt" sz="half" idx="10"/>
          </p:nvPr>
        </p:nvSpPr>
        <p:spPr/>
        <p:txBody>
          <a:bodyPr/>
          <a:lstStyle/>
          <a:p>
            <a:fld id="{825C206A-C184-4442-A1D3-77F83E604768}" type="datetimeFigureOut">
              <a:rPr lang="en-US" smtClean="0"/>
              <a:t>4/11/2022</a:t>
            </a:fld>
            <a:endParaRPr lang="en-US"/>
          </a:p>
        </p:txBody>
      </p:sp>
      <p:sp>
        <p:nvSpPr>
          <p:cNvPr id="5" name="Footer Placeholder 4">
            <a:extLst>
              <a:ext uri="{FF2B5EF4-FFF2-40B4-BE49-F238E27FC236}">
                <a16:creationId xmlns:a16="http://schemas.microsoft.com/office/drawing/2014/main" id="{CB03A95B-F5F4-435B-86F8-C0750213E3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5706A-B118-46FD-B1A5-CF3585BACD44}"/>
              </a:ext>
            </a:extLst>
          </p:cNvPr>
          <p:cNvSpPr>
            <a:spLocks noGrp="1"/>
          </p:cNvSpPr>
          <p:nvPr>
            <p:ph type="sldNum" sz="quarter" idx="12"/>
          </p:nvPr>
        </p:nvSpPr>
        <p:spPr/>
        <p:txBody>
          <a:bodyPr/>
          <a:lstStyle/>
          <a:p>
            <a:fld id="{C0F326DA-A7D1-4455-9089-B1457FFBFE77}" type="slidenum">
              <a:rPr lang="en-US" smtClean="0"/>
              <a:t>‹#›</a:t>
            </a:fld>
            <a:endParaRPr lang="en-US"/>
          </a:p>
        </p:txBody>
      </p:sp>
    </p:spTree>
    <p:extLst>
      <p:ext uri="{BB962C8B-B14F-4D97-AF65-F5344CB8AC3E}">
        <p14:creationId xmlns:p14="http://schemas.microsoft.com/office/powerpoint/2010/main" val="2513697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A8DC61-FBD3-49CC-BC64-8288B0A69E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004B78-DCF6-4164-94B9-2AD8214567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082963-AFE9-4288-A5D9-98B3D4B3F8C4}"/>
              </a:ext>
            </a:extLst>
          </p:cNvPr>
          <p:cNvSpPr>
            <a:spLocks noGrp="1"/>
          </p:cNvSpPr>
          <p:nvPr>
            <p:ph type="dt" sz="half" idx="10"/>
          </p:nvPr>
        </p:nvSpPr>
        <p:spPr/>
        <p:txBody>
          <a:bodyPr/>
          <a:lstStyle/>
          <a:p>
            <a:fld id="{825C206A-C184-4442-A1D3-77F83E604768}" type="datetimeFigureOut">
              <a:rPr lang="en-US" smtClean="0"/>
              <a:t>4/11/2022</a:t>
            </a:fld>
            <a:endParaRPr lang="en-US"/>
          </a:p>
        </p:txBody>
      </p:sp>
      <p:sp>
        <p:nvSpPr>
          <p:cNvPr id="5" name="Footer Placeholder 4">
            <a:extLst>
              <a:ext uri="{FF2B5EF4-FFF2-40B4-BE49-F238E27FC236}">
                <a16:creationId xmlns:a16="http://schemas.microsoft.com/office/drawing/2014/main" id="{2093478A-1D64-43BC-814D-DCCC3EF2EA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716C3-39A6-42F5-9E70-9543C9202CF7}"/>
              </a:ext>
            </a:extLst>
          </p:cNvPr>
          <p:cNvSpPr>
            <a:spLocks noGrp="1"/>
          </p:cNvSpPr>
          <p:nvPr>
            <p:ph type="sldNum" sz="quarter" idx="12"/>
          </p:nvPr>
        </p:nvSpPr>
        <p:spPr/>
        <p:txBody>
          <a:bodyPr/>
          <a:lstStyle/>
          <a:p>
            <a:fld id="{C0F326DA-A7D1-4455-9089-B1457FFBFE77}" type="slidenum">
              <a:rPr lang="en-US" smtClean="0"/>
              <a:t>‹#›</a:t>
            </a:fld>
            <a:endParaRPr lang="en-US"/>
          </a:p>
        </p:txBody>
      </p:sp>
    </p:spTree>
    <p:extLst>
      <p:ext uri="{BB962C8B-B14F-4D97-AF65-F5344CB8AC3E}">
        <p14:creationId xmlns:p14="http://schemas.microsoft.com/office/powerpoint/2010/main" val="795249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F90BE-DE8E-448E-9CCB-B655870B4F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215DFB-D569-44BE-893E-15E3C186FF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489A54-5FD5-4BFC-8D09-58B4783605ED}"/>
              </a:ext>
            </a:extLst>
          </p:cNvPr>
          <p:cNvSpPr>
            <a:spLocks noGrp="1"/>
          </p:cNvSpPr>
          <p:nvPr>
            <p:ph type="dt" sz="half" idx="10"/>
          </p:nvPr>
        </p:nvSpPr>
        <p:spPr/>
        <p:txBody>
          <a:bodyPr/>
          <a:lstStyle/>
          <a:p>
            <a:fld id="{825C206A-C184-4442-A1D3-77F83E604768}" type="datetimeFigureOut">
              <a:rPr lang="en-US" smtClean="0"/>
              <a:t>4/11/2022</a:t>
            </a:fld>
            <a:endParaRPr lang="en-US"/>
          </a:p>
        </p:txBody>
      </p:sp>
      <p:sp>
        <p:nvSpPr>
          <p:cNvPr id="5" name="Footer Placeholder 4">
            <a:extLst>
              <a:ext uri="{FF2B5EF4-FFF2-40B4-BE49-F238E27FC236}">
                <a16:creationId xmlns:a16="http://schemas.microsoft.com/office/drawing/2014/main" id="{136FFA6B-3ED3-454B-A43E-B72E2580A8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76757D-9AFA-4918-8A8A-B621D5FE9E9A}"/>
              </a:ext>
            </a:extLst>
          </p:cNvPr>
          <p:cNvSpPr>
            <a:spLocks noGrp="1"/>
          </p:cNvSpPr>
          <p:nvPr>
            <p:ph type="sldNum" sz="quarter" idx="12"/>
          </p:nvPr>
        </p:nvSpPr>
        <p:spPr/>
        <p:txBody>
          <a:bodyPr/>
          <a:lstStyle/>
          <a:p>
            <a:fld id="{C0F326DA-A7D1-4455-9089-B1457FFBFE77}" type="slidenum">
              <a:rPr lang="en-US" smtClean="0"/>
              <a:t>‹#›</a:t>
            </a:fld>
            <a:endParaRPr lang="en-US"/>
          </a:p>
        </p:txBody>
      </p:sp>
    </p:spTree>
    <p:extLst>
      <p:ext uri="{BB962C8B-B14F-4D97-AF65-F5344CB8AC3E}">
        <p14:creationId xmlns:p14="http://schemas.microsoft.com/office/powerpoint/2010/main" val="885134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D60DC-B5D1-4A1D-A0C7-D42567CD18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8A4F6C-7B27-4963-87D3-12A8375887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1133A4-EC85-47C1-B6BC-FE71208A9AF9}"/>
              </a:ext>
            </a:extLst>
          </p:cNvPr>
          <p:cNvSpPr>
            <a:spLocks noGrp="1"/>
          </p:cNvSpPr>
          <p:nvPr>
            <p:ph type="dt" sz="half" idx="10"/>
          </p:nvPr>
        </p:nvSpPr>
        <p:spPr/>
        <p:txBody>
          <a:bodyPr/>
          <a:lstStyle/>
          <a:p>
            <a:fld id="{825C206A-C184-4442-A1D3-77F83E604768}" type="datetimeFigureOut">
              <a:rPr lang="en-US" smtClean="0"/>
              <a:t>4/11/2022</a:t>
            </a:fld>
            <a:endParaRPr lang="en-US"/>
          </a:p>
        </p:txBody>
      </p:sp>
      <p:sp>
        <p:nvSpPr>
          <p:cNvPr id="5" name="Footer Placeholder 4">
            <a:extLst>
              <a:ext uri="{FF2B5EF4-FFF2-40B4-BE49-F238E27FC236}">
                <a16:creationId xmlns:a16="http://schemas.microsoft.com/office/drawing/2014/main" id="{F69AFC41-E78C-43FE-A1F6-67965CE21E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7EFA88-AC81-4EBE-A686-AACF320CCD3E}"/>
              </a:ext>
            </a:extLst>
          </p:cNvPr>
          <p:cNvSpPr>
            <a:spLocks noGrp="1"/>
          </p:cNvSpPr>
          <p:nvPr>
            <p:ph type="sldNum" sz="quarter" idx="12"/>
          </p:nvPr>
        </p:nvSpPr>
        <p:spPr/>
        <p:txBody>
          <a:bodyPr/>
          <a:lstStyle/>
          <a:p>
            <a:fld id="{C0F326DA-A7D1-4455-9089-B1457FFBFE77}" type="slidenum">
              <a:rPr lang="en-US" smtClean="0"/>
              <a:t>‹#›</a:t>
            </a:fld>
            <a:endParaRPr lang="en-US"/>
          </a:p>
        </p:txBody>
      </p:sp>
    </p:spTree>
    <p:extLst>
      <p:ext uri="{BB962C8B-B14F-4D97-AF65-F5344CB8AC3E}">
        <p14:creationId xmlns:p14="http://schemas.microsoft.com/office/powerpoint/2010/main" val="865991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37692-992A-4C01-BCBC-CBFA1D4BAD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6E8DF3-D887-4BF6-B25E-5E623707B7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6FB820-3C33-46B1-9ABC-53EE7B1A32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F8799-2CD1-4A91-AAF1-10C5283F9098}"/>
              </a:ext>
            </a:extLst>
          </p:cNvPr>
          <p:cNvSpPr>
            <a:spLocks noGrp="1"/>
          </p:cNvSpPr>
          <p:nvPr>
            <p:ph type="dt" sz="half" idx="10"/>
          </p:nvPr>
        </p:nvSpPr>
        <p:spPr/>
        <p:txBody>
          <a:bodyPr/>
          <a:lstStyle/>
          <a:p>
            <a:fld id="{825C206A-C184-4442-A1D3-77F83E604768}" type="datetimeFigureOut">
              <a:rPr lang="en-US" smtClean="0"/>
              <a:t>4/11/2022</a:t>
            </a:fld>
            <a:endParaRPr lang="en-US"/>
          </a:p>
        </p:txBody>
      </p:sp>
      <p:sp>
        <p:nvSpPr>
          <p:cNvPr id="6" name="Footer Placeholder 5">
            <a:extLst>
              <a:ext uri="{FF2B5EF4-FFF2-40B4-BE49-F238E27FC236}">
                <a16:creationId xmlns:a16="http://schemas.microsoft.com/office/drawing/2014/main" id="{27930F9C-7222-4F93-87BF-72D70D0C10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B4A305-A089-4686-AEA8-8A0036C4C1C7}"/>
              </a:ext>
            </a:extLst>
          </p:cNvPr>
          <p:cNvSpPr>
            <a:spLocks noGrp="1"/>
          </p:cNvSpPr>
          <p:nvPr>
            <p:ph type="sldNum" sz="quarter" idx="12"/>
          </p:nvPr>
        </p:nvSpPr>
        <p:spPr/>
        <p:txBody>
          <a:bodyPr/>
          <a:lstStyle/>
          <a:p>
            <a:fld id="{C0F326DA-A7D1-4455-9089-B1457FFBFE77}" type="slidenum">
              <a:rPr lang="en-US" smtClean="0"/>
              <a:t>‹#›</a:t>
            </a:fld>
            <a:endParaRPr lang="en-US"/>
          </a:p>
        </p:txBody>
      </p:sp>
    </p:spTree>
    <p:extLst>
      <p:ext uri="{BB962C8B-B14F-4D97-AF65-F5344CB8AC3E}">
        <p14:creationId xmlns:p14="http://schemas.microsoft.com/office/powerpoint/2010/main" val="386242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2F24-4B2E-42DC-8007-B0049D07D6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E6C7AE-6C08-46EB-BD50-9A58B28C8D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FFF514-0232-4D52-AEA0-8921765917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088729-D981-4E09-A209-8423B21801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DED2D6-79CE-4B89-8054-D12F79A170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3F6264-B9B2-4F35-A6A3-C5B76C4C8303}"/>
              </a:ext>
            </a:extLst>
          </p:cNvPr>
          <p:cNvSpPr>
            <a:spLocks noGrp="1"/>
          </p:cNvSpPr>
          <p:nvPr>
            <p:ph type="dt" sz="half" idx="10"/>
          </p:nvPr>
        </p:nvSpPr>
        <p:spPr/>
        <p:txBody>
          <a:bodyPr/>
          <a:lstStyle/>
          <a:p>
            <a:fld id="{825C206A-C184-4442-A1D3-77F83E604768}" type="datetimeFigureOut">
              <a:rPr lang="en-US" smtClean="0"/>
              <a:t>4/11/2022</a:t>
            </a:fld>
            <a:endParaRPr lang="en-US"/>
          </a:p>
        </p:txBody>
      </p:sp>
      <p:sp>
        <p:nvSpPr>
          <p:cNvPr id="8" name="Footer Placeholder 7">
            <a:extLst>
              <a:ext uri="{FF2B5EF4-FFF2-40B4-BE49-F238E27FC236}">
                <a16:creationId xmlns:a16="http://schemas.microsoft.com/office/drawing/2014/main" id="{50E2EDBE-86FF-4666-84F3-1B660BE978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FE9B23-5A06-44E5-A5AA-FABD69C61BEC}"/>
              </a:ext>
            </a:extLst>
          </p:cNvPr>
          <p:cNvSpPr>
            <a:spLocks noGrp="1"/>
          </p:cNvSpPr>
          <p:nvPr>
            <p:ph type="sldNum" sz="quarter" idx="12"/>
          </p:nvPr>
        </p:nvSpPr>
        <p:spPr/>
        <p:txBody>
          <a:bodyPr/>
          <a:lstStyle/>
          <a:p>
            <a:fld id="{C0F326DA-A7D1-4455-9089-B1457FFBFE77}" type="slidenum">
              <a:rPr lang="en-US" smtClean="0"/>
              <a:t>‹#›</a:t>
            </a:fld>
            <a:endParaRPr lang="en-US"/>
          </a:p>
        </p:txBody>
      </p:sp>
    </p:spTree>
    <p:extLst>
      <p:ext uri="{BB962C8B-B14F-4D97-AF65-F5344CB8AC3E}">
        <p14:creationId xmlns:p14="http://schemas.microsoft.com/office/powerpoint/2010/main" val="449222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7B7AB-C6F7-4B2B-B66B-6BD61C513B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86EA12-FA5B-4CC7-AA50-A7BF5A524881}"/>
              </a:ext>
            </a:extLst>
          </p:cNvPr>
          <p:cNvSpPr>
            <a:spLocks noGrp="1"/>
          </p:cNvSpPr>
          <p:nvPr>
            <p:ph type="dt" sz="half" idx="10"/>
          </p:nvPr>
        </p:nvSpPr>
        <p:spPr/>
        <p:txBody>
          <a:bodyPr/>
          <a:lstStyle/>
          <a:p>
            <a:fld id="{825C206A-C184-4442-A1D3-77F83E604768}" type="datetimeFigureOut">
              <a:rPr lang="en-US" smtClean="0"/>
              <a:t>4/11/2022</a:t>
            </a:fld>
            <a:endParaRPr lang="en-US"/>
          </a:p>
        </p:txBody>
      </p:sp>
      <p:sp>
        <p:nvSpPr>
          <p:cNvPr id="4" name="Footer Placeholder 3">
            <a:extLst>
              <a:ext uri="{FF2B5EF4-FFF2-40B4-BE49-F238E27FC236}">
                <a16:creationId xmlns:a16="http://schemas.microsoft.com/office/drawing/2014/main" id="{A453F6B0-5C59-4243-B9BA-E44267DA50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B32A63-57E5-439B-9F4C-42447A79D19A}"/>
              </a:ext>
            </a:extLst>
          </p:cNvPr>
          <p:cNvSpPr>
            <a:spLocks noGrp="1"/>
          </p:cNvSpPr>
          <p:nvPr>
            <p:ph type="sldNum" sz="quarter" idx="12"/>
          </p:nvPr>
        </p:nvSpPr>
        <p:spPr/>
        <p:txBody>
          <a:bodyPr/>
          <a:lstStyle/>
          <a:p>
            <a:fld id="{C0F326DA-A7D1-4455-9089-B1457FFBFE77}" type="slidenum">
              <a:rPr lang="en-US" smtClean="0"/>
              <a:t>‹#›</a:t>
            </a:fld>
            <a:endParaRPr lang="en-US"/>
          </a:p>
        </p:txBody>
      </p:sp>
    </p:spTree>
    <p:extLst>
      <p:ext uri="{BB962C8B-B14F-4D97-AF65-F5344CB8AC3E}">
        <p14:creationId xmlns:p14="http://schemas.microsoft.com/office/powerpoint/2010/main" val="2855450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273C69-E365-4F3C-B618-04DF8D61E50F}"/>
              </a:ext>
            </a:extLst>
          </p:cNvPr>
          <p:cNvSpPr>
            <a:spLocks noGrp="1"/>
          </p:cNvSpPr>
          <p:nvPr>
            <p:ph type="dt" sz="half" idx="10"/>
          </p:nvPr>
        </p:nvSpPr>
        <p:spPr/>
        <p:txBody>
          <a:bodyPr/>
          <a:lstStyle/>
          <a:p>
            <a:fld id="{825C206A-C184-4442-A1D3-77F83E604768}" type="datetimeFigureOut">
              <a:rPr lang="en-US" smtClean="0"/>
              <a:t>4/11/2022</a:t>
            </a:fld>
            <a:endParaRPr lang="en-US"/>
          </a:p>
        </p:txBody>
      </p:sp>
      <p:sp>
        <p:nvSpPr>
          <p:cNvPr id="3" name="Footer Placeholder 2">
            <a:extLst>
              <a:ext uri="{FF2B5EF4-FFF2-40B4-BE49-F238E27FC236}">
                <a16:creationId xmlns:a16="http://schemas.microsoft.com/office/drawing/2014/main" id="{2C66D5FE-8DEA-41CC-B384-8BBB1FB4DC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913061-A5A8-4DF0-A034-0214C14B856A}"/>
              </a:ext>
            </a:extLst>
          </p:cNvPr>
          <p:cNvSpPr>
            <a:spLocks noGrp="1"/>
          </p:cNvSpPr>
          <p:nvPr>
            <p:ph type="sldNum" sz="quarter" idx="12"/>
          </p:nvPr>
        </p:nvSpPr>
        <p:spPr/>
        <p:txBody>
          <a:bodyPr/>
          <a:lstStyle/>
          <a:p>
            <a:fld id="{C0F326DA-A7D1-4455-9089-B1457FFBFE77}" type="slidenum">
              <a:rPr lang="en-US" smtClean="0"/>
              <a:t>‹#›</a:t>
            </a:fld>
            <a:endParaRPr lang="en-US"/>
          </a:p>
        </p:txBody>
      </p:sp>
    </p:spTree>
    <p:extLst>
      <p:ext uri="{BB962C8B-B14F-4D97-AF65-F5344CB8AC3E}">
        <p14:creationId xmlns:p14="http://schemas.microsoft.com/office/powerpoint/2010/main" val="102706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7296-146B-4565-B1E5-E238780850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CC8422-C2E2-48D4-8B27-0C103467E2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030D55-6676-428F-89CC-673211AC3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89C3AE-2176-4839-8774-42DDC783FDD6}"/>
              </a:ext>
            </a:extLst>
          </p:cNvPr>
          <p:cNvSpPr>
            <a:spLocks noGrp="1"/>
          </p:cNvSpPr>
          <p:nvPr>
            <p:ph type="dt" sz="half" idx="10"/>
          </p:nvPr>
        </p:nvSpPr>
        <p:spPr/>
        <p:txBody>
          <a:bodyPr/>
          <a:lstStyle/>
          <a:p>
            <a:fld id="{825C206A-C184-4442-A1D3-77F83E604768}" type="datetimeFigureOut">
              <a:rPr lang="en-US" smtClean="0"/>
              <a:t>4/11/2022</a:t>
            </a:fld>
            <a:endParaRPr lang="en-US"/>
          </a:p>
        </p:txBody>
      </p:sp>
      <p:sp>
        <p:nvSpPr>
          <p:cNvPr id="6" name="Footer Placeholder 5">
            <a:extLst>
              <a:ext uri="{FF2B5EF4-FFF2-40B4-BE49-F238E27FC236}">
                <a16:creationId xmlns:a16="http://schemas.microsoft.com/office/drawing/2014/main" id="{AB9A81F1-0E41-4AC4-B1CE-04C5AA7B56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36E61-E077-478D-935D-C82CB27934D0}"/>
              </a:ext>
            </a:extLst>
          </p:cNvPr>
          <p:cNvSpPr>
            <a:spLocks noGrp="1"/>
          </p:cNvSpPr>
          <p:nvPr>
            <p:ph type="sldNum" sz="quarter" idx="12"/>
          </p:nvPr>
        </p:nvSpPr>
        <p:spPr/>
        <p:txBody>
          <a:bodyPr/>
          <a:lstStyle/>
          <a:p>
            <a:fld id="{C0F326DA-A7D1-4455-9089-B1457FFBFE77}" type="slidenum">
              <a:rPr lang="en-US" smtClean="0"/>
              <a:t>‹#›</a:t>
            </a:fld>
            <a:endParaRPr lang="en-US"/>
          </a:p>
        </p:txBody>
      </p:sp>
    </p:spTree>
    <p:extLst>
      <p:ext uri="{BB962C8B-B14F-4D97-AF65-F5344CB8AC3E}">
        <p14:creationId xmlns:p14="http://schemas.microsoft.com/office/powerpoint/2010/main" val="4258059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B9A53-DCCD-4470-ADD1-5E9C0820CD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B42DC6-FBFB-40FF-BDD3-BA76AB2DC1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159A0E-E506-4E2A-8C44-FC8A370D98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4F8874-01CF-4D50-A251-14001CD44221}"/>
              </a:ext>
            </a:extLst>
          </p:cNvPr>
          <p:cNvSpPr>
            <a:spLocks noGrp="1"/>
          </p:cNvSpPr>
          <p:nvPr>
            <p:ph type="dt" sz="half" idx="10"/>
          </p:nvPr>
        </p:nvSpPr>
        <p:spPr/>
        <p:txBody>
          <a:bodyPr/>
          <a:lstStyle/>
          <a:p>
            <a:fld id="{825C206A-C184-4442-A1D3-77F83E604768}" type="datetimeFigureOut">
              <a:rPr lang="en-US" smtClean="0"/>
              <a:t>4/11/2022</a:t>
            </a:fld>
            <a:endParaRPr lang="en-US"/>
          </a:p>
        </p:txBody>
      </p:sp>
      <p:sp>
        <p:nvSpPr>
          <p:cNvPr id="6" name="Footer Placeholder 5">
            <a:extLst>
              <a:ext uri="{FF2B5EF4-FFF2-40B4-BE49-F238E27FC236}">
                <a16:creationId xmlns:a16="http://schemas.microsoft.com/office/drawing/2014/main" id="{44CA0E94-4519-485A-B69F-1C5935DA9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714745-1BF6-4618-AE3E-09F7E15C37AB}"/>
              </a:ext>
            </a:extLst>
          </p:cNvPr>
          <p:cNvSpPr>
            <a:spLocks noGrp="1"/>
          </p:cNvSpPr>
          <p:nvPr>
            <p:ph type="sldNum" sz="quarter" idx="12"/>
          </p:nvPr>
        </p:nvSpPr>
        <p:spPr/>
        <p:txBody>
          <a:bodyPr/>
          <a:lstStyle/>
          <a:p>
            <a:fld id="{C0F326DA-A7D1-4455-9089-B1457FFBFE77}" type="slidenum">
              <a:rPr lang="en-US" smtClean="0"/>
              <a:t>‹#›</a:t>
            </a:fld>
            <a:endParaRPr lang="en-US"/>
          </a:p>
        </p:txBody>
      </p:sp>
    </p:spTree>
    <p:extLst>
      <p:ext uri="{BB962C8B-B14F-4D97-AF65-F5344CB8AC3E}">
        <p14:creationId xmlns:p14="http://schemas.microsoft.com/office/powerpoint/2010/main" val="1467135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CF1643-7577-429B-BAA6-753E7E3AAA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FB4173-5A5E-49CC-953F-32DA998CE1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BB5A72-BD52-44F0-9440-F4B69AF4AB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C206A-C184-4442-A1D3-77F83E604768}" type="datetimeFigureOut">
              <a:rPr lang="en-US" smtClean="0"/>
              <a:t>4/11/2022</a:t>
            </a:fld>
            <a:endParaRPr lang="en-US"/>
          </a:p>
        </p:txBody>
      </p:sp>
      <p:sp>
        <p:nvSpPr>
          <p:cNvPr id="5" name="Footer Placeholder 4">
            <a:extLst>
              <a:ext uri="{FF2B5EF4-FFF2-40B4-BE49-F238E27FC236}">
                <a16:creationId xmlns:a16="http://schemas.microsoft.com/office/drawing/2014/main" id="{E6A5CC8D-2C3A-4E87-B0EA-09C7682093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D93808-554C-446D-9E70-F06E623FC5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F326DA-A7D1-4455-9089-B1457FFBFE77}" type="slidenum">
              <a:rPr lang="en-US" smtClean="0"/>
              <a:t>‹#›</a:t>
            </a:fld>
            <a:endParaRPr lang="en-US"/>
          </a:p>
        </p:txBody>
      </p:sp>
    </p:spTree>
    <p:extLst>
      <p:ext uri="{BB962C8B-B14F-4D97-AF65-F5344CB8AC3E}">
        <p14:creationId xmlns:p14="http://schemas.microsoft.com/office/powerpoint/2010/main" val="437976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aaps.acl.gov/Resources/techDocs" TargetMode="External"/><Relationship Id="rId2" Type="http://schemas.openxmlformats.org/officeDocument/2006/relationships/hyperlink" Target="https://www.ecfr.gov/current/title-45/subtitle-B/chapter-XIII/subchapter-C/part-1321?msclkid=7fae0b49b28a11ec9e2b7a0e4b7aa6c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acl.gov/about-acl/older-americans-act-oaa#triba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acl.gov/sites/default/files/about-acl/2020-04/Older%20Americans%20Act%20Of%201965%20as%20amended%20by%20Public%20Law%20116-131%20on%203-25-2020.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oaaps.acl.gov/Resources/techRes" TargetMode="External"/><Relationship Id="rId2" Type="http://schemas.openxmlformats.org/officeDocument/2006/relationships/hyperlink" Target="https://acl.gov/sites/default/files/about-acl/2020-04/Older%20Americans%20Act%20Of%201965%20as%20amended%20by%20Public%20Law%20116-131%20on%203-25-2020.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acl.gov/sites/default/files/about-acl/2020-04/Older%20Americans%20Act%20Of%201965%20as%20amended%20by%20Public%20Law%20116-131%20on%203-25-2020.pdf"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dietaryguidelines.gov/" TargetMode="External"/><Relationship Id="rId2" Type="http://schemas.openxmlformats.org/officeDocument/2006/relationships/hyperlink" Target="https://acl.gov/sites/default/files/about-acl/2020-04/Older%20Americans%20Act%20Of%201965%20as%20amended%20by%20Public%20Law%20116-131%20on%203-25-2020.pdf" TargetMode="External"/><Relationship Id="rId1" Type="http://schemas.openxmlformats.org/officeDocument/2006/relationships/slideLayout" Target="../slideLayouts/slideLayout2.xml"/><Relationship Id="rId6" Type="http://schemas.openxmlformats.org/officeDocument/2006/relationships/hyperlink" Target="https://oaaps.acl.gov/Resources/techDocs" TargetMode="External"/><Relationship Id="rId5" Type="http://schemas.openxmlformats.org/officeDocument/2006/relationships/hyperlink" Target="https://www.fda.gov/media/110822/download" TargetMode="External"/><Relationship Id="rId4" Type="http://schemas.openxmlformats.org/officeDocument/2006/relationships/hyperlink" Target="https://ods.od.nih.gov/HealthInformation/Dietary_Reference_Intakes.aspx"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oaaps.acl.gov/Resources/techDocs" TargetMode="External"/><Relationship Id="rId2" Type="http://schemas.openxmlformats.org/officeDocument/2006/relationships/hyperlink" Target="https://acl.gov/sites/default/files/about-acl/2020-04/Older%20Americans%20Act%20Of%201965%20as%20amended%20by%20Public%20Law%20116-131%20on%203-25-2020.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oaaps.acl.gov/Resources/techDoc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acl.gov/sites/default/files/about-acl/2020-04/Older%20Americans%20Act%20Of%201965%20as%20amended%20by%20Public%20Law%20116-131%20on%203-25-2020.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acl.gov/sites/default/files/about-acl/2020-04/Older%20Americans%20Act%20Of%201965%20as%20amended%20by%20Public%20Law%20116-131%20on%203-25-2020.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https://acl.gov/sites/default/files/programs/2019-03/16004_ACL_TitleVI_Year2_Report_012219_508v2.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ods.od.nih.gov/HealthInformation/Dietary_Reference_Intakes.aspx" TargetMode="External"/><Relationship Id="rId2" Type="http://schemas.openxmlformats.org/officeDocument/2006/relationships/hyperlink" Target="https://www.dietaryguidelines.gov/" TargetMode="External"/><Relationship Id="rId1" Type="http://schemas.openxmlformats.org/officeDocument/2006/relationships/slideLayout" Target="../slideLayouts/slideLayout2.xml"/><Relationship Id="rId4" Type="http://schemas.openxmlformats.org/officeDocument/2006/relationships/hyperlink" Target="https://www.fda.gov/media/110822/download"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acl.gov/sites/default/files/about-acl/2020-04/Older%20Americans%20Act%20Of%201965%20as%20amended%20by%20Public%20Law%20116-131%20on%203-25-2020.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fda.gov/media/110822/download"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acl.gov/sites/default/files/about-acl/2020-04/Older%20Americans%20Act%20Of%201965%20as%20amended%20by%20Public%20Law%20116-131%20on%203-25-2020.pdf"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hyperlink" Target="https://acl.gov/senior-nutri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hyperlink" Target="mailto:HeidiRobertson@communityhealthconsult.com" TargetMode="External"/><Relationship Id="rId2" Type="http://schemas.openxmlformats.org/officeDocument/2006/relationships/hyperlink" Target="mailto:jlloyd095@gmail.com"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ecfr.gov/current/title-45/subtitle-B/chapter-XIII/subchapter-C/part-1323" TargetMode="External"/><Relationship Id="rId2" Type="http://schemas.openxmlformats.org/officeDocument/2006/relationships/hyperlink" Target="https://www.ecfr.gov/current/title-45/subtitle-B/chapter-XIII/subchapter-C/part-1322" TargetMode="External"/><Relationship Id="rId1" Type="http://schemas.openxmlformats.org/officeDocument/2006/relationships/slideLayout" Target="../slideLayouts/slideLayout2.xml"/><Relationship Id="rId4" Type="http://schemas.openxmlformats.org/officeDocument/2006/relationships/hyperlink" Target="https://acl.gov/sites/default/files/about-acl/2020-04/Older%20Americans%20Act%20Of%201965%20as%20amended%20by%20Public%20Law%20116-131%20on%203-25-2020.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oaaps.acl.gov/Resources/techDocs" TargetMode="External"/><Relationship Id="rId2" Type="http://schemas.openxmlformats.org/officeDocument/2006/relationships/hyperlink" Target="https://acl.gov/sites/default/files/about-acl/2020-04/Older%20Americans%20Act%20Of%201965%20as%20amended%20by%20Public%20Law%20116-131%20on%203-25-2020.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305842"/>
          </a:xfrm>
          <a:solidFill>
            <a:schemeClr val="accent2">
              <a:alpha val="96000"/>
            </a:schemeClr>
          </a:solidFill>
        </p:spPr>
        <p:txBody>
          <a:bodyPr/>
          <a:lstStyle/>
          <a:p>
            <a:r>
              <a:rPr lang="en-US" b="1" dirty="0">
                <a:solidFill>
                  <a:schemeClr val="bg1"/>
                </a:solidFill>
              </a:rPr>
              <a:t>Title VI Nutrition Services</a:t>
            </a:r>
          </a:p>
        </p:txBody>
      </p:sp>
      <p:sp>
        <p:nvSpPr>
          <p:cNvPr id="3" name="Subtitle 2"/>
          <p:cNvSpPr>
            <a:spLocks noGrp="1"/>
          </p:cNvSpPr>
          <p:nvPr>
            <p:ph type="subTitle" idx="1"/>
          </p:nvPr>
        </p:nvSpPr>
        <p:spPr>
          <a:xfrm>
            <a:off x="1100051" y="4279106"/>
            <a:ext cx="10055629" cy="1428750"/>
          </a:xfrm>
          <a:solidFill>
            <a:schemeClr val="accent4">
              <a:lumMod val="75000"/>
              <a:alpha val="96000"/>
            </a:schemeClr>
          </a:solidFill>
          <a:ln>
            <a:noFill/>
          </a:ln>
        </p:spPr>
        <p:txBody>
          <a:bodyPr>
            <a:normAutofit/>
          </a:bodyPr>
          <a:lstStyle/>
          <a:p>
            <a:r>
              <a:rPr lang="en-US" b="1" dirty="0">
                <a:ln>
                  <a:solidFill>
                    <a:schemeClr val="bg1"/>
                  </a:solidFill>
                </a:ln>
                <a:solidFill>
                  <a:schemeClr val="bg1"/>
                </a:solidFill>
              </a:rPr>
              <a:t>Jean Lloyd, MS – TVI Nutrition Consultant</a:t>
            </a:r>
          </a:p>
          <a:p>
            <a:r>
              <a:rPr lang="en-US" b="1" dirty="0">
                <a:ln>
                  <a:solidFill>
                    <a:schemeClr val="bg1"/>
                  </a:solidFill>
                </a:ln>
                <a:solidFill>
                  <a:schemeClr val="bg1"/>
                </a:solidFill>
              </a:rPr>
              <a:t>Heidi Robertson, MPH – TVI Nutrition Consultant</a:t>
            </a:r>
          </a:p>
          <a:p>
            <a:endParaRPr lang="en-US" b="1" dirty="0">
              <a:ln>
                <a:solidFill>
                  <a:schemeClr val="bg1"/>
                </a:solidFill>
              </a:ln>
              <a:solidFill>
                <a:schemeClr val="bg1"/>
              </a:solidFill>
            </a:endParaRPr>
          </a:p>
        </p:txBody>
      </p:sp>
    </p:spTree>
    <p:extLst>
      <p:ext uri="{BB962C8B-B14F-4D97-AF65-F5344CB8AC3E}">
        <p14:creationId xmlns:p14="http://schemas.microsoft.com/office/powerpoint/2010/main" val="1405298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B93FE-9FFC-46C5-9BAC-7B594B6246AC}"/>
              </a:ext>
            </a:extLst>
          </p:cNvPr>
          <p:cNvSpPr>
            <a:spLocks noGrp="1"/>
          </p:cNvSpPr>
          <p:nvPr>
            <p:ph type="title"/>
          </p:nvPr>
        </p:nvSpPr>
        <p:spPr/>
        <p:txBody>
          <a:bodyPr/>
          <a:lstStyle/>
          <a:p>
            <a:pPr algn="ctr"/>
            <a:r>
              <a:rPr lang="en-US" b="1" dirty="0"/>
              <a:t>Home-Delivered Meal Eligibility</a:t>
            </a:r>
          </a:p>
        </p:txBody>
      </p:sp>
      <p:sp>
        <p:nvSpPr>
          <p:cNvPr id="3" name="Content Placeholder 2">
            <a:extLst>
              <a:ext uri="{FF2B5EF4-FFF2-40B4-BE49-F238E27FC236}">
                <a16:creationId xmlns:a16="http://schemas.microsoft.com/office/drawing/2014/main" id="{A1037A82-DFEE-405B-A6AC-622E7B9D4874}"/>
              </a:ext>
            </a:extLst>
          </p:cNvPr>
          <p:cNvSpPr>
            <a:spLocks noGrp="1"/>
          </p:cNvSpPr>
          <p:nvPr>
            <p:ph idx="1"/>
          </p:nvPr>
        </p:nvSpPr>
        <p:spPr/>
        <p:txBody>
          <a:bodyPr>
            <a:normAutofit lnSpcReduction="10000"/>
          </a:bodyPr>
          <a:lstStyle/>
          <a:p>
            <a:r>
              <a:rPr lang="en-US" dirty="0"/>
              <a:t>Meal is served to a qualified person</a:t>
            </a:r>
          </a:p>
          <a:p>
            <a:pPr marL="0" indent="0">
              <a:buNone/>
            </a:pPr>
            <a:endParaRPr lang="en-US" sz="1800" dirty="0"/>
          </a:p>
          <a:p>
            <a:r>
              <a:rPr lang="en-US" dirty="0"/>
              <a:t>Qualifications include (</a:t>
            </a:r>
            <a:r>
              <a:rPr lang="en-US" dirty="0">
                <a:hlinkClick r:id="rId2"/>
              </a:rPr>
              <a:t>45CFR1321 Grants to State &amp; Community Programs on Aging</a:t>
            </a:r>
            <a:r>
              <a:rPr lang="en-US" dirty="0"/>
              <a:t>) :</a:t>
            </a:r>
          </a:p>
          <a:p>
            <a:pPr lvl="1"/>
            <a:r>
              <a:rPr lang="en-US" dirty="0"/>
              <a:t>Frail</a:t>
            </a:r>
          </a:p>
          <a:p>
            <a:pPr lvl="1"/>
            <a:r>
              <a:rPr lang="en-US" dirty="0"/>
              <a:t>Isolated</a:t>
            </a:r>
          </a:p>
          <a:p>
            <a:pPr lvl="1"/>
            <a:r>
              <a:rPr lang="en-US" dirty="0"/>
              <a:t>Home-bound by reason of illness or incapacitating disability</a:t>
            </a:r>
          </a:p>
          <a:p>
            <a:pPr marL="457200" lvl="1" indent="0">
              <a:buNone/>
            </a:pPr>
            <a:endParaRPr lang="en-US" sz="1800" dirty="0"/>
          </a:p>
          <a:p>
            <a:r>
              <a:rPr lang="en-US" b="1" dirty="0"/>
              <a:t>COVID-19 PIVOT </a:t>
            </a:r>
            <a:r>
              <a:rPr lang="en-US" dirty="0"/>
              <a:t>(</a:t>
            </a:r>
            <a:r>
              <a:rPr lang="en-US" dirty="0">
                <a:hlinkClick r:id="rId3"/>
              </a:rPr>
              <a:t>Technical Documents </a:t>
            </a:r>
            <a:r>
              <a:rPr lang="en-US" dirty="0"/>
              <a:t>for Title VI OAAPS)</a:t>
            </a:r>
            <a:endParaRPr lang="en-US" b="1" dirty="0"/>
          </a:p>
          <a:p>
            <a:pPr lvl="1"/>
            <a:r>
              <a:rPr lang="en-US" dirty="0"/>
              <a:t>Stay-at-home orders as determined by Title VI programs’ policies and procedures</a:t>
            </a:r>
            <a:endParaRPr lang="en-US" b="1" dirty="0"/>
          </a:p>
          <a:p>
            <a:pPr lvl="1"/>
            <a:endParaRPr lang="en-US" b="1" dirty="0"/>
          </a:p>
          <a:p>
            <a:endParaRPr lang="en-US" b="1" dirty="0"/>
          </a:p>
          <a:p>
            <a:endParaRPr lang="en-US" dirty="0"/>
          </a:p>
        </p:txBody>
      </p:sp>
    </p:spTree>
    <p:extLst>
      <p:ext uri="{BB962C8B-B14F-4D97-AF65-F5344CB8AC3E}">
        <p14:creationId xmlns:p14="http://schemas.microsoft.com/office/powerpoint/2010/main" val="3231197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A11B6-B958-48DD-B142-9A41CFA7F34C}"/>
              </a:ext>
            </a:extLst>
          </p:cNvPr>
          <p:cNvSpPr>
            <a:spLocks noGrp="1"/>
          </p:cNvSpPr>
          <p:nvPr>
            <p:ph type="title"/>
          </p:nvPr>
        </p:nvSpPr>
        <p:spPr/>
        <p:txBody>
          <a:bodyPr/>
          <a:lstStyle/>
          <a:p>
            <a:pPr algn="ctr"/>
            <a:r>
              <a:rPr lang="en-US" b="1" dirty="0"/>
              <a:t>Tribal Decisions</a:t>
            </a:r>
          </a:p>
        </p:txBody>
      </p:sp>
      <p:sp>
        <p:nvSpPr>
          <p:cNvPr id="3" name="Content Placeholder 2">
            <a:extLst>
              <a:ext uri="{FF2B5EF4-FFF2-40B4-BE49-F238E27FC236}">
                <a16:creationId xmlns:a16="http://schemas.microsoft.com/office/drawing/2014/main" id="{A1714C14-65B0-4FBA-B90D-F631B9D89234}"/>
              </a:ext>
            </a:extLst>
          </p:cNvPr>
          <p:cNvSpPr>
            <a:spLocks noGrp="1"/>
          </p:cNvSpPr>
          <p:nvPr>
            <p:ph idx="1"/>
          </p:nvPr>
        </p:nvSpPr>
        <p:spPr>
          <a:xfrm>
            <a:off x="838200" y="1566809"/>
            <a:ext cx="10515600" cy="4610154"/>
          </a:xfrm>
        </p:spPr>
        <p:txBody>
          <a:bodyPr>
            <a:normAutofit/>
          </a:bodyPr>
          <a:lstStyle/>
          <a:p>
            <a:r>
              <a:rPr lang="en-US" sz="3200" dirty="0"/>
              <a:t>Services Provided</a:t>
            </a:r>
          </a:p>
          <a:p>
            <a:pPr lvl="1"/>
            <a:r>
              <a:rPr lang="en-US" sz="2800" b="1" dirty="0"/>
              <a:t>Congregate and Home-Delivered meals are required</a:t>
            </a:r>
          </a:p>
          <a:p>
            <a:pPr lvl="2"/>
            <a:r>
              <a:rPr lang="en-US" sz="2800" dirty="0"/>
              <a:t>unless provided by another entity as stated in the application</a:t>
            </a:r>
          </a:p>
          <a:p>
            <a:pPr lvl="1"/>
            <a:r>
              <a:rPr lang="en-US" sz="2800" dirty="0"/>
              <a:t>Other nutrition services are a Tribal decision</a:t>
            </a:r>
          </a:p>
          <a:p>
            <a:pPr marL="457200" lvl="1" indent="0">
              <a:buNone/>
            </a:pPr>
            <a:endParaRPr lang="en-US" dirty="0"/>
          </a:p>
          <a:p>
            <a:r>
              <a:rPr lang="en-US" sz="3200" dirty="0"/>
              <a:t>Funding Allocations</a:t>
            </a:r>
          </a:p>
          <a:p>
            <a:pPr lvl="1"/>
            <a:r>
              <a:rPr lang="en-US" sz="2800" dirty="0"/>
              <a:t>Title VI does not specify how much funding is to be allocated to each service, nor does it specify how much funding is to be allocated to components of a service such as food, labor, etc.</a:t>
            </a:r>
          </a:p>
          <a:p>
            <a:pPr lvl="1"/>
            <a:endParaRPr lang="en-US" dirty="0"/>
          </a:p>
        </p:txBody>
      </p:sp>
    </p:spTree>
    <p:extLst>
      <p:ext uri="{BB962C8B-B14F-4D97-AF65-F5344CB8AC3E}">
        <p14:creationId xmlns:p14="http://schemas.microsoft.com/office/powerpoint/2010/main" val="741071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AD00E-6601-4FFD-B777-EDE9E7540C1D}"/>
              </a:ext>
            </a:extLst>
          </p:cNvPr>
          <p:cNvSpPr>
            <a:spLocks noGrp="1"/>
          </p:cNvSpPr>
          <p:nvPr>
            <p:ph type="title"/>
          </p:nvPr>
        </p:nvSpPr>
        <p:spPr/>
        <p:txBody>
          <a:bodyPr/>
          <a:lstStyle/>
          <a:p>
            <a:pPr algn="ctr"/>
            <a:r>
              <a:rPr lang="en-US" b="1" dirty="0"/>
              <a:t>Title VI &amp; Title III</a:t>
            </a:r>
          </a:p>
        </p:txBody>
      </p:sp>
      <p:sp>
        <p:nvSpPr>
          <p:cNvPr id="3" name="Content Placeholder 2">
            <a:extLst>
              <a:ext uri="{FF2B5EF4-FFF2-40B4-BE49-F238E27FC236}">
                <a16:creationId xmlns:a16="http://schemas.microsoft.com/office/drawing/2014/main" id="{6FD9452B-2E26-462B-B013-3D3D2FDC5C35}"/>
              </a:ext>
            </a:extLst>
          </p:cNvPr>
          <p:cNvSpPr>
            <a:spLocks noGrp="1"/>
          </p:cNvSpPr>
          <p:nvPr>
            <p:ph sz="half" idx="1"/>
          </p:nvPr>
        </p:nvSpPr>
        <p:spPr/>
        <p:txBody>
          <a:bodyPr>
            <a:normAutofit/>
          </a:bodyPr>
          <a:lstStyle/>
          <a:p>
            <a:r>
              <a:rPr lang="en-US" dirty="0"/>
              <a:t>If your Tribe receives </a:t>
            </a:r>
            <a:r>
              <a:rPr lang="en-US" b="1" dirty="0"/>
              <a:t>only</a:t>
            </a:r>
            <a:r>
              <a:rPr lang="en-US" dirty="0"/>
              <a:t> </a:t>
            </a:r>
            <a:r>
              <a:rPr lang="en-US" b="1" dirty="0"/>
              <a:t>Title VI funds</a:t>
            </a:r>
            <a:r>
              <a:rPr lang="en-US" dirty="0"/>
              <a:t>, you are required to meet:</a:t>
            </a:r>
          </a:p>
          <a:p>
            <a:pPr lvl="1"/>
            <a:r>
              <a:rPr lang="en-US" dirty="0"/>
              <a:t>Title VI requirements: age, etc.</a:t>
            </a:r>
          </a:p>
          <a:p>
            <a:pPr lvl="1"/>
            <a:r>
              <a:rPr lang="en-US" dirty="0"/>
              <a:t>Title VI manual guidelines</a:t>
            </a:r>
          </a:p>
          <a:p>
            <a:pPr lvl="1"/>
            <a:r>
              <a:rPr lang="en-US" dirty="0"/>
              <a:t>Title VI OAAPS reporting</a:t>
            </a:r>
          </a:p>
          <a:p>
            <a:pPr lvl="1"/>
            <a:r>
              <a:rPr lang="en-US" dirty="0"/>
              <a:t>Title VI fiscal reporting </a:t>
            </a:r>
          </a:p>
          <a:p>
            <a:pPr lvl="1"/>
            <a:endParaRPr lang="en-US" dirty="0"/>
          </a:p>
          <a:p>
            <a:pPr lvl="1"/>
            <a:endParaRPr lang="en-US" dirty="0"/>
          </a:p>
          <a:p>
            <a:endParaRPr lang="en-US" dirty="0"/>
          </a:p>
          <a:p>
            <a:endParaRPr lang="en-US" dirty="0"/>
          </a:p>
        </p:txBody>
      </p:sp>
      <p:sp>
        <p:nvSpPr>
          <p:cNvPr id="4" name="Content Placeholder 3">
            <a:extLst>
              <a:ext uri="{FF2B5EF4-FFF2-40B4-BE49-F238E27FC236}">
                <a16:creationId xmlns:a16="http://schemas.microsoft.com/office/drawing/2014/main" id="{74E0BCDF-36F1-4B34-AC55-526F84CCF899}"/>
              </a:ext>
            </a:extLst>
          </p:cNvPr>
          <p:cNvSpPr>
            <a:spLocks noGrp="1"/>
          </p:cNvSpPr>
          <p:nvPr>
            <p:ph sz="half" idx="2"/>
          </p:nvPr>
        </p:nvSpPr>
        <p:spPr/>
        <p:txBody>
          <a:bodyPr>
            <a:normAutofit/>
          </a:bodyPr>
          <a:lstStyle/>
          <a:p>
            <a:r>
              <a:rPr lang="en-US" dirty="0"/>
              <a:t>If your Tribe </a:t>
            </a:r>
            <a:r>
              <a:rPr lang="en-US" b="1" dirty="0"/>
              <a:t>also </a:t>
            </a:r>
            <a:r>
              <a:rPr lang="en-US" dirty="0"/>
              <a:t>receives </a:t>
            </a:r>
            <a:r>
              <a:rPr lang="en-US" b="1" dirty="0"/>
              <a:t>Title III </a:t>
            </a:r>
            <a:r>
              <a:rPr lang="en-US" dirty="0"/>
              <a:t>funds, you are required to meet </a:t>
            </a:r>
            <a:r>
              <a:rPr lang="en-US" b="1" dirty="0"/>
              <a:t>in addition</a:t>
            </a:r>
            <a:r>
              <a:rPr lang="en-US" dirty="0"/>
              <a:t>:</a:t>
            </a:r>
          </a:p>
          <a:p>
            <a:pPr lvl="1"/>
            <a:r>
              <a:rPr lang="en-US" dirty="0"/>
              <a:t>SUA Title III requirements, age, etc.</a:t>
            </a:r>
          </a:p>
          <a:p>
            <a:pPr lvl="1"/>
            <a:r>
              <a:rPr lang="en-US" dirty="0"/>
              <a:t>SUA Title III standards, guidelines</a:t>
            </a:r>
          </a:p>
          <a:p>
            <a:pPr lvl="1"/>
            <a:r>
              <a:rPr lang="en-US" dirty="0"/>
              <a:t>SUA Title III OAAPS reporting</a:t>
            </a:r>
          </a:p>
          <a:p>
            <a:pPr lvl="1"/>
            <a:r>
              <a:rPr lang="en-US" dirty="0"/>
              <a:t>SUA Title III fiscal reporting </a:t>
            </a:r>
          </a:p>
        </p:txBody>
      </p:sp>
    </p:spTree>
    <p:extLst>
      <p:ext uri="{BB962C8B-B14F-4D97-AF65-F5344CB8AC3E}">
        <p14:creationId xmlns:p14="http://schemas.microsoft.com/office/powerpoint/2010/main" val="3004388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9AB6-E7E3-4731-8CD3-B0BF4CC920CF}"/>
              </a:ext>
            </a:extLst>
          </p:cNvPr>
          <p:cNvSpPr>
            <a:spLocks noGrp="1"/>
          </p:cNvSpPr>
          <p:nvPr>
            <p:ph type="title"/>
          </p:nvPr>
        </p:nvSpPr>
        <p:spPr/>
        <p:txBody>
          <a:bodyPr/>
          <a:lstStyle/>
          <a:p>
            <a:pPr algn="ctr"/>
            <a:r>
              <a:rPr lang="en-US" b="1" dirty="0"/>
              <a:t>Funding</a:t>
            </a:r>
          </a:p>
        </p:txBody>
      </p:sp>
      <p:sp>
        <p:nvSpPr>
          <p:cNvPr id="3" name="Content Placeholder 2">
            <a:extLst>
              <a:ext uri="{FF2B5EF4-FFF2-40B4-BE49-F238E27FC236}">
                <a16:creationId xmlns:a16="http://schemas.microsoft.com/office/drawing/2014/main" id="{94FF1416-08B1-4EF5-B067-80C3127F6CC1}"/>
              </a:ext>
            </a:extLst>
          </p:cNvPr>
          <p:cNvSpPr>
            <a:spLocks noGrp="1"/>
          </p:cNvSpPr>
          <p:nvPr>
            <p:ph idx="1"/>
          </p:nvPr>
        </p:nvSpPr>
        <p:spPr>
          <a:xfrm>
            <a:off x="838200" y="1690688"/>
            <a:ext cx="10515600" cy="4802187"/>
          </a:xfrm>
        </p:spPr>
        <p:txBody>
          <a:bodyPr>
            <a:normAutofit/>
          </a:bodyPr>
          <a:lstStyle/>
          <a:p>
            <a:r>
              <a:rPr lang="en-US" sz="2800" dirty="0"/>
              <a:t>Federal Title VI A/B funds, limited Title VI Part C</a:t>
            </a:r>
          </a:p>
          <a:p>
            <a:r>
              <a:rPr lang="en-US" sz="2800" dirty="0"/>
              <a:t>Federal Nutrition Services Incentive Program (NSIP) </a:t>
            </a:r>
            <a:r>
              <a:rPr lang="en-US" sz="2400" dirty="0"/>
              <a:t>Section 311</a:t>
            </a:r>
            <a:endParaRPr lang="en-US" sz="1800" dirty="0"/>
          </a:p>
          <a:p>
            <a:r>
              <a:rPr lang="en-US" sz="2800" dirty="0"/>
              <a:t>Tribal funds</a:t>
            </a:r>
          </a:p>
          <a:p>
            <a:r>
              <a:rPr lang="en-US" sz="2800" dirty="0"/>
              <a:t>State Title III funds</a:t>
            </a:r>
          </a:p>
          <a:p>
            <a:r>
              <a:rPr lang="en-US" sz="2800" dirty="0"/>
              <a:t>State funds</a:t>
            </a:r>
          </a:p>
          <a:p>
            <a:r>
              <a:rPr lang="en-US" sz="2800" dirty="0"/>
              <a:t>Elders’ contributions/donations</a:t>
            </a:r>
          </a:p>
          <a:p>
            <a:r>
              <a:rPr lang="en-US" sz="2800" dirty="0"/>
              <a:t>Fund-raisers, private or in-kind donations (food, space, utilities etc.)</a:t>
            </a:r>
          </a:p>
          <a:p>
            <a:r>
              <a:rPr lang="en-US" sz="2800" dirty="0"/>
              <a:t>Title VI and NSIP funding levels </a:t>
            </a:r>
            <a:r>
              <a:rPr lang="en-US" dirty="0"/>
              <a:t>are</a:t>
            </a:r>
            <a:r>
              <a:rPr lang="en-US" sz="2800" dirty="0"/>
              <a:t> found at </a:t>
            </a:r>
            <a:r>
              <a:rPr lang="en-US" dirty="0">
                <a:hlinkClick r:id="rId2"/>
              </a:rPr>
              <a:t>Older Americans Act (OAA) | ACL Administration for Community Living</a:t>
            </a:r>
            <a:endParaRPr lang="en-US" dirty="0"/>
          </a:p>
        </p:txBody>
      </p:sp>
    </p:spTree>
    <p:extLst>
      <p:ext uri="{BB962C8B-B14F-4D97-AF65-F5344CB8AC3E}">
        <p14:creationId xmlns:p14="http://schemas.microsoft.com/office/powerpoint/2010/main" val="134486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592FD-A72D-46DF-B098-0F9085505214}"/>
              </a:ext>
            </a:extLst>
          </p:cNvPr>
          <p:cNvSpPr>
            <a:spLocks noGrp="1"/>
          </p:cNvSpPr>
          <p:nvPr>
            <p:ph type="title"/>
          </p:nvPr>
        </p:nvSpPr>
        <p:spPr/>
        <p:txBody>
          <a:bodyPr/>
          <a:lstStyle/>
          <a:p>
            <a:pPr algn="ctr"/>
            <a:r>
              <a:rPr lang="en-US" b="1" dirty="0"/>
              <a:t>Nutrition Services Incentive Program (NSIP)</a:t>
            </a:r>
            <a:br>
              <a:rPr lang="en-US" b="1" dirty="0"/>
            </a:br>
            <a:r>
              <a:rPr lang="en-US" b="1" dirty="0"/>
              <a:t>(</a:t>
            </a:r>
            <a:r>
              <a:rPr lang="en-US" sz="3600" b="1" dirty="0">
                <a:hlinkClick r:id="rId2"/>
              </a:rPr>
              <a:t>OAA Sec. 311</a:t>
            </a:r>
            <a:r>
              <a:rPr lang="en-US" sz="3600" b="1" dirty="0"/>
              <a:t>)</a:t>
            </a:r>
            <a:endParaRPr lang="en-US" b="1" dirty="0"/>
          </a:p>
        </p:txBody>
      </p:sp>
      <p:sp>
        <p:nvSpPr>
          <p:cNvPr id="3" name="Content Placeholder 2">
            <a:extLst>
              <a:ext uri="{FF2B5EF4-FFF2-40B4-BE49-F238E27FC236}">
                <a16:creationId xmlns:a16="http://schemas.microsoft.com/office/drawing/2014/main" id="{B98CD092-8AA9-44DD-AE6D-DCBE386C8828}"/>
              </a:ext>
            </a:extLst>
          </p:cNvPr>
          <p:cNvSpPr>
            <a:spLocks noGrp="1"/>
          </p:cNvSpPr>
          <p:nvPr>
            <p:ph idx="1"/>
          </p:nvPr>
        </p:nvSpPr>
        <p:spPr>
          <a:xfrm>
            <a:off x="838200" y="1690688"/>
            <a:ext cx="10515600" cy="4715249"/>
          </a:xfrm>
        </p:spPr>
        <p:txBody>
          <a:bodyPr>
            <a:normAutofit fontScale="92500" lnSpcReduction="10000"/>
          </a:bodyPr>
          <a:lstStyle/>
          <a:p>
            <a:r>
              <a:rPr lang="en-US" dirty="0"/>
              <a:t>Federal grant funding from ACL to support meal provision, supplemental funds to Title VI or Title III</a:t>
            </a:r>
          </a:p>
          <a:p>
            <a:r>
              <a:rPr lang="en-US" dirty="0"/>
              <a:t>Grantees may choose to receive cash, commodities (from USDA) or a combination of cash &amp; commodities; most Tribes &amp; States choose cash</a:t>
            </a:r>
          </a:p>
          <a:p>
            <a:r>
              <a:rPr lang="en-US" dirty="0"/>
              <a:t>NSIP allocations may be used to purchase </a:t>
            </a:r>
            <a:r>
              <a:rPr lang="en-US" b="0" i="0" dirty="0">
                <a:solidFill>
                  <a:srgbClr val="000000"/>
                </a:solidFill>
                <a:effectLst/>
              </a:rPr>
              <a:t>domestically produced food such as milk, fruit, vegetables, protein products, and other food products that are used to produce a meal</a:t>
            </a:r>
          </a:p>
          <a:p>
            <a:r>
              <a:rPr lang="en-US" b="0" i="0" dirty="0">
                <a:solidFill>
                  <a:srgbClr val="000000"/>
                </a:solidFill>
                <a:effectLst/>
              </a:rPr>
              <a:t>NSIP funds cannot be used for administrative costs, indirect costs, labor, etc.</a:t>
            </a:r>
          </a:p>
          <a:p>
            <a:r>
              <a:rPr lang="en-US" dirty="0">
                <a:solidFill>
                  <a:srgbClr val="000000"/>
                </a:solidFill>
              </a:rPr>
              <a:t>NSIP funding </a:t>
            </a:r>
            <a:r>
              <a:rPr lang="en-US" b="1" dirty="0">
                <a:solidFill>
                  <a:srgbClr val="000000"/>
                </a:solidFill>
              </a:rPr>
              <a:t>is not to be used </a:t>
            </a:r>
            <a:r>
              <a:rPr lang="en-US" dirty="0">
                <a:solidFill>
                  <a:srgbClr val="000000"/>
                </a:solidFill>
              </a:rPr>
              <a:t>to provide cash to participants, provide bags of groceries or supplements for participants. </a:t>
            </a:r>
            <a:r>
              <a:rPr lang="en-US" b="1" dirty="0">
                <a:solidFill>
                  <a:srgbClr val="000000"/>
                </a:solidFill>
              </a:rPr>
              <a:t>It is to be used to purchase food for meals only</a:t>
            </a:r>
          </a:p>
          <a:p>
            <a:endParaRPr lang="en-US" dirty="0"/>
          </a:p>
        </p:txBody>
      </p:sp>
    </p:spTree>
    <p:extLst>
      <p:ext uri="{BB962C8B-B14F-4D97-AF65-F5344CB8AC3E}">
        <p14:creationId xmlns:p14="http://schemas.microsoft.com/office/powerpoint/2010/main" val="3672423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592FD-A72D-46DF-B098-0F9085505214}"/>
              </a:ext>
            </a:extLst>
          </p:cNvPr>
          <p:cNvSpPr>
            <a:spLocks noGrp="1"/>
          </p:cNvSpPr>
          <p:nvPr>
            <p:ph type="title"/>
          </p:nvPr>
        </p:nvSpPr>
        <p:spPr/>
        <p:txBody>
          <a:bodyPr/>
          <a:lstStyle/>
          <a:p>
            <a:pPr algn="ctr"/>
            <a:r>
              <a:rPr lang="en-US" b="1" dirty="0"/>
              <a:t>Nutrition Services Incentive Program</a:t>
            </a:r>
            <a:br>
              <a:rPr lang="en-US" b="1" dirty="0"/>
            </a:br>
            <a:r>
              <a:rPr lang="en-US" b="1" dirty="0"/>
              <a:t>(</a:t>
            </a:r>
            <a:r>
              <a:rPr lang="en-US" sz="3600" b="1" dirty="0">
                <a:hlinkClick r:id="rId2"/>
              </a:rPr>
              <a:t>OAA Sec. 311</a:t>
            </a:r>
            <a:r>
              <a:rPr lang="en-US" sz="3600" b="1" dirty="0"/>
              <a:t>)</a:t>
            </a:r>
            <a:endParaRPr lang="en-US" b="1" dirty="0"/>
          </a:p>
        </p:txBody>
      </p:sp>
      <p:sp>
        <p:nvSpPr>
          <p:cNvPr id="3" name="Content Placeholder 2">
            <a:extLst>
              <a:ext uri="{FF2B5EF4-FFF2-40B4-BE49-F238E27FC236}">
                <a16:creationId xmlns:a16="http://schemas.microsoft.com/office/drawing/2014/main" id="{B98CD092-8AA9-44DD-AE6D-DCBE386C8828}"/>
              </a:ext>
            </a:extLst>
          </p:cNvPr>
          <p:cNvSpPr>
            <a:spLocks noGrp="1"/>
          </p:cNvSpPr>
          <p:nvPr>
            <p:ph idx="1"/>
          </p:nvPr>
        </p:nvSpPr>
        <p:spPr>
          <a:xfrm>
            <a:off x="838200" y="1825625"/>
            <a:ext cx="10515600" cy="4667250"/>
          </a:xfrm>
        </p:spPr>
        <p:txBody>
          <a:bodyPr>
            <a:normAutofit fontScale="62500" lnSpcReduction="20000"/>
          </a:bodyPr>
          <a:lstStyle/>
          <a:p>
            <a:r>
              <a:rPr lang="en-US" sz="3300" dirty="0"/>
              <a:t>Meals reported for NSIP must comply with all Title VI requirements</a:t>
            </a:r>
          </a:p>
          <a:p>
            <a:pPr lvl="1"/>
            <a:r>
              <a:rPr lang="en-US" sz="3300" dirty="0"/>
              <a:t>Served to eligible or qualified participants or volunteers</a:t>
            </a:r>
          </a:p>
          <a:p>
            <a:pPr lvl="1"/>
            <a:r>
              <a:rPr lang="en-US" sz="3300" dirty="0"/>
              <a:t>Meet nutritional requirements</a:t>
            </a:r>
          </a:p>
          <a:p>
            <a:pPr lvl="1"/>
            <a:r>
              <a:rPr lang="en-US" sz="3300" dirty="0"/>
              <a:t>Staff over the eligibility age who receive a meal</a:t>
            </a:r>
          </a:p>
          <a:p>
            <a:pPr marL="457200" lvl="1" indent="0">
              <a:buNone/>
            </a:pPr>
            <a:endParaRPr lang="en-US" sz="3300" dirty="0"/>
          </a:p>
          <a:p>
            <a:r>
              <a:rPr lang="en-US" sz="3300" dirty="0">
                <a:solidFill>
                  <a:srgbClr val="000000"/>
                </a:solidFill>
              </a:rPr>
              <a:t>NSIP funding is based on the number of eligible meals</a:t>
            </a:r>
          </a:p>
          <a:p>
            <a:pPr lvl="1"/>
            <a:r>
              <a:rPr lang="en-US" sz="3300" dirty="0">
                <a:solidFill>
                  <a:srgbClr val="000000"/>
                </a:solidFill>
              </a:rPr>
              <a:t>Reported in OAAPS</a:t>
            </a:r>
          </a:p>
          <a:p>
            <a:pPr lvl="1"/>
            <a:r>
              <a:rPr lang="en-US" sz="3300" dirty="0">
                <a:solidFill>
                  <a:srgbClr val="000000"/>
                </a:solidFill>
              </a:rPr>
              <a:t>Definition &amp; technical information is found in the </a:t>
            </a:r>
            <a:r>
              <a:rPr lang="en-US" sz="3300" dirty="0">
                <a:solidFill>
                  <a:srgbClr val="000000"/>
                </a:solidFill>
                <a:hlinkClick r:id="rId3"/>
              </a:rPr>
              <a:t>Title III OAAPS Technical Documents</a:t>
            </a:r>
            <a:endParaRPr lang="en-US" sz="3300" dirty="0">
              <a:solidFill>
                <a:srgbClr val="000000"/>
              </a:solidFill>
            </a:endParaRPr>
          </a:p>
          <a:p>
            <a:pPr marL="0" indent="0">
              <a:buNone/>
            </a:pPr>
            <a:endParaRPr lang="en-US" sz="3300" dirty="0">
              <a:solidFill>
                <a:srgbClr val="000000"/>
              </a:solidFill>
            </a:endParaRPr>
          </a:p>
          <a:p>
            <a:r>
              <a:rPr lang="en-US" sz="3300" dirty="0"/>
              <a:t>Meals not to be reported in OAAPS</a:t>
            </a:r>
          </a:p>
          <a:p>
            <a:pPr lvl="1">
              <a:buFont typeface="Arial" panose="020B0604020202020204" pitchFamily="34" charset="0"/>
              <a:buChar char="•"/>
            </a:pPr>
            <a:r>
              <a:rPr lang="en-US" sz="3300" dirty="0"/>
              <a:t>People who are not eligible for service, such as guests, other Tribal members</a:t>
            </a:r>
          </a:p>
          <a:p>
            <a:pPr lvl="1">
              <a:buFont typeface="Arial" panose="020B0604020202020204" pitchFamily="34" charset="0"/>
              <a:buChar char="•"/>
            </a:pPr>
            <a:r>
              <a:rPr lang="en-US" sz="3300" dirty="0"/>
              <a:t>Staff who are not eligible for service</a:t>
            </a:r>
          </a:p>
          <a:p>
            <a:pPr marL="457200" lvl="1" indent="0">
              <a:buNone/>
            </a:pPr>
            <a:endParaRPr lang="en-US" sz="3300" dirty="0">
              <a:solidFill>
                <a:srgbClr val="000000"/>
              </a:solidFill>
            </a:endParaRPr>
          </a:p>
          <a:p>
            <a:r>
              <a:rPr lang="en-US" sz="3300" b="1" dirty="0">
                <a:solidFill>
                  <a:srgbClr val="000000"/>
                </a:solidFill>
              </a:rPr>
              <a:t>COVID-19 PIVOT:</a:t>
            </a:r>
            <a:r>
              <a:rPr lang="en-US" sz="3300" dirty="0">
                <a:solidFill>
                  <a:srgbClr val="000000"/>
                </a:solidFill>
              </a:rPr>
              <a:t> NSIP funding was held harmless</a:t>
            </a:r>
            <a:endParaRPr lang="en-US" sz="3300" dirty="0"/>
          </a:p>
          <a:p>
            <a:endParaRPr lang="en-US" dirty="0"/>
          </a:p>
        </p:txBody>
      </p:sp>
    </p:spTree>
    <p:extLst>
      <p:ext uri="{BB962C8B-B14F-4D97-AF65-F5344CB8AC3E}">
        <p14:creationId xmlns:p14="http://schemas.microsoft.com/office/powerpoint/2010/main" val="3797794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3FDC0-2747-4BC7-B4CD-06883098A078}"/>
              </a:ext>
            </a:extLst>
          </p:cNvPr>
          <p:cNvSpPr>
            <a:spLocks noGrp="1"/>
          </p:cNvSpPr>
          <p:nvPr>
            <p:ph type="title"/>
          </p:nvPr>
        </p:nvSpPr>
        <p:spPr/>
        <p:txBody>
          <a:bodyPr/>
          <a:lstStyle/>
          <a:p>
            <a:r>
              <a:rPr lang="en-US" b="1" dirty="0"/>
              <a:t>Participant Question</a:t>
            </a:r>
          </a:p>
        </p:txBody>
      </p:sp>
      <p:sp>
        <p:nvSpPr>
          <p:cNvPr id="3" name="Content Placeholder 2">
            <a:extLst>
              <a:ext uri="{FF2B5EF4-FFF2-40B4-BE49-F238E27FC236}">
                <a16:creationId xmlns:a16="http://schemas.microsoft.com/office/drawing/2014/main" id="{B98BA02D-68D2-479A-B7A9-1C2ED65A834B}"/>
              </a:ext>
            </a:extLst>
          </p:cNvPr>
          <p:cNvSpPr>
            <a:spLocks noGrp="1"/>
          </p:cNvSpPr>
          <p:nvPr>
            <p:ph idx="1"/>
          </p:nvPr>
        </p:nvSpPr>
        <p:spPr/>
        <p:txBody>
          <a:bodyPr/>
          <a:lstStyle/>
          <a:p>
            <a:pPr marL="0" marR="0" lvl="0" indent="0">
              <a:lnSpc>
                <a:spcPct val="107000"/>
              </a:lnSpc>
              <a:spcBef>
                <a:spcPts val="0"/>
              </a:spcBef>
              <a:spcAft>
                <a:spcPts val="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True or False – Nutrition Services Incentive Program (NSIP) funds can be used to provide cash or bags of groceries to their clients? </a:t>
            </a:r>
          </a:p>
          <a:p>
            <a:pPr marL="0" marR="0" lvl="0" indent="0">
              <a:lnSpc>
                <a:spcPct val="107000"/>
              </a:lnSpc>
              <a:spcBef>
                <a:spcPts val="0"/>
              </a:spcBef>
              <a:spcAft>
                <a:spcPts val="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50000"/>
              </a:lnSpc>
              <a:spcBef>
                <a:spcPts val="0"/>
              </a:spcBef>
              <a:buFont typeface="+mj-lt"/>
              <a:buAutoNum type="alphaLcParenR"/>
            </a:pPr>
            <a:r>
              <a:rPr lang="en-US" sz="2800" dirty="0">
                <a:effectLst/>
                <a:latin typeface="Calibri" panose="020F0502020204030204" pitchFamily="34" charset="0"/>
                <a:ea typeface="Calibri" panose="020F0502020204030204" pitchFamily="34" charset="0"/>
                <a:cs typeface="Times New Roman" panose="02020603050405020304" pitchFamily="18" charset="0"/>
              </a:rPr>
              <a:t>True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50000"/>
              </a:lnSpc>
              <a:spcBef>
                <a:spcPts val="0"/>
              </a:spcBef>
              <a:buFont typeface="+mj-lt"/>
              <a:buAutoNum type="alphaLcParenR"/>
            </a:pPr>
            <a:r>
              <a:rPr lang="en-US" sz="2800" dirty="0">
                <a:effectLst/>
                <a:latin typeface="Calibri" panose="020F0502020204030204" pitchFamily="34" charset="0"/>
                <a:ea typeface="Calibri" panose="020F0502020204030204" pitchFamily="34" charset="0"/>
                <a:cs typeface="Times New Roman" panose="02020603050405020304" pitchFamily="18" charset="0"/>
              </a:rPr>
              <a:t>False</a:t>
            </a:r>
          </a:p>
          <a:p>
            <a:endParaRPr lang="en-US" dirty="0"/>
          </a:p>
        </p:txBody>
      </p:sp>
    </p:spTree>
    <p:extLst>
      <p:ext uri="{BB962C8B-B14F-4D97-AF65-F5344CB8AC3E}">
        <p14:creationId xmlns:p14="http://schemas.microsoft.com/office/powerpoint/2010/main" val="778116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3FDC0-2747-4BC7-B4CD-06883098A078}"/>
              </a:ext>
            </a:extLst>
          </p:cNvPr>
          <p:cNvSpPr>
            <a:spLocks noGrp="1"/>
          </p:cNvSpPr>
          <p:nvPr>
            <p:ph type="title"/>
          </p:nvPr>
        </p:nvSpPr>
        <p:spPr/>
        <p:txBody>
          <a:bodyPr/>
          <a:lstStyle/>
          <a:p>
            <a:r>
              <a:rPr lang="en-US" b="1" dirty="0"/>
              <a:t>Answer</a:t>
            </a:r>
          </a:p>
        </p:txBody>
      </p:sp>
      <p:sp>
        <p:nvSpPr>
          <p:cNvPr id="3" name="Content Placeholder 2">
            <a:extLst>
              <a:ext uri="{FF2B5EF4-FFF2-40B4-BE49-F238E27FC236}">
                <a16:creationId xmlns:a16="http://schemas.microsoft.com/office/drawing/2014/main" id="{B98BA02D-68D2-479A-B7A9-1C2ED65A834B}"/>
              </a:ext>
            </a:extLst>
          </p:cNvPr>
          <p:cNvSpPr>
            <a:spLocks noGrp="1"/>
          </p:cNvSpPr>
          <p:nvPr>
            <p:ph idx="1"/>
          </p:nvPr>
        </p:nvSpPr>
        <p:spPr/>
        <p:txBody>
          <a:bodyPr/>
          <a:lstStyle/>
          <a:p>
            <a:pPr marL="0" marR="0" lvl="0" indent="0">
              <a:lnSpc>
                <a:spcPct val="107000"/>
              </a:lnSpc>
              <a:spcBef>
                <a:spcPts val="0"/>
              </a:spcBef>
              <a:spcAft>
                <a:spcPts val="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True or False – Nutrition Services Incentive Program (NSIP) funds can be used to provide cash or bags of groceries to their clients? </a:t>
            </a:r>
          </a:p>
          <a:p>
            <a:pPr marL="0" marR="0" lvl="0" indent="0">
              <a:lnSpc>
                <a:spcPct val="107000"/>
              </a:lnSpc>
              <a:spcBef>
                <a:spcPts val="0"/>
              </a:spcBef>
              <a:spcAft>
                <a:spcPts val="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50000"/>
              </a:lnSpc>
              <a:spcBef>
                <a:spcPts val="0"/>
              </a:spcBef>
              <a:buFont typeface="+mj-lt"/>
              <a:buAutoNum type="alphaLcParenR"/>
            </a:pPr>
            <a:r>
              <a:rPr lang="en-US" sz="2800" dirty="0">
                <a:effectLst/>
                <a:latin typeface="Calibri" panose="020F0502020204030204" pitchFamily="34" charset="0"/>
                <a:ea typeface="Calibri" panose="020F0502020204030204" pitchFamily="34" charset="0"/>
                <a:cs typeface="Times New Roman" panose="02020603050405020304" pitchFamily="18" charset="0"/>
              </a:rPr>
              <a:t>True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50000"/>
              </a:lnSpc>
              <a:spcBef>
                <a:spcPts val="0"/>
              </a:spcBef>
              <a:buFont typeface="+mj-lt"/>
              <a:buAutoNum type="alphaLcParen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False</a:t>
            </a:r>
          </a:p>
        </p:txBody>
      </p:sp>
      <p:sp>
        <p:nvSpPr>
          <p:cNvPr id="4" name="Oval 3" descr="False">
            <a:extLst>
              <a:ext uri="{FF2B5EF4-FFF2-40B4-BE49-F238E27FC236}">
                <a16:creationId xmlns:a16="http://schemas.microsoft.com/office/drawing/2014/main" id="{1EC0B240-A6EE-413A-9B22-E90A90794EF6}"/>
              </a:ext>
            </a:extLst>
          </p:cNvPr>
          <p:cNvSpPr/>
          <p:nvPr/>
        </p:nvSpPr>
        <p:spPr>
          <a:xfrm>
            <a:off x="838200" y="3844344"/>
            <a:ext cx="2389031" cy="59886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8705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56ABE-579B-462D-8DC8-2B2CE4FBDC5B}"/>
              </a:ext>
            </a:extLst>
          </p:cNvPr>
          <p:cNvSpPr>
            <a:spLocks noGrp="1"/>
          </p:cNvSpPr>
          <p:nvPr>
            <p:ph type="title"/>
          </p:nvPr>
        </p:nvSpPr>
        <p:spPr>
          <a:xfrm>
            <a:off x="838200" y="365126"/>
            <a:ext cx="10515600" cy="1032160"/>
          </a:xfrm>
        </p:spPr>
        <p:txBody>
          <a:bodyPr/>
          <a:lstStyle/>
          <a:p>
            <a:pPr algn="ctr"/>
            <a:r>
              <a:rPr lang="en-US" b="1" dirty="0"/>
              <a:t>Contributions </a:t>
            </a:r>
            <a:r>
              <a:rPr lang="en-US" sz="3600" b="1" dirty="0"/>
              <a:t>(</a:t>
            </a:r>
            <a:r>
              <a:rPr lang="en-US" sz="3600" b="1" dirty="0">
                <a:hlinkClick r:id="rId2"/>
              </a:rPr>
              <a:t>OAA Sec.315</a:t>
            </a:r>
            <a:r>
              <a:rPr lang="en-US" sz="3600" b="1" dirty="0"/>
              <a:t>)</a:t>
            </a:r>
            <a:endParaRPr lang="en-US" b="1" dirty="0"/>
          </a:p>
        </p:txBody>
      </p:sp>
      <p:sp>
        <p:nvSpPr>
          <p:cNvPr id="4" name="Content Placeholder 3">
            <a:extLst>
              <a:ext uri="{FF2B5EF4-FFF2-40B4-BE49-F238E27FC236}">
                <a16:creationId xmlns:a16="http://schemas.microsoft.com/office/drawing/2014/main" id="{94F6F62D-2EF2-4978-8299-0545C0E56548}"/>
              </a:ext>
            </a:extLst>
          </p:cNvPr>
          <p:cNvSpPr>
            <a:spLocks noGrp="1"/>
          </p:cNvSpPr>
          <p:nvPr>
            <p:ph sz="half" idx="1"/>
          </p:nvPr>
        </p:nvSpPr>
        <p:spPr/>
        <p:txBody>
          <a:bodyPr>
            <a:normAutofit fontScale="77500" lnSpcReduction="20000"/>
          </a:bodyPr>
          <a:lstStyle/>
          <a:p>
            <a:r>
              <a:rPr lang="en-US" sz="3100" dirty="0"/>
              <a:t>Program participants are to be provided the opportunity to contribute whatever amount they want for services</a:t>
            </a:r>
          </a:p>
          <a:p>
            <a:r>
              <a:rPr lang="en-US" sz="3100" b="1" dirty="0"/>
              <a:t>Program participants cannot be denied service if they choose not to contribute</a:t>
            </a:r>
          </a:p>
          <a:p>
            <a:r>
              <a:rPr lang="en-US" sz="3100" dirty="0"/>
              <a:t>Participant contributions should only be used on the service for which the funds were donated </a:t>
            </a:r>
          </a:p>
          <a:p>
            <a:r>
              <a:rPr lang="en-US" sz="3100" dirty="0"/>
              <a:t>If a participant contribution is provided for meals, the contribution is required to be used to support and expand meals</a:t>
            </a:r>
          </a:p>
          <a:p>
            <a:endParaRPr lang="en-US" dirty="0"/>
          </a:p>
        </p:txBody>
      </p:sp>
      <p:sp>
        <p:nvSpPr>
          <p:cNvPr id="5" name="Content Placeholder 4">
            <a:extLst>
              <a:ext uri="{FF2B5EF4-FFF2-40B4-BE49-F238E27FC236}">
                <a16:creationId xmlns:a16="http://schemas.microsoft.com/office/drawing/2014/main" id="{962C333E-1EC9-43F4-A6DD-3FE4BAA57320}"/>
              </a:ext>
            </a:extLst>
          </p:cNvPr>
          <p:cNvSpPr>
            <a:spLocks noGrp="1"/>
          </p:cNvSpPr>
          <p:nvPr>
            <p:ph sz="half" idx="2"/>
          </p:nvPr>
        </p:nvSpPr>
        <p:spPr/>
        <p:txBody>
          <a:bodyPr>
            <a:normAutofit fontScale="77500" lnSpcReduction="20000"/>
          </a:bodyPr>
          <a:lstStyle/>
          <a:p>
            <a:r>
              <a:rPr lang="en-US" sz="3100" dirty="0"/>
              <a:t>Programs must develop policies and procedures to ensure</a:t>
            </a:r>
          </a:p>
          <a:p>
            <a:pPr lvl="1"/>
            <a:r>
              <a:rPr lang="en-US" sz="3100" dirty="0"/>
              <a:t>Privacy &amp; confidentiality</a:t>
            </a:r>
          </a:p>
          <a:p>
            <a:pPr lvl="1"/>
            <a:r>
              <a:rPr lang="en-US" sz="3100" dirty="0"/>
              <a:t>Safeguarding contributions</a:t>
            </a:r>
          </a:p>
          <a:p>
            <a:r>
              <a:rPr lang="en-US" sz="3100" dirty="0"/>
              <a:t>Non-eligible participants such as staff, other tribal members, guests are to be charged </a:t>
            </a:r>
            <a:r>
              <a:rPr lang="en-US" sz="3100" b="1" dirty="0"/>
              <a:t>full cost </a:t>
            </a:r>
            <a:r>
              <a:rPr lang="en-US" sz="3100" dirty="0"/>
              <a:t>and those funds put back into the program</a:t>
            </a:r>
          </a:p>
          <a:p>
            <a:r>
              <a:rPr lang="en-US" sz="3100" dirty="0"/>
              <a:t>The contribution cannot be used to fund a trip to the casino, a new senior center floor, or other things</a:t>
            </a:r>
          </a:p>
          <a:p>
            <a:pPr lvl="1"/>
            <a:r>
              <a:rPr lang="en-US" sz="3100" dirty="0"/>
              <a:t>Fundraising or Tribal funds are okay for other activities</a:t>
            </a:r>
          </a:p>
          <a:p>
            <a:endParaRPr lang="en-US" dirty="0"/>
          </a:p>
          <a:p>
            <a:endParaRPr lang="en-US" dirty="0"/>
          </a:p>
        </p:txBody>
      </p:sp>
    </p:spTree>
    <p:extLst>
      <p:ext uri="{BB962C8B-B14F-4D97-AF65-F5344CB8AC3E}">
        <p14:creationId xmlns:p14="http://schemas.microsoft.com/office/powerpoint/2010/main" val="3729125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4E175-A281-44F7-92B4-5ECBD4C34A8F}"/>
              </a:ext>
            </a:extLst>
          </p:cNvPr>
          <p:cNvSpPr>
            <a:spLocks noGrp="1"/>
          </p:cNvSpPr>
          <p:nvPr>
            <p:ph type="title"/>
          </p:nvPr>
        </p:nvSpPr>
        <p:spPr/>
        <p:txBody>
          <a:bodyPr/>
          <a:lstStyle/>
          <a:p>
            <a:r>
              <a:rPr lang="en-US" b="1" dirty="0"/>
              <a:t>Participation Question</a:t>
            </a:r>
          </a:p>
        </p:txBody>
      </p:sp>
      <p:sp>
        <p:nvSpPr>
          <p:cNvPr id="3" name="Content Placeholder 2">
            <a:extLst>
              <a:ext uri="{FF2B5EF4-FFF2-40B4-BE49-F238E27FC236}">
                <a16:creationId xmlns:a16="http://schemas.microsoft.com/office/drawing/2014/main" id="{A4278F35-3987-4A4F-80D1-ABDF39243FBC}"/>
              </a:ext>
            </a:extLst>
          </p:cNvPr>
          <p:cNvSpPr>
            <a:spLocks noGrp="1"/>
          </p:cNvSpPr>
          <p:nvPr>
            <p:ph idx="1"/>
          </p:nvPr>
        </p:nvSpPr>
        <p:spPr>
          <a:xfrm>
            <a:off x="838200" y="1564783"/>
            <a:ext cx="10515600" cy="4612180"/>
          </a:xfrm>
        </p:spPr>
        <p:txBody>
          <a:bodyPr>
            <a:normAutofit lnSpcReduction="10000"/>
          </a:bodyPr>
          <a:lstStyle/>
          <a:p>
            <a:pPr marL="0" indent="0">
              <a:buNone/>
            </a:pPr>
            <a:r>
              <a:rPr lang="en-US" dirty="0"/>
              <a:t>A 72-year-old Tribal elder and his 54-year-old wife come to the senior center for meals.  What funding source(s) support these meals?</a:t>
            </a:r>
          </a:p>
          <a:p>
            <a:pPr marL="0" indent="0">
              <a:buNone/>
            </a:pPr>
            <a:endParaRPr lang="en-US" sz="1800" dirty="0"/>
          </a:p>
          <a:p>
            <a:pPr marL="971550" lvl="1" indent="-514350">
              <a:lnSpc>
                <a:spcPct val="150000"/>
              </a:lnSpc>
              <a:buFont typeface="+mj-lt"/>
              <a:buAutoNum type="alphaLcParenR"/>
            </a:pPr>
            <a:r>
              <a:rPr lang="en-US" sz="2800" dirty="0"/>
              <a:t>Title VI, elder only</a:t>
            </a:r>
          </a:p>
          <a:p>
            <a:pPr marL="971550" lvl="1" indent="-514350">
              <a:lnSpc>
                <a:spcPct val="150000"/>
              </a:lnSpc>
              <a:buFont typeface="+mj-lt"/>
              <a:buAutoNum type="alphaLcParenR"/>
            </a:pPr>
            <a:r>
              <a:rPr lang="en-US" sz="2800" dirty="0"/>
              <a:t>Title VI, both elder and spouse</a:t>
            </a:r>
          </a:p>
          <a:p>
            <a:pPr marL="971550" lvl="1" indent="-514350">
              <a:lnSpc>
                <a:spcPct val="150000"/>
              </a:lnSpc>
              <a:buFont typeface="+mj-lt"/>
              <a:buAutoNum type="alphaLcParenR"/>
            </a:pPr>
            <a:r>
              <a:rPr lang="en-US" sz="2800" dirty="0"/>
              <a:t>Nutrition Services Incentive Program</a:t>
            </a:r>
          </a:p>
          <a:p>
            <a:pPr marL="971550" lvl="1" indent="-514350">
              <a:lnSpc>
                <a:spcPct val="150000"/>
              </a:lnSpc>
              <a:buFont typeface="+mj-lt"/>
              <a:buAutoNum type="alphaLcParenR"/>
            </a:pPr>
            <a:r>
              <a:rPr lang="en-US" sz="2800" dirty="0"/>
              <a:t>Both B &amp; C</a:t>
            </a:r>
          </a:p>
          <a:p>
            <a:pPr marL="971550" lvl="1" indent="-514350">
              <a:lnSpc>
                <a:spcPct val="150000"/>
              </a:lnSpc>
              <a:buFont typeface="+mj-lt"/>
              <a:buAutoNum type="alphaLcParenR"/>
            </a:pPr>
            <a:r>
              <a:rPr lang="en-US" sz="2800" dirty="0"/>
              <a:t>None - Charge couple for their meals</a:t>
            </a:r>
          </a:p>
          <a:p>
            <a:endParaRPr lang="en-US" dirty="0"/>
          </a:p>
        </p:txBody>
      </p:sp>
    </p:spTree>
    <p:extLst>
      <p:ext uri="{BB962C8B-B14F-4D97-AF65-F5344CB8AC3E}">
        <p14:creationId xmlns:p14="http://schemas.microsoft.com/office/powerpoint/2010/main" val="3667035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Overview</a:t>
            </a:r>
          </a:p>
        </p:txBody>
      </p:sp>
      <p:sp>
        <p:nvSpPr>
          <p:cNvPr id="3" name="Text Placeholder 2"/>
          <p:cNvSpPr>
            <a:spLocks noGrp="1"/>
          </p:cNvSpPr>
          <p:nvPr>
            <p:ph type="body" idx="1"/>
          </p:nvPr>
        </p:nvSpPr>
        <p:spPr>
          <a:xfrm>
            <a:off x="838200" y="1608137"/>
            <a:ext cx="10515600" cy="4351338"/>
          </a:xfrm>
        </p:spPr>
        <p:txBody>
          <a:bodyPr/>
          <a:lstStyle/>
          <a:p>
            <a:pPr>
              <a:lnSpc>
                <a:spcPct val="150000"/>
              </a:lnSpc>
            </a:pPr>
            <a:r>
              <a:rPr lang="en-US" dirty="0"/>
              <a:t>Older Americans Act Nutrition Program Requirements</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Nutrition and Health </a:t>
            </a:r>
          </a:p>
          <a:p>
            <a:pPr>
              <a:lnSpc>
                <a:spcPct val="150000"/>
              </a:lnSpc>
            </a:pPr>
            <a:r>
              <a:rPr lang="en-US" dirty="0"/>
              <a:t>Nutrition Services Provision</a:t>
            </a:r>
          </a:p>
          <a:p>
            <a:pPr>
              <a:lnSpc>
                <a:spcPct val="150000"/>
              </a:lnSpc>
            </a:pPr>
            <a:r>
              <a:rPr lang="en-US" dirty="0"/>
              <a:t>Federal Management Requirements</a:t>
            </a:r>
          </a:p>
          <a:p>
            <a:pPr>
              <a:lnSpc>
                <a:spcPct val="150000"/>
              </a:lnSpc>
            </a:pPr>
            <a:r>
              <a:rPr lang="en-US" dirty="0"/>
              <a:t>Resources</a:t>
            </a:r>
          </a:p>
          <a:p>
            <a:pPr marL="25400" indent="0">
              <a:buNone/>
            </a:pPr>
            <a:endParaRPr lang="en-US" sz="1600" dirty="0"/>
          </a:p>
        </p:txBody>
      </p:sp>
      <p:sp>
        <p:nvSpPr>
          <p:cNvPr id="4" name="Slide Number Placeholder 3"/>
          <p:cNvSpPr>
            <a:spLocks noGrp="1"/>
          </p:cNvSpPr>
          <p:nvPr>
            <p:ph type="sldNum" idx="12"/>
          </p:nvPr>
        </p:nvSpPr>
        <p:spPr/>
        <p:txBody>
          <a:bodyPr/>
          <a:lstStyle/>
          <a:p>
            <a:pPr algn="ctr"/>
            <a:fld id="{00000000-1234-1234-1234-123412341234}" type="slidenum">
              <a:rPr lang="en-US" smtClean="0"/>
              <a:pPr algn="ctr"/>
              <a:t>2</a:t>
            </a:fld>
            <a:endParaRPr lang="en-US" dirty="0"/>
          </a:p>
        </p:txBody>
      </p:sp>
    </p:spTree>
    <p:extLst>
      <p:ext uri="{BB962C8B-B14F-4D97-AF65-F5344CB8AC3E}">
        <p14:creationId xmlns:p14="http://schemas.microsoft.com/office/powerpoint/2010/main" val="1385641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4E175-A281-44F7-92B4-5ECBD4C34A8F}"/>
              </a:ext>
            </a:extLst>
          </p:cNvPr>
          <p:cNvSpPr>
            <a:spLocks noGrp="1"/>
          </p:cNvSpPr>
          <p:nvPr>
            <p:ph type="title"/>
          </p:nvPr>
        </p:nvSpPr>
        <p:spPr/>
        <p:txBody>
          <a:bodyPr/>
          <a:lstStyle/>
          <a:p>
            <a:r>
              <a:rPr lang="en-US" b="1" dirty="0"/>
              <a:t>Answer</a:t>
            </a:r>
          </a:p>
        </p:txBody>
      </p:sp>
      <p:sp>
        <p:nvSpPr>
          <p:cNvPr id="3" name="Content Placeholder 2">
            <a:extLst>
              <a:ext uri="{FF2B5EF4-FFF2-40B4-BE49-F238E27FC236}">
                <a16:creationId xmlns:a16="http://schemas.microsoft.com/office/drawing/2014/main" id="{A4278F35-3987-4A4F-80D1-ABDF39243FBC}"/>
              </a:ext>
            </a:extLst>
          </p:cNvPr>
          <p:cNvSpPr>
            <a:spLocks noGrp="1"/>
          </p:cNvSpPr>
          <p:nvPr>
            <p:ph idx="1"/>
          </p:nvPr>
        </p:nvSpPr>
        <p:spPr>
          <a:xfrm>
            <a:off x="780245" y="1510093"/>
            <a:ext cx="10515600" cy="4626690"/>
          </a:xfrm>
        </p:spPr>
        <p:txBody>
          <a:bodyPr>
            <a:normAutofit lnSpcReduction="10000"/>
          </a:bodyPr>
          <a:lstStyle/>
          <a:p>
            <a:pPr marL="0" indent="0">
              <a:buNone/>
            </a:pPr>
            <a:r>
              <a:rPr lang="en-US" dirty="0"/>
              <a:t>A 72-year-old Tribal elder and his 54-year-old wife come to the senior center for meals.  What funding source(s) support these meals?</a:t>
            </a:r>
          </a:p>
          <a:p>
            <a:pPr marL="0" indent="0">
              <a:buNone/>
            </a:pPr>
            <a:endParaRPr lang="en-US" sz="1800" dirty="0"/>
          </a:p>
          <a:p>
            <a:pPr marL="971550" lvl="1" indent="-514350">
              <a:lnSpc>
                <a:spcPct val="150000"/>
              </a:lnSpc>
              <a:buFont typeface="+mj-lt"/>
              <a:buAutoNum type="alphaLcParenR"/>
            </a:pPr>
            <a:r>
              <a:rPr lang="en-US" sz="2800" dirty="0"/>
              <a:t>Title VI, elder only</a:t>
            </a:r>
          </a:p>
          <a:p>
            <a:pPr marL="971550" lvl="1" indent="-514350">
              <a:lnSpc>
                <a:spcPct val="150000"/>
              </a:lnSpc>
              <a:buFont typeface="+mj-lt"/>
              <a:buAutoNum type="alphaLcParenR"/>
            </a:pPr>
            <a:r>
              <a:rPr lang="en-US" sz="2800" dirty="0"/>
              <a:t>Title VI, both elder and spouse</a:t>
            </a:r>
          </a:p>
          <a:p>
            <a:pPr marL="971550" lvl="1" indent="-514350">
              <a:lnSpc>
                <a:spcPct val="150000"/>
              </a:lnSpc>
              <a:buFont typeface="+mj-lt"/>
              <a:buAutoNum type="alphaLcParenR"/>
            </a:pPr>
            <a:r>
              <a:rPr lang="en-US" sz="2800" dirty="0"/>
              <a:t>Nutrition Services Incentive Program</a:t>
            </a:r>
          </a:p>
          <a:p>
            <a:pPr marL="971550" lvl="1" indent="-514350">
              <a:lnSpc>
                <a:spcPct val="150000"/>
              </a:lnSpc>
              <a:buFont typeface="+mj-lt"/>
              <a:buAutoNum type="alphaLcParenR"/>
            </a:pPr>
            <a:r>
              <a:rPr lang="en-US" sz="2800" b="1" dirty="0"/>
              <a:t>Both B &amp; C</a:t>
            </a:r>
          </a:p>
          <a:p>
            <a:pPr marL="971550" lvl="1" indent="-514350">
              <a:lnSpc>
                <a:spcPct val="150000"/>
              </a:lnSpc>
              <a:buFont typeface="+mj-lt"/>
              <a:buAutoNum type="alphaLcParenR"/>
            </a:pPr>
            <a:r>
              <a:rPr lang="en-US" sz="2800" dirty="0"/>
              <a:t>None - Charge couple for their meals</a:t>
            </a:r>
          </a:p>
          <a:p>
            <a:pPr marL="0" indent="0">
              <a:buNone/>
            </a:pPr>
            <a:endParaRPr lang="en-US" dirty="0"/>
          </a:p>
        </p:txBody>
      </p:sp>
      <p:sp>
        <p:nvSpPr>
          <p:cNvPr id="4" name="Oval 3" descr="Both B &amp; C">
            <a:extLst>
              <a:ext uri="{FF2B5EF4-FFF2-40B4-BE49-F238E27FC236}">
                <a16:creationId xmlns:a16="http://schemas.microsoft.com/office/drawing/2014/main" id="{DC408958-A41C-458E-BD8F-27504F146E8D}"/>
              </a:ext>
            </a:extLst>
          </p:cNvPr>
          <p:cNvSpPr/>
          <p:nvPr/>
        </p:nvSpPr>
        <p:spPr>
          <a:xfrm>
            <a:off x="1223493" y="4668593"/>
            <a:ext cx="2389031" cy="59886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38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C0652-7426-486E-A543-1279EF533A18}"/>
              </a:ext>
            </a:extLst>
          </p:cNvPr>
          <p:cNvSpPr>
            <a:spLocks noGrp="1"/>
          </p:cNvSpPr>
          <p:nvPr>
            <p:ph type="title"/>
          </p:nvPr>
        </p:nvSpPr>
        <p:spPr/>
        <p:txBody>
          <a:bodyPr/>
          <a:lstStyle/>
          <a:p>
            <a:pPr algn="ctr"/>
            <a:r>
              <a:rPr lang="en-US" b="1" dirty="0"/>
              <a:t>Does the Nutrition Program Have to Serve Everyone Who Comes?</a:t>
            </a:r>
          </a:p>
        </p:txBody>
      </p:sp>
      <p:sp>
        <p:nvSpPr>
          <p:cNvPr id="3" name="Content Placeholder 2">
            <a:extLst>
              <a:ext uri="{FF2B5EF4-FFF2-40B4-BE49-F238E27FC236}">
                <a16:creationId xmlns:a16="http://schemas.microsoft.com/office/drawing/2014/main" id="{7DC72253-7E88-480F-83EE-3615AFAC9F73}"/>
              </a:ext>
            </a:extLst>
          </p:cNvPr>
          <p:cNvSpPr>
            <a:spLocks noGrp="1"/>
          </p:cNvSpPr>
          <p:nvPr>
            <p:ph sz="half" idx="1"/>
          </p:nvPr>
        </p:nvSpPr>
        <p:spPr/>
        <p:txBody>
          <a:bodyPr>
            <a:normAutofit fontScale="92500" lnSpcReduction="20000"/>
          </a:bodyPr>
          <a:lstStyle/>
          <a:p>
            <a:r>
              <a:rPr lang="en-US" b="1" dirty="0"/>
              <a:t>NO!</a:t>
            </a:r>
          </a:p>
          <a:p>
            <a:r>
              <a:rPr lang="en-US" dirty="0"/>
              <a:t>The program is for </a:t>
            </a:r>
            <a:r>
              <a:rPr lang="en-US" b="1" dirty="0"/>
              <a:t>eligible elders &amp; qualified others</a:t>
            </a:r>
            <a:r>
              <a:rPr lang="en-US" dirty="0"/>
              <a:t> only, that is Native, age eligible</a:t>
            </a:r>
          </a:p>
          <a:p>
            <a:r>
              <a:rPr lang="en-US" sz="2800" dirty="0"/>
              <a:t>Title VI funds cannot be used to provide services to individuals who are not eligible under Title VI</a:t>
            </a:r>
          </a:p>
          <a:p>
            <a:r>
              <a:rPr lang="en-US" sz="2800" dirty="0"/>
              <a:t>If your nutrition program is serving individuals who are not eligible under Title VI with Title VI funds, the program may have audit exceptions which would mean paying back funding</a:t>
            </a:r>
          </a:p>
          <a:p>
            <a:endParaRPr lang="en-US" sz="2800" dirty="0"/>
          </a:p>
          <a:p>
            <a:endParaRPr lang="en-US" sz="2800" dirty="0"/>
          </a:p>
          <a:p>
            <a:endParaRPr lang="en-US" sz="2800" dirty="0"/>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0C5AAB9C-E459-4514-A9C8-EAA54C04723A}"/>
              </a:ext>
            </a:extLst>
          </p:cNvPr>
          <p:cNvSpPr>
            <a:spLocks noGrp="1"/>
          </p:cNvSpPr>
          <p:nvPr>
            <p:ph sz="half" idx="2"/>
          </p:nvPr>
        </p:nvSpPr>
        <p:spPr>
          <a:xfrm>
            <a:off x="6131091" y="2236591"/>
            <a:ext cx="5268074" cy="4351338"/>
          </a:xfrm>
        </p:spPr>
        <p:txBody>
          <a:bodyPr>
            <a:normAutofit fontScale="92500" lnSpcReduction="20000"/>
          </a:bodyPr>
          <a:lstStyle/>
          <a:p>
            <a:r>
              <a:rPr lang="en-US" dirty="0"/>
              <a:t>If your SUA provides Title III funds, these funds can be used to provide services to both Indians &amp; non-Indian Title III older adults (age 60 and over) who might want to attend</a:t>
            </a:r>
          </a:p>
          <a:p>
            <a:r>
              <a:rPr lang="en-US" dirty="0"/>
              <a:t>Your Tribal funds may be used as the Tribe decides</a:t>
            </a:r>
          </a:p>
          <a:p>
            <a:r>
              <a:rPr lang="en-US" dirty="0"/>
              <a:t>Your program needs to develop Policies and Procedures to address these issues; consult with your fiscal office in developing these to ensure that they are clear, especially to auditors</a:t>
            </a:r>
          </a:p>
          <a:p>
            <a:endParaRPr lang="en-US" dirty="0"/>
          </a:p>
        </p:txBody>
      </p:sp>
    </p:spTree>
    <p:extLst>
      <p:ext uri="{BB962C8B-B14F-4D97-AF65-F5344CB8AC3E}">
        <p14:creationId xmlns:p14="http://schemas.microsoft.com/office/powerpoint/2010/main" val="2757523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87F6-F57C-485C-9EB9-5DC7F5DFB84E}"/>
              </a:ext>
            </a:extLst>
          </p:cNvPr>
          <p:cNvSpPr>
            <a:spLocks noGrp="1"/>
          </p:cNvSpPr>
          <p:nvPr>
            <p:ph type="title"/>
          </p:nvPr>
        </p:nvSpPr>
        <p:spPr/>
        <p:txBody>
          <a:bodyPr/>
          <a:lstStyle/>
          <a:p>
            <a:pPr algn="ctr"/>
            <a:r>
              <a:rPr lang="en-US" b="1" dirty="0"/>
              <a:t>Meals to Visitors/Guests</a:t>
            </a:r>
          </a:p>
        </p:txBody>
      </p:sp>
      <p:sp>
        <p:nvSpPr>
          <p:cNvPr id="3" name="Content Placeholder 2">
            <a:extLst>
              <a:ext uri="{FF2B5EF4-FFF2-40B4-BE49-F238E27FC236}">
                <a16:creationId xmlns:a16="http://schemas.microsoft.com/office/drawing/2014/main" id="{83470BBE-2DE0-45FA-9B23-9B1BC9A9593D}"/>
              </a:ext>
            </a:extLst>
          </p:cNvPr>
          <p:cNvSpPr>
            <a:spLocks noGrp="1"/>
          </p:cNvSpPr>
          <p:nvPr>
            <p:ph idx="1"/>
          </p:nvPr>
        </p:nvSpPr>
        <p:spPr>
          <a:xfrm>
            <a:off x="396410" y="1594456"/>
            <a:ext cx="11187701" cy="4703601"/>
          </a:xfrm>
        </p:spPr>
        <p:txBody>
          <a:bodyPr>
            <a:normAutofit/>
          </a:bodyPr>
          <a:lstStyle/>
          <a:p>
            <a:r>
              <a:rPr lang="en-US" b="1" dirty="0"/>
              <a:t>This program is for elders &amp; other qualified persons</a:t>
            </a:r>
          </a:p>
          <a:p>
            <a:r>
              <a:rPr lang="en-US" dirty="0"/>
              <a:t>Sometimes family members, grandchildren, or adults with disabilities under the eligibility age who live in the community show up at the site, these people are not eligible to be served with Title VI funds</a:t>
            </a:r>
          </a:p>
          <a:p>
            <a:r>
              <a:rPr lang="en-US" dirty="0"/>
              <a:t>If you feed non-elders use another source of funding such as Tribal funds to pay for these meals</a:t>
            </a:r>
          </a:p>
          <a:p>
            <a:r>
              <a:rPr lang="en-US" dirty="0"/>
              <a:t>There are some exceptions:</a:t>
            </a:r>
          </a:p>
          <a:p>
            <a:pPr lvl="1"/>
            <a:r>
              <a:rPr lang="en-US" dirty="0"/>
              <a:t>An elder and the caregiver who accompanies the eligible elder</a:t>
            </a:r>
          </a:p>
          <a:p>
            <a:pPr lvl="1"/>
            <a:r>
              <a:rPr lang="en-US" dirty="0"/>
              <a:t>An adult with disabilities at the congregate site </a:t>
            </a:r>
          </a:p>
          <a:p>
            <a:pPr lvl="2"/>
            <a:r>
              <a:rPr lang="en-US" sz="2400" dirty="0"/>
              <a:t>If the person volunteers to help with tasks</a:t>
            </a:r>
          </a:p>
          <a:p>
            <a:endParaRPr lang="en-US" dirty="0"/>
          </a:p>
          <a:p>
            <a:endParaRPr lang="en-US" dirty="0"/>
          </a:p>
          <a:p>
            <a:endParaRPr lang="en-US" dirty="0"/>
          </a:p>
        </p:txBody>
      </p:sp>
    </p:spTree>
    <p:extLst>
      <p:ext uri="{BB962C8B-B14F-4D97-AF65-F5344CB8AC3E}">
        <p14:creationId xmlns:p14="http://schemas.microsoft.com/office/powerpoint/2010/main" val="4082061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1A86D-4AE9-4B30-A05B-1A29780CF445}"/>
              </a:ext>
            </a:extLst>
          </p:cNvPr>
          <p:cNvSpPr>
            <a:spLocks noGrp="1"/>
          </p:cNvSpPr>
          <p:nvPr>
            <p:ph type="title"/>
          </p:nvPr>
        </p:nvSpPr>
        <p:spPr/>
        <p:txBody>
          <a:bodyPr/>
          <a:lstStyle/>
          <a:p>
            <a:pPr algn="ctr"/>
            <a:r>
              <a:rPr lang="en-US" b="1" dirty="0"/>
              <a:t>Volunteers </a:t>
            </a:r>
          </a:p>
        </p:txBody>
      </p:sp>
      <p:sp>
        <p:nvSpPr>
          <p:cNvPr id="3" name="Content Placeholder 2">
            <a:extLst>
              <a:ext uri="{FF2B5EF4-FFF2-40B4-BE49-F238E27FC236}">
                <a16:creationId xmlns:a16="http://schemas.microsoft.com/office/drawing/2014/main" id="{5E14392A-7495-48DA-BFF6-5E5E903E0F04}"/>
              </a:ext>
            </a:extLst>
          </p:cNvPr>
          <p:cNvSpPr>
            <a:spLocks noGrp="1"/>
          </p:cNvSpPr>
          <p:nvPr>
            <p:ph idx="1"/>
          </p:nvPr>
        </p:nvSpPr>
        <p:spPr/>
        <p:txBody>
          <a:bodyPr/>
          <a:lstStyle/>
          <a:p>
            <a:pPr eaLnBrk="1" hangingPunct="1">
              <a:lnSpc>
                <a:spcPct val="90000"/>
              </a:lnSpc>
            </a:pPr>
            <a:r>
              <a:rPr lang="en-US" altLang="en-US" dirty="0"/>
              <a:t>Meal program volunteers of any age can eat meals</a:t>
            </a:r>
          </a:p>
          <a:p>
            <a:pPr lvl="1"/>
            <a:r>
              <a:rPr lang="en-US" altLang="en-US" sz="2800" dirty="0"/>
              <a:t>Can count them in your meal counts for NSIP</a:t>
            </a:r>
          </a:p>
          <a:p>
            <a:pPr eaLnBrk="1" hangingPunct="1">
              <a:lnSpc>
                <a:spcPct val="90000"/>
              </a:lnSpc>
            </a:pPr>
            <a:r>
              <a:rPr lang="en-US" altLang="en-US" dirty="0"/>
              <a:t>All of these meals count for NSIP along with elders’ meals</a:t>
            </a:r>
          </a:p>
          <a:p>
            <a:pPr eaLnBrk="1" hangingPunct="1">
              <a:lnSpc>
                <a:spcPct val="90000"/>
              </a:lnSpc>
            </a:pPr>
            <a:r>
              <a:rPr lang="en-US" altLang="en-US" dirty="0"/>
              <a:t>Under 60 Guest meals </a:t>
            </a:r>
            <a:r>
              <a:rPr lang="en-US" altLang="en-US" b="1" dirty="0"/>
              <a:t>DO NOT COUNT for NSIP</a:t>
            </a:r>
          </a:p>
          <a:p>
            <a:pPr eaLnBrk="1" hangingPunct="1">
              <a:lnSpc>
                <a:spcPct val="90000"/>
              </a:lnSpc>
            </a:pPr>
            <a:r>
              <a:rPr lang="en-US" altLang="en-US" dirty="0"/>
              <a:t>Don’t forget to include special dinners….birthday’s, celebrations, Elder Honor Day—just make sure the meal meets the requirements for the Older Americans Act</a:t>
            </a:r>
          </a:p>
          <a:p>
            <a:endParaRPr lang="en-US" dirty="0"/>
          </a:p>
        </p:txBody>
      </p:sp>
    </p:spTree>
    <p:extLst>
      <p:ext uri="{BB962C8B-B14F-4D97-AF65-F5344CB8AC3E}">
        <p14:creationId xmlns:p14="http://schemas.microsoft.com/office/powerpoint/2010/main" val="3504616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97232-AE3E-4029-983A-1DF72C3FC254}"/>
              </a:ext>
            </a:extLst>
          </p:cNvPr>
          <p:cNvSpPr>
            <a:spLocks noGrp="1"/>
          </p:cNvSpPr>
          <p:nvPr>
            <p:ph type="title"/>
          </p:nvPr>
        </p:nvSpPr>
        <p:spPr/>
        <p:txBody>
          <a:bodyPr/>
          <a:lstStyle/>
          <a:p>
            <a:pPr algn="ctr"/>
            <a:r>
              <a:rPr lang="en-US" b="1" dirty="0"/>
              <a:t>Staff Meals</a:t>
            </a:r>
          </a:p>
        </p:txBody>
      </p:sp>
      <p:sp>
        <p:nvSpPr>
          <p:cNvPr id="3" name="Content Placeholder 2">
            <a:extLst>
              <a:ext uri="{FF2B5EF4-FFF2-40B4-BE49-F238E27FC236}">
                <a16:creationId xmlns:a16="http://schemas.microsoft.com/office/drawing/2014/main" id="{823A2652-406A-41F0-A105-DB0C4172AA7D}"/>
              </a:ext>
            </a:extLst>
          </p:cNvPr>
          <p:cNvSpPr>
            <a:spLocks noGrp="1"/>
          </p:cNvSpPr>
          <p:nvPr>
            <p:ph idx="1"/>
          </p:nvPr>
        </p:nvSpPr>
        <p:spPr/>
        <p:txBody>
          <a:bodyPr/>
          <a:lstStyle/>
          <a:p>
            <a:r>
              <a:rPr lang="en-US" sz="2800" dirty="0"/>
              <a:t>If a meal is part of the staff benefits, the staff may eat</a:t>
            </a:r>
          </a:p>
          <a:p>
            <a:r>
              <a:rPr lang="en-US" sz="2800" dirty="0"/>
              <a:t>Under Title VI, </a:t>
            </a:r>
            <a:r>
              <a:rPr lang="en-US" sz="2800" b="1" dirty="0"/>
              <a:t>staff and other Tribal members may not pay the suggested contribution</a:t>
            </a:r>
            <a:r>
              <a:rPr lang="en-US" sz="2800" dirty="0">
                <a:solidFill>
                  <a:srgbClr val="FF0000"/>
                </a:solidFill>
              </a:rPr>
              <a:t> </a:t>
            </a:r>
            <a:r>
              <a:rPr lang="en-US" sz="2800" dirty="0"/>
              <a:t>unless the staff or other Tribal members are elders</a:t>
            </a:r>
          </a:p>
          <a:p>
            <a:r>
              <a:rPr lang="en-US" dirty="0"/>
              <a:t>Non-eligible individuals are to pay full-cost</a:t>
            </a:r>
            <a:endParaRPr lang="en-US" sz="2800" dirty="0"/>
          </a:p>
          <a:p>
            <a:r>
              <a:rPr lang="en-US" sz="2800" dirty="0"/>
              <a:t>Under Title VI, </a:t>
            </a:r>
            <a:r>
              <a:rPr lang="en-US" sz="2800" b="1" dirty="0"/>
              <a:t>staff meals may not be reported in OAAPS </a:t>
            </a:r>
            <a:r>
              <a:rPr lang="en-US" sz="2800" dirty="0"/>
              <a:t>unless the staff are elders</a:t>
            </a:r>
          </a:p>
          <a:p>
            <a:endParaRPr lang="en-US" dirty="0"/>
          </a:p>
        </p:txBody>
      </p:sp>
    </p:spTree>
    <p:extLst>
      <p:ext uri="{BB962C8B-B14F-4D97-AF65-F5344CB8AC3E}">
        <p14:creationId xmlns:p14="http://schemas.microsoft.com/office/powerpoint/2010/main" val="1377438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3CCA0-5660-4E02-A0E0-B044F5EEDF94}"/>
              </a:ext>
            </a:extLst>
          </p:cNvPr>
          <p:cNvSpPr>
            <a:spLocks noGrp="1"/>
          </p:cNvSpPr>
          <p:nvPr>
            <p:ph type="title"/>
          </p:nvPr>
        </p:nvSpPr>
        <p:spPr>
          <a:xfrm>
            <a:off x="838200" y="1216579"/>
            <a:ext cx="10515600" cy="2852737"/>
          </a:xfrm>
        </p:spPr>
        <p:txBody>
          <a:bodyPr/>
          <a:lstStyle/>
          <a:p>
            <a:r>
              <a:rPr lang="en-US" b="1" dirty="0"/>
              <a:t>Nutrition and Health</a:t>
            </a:r>
          </a:p>
        </p:txBody>
      </p:sp>
    </p:spTree>
    <p:extLst>
      <p:ext uri="{BB962C8B-B14F-4D97-AF65-F5344CB8AC3E}">
        <p14:creationId xmlns:p14="http://schemas.microsoft.com/office/powerpoint/2010/main" val="2326381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a:extLst>
              <a:ext uri="{C183D7F6-B498-43B3-948B-1728B52AA6E4}">
                <adec:decorative xmlns:adec="http://schemas.microsoft.com/office/drawing/2017/decorative" val="1"/>
              </a:ext>
            </a:extLst>
          </p:cNvPr>
          <p:cNvSpPr>
            <a:spLocks noGrp="1"/>
          </p:cNvSpPr>
          <p:nvPr>
            <p:ph sz="half" idx="1"/>
          </p:nvPr>
        </p:nvSpPr>
        <p:spPr>
          <a:xfrm>
            <a:off x="666109" y="1888733"/>
            <a:ext cx="4572000" cy="4648200"/>
          </a:xfrm>
          <a:ln>
            <a:solidFill>
              <a:schemeClr val="tx1"/>
            </a:solidFill>
          </a:ln>
        </p:spPr>
        <p:txBody>
          <a:bodyPr>
            <a:normAutofit fontScale="92500" lnSpcReduction="10000"/>
          </a:bodyPr>
          <a:lstStyle/>
          <a:p>
            <a:pPr>
              <a:buNone/>
            </a:pPr>
            <a:r>
              <a:rPr lang="en-US" sz="3000" dirty="0">
                <a:cs typeface="Century Gothic" pitchFamily="34" charset="0"/>
              </a:rPr>
              <a:t>Necessity: </a:t>
            </a:r>
          </a:p>
          <a:p>
            <a:r>
              <a:rPr lang="en-US" dirty="0">
                <a:cs typeface="Century Gothic" pitchFamily="34" charset="0"/>
              </a:rPr>
              <a:t>Need adequate nutrition to:</a:t>
            </a:r>
          </a:p>
          <a:p>
            <a:pPr lvl="1">
              <a:buFont typeface="Arial" panose="020B0604020202020204" pitchFamily="34" charset="0"/>
              <a:buChar char="•"/>
            </a:pPr>
            <a:r>
              <a:rPr lang="en-US" sz="2600" dirty="0">
                <a:cs typeface="Century Gothic" pitchFamily="34" charset="0"/>
              </a:rPr>
              <a:t>Maintain physical, cognitive &amp; emotional functioning</a:t>
            </a:r>
          </a:p>
          <a:p>
            <a:pPr lvl="1">
              <a:buFont typeface="Arial" panose="020B0604020202020204" pitchFamily="34" charset="0"/>
              <a:buChar char="•"/>
            </a:pPr>
            <a:r>
              <a:rPr lang="en-US" sz="2600" dirty="0">
                <a:cs typeface="Century Gothic" pitchFamily="34" charset="0"/>
              </a:rPr>
              <a:t>Promote health &amp; functionality</a:t>
            </a:r>
          </a:p>
          <a:p>
            <a:pPr lvl="1">
              <a:buFont typeface="Arial" panose="020B0604020202020204" pitchFamily="34" charset="0"/>
              <a:buChar char="•"/>
            </a:pPr>
            <a:r>
              <a:rPr lang="en-US" sz="2600" dirty="0">
                <a:cs typeface="Century Gothic" pitchFamily="34" charset="0"/>
              </a:rPr>
              <a:t>Reduce risk of chronic disease </a:t>
            </a:r>
          </a:p>
          <a:p>
            <a:pPr lvl="1">
              <a:buFont typeface="Arial" panose="020B0604020202020204" pitchFamily="34" charset="0"/>
              <a:buChar char="•"/>
            </a:pPr>
            <a:r>
              <a:rPr lang="en-US" sz="2600" dirty="0">
                <a:cs typeface="Century Gothic" pitchFamily="34" charset="0"/>
              </a:rPr>
              <a:t>Treat &amp; manage chronic disease</a:t>
            </a:r>
          </a:p>
          <a:p>
            <a:pPr lvl="1">
              <a:buFont typeface="Arial" panose="020B0604020202020204" pitchFamily="34" charset="0"/>
              <a:buChar char="•"/>
            </a:pPr>
            <a:r>
              <a:rPr lang="en-US" sz="2600" dirty="0">
                <a:cs typeface="Century Gothic" pitchFamily="34" charset="0"/>
              </a:rPr>
              <a:t>Remain home in the community</a:t>
            </a:r>
          </a:p>
          <a:p>
            <a:pPr lvl="1">
              <a:buFont typeface="Arial" panose="020B0604020202020204" pitchFamily="34" charset="0"/>
              <a:buChar char="•"/>
            </a:pPr>
            <a:r>
              <a:rPr lang="en-US" sz="2600" dirty="0">
                <a:cs typeface="Century Gothic" pitchFamily="34" charset="0"/>
              </a:rPr>
              <a:t>Cultural preservation</a:t>
            </a:r>
          </a:p>
          <a:p>
            <a:endParaRPr lang="en-US" sz="2701" dirty="0">
              <a:latin typeface="Century Gothic" pitchFamily="34" charset="0"/>
              <a:cs typeface="Century Gothic" pitchFamily="34" charset="0"/>
            </a:endParaRPr>
          </a:p>
        </p:txBody>
      </p:sp>
      <p:sp>
        <p:nvSpPr>
          <p:cNvPr id="4" name="Title 3">
            <a:extLst>
              <a:ext uri="{C183D7F6-B498-43B3-948B-1728B52AA6E4}">
                <adec:decorative xmlns:adec="http://schemas.microsoft.com/office/drawing/2017/decorative" val="1"/>
              </a:ext>
            </a:extLst>
          </p:cNvPr>
          <p:cNvSpPr>
            <a:spLocks noGrp="1"/>
          </p:cNvSpPr>
          <p:nvPr>
            <p:ph type="title"/>
          </p:nvPr>
        </p:nvSpPr>
        <p:spPr>
          <a:xfrm>
            <a:off x="838200" y="365125"/>
            <a:ext cx="10515600" cy="1325563"/>
          </a:xfrm>
        </p:spPr>
        <p:txBody>
          <a:bodyPr>
            <a:normAutofit/>
          </a:bodyPr>
          <a:lstStyle/>
          <a:p>
            <a:pPr algn="ctr"/>
            <a:r>
              <a:rPr lang="en-US" b="1" dirty="0"/>
              <a:t>Nutrition: An Integral Part of Health</a:t>
            </a:r>
          </a:p>
        </p:txBody>
      </p:sp>
      <p:sp>
        <p:nvSpPr>
          <p:cNvPr id="14340" name="Content Placeholder 3">
            <a:extLst>
              <a:ext uri="{C183D7F6-B498-43B3-948B-1728B52AA6E4}">
                <adec:decorative xmlns:adec="http://schemas.microsoft.com/office/drawing/2017/decorative" val="1"/>
              </a:ext>
            </a:extLst>
          </p:cNvPr>
          <p:cNvSpPr>
            <a:spLocks noGrp="1"/>
          </p:cNvSpPr>
          <p:nvPr>
            <p:ph sz="half" idx="2"/>
          </p:nvPr>
        </p:nvSpPr>
        <p:spPr>
          <a:xfrm>
            <a:off x="5945026" y="1844675"/>
            <a:ext cx="4940443" cy="4648200"/>
          </a:xfrm>
          <a:ln>
            <a:solidFill>
              <a:schemeClr val="tx1"/>
            </a:solidFill>
          </a:ln>
        </p:spPr>
        <p:txBody>
          <a:bodyPr>
            <a:normAutofit fontScale="92500" lnSpcReduction="10000"/>
          </a:bodyPr>
          <a:lstStyle/>
          <a:p>
            <a:pPr>
              <a:lnSpc>
                <a:spcPct val="110000"/>
              </a:lnSpc>
              <a:buFont typeface="Arial" charset="0"/>
              <a:buNone/>
            </a:pPr>
            <a:r>
              <a:rPr lang="en-US" sz="3000" dirty="0">
                <a:cs typeface="Century Gothic" pitchFamily="34" charset="0"/>
              </a:rPr>
              <a:t>Purpose:</a:t>
            </a:r>
          </a:p>
          <a:p>
            <a:pPr>
              <a:lnSpc>
                <a:spcPct val="110000"/>
              </a:lnSpc>
            </a:pPr>
            <a:r>
              <a:rPr lang="en-US" dirty="0">
                <a:cs typeface="Century Gothic" pitchFamily="34" charset="0"/>
              </a:rPr>
              <a:t>Older Americans Act Nutrition Program </a:t>
            </a:r>
          </a:p>
          <a:p>
            <a:pPr>
              <a:lnSpc>
                <a:spcPct val="110000"/>
              </a:lnSpc>
            </a:pPr>
            <a:r>
              <a:rPr lang="en-US" dirty="0">
                <a:cs typeface="Century Gothic" pitchFamily="34" charset="0"/>
              </a:rPr>
              <a:t>Sections 330, 601 </a:t>
            </a:r>
          </a:p>
          <a:p>
            <a:pPr lvl="1">
              <a:buFont typeface="Arial" panose="020B0604020202020204" pitchFamily="34" charset="0"/>
              <a:buChar char="•"/>
            </a:pPr>
            <a:r>
              <a:rPr lang="en-US" sz="2600" dirty="0">
                <a:cs typeface="Century Gothic" pitchFamily="34" charset="0"/>
              </a:rPr>
              <a:t>Reduce hunger, food insecurity, malnutrition</a:t>
            </a:r>
          </a:p>
          <a:p>
            <a:pPr lvl="1">
              <a:buFont typeface="Arial" panose="020B0604020202020204" pitchFamily="34" charset="0"/>
              <a:buChar char="•"/>
            </a:pPr>
            <a:r>
              <a:rPr lang="en-US" sz="2600" dirty="0">
                <a:cs typeface="Century Gothic" pitchFamily="34" charset="0"/>
              </a:rPr>
              <a:t>Promote socialization</a:t>
            </a:r>
          </a:p>
          <a:p>
            <a:pPr lvl="1">
              <a:buFont typeface="Arial" panose="020B0604020202020204" pitchFamily="34" charset="0"/>
              <a:buChar char="•"/>
            </a:pPr>
            <a:r>
              <a:rPr lang="en-US" sz="2600" dirty="0">
                <a:cs typeface="Century Gothic" pitchFamily="34" charset="0"/>
              </a:rPr>
              <a:t>Promote health and well-being</a:t>
            </a:r>
          </a:p>
          <a:p>
            <a:pPr lvl="1">
              <a:buFont typeface="Arial" panose="020B0604020202020204" pitchFamily="34" charset="0"/>
              <a:buChar char="•"/>
            </a:pPr>
            <a:r>
              <a:rPr lang="en-US" sz="2600" dirty="0">
                <a:cs typeface="Century Gothic" pitchFamily="34" charset="0"/>
              </a:rPr>
              <a:t>Delay adverse health   conditions</a:t>
            </a:r>
          </a:p>
          <a:p>
            <a:endParaRPr lang="en-US" sz="2401" dirty="0">
              <a:latin typeface="Century Gothic" pitchFamily="34" charset="0"/>
              <a:cs typeface="Century Gothic" pitchFamily="34" charset="0"/>
            </a:endParaRPr>
          </a:p>
        </p:txBody>
      </p:sp>
    </p:spTree>
    <p:extLst>
      <p:ext uri="{BB962C8B-B14F-4D97-AF65-F5344CB8AC3E}">
        <p14:creationId xmlns:p14="http://schemas.microsoft.com/office/powerpoint/2010/main" val="426491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1AF5E-8E3D-4F19-9F63-2922F9C16970}"/>
              </a:ext>
            </a:extLst>
          </p:cNvPr>
          <p:cNvSpPr>
            <a:spLocks noGrp="1"/>
          </p:cNvSpPr>
          <p:nvPr>
            <p:ph type="title"/>
          </p:nvPr>
        </p:nvSpPr>
        <p:spPr/>
        <p:txBody>
          <a:bodyPr/>
          <a:lstStyle/>
          <a:p>
            <a:r>
              <a:rPr lang="en-US" b="1" dirty="0"/>
              <a:t>Participant Question</a:t>
            </a:r>
          </a:p>
        </p:txBody>
      </p:sp>
      <p:sp>
        <p:nvSpPr>
          <p:cNvPr id="3" name="Content Placeholder 2">
            <a:extLst>
              <a:ext uri="{FF2B5EF4-FFF2-40B4-BE49-F238E27FC236}">
                <a16:creationId xmlns:a16="http://schemas.microsoft.com/office/drawing/2014/main" id="{E8E204C4-A26C-4318-8840-26B02713B5EF}"/>
              </a:ext>
            </a:extLst>
          </p:cNvPr>
          <p:cNvSpPr>
            <a:spLocks noGrp="1"/>
          </p:cNvSpPr>
          <p:nvPr>
            <p:ph idx="1"/>
          </p:nvPr>
        </p:nvSpPr>
        <p:spPr>
          <a:xfrm>
            <a:off x="838200" y="1606684"/>
            <a:ext cx="10515600" cy="4351338"/>
          </a:xfrm>
        </p:spPr>
        <p:txBody>
          <a:bodyPr/>
          <a:lstStyle/>
          <a:p>
            <a:pPr marL="0" marR="0" lvl="0" indent="0">
              <a:lnSpc>
                <a:spcPct val="107000"/>
              </a:lnSpc>
              <a:spcBef>
                <a:spcPts val="0"/>
              </a:spcBef>
              <a:spcAft>
                <a:spcPts val="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What is the most common chronic condition related to nutrition among Tribal elders? </a:t>
            </a:r>
          </a:p>
          <a:p>
            <a:pPr marL="971550" lvl="1" indent="-514350">
              <a:lnSpc>
                <a:spcPct val="150000"/>
              </a:lnSpc>
              <a:spcBef>
                <a:spcPts val="0"/>
              </a:spcBef>
              <a:buFont typeface="+mj-lt"/>
              <a:buAutoNum type="alphaLcParenR"/>
            </a:pPr>
            <a:r>
              <a:rPr lang="en-US" sz="2800" dirty="0">
                <a:effectLst/>
                <a:latin typeface="Calibri" panose="020F0502020204030204" pitchFamily="34" charset="0"/>
                <a:ea typeface="Calibri" panose="020F0502020204030204" pitchFamily="34" charset="0"/>
                <a:cs typeface="Times New Roman" panose="02020603050405020304" pitchFamily="18" charset="0"/>
              </a:rPr>
              <a:t>Obesity</a:t>
            </a:r>
          </a:p>
          <a:p>
            <a:pPr marL="971550" lvl="1" indent="-514350">
              <a:lnSpc>
                <a:spcPct val="150000"/>
              </a:lnSpc>
              <a:spcBef>
                <a:spcPts val="0"/>
              </a:spcBef>
              <a:buFont typeface="+mj-lt"/>
              <a:buAutoNum type="alphaLcParenR"/>
            </a:pPr>
            <a:r>
              <a:rPr lang="en-US" sz="2800" dirty="0">
                <a:effectLst/>
                <a:latin typeface="Calibri" panose="020F0502020204030204" pitchFamily="34" charset="0"/>
                <a:ea typeface="Calibri" panose="020F0502020204030204" pitchFamily="34" charset="0"/>
                <a:cs typeface="Times New Roman" panose="02020603050405020304" pitchFamily="18" charset="0"/>
              </a:rPr>
              <a:t>Overweight</a:t>
            </a:r>
          </a:p>
          <a:p>
            <a:pPr marL="971550" lvl="1" indent="-514350">
              <a:lnSpc>
                <a:spcPct val="150000"/>
              </a:lnSpc>
              <a:spcBef>
                <a:spcPts val="0"/>
              </a:spcBef>
              <a:buFont typeface="+mj-lt"/>
              <a:buAutoNum type="alphaLcParenR"/>
            </a:pPr>
            <a:r>
              <a:rPr lang="en-US" sz="2800" dirty="0">
                <a:effectLst/>
                <a:latin typeface="Calibri" panose="020F0502020204030204" pitchFamily="34" charset="0"/>
                <a:ea typeface="Calibri" panose="020F0502020204030204" pitchFamily="34" charset="0"/>
                <a:cs typeface="Times New Roman" panose="02020603050405020304" pitchFamily="18" charset="0"/>
              </a:rPr>
              <a:t>High Blood Pressure</a:t>
            </a:r>
          </a:p>
          <a:p>
            <a:pPr marL="971550" lvl="1" indent="-514350">
              <a:lnSpc>
                <a:spcPct val="150000"/>
              </a:lnSpc>
              <a:spcBef>
                <a:spcPts val="0"/>
              </a:spcBef>
              <a:spcAft>
                <a:spcPts val="800"/>
              </a:spcAft>
              <a:buFont typeface="+mj-lt"/>
              <a:buAutoNum type="alphaLcParenR"/>
            </a:pPr>
            <a:r>
              <a:rPr lang="en-US" sz="2800" dirty="0">
                <a:effectLst/>
                <a:latin typeface="Calibri" panose="020F0502020204030204" pitchFamily="34" charset="0"/>
                <a:ea typeface="Calibri" panose="020F0502020204030204" pitchFamily="34" charset="0"/>
                <a:cs typeface="Times New Roman" panose="02020603050405020304" pitchFamily="18" charset="0"/>
              </a:rPr>
              <a:t>Diabetes</a:t>
            </a:r>
          </a:p>
          <a:p>
            <a:endParaRPr lang="en-US" dirty="0"/>
          </a:p>
        </p:txBody>
      </p:sp>
    </p:spTree>
    <p:extLst>
      <p:ext uri="{BB962C8B-B14F-4D97-AF65-F5344CB8AC3E}">
        <p14:creationId xmlns:p14="http://schemas.microsoft.com/office/powerpoint/2010/main" val="4279785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1AF5E-8E3D-4F19-9F63-2922F9C16970}"/>
              </a:ext>
            </a:extLst>
          </p:cNvPr>
          <p:cNvSpPr>
            <a:spLocks noGrp="1"/>
          </p:cNvSpPr>
          <p:nvPr>
            <p:ph type="title"/>
          </p:nvPr>
        </p:nvSpPr>
        <p:spPr/>
        <p:txBody>
          <a:bodyPr/>
          <a:lstStyle/>
          <a:p>
            <a:r>
              <a:rPr lang="en-US" b="1" dirty="0"/>
              <a:t>Answer</a:t>
            </a:r>
          </a:p>
        </p:txBody>
      </p:sp>
      <p:sp>
        <p:nvSpPr>
          <p:cNvPr id="3" name="Content Placeholder 2">
            <a:extLst>
              <a:ext uri="{FF2B5EF4-FFF2-40B4-BE49-F238E27FC236}">
                <a16:creationId xmlns:a16="http://schemas.microsoft.com/office/drawing/2014/main" id="{E8E204C4-A26C-4318-8840-26B02713B5EF}"/>
              </a:ext>
            </a:extLst>
          </p:cNvPr>
          <p:cNvSpPr>
            <a:spLocks noGrp="1"/>
          </p:cNvSpPr>
          <p:nvPr>
            <p:ph idx="1"/>
          </p:nvPr>
        </p:nvSpPr>
        <p:spPr/>
        <p:txBody>
          <a:bodyPr/>
          <a:lstStyle/>
          <a:p>
            <a:pPr marL="0" marR="0" lvl="0" indent="0">
              <a:lnSpc>
                <a:spcPct val="107000"/>
              </a:lnSpc>
              <a:spcBef>
                <a:spcPts val="0"/>
              </a:spcBef>
              <a:spcAft>
                <a:spcPts val="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What is the most common chronic condition related to nutrition among Tribal elders? </a:t>
            </a:r>
          </a:p>
          <a:p>
            <a:pPr marL="971550" lvl="1" indent="-514350">
              <a:lnSpc>
                <a:spcPct val="150000"/>
              </a:lnSpc>
              <a:spcBef>
                <a:spcPts val="0"/>
              </a:spcBef>
              <a:buFont typeface="+mj-lt"/>
              <a:buAutoNum type="alphaLcParenR"/>
            </a:pPr>
            <a:r>
              <a:rPr lang="en-US" sz="2800" dirty="0">
                <a:effectLst/>
                <a:latin typeface="Calibri" panose="020F0502020204030204" pitchFamily="34" charset="0"/>
                <a:ea typeface="Calibri" panose="020F0502020204030204" pitchFamily="34" charset="0"/>
                <a:cs typeface="Times New Roman" panose="02020603050405020304" pitchFamily="18" charset="0"/>
              </a:rPr>
              <a:t>Obesity</a:t>
            </a:r>
          </a:p>
          <a:p>
            <a:pPr marL="971550" lvl="1" indent="-514350">
              <a:lnSpc>
                <a:spcPct val="150000"/>
              </a:lnSpc>
              <a:spcBef>
                <a:spcPts val="0"/>
              </a:spcBef>
              <a:buFont typeface="+mj-lt"/>
              <a:buAutoNum type="alphaLcParenR"/>
            </a:pPr>
            <a:r>
              <a:rPr lang="en-US" sz="2800" dirty="0">
                <a:effectLst/>
                <a:latin typeface="Calibri" panose="020F0502020204030204" pitchFamily="34" charset="0"/>
                <a:ea typeface="Calibri" panose="020F0502020204030204" pitchFamily="34" charset="0"/>
                <a:cs typeface="Times New Roman" panose="02020603050405020304" pitchFamily="18" charset="0"/>
              </a:rPr>
              <a:t>Overweight</a:t>
            </a:r>
          </a:p>
          <a:p>
            <a:pPr marL="971550" lvl="1" indent="-514350">
              <a:lnSpc>
                <a:spcPct val="150000"/>
              </a:lnSpc>
              <a:spcBef>
                <a:spcPts val="0"/>
              </a:spcBef>
              <a:buFont typeface="+mj-lt"/>
              <a:buAutoNum type="alphaLcParen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High Blood Pressure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50000"/>
              </a:lnSpc>
              <a:spcBef>
                <a:spcPts val="0"/>
              </a:spcBef>
              <a:spcAft>
                <a:spcPts val="800"/>
              </a:spcAft>
              <a:buFont typeface="+mj-lt"/>
              <a:buAutoNum type="alphaLcParenR"/>
            </a:pPr>
            <a:r>
              <a:rPr lang="en-US" sz="2800" dirty="0">
                <a:effectLst/>
                <a:latin typeface="Calibri" panose="020F0502020204030204" pitchFamily="34" charset="0"/>
                <a:ea typeface="Calibri" panose="020F0502020204030204" pitchFamily="34" charset="0"/>
                <a:cs typeface="Times New Roman" panose="02020603050405020304" pitchFamily="18" charset="0"/>
              </a:rPr>
              <a:t>Diabetes</a:t>
            </a:r>
          </a:p>
          <a:p>
            <a:endParaRPr lang="en-US" dirty="0"/>
          </a:p>
        </p:txBody>
      </p:sp>
      <p:sp>
        <p:nvSpPr>
          <p:cNvPr id="4" name="Oval 3" descr="High Blood Pressure">
            <a:extLst>
              <a:ext uri="{FF2B5EF4-FFF2-40B4-BE49-F238E27FC236}">
                <a16:creationId xmlns:a16="http://schemas.microsoft.com/office/drawing/2014/main" id="{B4B6E273-AE84-4C96-A475-68B2078AF3F0}"/>
              </a:ext>
            </a:extLst>
          </p:cNvPr>
          <p:cNvSpPr/>
          <p:nvPr/>
        </p:nvSpPr>
        <p:spPr>
          <a:xfrm>
            <a:off x="1152668" y="4159874"/>
            <a:ext cx="3882979" cy="61174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682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BC26A-C7FB-4AA3-A55D-7DD57A8679D6}"/>
              </a:ext>
            </a:extLst>
          </p:cNvPr>
          <p:cNvSpPr>
            <a:spLocks noGrp="1"/>
          </p:cNvSpPr>
          <p:nvPr>
            <p:ph type="title"/>
          </p:nvPr>
        </p:nvSpPr>
        <p:spPr/>
        <p:txBody>
          <a:bodyPr/>
          <a:lstStyle/>
          <a:p>
            <a:pPr algn="ctr"/>
            <a:r>
              <a:rPr lang="en-US" b="1" dirty="0"/>
              <a:t>Common Health Concerns of Title VI Elders Related to Nutrition</a:t>
            </a:r>
          </a:p>
        </p:txBody>
      </p:sp>
      <p:graphicFrame>
        <p:nvGraphicFramePr>
          <p:cNvPr id="4" name="Table 4">
            <a:extLst>
              <a:ext uri="{FF2B5EF4-FFF2-40B4-BE49-F238E27FC236}">
                <a16:creationId xmlns:a16="http://schemas.microsoft.com/office/drawing/2014/main" id="{A1536736-A0E3-436C-83A5-A7AB3841E605}"/>
              </a:ext>
            </a:extLst>
          </p:cNvPr>
          <p:cNvGraphicFramePr>
            <a:graphicFrameLocks noGrp="1"/>
          </p:cNvGraphicFramePr>
          <p:nvPr>
            <p:ph idx="1"/>
          </p:nvPr>
        </p:nvGraphicFramePr>
        <p:xfrm>
          <a:off x="838200" y="1825625"/>
          <a:ext cx="10515597" cy="4114800"/>
        </p:xfrm>
        <a:graphic>
          <a:graphicData uri="http://schemas.openxmlformats.org/drawingml/2006/table">
            <a:tbl>
              <a:tblPr firstRow="1" bandRow="1">
                <a:tableStyleId>{073A0DAA-6AF3-43AB-8588-CEC1D06C72B9}</a:tableStyleId>
              </a:tblPr>
              <a:tblGrid>
                <a:gridCol w="3505199">
                  <a:extLst>
                    <a:ext uri="{9D8B030D-6E8A-4147-A177-3AD203B41FA5}">
                      <a16:colId xmlns:a16="http://schemas.microsoft.com/office/drawing/2014/main" val="391690653"/>
                    </a:ext>
                  </a:extLst>
                </a:gridCol>
                <a:gridCol w="3505199">
                  <a:extLst>
                    <a:ext uri="{9D8B030D-6E8A-4147-A177-3AD203B41FA5}">
                      <a16:colId xmlns:a16="http://schemas.microsoft.com/office/drawing/2014/main" val="3134987346"/>
                    </a:ext>
                  </a:extLst>
                </a:gridCol>
                <a:gridCol w="3505199">
                  <a:extLst>
                    <a:ext uri="{9D8B030D-6E8A-4147-A177-3AD203B41FA5}">
                      <a16:colId xmlns:a16="http://schemas.microsoft.com/office/drawing/2014/main" val="1121613354"/>
                    </a:ext>
                  </a:extLst>
                </a:gridCol>
              </a:tblGrid>
              <a:tr h="370840">
                <a:tc>
                  <a:txBody>
                    <a:bodyPr/>
                    <a:lstStyle/>
                    <a:p>
                      <a:r>
                        <a:rPr lang="en-US" dirty="0"/>
                        <a:t>Chronic Condition Related to Nutrition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Aggregate Title VI Tribal Data (age 55+) %</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National US Data (age 55+) %</a:t>
                      </a:r>
                    </a:p>
                    <a:p>
                      <a:endParaRPr lang="en-US" dirty="0"/>
                    </a:p>
                  </a:txBody>
                  <a:tcPr/>
                </a:tc>
                <a:extLst>
                  <a:ext uri="{0D108BD9-81ED-4DB2-BD59-A6C34878D82A}">
                    <a16:rowId xmlns:a16="http://schemas.microsoft.com/office/drawing/2014/main" val="519786046"/>
                  </a:ext>
                </a:extLst>
              </a:tr>
              <a:tr h="370840">
                <a:tc>
                  <a:txBody>
                    <a:bodyPr/>
                    <a:lstStyle/>
                    <a:p>
                      <a:r>
                        <a:rPr lang="en-US" sz="2400" b="1" dirty="0">
                          <a:solidFill>
                            <a:schemeClr val="tx1"/>
                          </a:solidFill>
                        </a:rPr>
                        <a:t>High Blood Pressure</a:t>
                      </a:r>
                    </a:p>
                  </a:txBody>
                  <a:tcPr/>
                </a:tc>
                <a:tc>
                  <a:txBody>
                    <a:bodyPr/>
                    <a:lstStyle/>
                    <a:p>
                      <a:r>
                        <a:rPr lang="en-US" sz="2400" b="1" dirty="0">
                          <a:solidFill>
                            <a:schemeClr val="tx1"/>
                          </a:solidFill>
                        </a:rPr>
                        <a:t>56.5</a:t>
                      </a:r>
                    </a:p>
                  </a:txBody>
                  <a:tcPr/>
                </a:tc>
                <a:tc>
                  <a:txBody>
                    <a:bodyPr/>
                    <a:lstStyle/>
                    <a:p>
                      <a:r>
                        <a:rPr lang="en-US" sz="2400" b="1" dirty="0">
                          <a:solidFill>
                            <a:schemeClr val="tx1"/>
                          </a:solidFill>
                        </a:rPr>
                        <a:t>55.2</a:t>
                      </a:r>
                    </a:p>
                  </a:txBody>
                  <a:tcPr/>
                </a:tc>
                <a:extLst>
                  <a:ext uri="{0D108BD9-81ED-4DB2-BD59-A6C34878D82A}">
                    <a16:rowId xmlns:a16="http://schemas.microsoft.com/office/drawing/2014/main" val="3765285778"/>
                  </a:ext>
                </a:extLst>
              </a:tr>
              <a:tr h="370840">
                <a:tc>
                  <a:txBody>
                    <a:bodyPr/>
                    <a:lstStyle/>
                    <a:p>
                      <a:r>
                        <a:rPr lang="en-US" sz="2400" b="1" dirty="0">
                          <a:solidFill>
                            <a:schemeClr val="tx1"/>
                          </a:solidFill>
                        </a:rPr>
                        <a:t>Arthritis</a:t>
                      </a:r>
                    </a:p>
                  </a:txBody>
                  <a:tcPr/>
                </a:tc>
                <a:tc>
                  <a:txBody>
                    <a:bodyPr/>
                    <a:lstStyle/>
                    <a:p>
                      <a:r>
                        <a:rPr lang="en-US" sz="2400" b="1" dirty="0">
                          <a:solidFill>
                            <a:schemeClr val="tx1"/>
                          </a:solidFill>
                        </a:rPr>
                        <a:t>45.3</a:t>
                      </a:r>
                    </a:p>
                  </a:txBody>
                  <a:tcPr/>
                </a:tc>
                <a:tc>
                  <a:txBody>
                    <a:bodyPr/>
                    <a:lstStyle/>
                    <a:p>
                      <a:r>
                        <a:rPr lang="en-US" sz="2400" b="1" dirty="0">
                          <a:solidFill>
                            <a:schemeClr val="tx1"/>
                          </a:solidFill>
                        </a:rPr>
                        <a:t>47.4</a:t>
                      </a:r>
                    </a:p>
                  </a:txBody>
                  <a:tcPr/>
                </a:tc>
                <a:extLst>
                  <a:ext uri="{0D108BD9-81ED-4DB2-BD59-A6C34878D82A}">
                    <a16:rowId xmlns:a16="http://schemas.microsoft.com/office/drawing/2014/main" val="3576037005"/>
                  </a:ext>
                </a:extLst>
              </a:tr>
              <a:tr h="370840">
                <a:tc>
                  <a:txBody>
                    <a:bodyPr/>
                    <a:lstStyle/>
                    <a:p>
                      <a:r>
                        <a:rPr lang="en-US" sz="2400" b="1" dirty="0">
                          <a:solidFill>
                            <a:schemeClr val="tx1"/>
                          </a:solidFill>
                        </a:rPr>
                        <a:t>Obesity</a:t>
                      </a:r>
                    </a:p>
                  </a:txBody>
                  <a:tcPr/>
                </a:tc>
                <a:tc>
                  <a:txBody>
                    <a:bodyPr/>
                    <a:lstStyle/>
                    <a:p>
                      <a:r>
                        <a:rPr lang="en-US" sz="2400" b="1" dirty="0">
                          <a:solidFill>
                            <a:schemeClr val="tx1"/>
                          </a:solidFill>
                        </a:rPr>
                        <a:t>43.3</a:t>
                      </a:r>
                    </a:p>
                  </a:txBody>
                  <a:tcPr/>
                </a:tc>
                <a:tc>
                  <a:txBody>
                    <a:bodyPr/>
                    <a:lstStyle/>
                    <a:p>
                      <a:r>
                        <a:rPr lang="en-US" sz="2400" b="1" dirty="0">
                          <a:solidFill>
                            <a:schemeClr val="tx1"/>
                          </a:solidFill>
                        </a:rPr>
                        <a:t>24.6</a:t>
                      </a:r>
                    </a:p>
                  </a:txBody>
                  <a:tcPr/>
                </a:tc>
                <a:extLst>
                  <a:ext uri="{0D108BD9-81ED-4DB2-BD59-A6C34878D82A}">
                    <a16:rowId xmlns:a16="http://schemas.microsoft.com/office/drawing/2014/main" val="823634773"/>
                  </a:ext>
                </a:extLst>
              </a:tr>
              <a:tr h="370840">
                <a:tc>
                  <a:txBody>
                    <a:bodyPr/>
                    <a:lstStyle/>
                    <a:p>
                      <a:r>
                        <a:rPr lang="en-US" sz="2400" b="1" dirty="0">
                          <a:solidFill>
                            <a:schemeClr val="tx1"/>
                          </a:solidFill>
                        </a:rPr>
                        <a:t>Diabetes</a:t>
                      </a:r>
                    </a:p>
                  </a:txBody>
                  <a:tcPr/>
                </a:tc>
                <a:tc>
                  <a:txBody>
                    <a:bodyPr/>
                    <a:lstStyle/>
                    <a:p>
                      <a:r>
                        <a:rPr lang="en-US" sz="2400" b="1" dirty="0">
                          <a:solidFill>
                            <a:schemeClr val="tx1"/>
                          </a:solidFill>
                        </a:rPr>
                        <a:t>39.3</a:t>
                      </a:r>
                    </a:p>
                  </a:txBody>
                  <a:tcPr/>
                </a:tc>
                <a:tc>
                  <a:txBody>
                    <a:bodyPr/>
                    <a:lstStyle/>
                    <a:p>
                      <a:r>
                        <a:rPr lang="en-US" sz="2400" b="1" dirty="0">
                          <a:solidFill>
                            <a:schemeClr val="tx1"/>
                          </a:solidFill>
                        </a:rPr>
                        <a:t>18.0</a:t>
                      </a:r>
                    </a:p>
                  </a:txBody>
                  <a:tcPr/>
                </a:tc>
                <a:extLst>
                  <a:ext uri="{0D108BD9-81ED-4DB2-BD59-A6C34878D82A}">
                    <a16:rowId xmlns:a16="http://schemas.microsoft.com/office/drawing/2014/main" val="1896553432"/>
                  </a:ext>
                </a:extLst>
              </a:tr>
              <a:tr h="370840">
                <a:tc>
                  <a:txBody>
                    <a:bodyPr/>
                    <a:lstStyle/>
                    <a:p>
                      <a:r>
                        <a:rPr lang="en-US" sz="2400" b="1" dirty="0">
                          <a:solidFill>
                            <a:schemeClr val="tx1"/>
                          </a:solidFill>
                        </a:rPr>
                        <a:t>Overweight</a:t>
                      </a:r>
                    </a:p>
                  </a:txBody>
                  <a:tcPr/>
                </a:tc>
                <a:tc>
                  <a:txBody>
                    <a:bodyPr/>
                    <a:lstStyle/>
                    <a:p>
                      <a:r>
                        <a:rPr lang="en-US" sz="2400" b="1" dirty="0">
                          <a:solidFill>
                            <a:schemeClr val="tx1"/>
                          </a:solidFill>
                        </a:rPr>
                        <a:t>34.8</a:t>
                      </a:r>
                    </a:p>
                  </a:txBody>
                  <a:tcPr/>
                </a:tc>
                <a:tc>
                  <a:txBody>
                    <a:bodyPr/>
                    <a:lstStyle/>
                    <a:p>
                      <a:r>
                        <a:rPr lang="en-US" sz="2400" b="1" dirty="0">
                          <a:solidFill>
                            <a:schemeClr val="tx1"/>
                          </a:solidFill>
                        </a:rPr>
                        <a:t>37.3</a:t>
                      </a:r>
                    </a:p>
                  </a:txBody>
                  <a:tcPr/>
                </a:tc>
                <a:extLst>
                  <a:ext uri="{0D108BD9-81ED-4DB2-BD59-A6C34878D82A}">
                    <a16:rowId xmlns:a16="http://schemas.microsoft.com/office/drawing/2014/main" val="1721702446"/>
                  </a:ext>
                </a:extLst>
              </a:tr>
              <a:tr h="361315">
                <a:tc>
                  <a:txBody>
                    <a:bodyPr/>
                    <a:lstStyle/>
                    <a:p>
                      <a:r>
                        <a:rPr lang="en-US" sz="2400" dirty="0">
                          <a:solidFill>
                            <a:schemeClr val="tx1"/>
                          </a:solidFill>
                        </a:rPr>
                        <a:t>Osteoporosis</a:t>
                      </a:r>
                    </a:p>
                  </a:txBody>
                  <a:tcPr/>
                </a:tc>
                <a:tc>
                  <a:txBody>
                    <a:bodyPr/>
                    <a:lstStyle/>
                    <a:p>
                      <a:r>
                        <a:rPr lang="en-US" sz="2400" dirty="0">
                          <a:solidFill>
                            <a:schemeClr val="tx1"/>
                          </a:solidFill>
                        </a:rPr>
                        <a:t>9.6</a:t>
                      </a:r>
                    </a:p>
                  </a:txBody>
                  <a:tcPr/>
                </a:tc>
                <a:tc>
                  <a:txBody>
                    <a:bodyPr/>
                    <a:lstStyle/>
                    <a:p>
                      <a:r>
                        <a:rPr lang="en-US" sz="2400" dirty="0">
                          <a:solidFill>
                            <a:schemeClr val="tx1"/>
                          </a:solidFill>
                        </a:rPr>
                        <a:t>4.6</a:t>
                      </a:r>
                    </a:p>
                  </a:txBody>
                  <a:tcPr/>
                </a:tc>
                <a:extLst>
                  <a:ext uri="{0D108BD9-81ED-4DB2-BD59-A6C34878D82A}">
                    <a16:rowId xmlns:a16="http://schemas.microsoft.com/office/drawing/2014/main" val="369374535"/>
                  </a:ext>
                </a:extLst>
              </a:tr>
              <a:tr h="370840">
                <a:tc>
                  <a:txBody>
                    <a:bodyPr/>
                    <a:lstStyle/>
                    <a:p>
                      <a:r>
                        <a:rPr lang="en-US" sz="2400" dirty="0">
                          <a:solidFill>
                            <a:schemeClr val="tx1"/>
                          </a:solidFill>
                        </a:rPr>
                        <a:t>Stroke</a:t>
                      </a:r>
                    </a:p>
                  </a:txBody>
                  <a:tcPr/>
                </a:tc>
                <a:tc>
                  <a:txBody>
                    <a:bodyPr/>
                    <a:lstStyle/>
                    <a:p>
                      <a:r>
                        <a:rPr lang="en-US" sz="2400" dirty="0">
                          <a:solidFill>
                            <a:schemeClr val="tx1"/>
                          </a:solidFill>
                        </a:rPr>
                        <a:t>7.5</a:t>
                      </a:r>
                    </a:p>
                  </a:txBody>
                  <a:tcPr/>
                </a:tc>
                <a:tc>
                  <a:txBody>
                    <a:bodyPr/>
                    <a:lstStyle/>
                    <a:p>
                      <a:r>
                        <a:rPr lang="en-US" sz="2400" dirty="0">
                          <a:solidFill>
                            <a:schemeClr val="tx1"/>
                          </a:solidFill>
                        </a:rPr>
                        <a:t>6.3</a:t>
                      </a:r>
                    </a:p>
                  </a:txBody>
                  <a:tcPr/>
                </a:tc>
                <a:extLst>
                  <a:ext uri="{0D108BD9-81ED-4DB2-BD59-A6C34878D82A}">
                    <a16:rowId xmlns:a16="http://schemas.microsoft.com/office/drawing/2014/main" val="4048903106"/>
                  </a:ext>
                </a:extLst>
              </a:tr>
            </a:tbl>
          </a:graphicData>
        </a:graphic>
      </p:graphicFrame>
      <p:sp>
        <p:nvSpPr>
          <p:cNvPr id="6" name="TextBox 5">
            <a:extLst>
              <a:ext uri="{FF2B5EF4-FFF2-40B4-BE49-F238E27FC236}">
                <a16:creationId xmlns:a16="http://schemas.microsoft.com/office/drawing/2014/main" id="{ED7EB865-2017-4BDB-A49E-AB3010CA1601}"/>
              </a:ext>
            </a:extLst>
          </p:cNvPr>
          <p:cNvSpPr txBox="1"/>
          <p:nvPr/>
        </p:nvSpPr>
        <p:spPr>
          <a:xfrm>
            <a:off x="838200" y="5940425"/>
            <a:ext cx="10274297" cy="923330"/>
          </a:xfrm>
          <a:prstGeom prst="rect">
            <a:avLst/>
          </a:prstGeom>
          <a:noFill/>
        </p:spPr>
        <p:txBody>
          <a:bodyPr wrap="square" rtlCol="0">
            <a:spAutoFit/>
          </a:bodyPr>
          <a:lstStyle/>
          <a:p>
            <a:r>
              <a:rPr lang="en-US" sz="1800" dirty="0"/>
              <a:t>National Title VI Needs Assessment Data, Cycle VI, University of North Dakota, nrcnaa.org</a:t>
            </a:r>
          </a:p>
          <a:p>
            <a:r>
              <a:rPr lang="en-US" sz="1800" dirty="0"/>
              <a:t>Centers for Disease Control and Prevention. Behavioral Risk Factor Surveillance System Survey Data. Atlanta GA. DHHS.</a:t>
            </a:r>
          </a:p>
        </p:txBody>
      </p:sp>
    </p:spTree>
    <p:extLst>
      <p:ext uri="{BB962C8B-B14F-4D97-AF65-F5344CB8AC3E}">
        <p14:creationId xmlns:p14="http://schemas.microsoft.com/office/powerpoint/2010/main" val="331579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C91A4-1776-410C-8C11-90653C24BC6D}"/>
              </a:ext>
            </a:extLst>
          </p:cNvPr>
          <p:cNvSpPr>
            <a:spLocks noGrp="1"/>
          </p:cNvSpPr>
          <p:nvPr>
            <p:ph type="title"/>
          </p:nvPr>
        </p:nvSpPr>
        <p:spPr>
          <a:xfrm>
            <a:off x="831850" y="1190896"/>
            <a:ext cx="10515600" cy="2852737"/>
          </a:xfrm>
        </p:spPr>
        <p:txBody>
          <a:bodyPr/>
          <a:lstStyle/>
          <a:p>
            <a:r>
              <a:rPr lang="en-US" b="1" dirty="0"/>
              <a:t>Older Americans Act Nutrition Program Requirements</a:t>
            </a:r>
          </a:p>
        </p:txBody>
      </p:sp>
    </p:spTree>
    <p:extLst>
      <p:ext uri="{BB962C8B-B14F-4D97-AF65-F5344CB8AC3E}">
        <p14:creationId xmlns:p14="http://schemas.microsoft.com/office/powerpoint/2010/main" val="3640566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90C5E-1F3F-44A8-AA03-16C79D75CA71}"/>
              </a:ext>
            </a:extLst>
          </p:cNvPr>
          <p:cNvSpPr>
            <a:spLocks noGrp="1"/>
          </p:cNvSpPr>
          <p:nvPr>
            <p:ph type="title"/>
          </p:nvPr>
        </p:nvSpPr>
        <p:spPr/>
        <p:txBody>
          <a:bodyPr>
            <a:normAutofit/>
          </a:bodyPr>
          <a:lstStyle/>
          <a:p>
            <a:pPr algn="ctr"/>
            <a:r>
              <a:rPr lang="en-US" b="1" dirty="0"/>
              <a:t>Meal Requirements</a:t>
            </a:r>
            <a:br>
              <a:rPr lang="en-US" sz="3600" b="1" dirty="0"/>
            </a:br>
            <a:r>
              <a:rPr lang="en-US" sz="3600" b="1" dirty="0">
                <a:hlinkClick r:id="rId2"/>
              </a:rPr>
              <a:t>[OAA Sec 339 (2)(A)(B)(F)]</a:t>
            </a:r>
            <a:endParaRPr lang="en-US" b="1" dirty="0"/>
          </a:p>
        </p:txBody>
      </p:sp>
      <p:sp>
        <p:nvSpPr>
          <p:cNvPr id="3" name="Content Placeholder 2">
            <a:extLst>
              <a:ext uri="{FF2B5EF4-FFF2-40B4-BE49-F238E27FC236}">
                <a16:creationId xmlns:a16="http://schemas.microsoft.com/office/drawing/2014/main" id="{43BB7DD7-F9AC-4188-B366-74F1048CAA5C}"/>
              </a:ext>
            </a:extLst>
          </p:cNvPr>
          <p:cNvSpPr>
            <a:spLocks noGrp="1"/>
          </p:cNvSpPr>
          <p:nvPr>
            <p:ph idx="1"/>
          </p:nvPr>
        </p:nvSpPr>
        <p:spPr/>
        <p:txBody>
          <a:bodyPr>
            <a:normAutofit fontScale="92500"/>
          </a:bodyPr>
          <a:lstStyle/>
          <a:p>
            <a:r>
              <a:rPr lang="en-US" dirty="0"/>
              <a:t>Congregate meals &amp; home-delivered meals are composed of conventional foods and are required to </a:t>
            </a:r>
          </a:p>
          <a:p>
            <a:pPr lvl="1"/>
            <a:r>
              <a:rPr lang="en-US" dirty="0"/>
              <a:t>Meet </a:t>
            </a:r>
            <a:r>
              <a:rPr lang="en-US" dirty="0">
                <a:hlinkClick r:id="rId3"/>
              </a:rPr>
              <a:t>Dietary Guidelines for Americans 2020-2025</a:t>
            </a:r>
            <a:endParaRPr lang="en-US" dirty="0"/>
          </a:p>
          <a:p>
            <a:pPr lvl="1"/>
            <a:r>
              <a:rPr lang="en-US" dirty="0"/>
              <a:t>Meet </a:t>
            </a:r>
            <a:r>
              <a:rPr lang="en-US" dirty="0">
                <a:hlinkClick r:id="rId4"/>
              </a:rPr>
              <a:t>Dietary Reference Intakes</a:t>
            </a:r>
            <a:endParaRPr lang="en-US" dirty="0"/>
          </a:p>
          <a:p>
            <a:pPr lvl="1"/>
            <a:r>
              <a:rPr lang="en-US" dirty="0"/>
              <a:t>Comply with Tribal, State, or </a:t>
            </a:r>
            <a:r>
              <a:rPr lang="en-US" dirty="0">
                <a:hlinkClick r:id="rId5"/>
              </a:rPr>
              <a:t>Federal Model Code for Food Safety</a:t>
            </a:r>
            <a:endParaRPr lang="en-US" dirty="0"/>
          </a:p>
          <a:p>
            <a:pPr lvl="1"/>
            <a:r>
              <a:rPr lang="en-US" dirty="0"/>
              <a:t>Be appealing to participants</a:t>
            </a:r>
          </a:p>
          <a:p>
            <a:pPr lvl="1"/>
            <a:r>
              <a:rPr lang="en-US" dirty="0"/>
              <a:t>Meet ethnic cultural preferences</a:t>
            </a:r>
          </a:p>
          <a:p>
            <a:r>
              <a:rPr lang="en-US" dirty="0"/>
              <a:t>Definition is in the </a:t>
            </a:r>
            <a:r>
              <a:rPr lang="en-US" dirty="0">
                <a:hlinkClick r:id="rId6"/>
              </a:rPr>
              <a:t>Technical Documents </a:t>
            </a:r>
            <a:r>
              <a:rPr lang="en-US" dirty="0"/>
              <a:t>for Title VI OAAPS</a:t>
            </a:r>
          </a:p>
          <a:p>
            <a:r>
              <a:rPr lang="en-US" b="1" dirty="0"/>
              <a:t>COVID-19 Pivot</a:t>
            </a:r>
          </a:p>
          <a:p>
            <a:pPr lvl="1"/>
            <a:r>
              <a:rPr lang="en-US" dirty="0"/>
              <a:t>Meals were required to meet a caloric level only, but the Administration encouraged programs to continue to meet the nutrition requirements stated in the OAA</a:t>
            </a:r>
          </a:p>
          <a:p>
            <a:endParaRPr lang="en-US" dirty="0"/>
          </a:p>
          <a:p>
            <a:endParaRPr lang="en-US" dirty="0"/>
          </a:p>
        </p:txBody>
      </p:sp>
    </p:spTree>
    <p:extLst>
      <p:ext uri="{BB962C8B-B14F-4D97-AF65-F5344CB8AC3E}">
        <p14:creationId xmlns:p14="http://schemas.microsoft.com/office/powerpoint/2010/main" val="176891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F68EC-F1D7-49DD-AF5E-3FC4B7D96AD1}"/>
              </a:ext>
            </a:extLst>
          </p:cNvPr>
          <p:cNvSpPr>
            <a:spLocks noGrp="1"/>
          </p:cNvSpPr>
          <p:nvPr>
            <p:ph type="title"/>
          </p:nvPr>
        </p:nvSpPr>
        <p:spPr/>
        <p:txBody>
          <a:bodyPr>
            <a:normAutofit/>
          </a:bodyPr>
          <a:lstStyle/>
          <a:p>
            <a:pPr algn="ctr"/>
            <a:r>
              <a:rPr lang="en-US" b="1" dirty="0"/>
              <a:t>Meal Requirements</a:t>
            </a:r>
            <a:br>
              <a:rPr lang="en-US" sz="3600" b="1" dirty="0"/>
            </a:br>
            <a:r>
              <a:rPr lang="en-US" sz="3600" b="1" dirty="0"/>
              <a:t>(OAA Sec. </a:t>
            </a:r>
            <a:r>
              <a:rPr lang="en-US" sz="3600" b="1" dirty="0">
                <a:hlinkClick r:id="rId2"/>
              </a:rPr>
              <a:t>336</a:t>
            </a:r>
            <a:r>
              <a:rPr lang="en-US" sz="3600" b="1" dirty="0"/>
              <a:t>)</a:t>
            </a:r>
            <a:endParaRPr lang="en-US" b="1" dirty="0"/>
          </a:p>
        </p:txBody>
      </p:sp>
      <p:sp>
        <p:nvSpPr>
          <p:cNvPr id="3" name="Content Placeholder 2">
            <a:extLst>
              <a:ext uri="{FF2B5EF4-FFF2-40B4-BE49-F238E27FC236}">
                <a16:creationId xmlns:a16="http://schemas.microsoft.com/office/drawing/2014/main" id="{4F250AC6-31A5-4764-8DC4-1696701613B3}"/>
              </a:ext>
            </a:extLst>
          </p:cNvPr>
          <p:cNvSpPr>
            <a:spLocks noGrp="1"/>
          </p:cNvSpPr>
          <p:nvPr>
            <p:ph idx="1"/>
          </p:nvPr>
        </p:nvSpPr>
        <p:spPr>
          <a:xfrm>
            <a:off x="838200" y="1825625"/>
            <a:ext cx="10124326" cy="4351338"/>
          </a:xfrm>
        </p:spPr>
        <p:txBody>
          <a:bodyPr/>
          <a:lstStyle/>
          <a:p>
            <a:r>
              <a:rPr lang="en-US" dirty="0"/>
              <a:t>Meals are composed of conventional food, “hot, cold, frozen, dried, canned or fresh food”</a:t>
            </a:r>
          </a:p>
          <a:p>
            <a:pPr lvl="1"/>
            <a:r>
              <a:rPr lang="en-US" dirty="0"/>
              <a:t>Definition found in the </a:t>
            </a:r>
            <a:r>
              <a:rPr lang="en-US" dirty="0">
                <a:hlinkClick r:id="rId3"/>
              </a:rPr>
              <a:t>Technical Documents </a:t>
            </a:r>
            <a:r>
              <a:rPr lang="en-US" dirty="0"/>
              <a:t>for Title VI OAAPS</a:t>
            </a:r>
          </a:p>
          <a:p>
            <a:r>
              <a:rPr lang="en-US" dirty="0"/>
              <a:t>Meals are not composed of bags of groceries or nutritional supplemental products such as Boost or Ensure</a:t>
            </a:r>
          </a:p>
          <a:p>
            <a:r>
              <a:rPr lang="en-US" b="1" dirty="0"/>
              <a:t>COVID-19 PIVOT </a:t>
            </a:r>
          </a:p>
          <a:p>
            <a:pPr lvl="1"/>
            <a:r>
              <a:rPr lang="en-US" dirty="0"/>
              <a:t>During the pandemic, Title VI programs delivered groceries and other supplies</a:t>
            </a:r>
          </a:p>
          <a:p>
            <a:pPr lvl="1"/>
            <a:r>
              <a:rPr lang="en-US" dirty="0"/>
              <a:t>These groceries did not count as a home-delivered meal</a:t>
            </a:r>
          </a:p>
        </p:txBody>
      </p:sp>
    </p:spTree>
    <p:extLst>
      <p:ext uri="{BB962C8B-B14F-4D97-AF65-F5344CB8AC3E}">
        <p14:creationId xmlns:p14="http://schemas.microsoft.com/office/powerpoint/2010/main" val="1749590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6F53A-EBAC-487C-BC6A-0B0006098A42}"/>
              </a:ext>
            </a:extLst>
          </p:cNvPr>
          <p:cNvSpPr>
            <a:spLocks noGrp="1"/>
          </p:cNvSpPr>
          <p:nvPr>
            <p:ph type="title"/>
          </p:nvPr>
        </p:nvSpPr>
        <p:spPr/>
        <p:txBody>
          <a:bodyPr/>
          <a:lstStyle/>
          <a:p>
            <a:pPr algn="ctr"/>
            <a:r>
              <a:rPr lang="en-US" b="1" dirty="0"/>
              <a:t>Meal Requirements</a:t>
            </a:r>
          </a:p>
        </p:txBody>
      </p:sp>
      <p:sp>
        <p:nvSpPr>
          <p:cNvPr id="3" name="Content Placeholder 2">
            <a:extLst>
              <a:ext uri="{FF2B5EF4-FFF2-40B4-BE49-F238E27FC236}">
                <a16:creationId xmlns:a16="http://schemas.microsoft.com/office/drawing/2014/main" id="{455428CA-CF83-4D58-8540-892B951E0185}"/>
              </a:ext>
            </a:extLst>
          </p:cNvPr>
          <p:cNvSpPr>
            <a:spLocks noGrp="1"/>
          </p:cNvSpPr>
          <p:nvPr>
            <p:ph idx="1"/>
          </p:nvPr>
        </p:nvSpPr>
        <p:spPr/>
        <p:txBody>
          <a:bodyPr/>
          <a:lstStyle/>
          <a:p>
            <a:r>
              <a:rPr lang="en-US" dirty="0"/>
              <a:t>Congregate meals are served to eligible, qualified persons in a group setting such as a senior or community center. Definition is found in the </a:t>
            </a:r>
            <a:r>
              <a:rPr lang="en-US" dirty="0">
                <a:hlinkClick r:id="rId2"/>
              </a:rPr>
              <a:t>Technical Documents </a:t>
            </a:r>
            <a:r>
              <a:rPr lang="en-US" dirty="0"/>
              <a:t>for Title VI OAAPS.</a:t>
            </a:r>
          </a:p>
          <a:p>
            <a:pPr marL="0" indent="0">
              <a:buNone/>
            </a:pPr>
            <a:endParaRPr lang="en-US" sz="1800" dirty="0"/>
          </a:p>
          <a:p>
            <a:r>
              <a:rPr lang="en-US" dirty="0"/>
              <a:t>Home-delivered meals are served to eligible, qualified persons in an elder’s place of residence</a:t>
            </a:r>
          </a:p>
          <a:p>
            <a:pPr marL="0" indent="0">
              <a:buNone/>
            </a:pPr>
            <a:endParaRPr lang="en-US" sz="1800" dirty="0"/>
          </a:p>
          <a:p>
            <a:r>
              <a:rPr lang="en-US" b="1" dirty="0"/>
              <a:t>COVID-19 PIVOT – </a:t>
            </a:r>
            <a:r>
              <a:rPr lang="en-US" dirty="0"/>
              <a:t>Meals served through carry-out or drive-through. Definition is found in the </a:t>
            </a:r>
            <a:r>
              <a:rPr lang="en-US" dirty="0">
                <a:hlinkClick r:id="rId2"/>
              </a:rPr>
              <a:t>Technical Documents </a:t>
            </a:r>
            <a:r>
              <a:rPr lang="en-US" dirty="0"/>
              <a:t>for Title VI OAAPS</a:t>
            </a:r>
            <a:endParaRPr lang="en-US" b="1" dirty="0"/>
          </a:p>
        </p:txBody>
      </p:sp>
    </p:spTree>
    <p:extLst>
      <p:ext uri="{BB962C8B-B14F-4D97-AF65-F5344CB8AC3E}">
        <p14:creationId xmlns:p14="http://schemas.microsoft.com/office/powerpoint/2010/main" val="2030313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C75A4-72CE-4DCD-8904-38B09AF803CD}"/>
              </a:ext>
            </a:extLst>
          </p:cNvPr>
          <p:cNvSpPr>
            <a:spLocks noGrp="1"/>
          </p:cNvSpPr>
          <p:nvPr>
            <p:ph type="title"/>
          </p:nvPr>
        </p:nvSpPr>
        <p:spPr/>
        <p:txBody>
          <a:bodyPr>
            <a:normAutofit/>
          </a:bodyPr>
          <a:lstStyle/>
          <a:p>
            <a:pPr algn="ctr"/>
            <a:r>
              <a:rPr lang="en-US" b="1" dirty="0"/>
              <a:t>Frequency</a:t>
            </a:r>
            <a:br>
              <a:rPr lang="en-US" sz="3600" b="1" dirty="0"/>
            </a:br>
            <a:r>
              <a:rPr lang="en-US" sz="3600" b="1" dirty="0"/>
              <a:t>(</a:t>
            </a:r>
            <a:r>
              <a:rPr lang="en-US" sz="3600" b="1" dirty="0">
                <a:hlinkClick r:id="rId2"/>
              </a:rPr>
              <a:t>OAA Sec 331, 336, 601, 602, 614</a:t>
            </a:r>
            <a:r>
              <a:rPr lang="en-US" sz="3600" b="1" dirty="0"/>
              <a:t>)</a:t>
            </a:r>
            <a:endParaRPr lang="en-US" b="1" dirty="0"/>
          </a:p>
        </p:txBody>
      </p:sp>
      <p:sp>
        <p:nvSpPr>
          <p:cNvPr id="3" name="Content Placeholder 2">
            <a:extLst>
              <a:ext uri="{FF2B5EF4-FFF2-40B4-BE49-F238E27FC236}">
                <a16:creationId xmlns:a16="http://schemas.microsoft.com/office/drawing/2014/main" id="{295CEAD7-7BB9-45A2-A6DF-286E4599A2CF}"/>
              </a:ext>
            </a:extLst>
          </p:cNvPr>
          <p:cNvSpPr>
            <a:spLocks noGrp="1"/>
          </p:cNvSpPr>
          <p:nvPr>
            <p:ph idx="1"/>
          </p:nvPr>
        </p:nvSpPr>
        <p:spPr/>
        <p:txBody>
          <a:bodyPr>
            <a:normAutofit/>
          </a:bodyPr>
          <a:lstStyle/>
          <a:p>
            <a:r>
              <a:rPr lang="en-US" sz="2800" dirty="0"/>
              <a:t>Both Titles III and VI require meals to be served 5 days per week, but there are exceptions</a:t>
            </a:r>
            <a:endParaRPr lang="en-US" sz="1800" dirty="0"/>
          </a:p>
          <a:p>
            <a:pPr marL="0" indent="0">
              <a:buNone/>
            </a:pPr>
            <a:endParaRPr lang="en-US" sz="1800" dirty="0"/>
          </a:p>
          <a:p>
            <a:r>
              <a:rPr lang="en-US" sz="2800" dirty="0"/>
              <a:t>When a Tribe applies for funding, the Title VI application indicates:</a:t>
            </a:r>
          </a:p>
          <a:p>
            <a:pPr lvl="1"/>
            <a:r>
              <a:rPr lang="en-US" dirty="0"/>
              <a:t>Services &amp; frequency to be provided</a:t>
            </a:r>
          </a:p>
          <a:p>
            <a:pPr lvl="1"/>
            <a:r>
              <a:rPr lang="en-US" dirty="0"/>
              <a:t>If meals are to be served less than 5 days per week, explain why</a:t>
            </a:r>
          </a:p>
          <a:p>
            <a:endParaRPr lang="en-US" sz="1800" dirty="0"/>
          </a:p>
          <a:p>
            <a:r>
              <a:rPr lang="en-US" dirty="0"/>
              <a:t>Although meals are usually provided 5 days a week, a Tribe may indicate that it wants to provide meals less often</a:t>
            </a:r>
          </a:p>
        </p:txBody>
      </p:sp>
    </p:spTree>
    <p:extLst>
      <p:ext uri="{BB962C8B-B14F-4D97-AF65-F5344CB8AC3E}">
        <p14:creationId xmlns:p14="http://schemas.microsoft.com/office/powerpoint/2010/main" val="1815730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C75A4-72CE-4DCD-8904-38B09AF803CD}"/>
              </a:ext>
            </a:extLst>
          </p:cNvPr>
          <p:cNvSpPr>
            <a:spLocks noGrp="1"/>
          </p:cNvSpPr>
          <p:nvPr>
            <p:ph type="title"/>
          </p:nvPr>
        </p:nvSpPr>
        <p:spPr/>
        <p:txBody>
          <a:bodyPr>
            <a:normAutofit/>
          </a:bodyPr>
          <a:lstStyle/>
          <a:p>
            <a:pPr algn="ctr"/>
            <a:r>
              <a:rPr lang="en-US" b="1" dirty="0"/>
              <a:t>Frequency Modifications</a:t>
            </a:r>
            <a:br>
              <a:rPr lang="en-US" sz="3600" b="1" dirty="0"/>
            </a:br>
            <a:r>
              <a:rPr lang="en-US" sz="3600" b="1" dirty="0"/>
              <a:t>(</a:t>
            </a:r>
            <a:r>
              <a:rPr lang="en-US" sz="3600" b="1" dirty="0">
                <a:hlinkClick r:id="rId2"/>
              </a:rPr>
              <a:t>OAA Sec 331, 336, 601, 602, 614</a:t>
            </a:r>
            <a:r>
              <a:rPr lang="en-US" sz="3600" b="1" dirty="0"/>
              <a:t>)</a:t>
            </a:r>
            <a:endParaRPr lang="en-US" b="1" dirty="0"/>
          </a:p>
        </p:txBody>
      </p:sp>
      <p:sp>
        <p:nvSpPr>
          <p:cNvPr id="3" name="Content Placeholder 2">
            <a:extLst>
              <a:ext uri="{FF2B5EF4-FFF2-40B4-BE49-F238E27FC236}">
                <a16:creationId xmlns:a16="http://schemas.microsoft.com/office/drawing/2014/main" id="{295CEAD7-7BB9-45A2-A6DF-286E4599A2CF}"/>
              </a:ext>
            </a:extLst>
          </p:cNvPr>
          <p:cNvSpPr>
            <a:spLocks noGrp="1"/>
          </p:cNvSpPr>
          <p:nvPr>
            <p:ph idx="1"/>
          </p:nvPr>
        </p:nvSpPr>
        <p:spPr>
          <a:xfrm>
            <a:off x="838200" y="1649002"/>
            <a:ext cx="10515600" cy="4527961"/>
          </a:xfrm>
        </p:spPr>
        <p:txBody>
          <a:bodyPr>
            <a:normAutofit/>
          </a:bodyPr>
          <a:lstStyle/>
          <a:p>
            <a:r>
              <a:rPr lang="en-US" sz="3200" dirty="0"/>
              <a:t>If the Tribe wants to decrease the number of days per week that it provides meals after the application is approved:</a:t>
            </a:r>
          </a:p>
          <a:p>
            <a:pPr lvl="1"/>
            <a:r>
              <a:rPr lang="en-US" sz="2800" dirty="0"/>
              <a:t>The Tribe needs to notify the ACL regional office</a:t>
            </a:r>
          </a:p>
          <a:p>
            <a:pPr lvl="1"/>
            <a:r>
              <a:rPr lang="en-US" sz="2800" dirty="0"/>
              <a:t>State that their application needs to be modified</a:t>
            </a:r>
          </a:p>
          <a:p>
            <a:pPr lvl="1"/>
            <a:r>
              <a:rPr lang="en-US" sz="2800" dirty="0"/>
              <a:t>State plans to decrease the number of days per week that meals are served</a:t>
            </a:r>
          </a:p>
          <a:p>
            <a:pPr lvl="1"/>
            <a:r>
              <a:rPr lang="en-US" sz="2800" dirty="0"/>
              <a:t>State the reason for the decrease (decreased funding, poor attendance, etc.)</a:t>
            </a:r>
          </a:p>
          <a:p>
            <a:pPr lvl="1"/>
            <a:r>
              <a:rPr lang="en-US" sz="2800" dirty="0"/>
              <a:t>ACL reviews &amp; approves modifications</a:t>
            </a:r>
          </a:p>
          <a:p>
            <a:endParaRPr lang="en-US" sz="3200" dirty="0"/>
          </a:p>
          <a:p>
            <a:endParaRPr lang="en-US" sz="2800" dirty="0"/>
          </a:p>
          <a:p>
            <a:endParaRPr lang="en-US" dirty="0"/>
          </a:p>
        </p:txBody>
      </p:sp>
    </p:spTree>
    <p:extLst>
      <p:ext uri="{BB962C8B-B14F-4D97-AF65-F5344CB8AC3E}">
        <p14:creationId xmlns:p14="http://schemas.microsoft.com/office/powerpoint/2010/main" val="2882421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2AED4-95A0-4143-9C28-51A5F5CA3736}"/>
              </a:ext>
            </a:extLst>
          </p:cNvPr>
          <p:cNvSpPr>
            <a:spLocks noGrp="1"/>
          </p:cNvSpPr>
          <p:nvPr>
            <p:ph type="title"/>
          </p:nvPr>
        </p:nvSpPr>
        <p:spPr>
          <a:xfrm>
            <a:off x="729108" y="969998"/>
            <a:ext cx="10515600" cy="2852737"/>
          </a:xfrm>
        </p:spPr>
        <p:txBody>
          <a:bodyPr/>
          <a:lstStyle/>
          <a:p>
            <a:r>
              <a:rPr lang="en-US" b="1" dirty="0"/>
              <a:t>Nutrition Service Provision</a:t>
            </a:r>
          </a:p>
        </p:txBody>
      </p:sp>
    </p:spTree>
    <p:extLst>
      <p:ext uri="{BB962C8B-B14F-4D97-AF65-F5344CB8AC3E}">
        <p14:creationId xmlns:p14="http://schemas.microsoft.com/office/powerpoint/2010/main" val="4208811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25849-FE96-4E0A-8C8D-2CAE6FA0ADA9}"/>
              </a:ext>
            </a:extLst>
          </p:cNvPr>
          <p:cNvSpPr>
            <a:spLocks noGrp="1"/>
          </p:cNvSpPr>
          <p:nvPr>
            <p:ph type="title"/>
          </p:nvPr>
        </p:nvSpPr>
        <p:spPr/>
        <p:txBody>
          <a:bodyPr>
            <a:normAutofit fontScale="90000"/>
          </a:bodyPr>
          <a:lstStyle/>
          <a:p>
            <a:pPr algn="ctr"/>
            <a:r>
              <a:rPr lang="en-US" sz="4900" b="1" dirty="0"/>
              <a:t>Elders’ Perspective</a:t>
            </a:r>
            <a:br>
              <a:rPr lang="en-US" sz="3600" b="1" dirty="0"/>
            </a:br>
            <a:r>
              <a:rPr lang="en-US" sz="3600" b="1" dirty="0"/>
              <a:t>(</a:t>
            </a:r>
            <a:r>
              <a:rPr lang="en-US" sz="3600" b="1" dirty="0">
                <a:hlinkClick r:id="rId2"/>
              </a:rPr>
              <a:t>Evaluation of the ACL Title VI Programs Year 2 Interim Report</a:t>
            </a:r>
            <a:r>
              <a:rPr lang="en-US" sz="3600" b="1" dirty="0"/>
              <a:t>)</a:t>
            </a:r>
            <a:endParaRPr lang="en-US" b="1" dirty="0"/>
          </a:p>
        </p:txBody>
      </p:sp>
      <p:sp>
        <p:nvSpPr>
          <p:cNvPr id="3" name="Content Placeholder 2">
            <a:extLst>
              <a:ext uri="{FF2B5EF4-FFF2-40B4-BE49-F238E27FC236}">
                <a16:creationId xmlns:a16="http://schemas.microsoft.com/office/drawing/2014/main" id="{222DC7B2-2018-4A9D-AA11-024D491CC0BC}"/>
              </a:ext>
            </a:extLst>
          </p:cNvPr>
          <p:cNvSpPr>
            <a:spLocks noGrp="1"/>
          </p:cNvSpPr>
          <p:nvPr>
            <p:ph idx="1"/>
          </p:nvPr>
        </p:nvSpPr>
        <p:spPr>
          <a:xfrm>
            <a:off x="711200" y="1800225"/>
            <a:ext cx="10515600" cy="4351338"/>
          </a:xfrm>
        </p:spPr>
        <p:txBody>
          <a:bodyPr>
            <a:normAutofit fontScale="92500" lnSpcReduction="10000"/>
          </a:bodyPr>
          <a:lstStyle/>
          <a:p>
            <a:r>
              <a:rPr lang="en-US" dirty="0"/>
              <a:t>“We come here and share. Everybody is eating it. It makes you feel good….It’s the way the cook prepares it. The native culture, you have it here and we all share that, because we can’t go home to do that, have the native food.”</a:t>
            </a:r>
          </a:p>
          <a:p>
            <a:r>
              <a:rPr lang="en-US" dirty="0"/>
              <a:t>“You know, homebound…elderly might not have a balanced meal in the home. Maybe that’s the only meal they get in the day.”</a:t>
            </a:r>
          </a:p>
          <a:p>
            <a:r>
              <a:rPr lang="en-US" dirty="0"/>
              <a:t>“When you’re home alone, you might fix something but you’re not happy, because you know you’re all alone, sitting there trying to eat that meal. And when you’re here, you have people around you talking, laughing, and seem to enjoy the meal.”</a:t>
            </a:r>
          </a:p>
          <a:p>
            <a:r>
              <a:rPr lang="en-US" dirty="0"/>
              <a:t>“[I like best] that somebody comes into my house when I’m really down and they take the time to come in and say hello and give you a hug.”</a:t>
            </a:r>
          </a:p>
        </p:txBody>
      </p:sp>
    </p:spTree>
    <p:extLst>
      <p:ext uri="{BB962C8B-B14F-4D97-AF65-F5344CB8AC3E}">
        <p14:creationId xmlns:p14="http://schemas.microsoft.com/office/powerpoint/2010/main" val="2102701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72224-8C72-4466-A156-C6A995CAD52B}"/>
              </a:ext>
            </a:extLst>
          </p:cNvPr>
          <p:cNvSpPr>
            <a:spLocks noGrp="1"/>
          </p:cNvSpPr>
          <p:nvPr>
            <p:ph type="title"/>
          </p:nvPr>
        </p:nvSpPr>
        <p:spPr/>
        <p:txBody>
          <a:bodyPr/>
          <a:lstStyle/>
          <a:p>
            <a:pPr algn="ctr"/>
            <a:r>
              <a:rPr lang="en-US" b="1" dirty="0"/>
              <a:t>Quality Nutrition Services</a:t>
            </a:r>
          </a:p>
        </p:txBody>
      </p:sp>
      <p:sp>
        <p:nvSpPr>
          <p:cNvPr id="3" name="Content Placeholder 2">
            <a:extLst>
              <a:ext uri="{FF2B5EF4-FFF2-40B4-BE49-F238E27FC236}">
                <a16:creationId xmlns:a16="http://schemas.microsoft.com/office/drawing/2014/main" id="{8F55D1F7-8FAD-44FD-9C87-9FB247DADA9E}"/>
              </a:ext>
            </a:extLst>
          </p:cNvPr>
          <p:cNvSpPr>
            <a:spLocks noGrp="1"/>
          </p:cNvSpPr>
          <p:nvPr>
            <p:ph idx="1"/>
          </p:nvPr>
        </p:nvSpPr>
        <p:spPr>
          <a:xfrm>
            <a:off x="838200" y="1635553"/>
            <a:ext cx="10515600" cy="4351338"/>
          </a:xfrm>
        </p:spPr>
        <p:txBody>
          <a:bodyPr>
            <a:normAutofit/>
          </a:bodyPr>
          <a:lstStyle/>
          <a:p>
            <a:r>
              <a:rPr lang="en-US" dirty="0"/>
              <a:t>Components of nutrition services quality</a:t>
            </a:r>
          </a:p>
          <a:p>
            <a:pPr lvl="1"/>
            <a:r>
              <a:rPr lang="en-US" dirty="0"/>
              <a:t>Social activities, connections</a:t>
            </a:r>
          </a:p>
          <a:p>
            <a:pPr lvl="1"/>
            <a:r>
              <a:rPr lang="en-US" dirty="0"/>
              <a:t>Traditions, culture, traditional foods</a:t>
            </a:r>
          </a:p>
          <a:p>
            <a:pPr marL="457200" lvl="1" indent="0">
              <a:buNone/>
            </a:pPr>
            <a:endParaRPr lang="en-US" sz="1800" dirty="0"/>
          </a:p>
          <a:p>
            <a:r>
              <a:rPr lang="en-US" dirty="0"/>
              <a:t>Components of meal quality</a:t>
            </a:r>
          </a:p>
          <a:p>
            <a:pPr lvl="1"/>
            <a:r>
              <a:rPr lang="en-US" dirty="0"/>
              <a:t>Menu development &amp; implementation</a:t>
            </a:r>
          </a:p>
          <a:p>
            <a:pPr lvl="1"/>
            <a:r>
              <a:rPr lang="en-US" dirty="0"/>
              <a:t>Meal production</a:t>
            </a:r>
          </a:p>
          <a:p>
            <a:pPr lvl="1"/>
            <a:r>
              <a:rPr lang="en-US" dirty="0"/>
              <a:t>Meal service &amp; delivery</a:t>
            </a:r>
          </a:p>
          <a:p>
            <a:pPr lvl="1"/>
            <a:r>
              <a:rPr lang="en-US" dirty="0"/>
              <a:t>Costs</a:t>
            </a:r>
          </a:p>
          <a:p>
            <a:pPr lvl="1"/>
            <a:r>
              <a:rPr lang="en-US" dirty="0"/>
              <a:t>Participant satisfaction</a:t>
            </a:r>
          </a:p>
          <a:p>
            <a:pPr marL="457200" lvl="1" indent="0">
              <a:buNone/>
            </a:pPr>
            <a:endParaRPr lang="en-US" dirty="0"/>
          </a:p>
        </p:txBody>
      </p:sp>
    </p:spTree>
    <p:extLst>
      <p:ext uri="{BB962C8B-B14F-4D97-AF65-F5344CB8AC3E}">
        <p14:creationId xmlns:p14="http://schemas.microsoft.com/office/powerpoint/2010/main" val="10065033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B2881-DC4F-4F70-8C7A-F17137D90DCA}"/>
              </a:ext>
            </a:extLst>
          </p:cNvPr>
          <p:cNvSpPr>
            <a:spLocks noGrp="1"/>
          </p:cNvSpPr>
          <p:nvPr>
            <p:ph type="title"/>
          </p:nvPr>
        </p:nvSpPr>
        <p:spPr/>
        <p:txBody>
          <a:bodyPr/>
          <a:lstStyle/>
          <a:p>
            <a:pPr algn="ctr"/>
            <a:r>
              <a:rPr lang="en-US" b="1" dirty="0"/>
              <a:t>Menu Development &amp; Implementation</a:t>
            </a:r>
          </a:p>
        </p:txBody>
      </p:sp>
      <p:sp>
        <p:nvSpPr>
          <p:cNvPr id="3" name="Content Placeholder 2">
            <a:extLst>
              <a:ext uri="{FF2B5EF4-FFF2-40B4-BE49-F238E27FC236}">
                <a16:creationId xmlns:a16="http://schemas.microsoft.com/office/drawing/2014/main" id="{9941710D-34B1-440E-AB4D-12B3F965DB2F}"/>
              </a:ext>
            </a:extLst>
          </p:cNvPr>
          <p:cNvSpPr>
            <a:spLocks noGrp="1"/>
          </p:cNvSpPr>
          <p:nvPr>
            <p:ph idx="1"/>
          </p:nvPr>
        </p:nvSpPr>
        <p:spPr/>
        <p:txBody>
          <a:bodyPr/>
          <a:lstStyle/>
          <a:p>
            <a:r>
              <a:rPr lang="en-US" dirty="0"/>
              <a:t>Many programs use a meal pattern to comply with the </a:t>
            </a:r>
            <a:r>
              <a:rPr lang="en-US" dirty="0">
                <a:hlinkClick r:id="rId2"/>
              </a:rPr>
              <a:t>Dietary Guidelines for Americans 2020-2025</a:t>
            </a:r>
            <a:r>
              <a:rPr lang="en-US" dirty="0"/>
              <a:t> &amp; </a:t>
            </a:r>
            <a:r>
              <a:rPr lang="en-US" dirty="0">
                <a:hlinkClick r:id="rId3"/>
              </a:rPr>
              <a:t>Dietary Reference Intakes</a:t>
            </a:r>
            <a:endParaRPr lang="en-US" dirty="0"/>
          </a:p>
          <a:p>
            <a:endParaRPr lang="en-US" dirty="0"/>
          </a:p>
          <a:p>
            <a:r>
              <a:rPr lang="en-US" dirty="0"/>
              <a:t>Menus are to be reviewed &amp; approved by a registered dietitian or individual of comparable expertise</a:t>
            </a:r>
          </a:p>
          <a:p>
            <a:endParaRPr lang="en-US" dirty="0"/>
          </a:p>
          <a:p>
            <a:r>
              <a:rPr lang="en-US" dirty="0"/>
              <a:t>Meals are to be produced in adherence to Tribal, State, or </a:t>
            </a:r>
            <a:r>
              <a:rPr lang="en-US" dirty="0">
                <a:hlinkClick r:id="rId4"/>
              </a:rPr>
              <a:t>Federal Model Code for Food Safety</a:t>
            </a:r>
            <a:r>
              <a:rPr lang="en-US" dirty="0"/>
              <a:t>  to ensure people do not get sick</a:t>
            </a:r>
          </a:p>
          <a:p>
            <a:pPr marL="0" indent="0">
              <a:buNone/>
            </a:pPr>
            <a:endParaRPr lang="en-US" dirty="0"/>
          </a:p>
        </p:txBody>
      </p:sp>
    </p:spTree>
    <p:extLst>
      <p:ext uri="{BB962C8B-B14F-4D97-AF65-F5344CB8AC3E}">
        <p14:creationId xmlns:p14="http://schemas.microsoft.com/office/powerpoint/2010/main" val="38744369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9CC1E6F-7A87-43A8-89A9-A93B04A86D2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478738498"/>
              </p:ext>
            </p:extLst>
          </p:nvPr>
        </p:nvGraphicFramePr>
        <p:xfrm>
          <a:off x="900545" y="651164"/>
          <a:ext cx="10986658" cy="5929243"/>
        </p:xfrm>
        <a:graphic>
          <a:graphicData uri="http://schemas.openxmlformats.org/drawingml/2006/table">
            <a:tbl>
              <a:tblPr firstRow="1" bandRow="1">
                <a:tableStyleId>{073A0DAA-6AF3-43AB-8588-CEC1D06C72B9}</a:tableStyleId>
              </a:tblPr>
              <a:tblGrid>
                <a:gridCol w="1755008">
                  <a:extLst>
                    <a:ext uri="{9D8B030D-6E8A-4147-A177-3AD203B41FA5}">
                      <a16:colId xmlns:a16="http://schemas.microsoft.com/office/drawing/2014/main" val="2752323035"/>
                    </a:ext>
                  </a:extLst>
                </a:gridCol>
                <a:gridCol w="1846330">
                  <a:extLst>
                    <a:ext uri="{9D8B030D-6E8A-4147-A177-3AD203B41FA5}">
                      <a16:colId xmlns:a16="http://schemas.microsoft.com/office/drawing/2014/main" val="2449532626"/>
                    </a:ext>
                  </a:extLst>
                </a:gridCol>
                <a:gridCol w="1846330">
                  <a:extLst>
                    <a:ext uri="{9D8B030D-6E8A-4147-A177-3AD203B41FA5}">
                      <a16:colId xmlns:a16="http://schemas.microsoft.com/office/drawing/2014/main" val="3941387919"/>
                    </a:ext>
                  </a:extLst>
                </a:gridCol>
                <a:gridCol w="1846330">
                  <a:extLst>
                    <a:ext uri="{9D8B030D-6E8A-4147-A177-3AD203B41FA5}">
                      <a16:colId xmlns:a16="http://schemas.microsoft.com/office/drawing/2014/main" val="223804164"/>
                    </a:ext>
                  </a:extLst>
                </a:gridCol>
                <a:gridCol w="1846330">
                  <a:extLst>
                    <a:ext uri="{9D8B030D-6E8A-4147-A177-3AD203B41FA5}">
                      <a16:colId xmlns:a16="http://schemas.microsoft.com/office/drawing/2014/main" val="2132891486"/>
                    </a:ext>
                  </a:extLst>
                </a:gridCol>
                <a:gridCol w="1846330">
                  <a:extLst>
                    <a:ext uri="{9D8B030D-6E8A-4147-A177-3AD203B41FA5}">
                      <a16:colId xmlns:a16="http://schemas.microsoft.com/office/drawing/2014/main" val="1456510102"/>
                    </a:ext>
                  </a:extLst>
                </a:gridCol>
              </a:tblGrid>
              <a:tr h="424415">
                <a:tc>
                  <a:txBody>
                    <a:bodyPr/>
                    <a:lstStyle/>
                    <a:p>
                      <a:r>
                        <a:rPr lang="en-US" sz="2000" dirty="0"/>
                        <a:t>Food</a:t>
                      </a:r>
                    </a:p>
                  </a:txBody>
                  <a:tcPr/>
                </a:tc>
                <a:tc>
                  <a:txBody>
                    <a:bodyPr/>
                    <a:lstStyle/>
                    <a:p>
                      <a:r>
                        <a:rPr lang="en-US" sz="2000" dirty="0"/>
                        <a:t>Monday</a:t>
                      </a:r>
                    </a:p>
                  </a:txBody>
                  <a:tcPr/>
                </a:tc>
                <a:tc>
                  <a:txBody>
                    <a:bodyPr/>
                    <a:lstStyle/>
                    <a:p>
                      <a:r>
                        <a:rPr lang="en-US" sz="2000" dirty="0"/>
                        <a:t>Tuesday</a:t>
                      </a:r>
                    </a:p>
                  </a:txBody>
                  <a:tcPr/>
                </a:tc>
                <a:tc>
                  <a:txBody>
                    <a:bodyPr/>
                    <a:lstStyle/>
                    <a:p>
                      <a:r>
                        <a:rPr lang="en-US" sz="2000" dirty="0"/>
                        <a:t>Wednesday</a:t>
                      </a:r>
                    </a:p>
                  </a:txBody>
                  <a:tcPr/>
                </a:tc>
                <a:tc>
                  <a:txBody>
                    <a:bodyPr/>
                    <a:lstStyle/>
                    <a:p>
                      <a:r>
                        <a:rPr lang="en-US" sz="2000" dirty="0"/>
                        <a:t>Thursday</a:t>
                      </a:r>
                    </a:p>
                  </a:txBody>
                  <a:tcPr/>
                </a:tc>
                <a:tc>
                  <a:txBody>
                    <a:bodyPr/>
                    <a:lstStyle/>
                    <a:p>
                      <a:r>
                        <a:rPr lang="en-US" sz="2000" dirty="0"/>
                        <a:t>Friday</a:t>
                      </a:r>
                    </a:p>
                  </a:txBody>
                  <a:tcPr/>
                </a:tc>
                <a:extLst>
                  <a:ext uri="{0D108BD9-81ED-4DB2-BD59-A6C34878D82A}">
                    <a16:rowId xmlns:a16="http://schemas.microsoft.com/office/drawing/2014/main" val="86274702"/>
                  </a:ext>
                </a:extLst>
              </a:tr>
              <a:tr h="405691">
                <a:tc>
                  <a:txBody>
                    <a:bodyPr/>
                    <a:lstStyle/>
                    <a:p>
                      <a:r>
                        <a:rPr lang="en-US" sz="2000" dirty="0"/>
                        <a:t>Protein/meat </a:t>
                      </a:r>
                    </a:p>
                  </a:txBody>
                  <a:tcPr/>
                </a:tc>
                <a:tc>
                  <a:txBody>
                    <a:bodyPr/>
                    <a:lstStyle/>
                    <a:p>
                      <a:endParaRPr lang="en-US" sz="20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4250059979"/>
                  </a:ext>
                </a:extLst>
              </a:tr>
              <a:tr h="1011024">
                <a:tc>
                  <a:txBody>
                    <a:bodyPr/>
                    <a:lstStyle/>
                    <a:p>
                      <a:r>
                        <a:rPr lang="en-US" sz="2000" dirty="0"/>
                        <a:t>Grain #1, may substitute for starchy veg</a:t>
                      </a:r>
                    </a:p>
                  </a:txBody>
                  <a:tcPr/>
                </a:tc>
                <a:tc>
                  <a:txBody>
                    <a:bodyPr/>
                    <a:lstStyle/>
                    <a:p>
                      <a:endParaRPr lang="en-US" sz="20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388939517"/>
                  </a:ext>
                </a:extLst>
              </a:tr>
              <a:tr h="405691">
                <a:tc>
                  <a:txBody>
                    <a:bodyPr/>
                    <a:lstStyle/>
                    <a:p>
                      <a:r>
                        <a:rPr lang="en-US" sz="2000" dirty="0"/>
                        <a:t>Grain #2</a:t>
                      </a:r>
                    </a:p>
                  </a:txBody>
                  <a:tcPr/>
                </a:tc>
                <a:tc>
                  <a:txBody>
                    <a:bodyPr/>
                    <a:lstStyle/>
                    <a:p>
                      <a:endParaRPr lang="en-US" sz="20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860710583"/>
                  </a:ext>
                </a:extLst>
              </a:tr>
              <a:tr h="717760">
                <a:tc>
                  <a:txBody>
                    <a:bodyPr/>
                    <a:lstStyle/>
                    <a:p>
                      <a:r>
                        <a:rPr lang="en-US" sz="2000" dirty="0"/>
                        <a:t>Vegetable #1</a:t>
                      </a:r>
                    </a:p>
                    <a:p>
                      <a:r>
                        <a:rPr lang="en-US" sz="2000" dirty="0"/>
                        <a:t>Starchy</a:t>
                      </a:r>
                    </a:p>
                  </a:txBody>
                  <a:tcPr/>
                </a:tc>
                <a:tc>
                  <a:txBody>
                    <a:bodyPr/>
                    <a:lstStyle/>
                    <a:p>
                      <a:endParaRPr lang="en-US" sz="20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3063740019"/>
                  </a:ext>
                </a:extLst>
              </a:tr>
              <a:tr h="717760">
                <a:tc>
                  <a:txBody>
                    <a:bodyPr/>
                    <a:lstStyle/>
                    <a:p>
                      <a:r>
                        <a:rPr lang="en-US" sz="2000" dirty="0"/>
                        <a:t>Vegetable #2</a:t>
                      </a:r>
                    </a:p>
                    <a:p>
                      <a:r>
                        <a:rPr lang="en-US" sz="2000" dirty="0"/>
                        <a:t>Non-Starchy</a:t>
                      </a:r>
                    </a:p>
                  </a:txBody>
                  <a:tcPr/>
                </a:tc>
                <a:tc>
                  <a:txBody>
                    <a:bodyPr/>
                    <a:lstStyle/>
                    <a:p>
                      <a:endParaRPr lang="en-US" sz="20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992838820"/>
                  </a:ext>
                </a:extLst>
              </a:tr>
              <a:tr h="405691">
                <a:tc>
                  <a:txBody>
                    <a:bodyPr/>
                    <a:lstStyle/>
                    <a:p>
                      <a:r>
                        <a:rPr lang="en-US" sz="2000" dirty="0"/>
                        <a:t>Fruit</a:t>
                      </a:r>
                    </a:p>
                  </a:txBody>
                  <a:tcPr/>
                </a:tc>
                <a:tc>
                  <a:txBody>
                    <a:bodyPr/>
                    <a:lstStyle/>
                    <a:p>
                      <a:endParaRPr lang="en-US" sz="20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2084139941"/>
                  </a:ext>
                </a:extLst>
              </a:tr>
              <a:tr h="717760">
                <a:tc>
                  <a:txBody>
                    <a:bodyPr/>
                    <a:lstStyle/>
                    <a:p>
                      <a:r>
                        <a:rPr lang="en-US" sz="2000" dirty="0"/>
                        <a:t>Milk/</a:t>
                      </a:r>
                    </a:p>
                    <a:p>
                      <a:r>
                        <a:rPr lang="en-US" sz="2000" dirty="0"/>
                        <a:t>Alternate</a:t>
                      </a:r>
                    </a:p>
                  </a:txBody>
                  <a:tcPr/>
                </a:tc>
                <a:tc>
                  <a:txBody>
                    <a:bodyPr/>
                    <a:lstStyle/>
                    <a:p>
                      <a:endParaRPr lang="en-US" sz="20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3412650685"/>
                  </a:ext>
                </a:extLst>
              </a:tr>
              <a:tr h="717760">
                <a:tc>
                  <a:txBody>
                    <a:bodyPr/>
                    <a:lstStyle/>
                    <a:p>
                      <a:r>
                        <a:rPr lang="en-US" sz="2000" dirty="0"/>
                        <a:t>Dessert</a:t>
                      </a:r>
                    </a:p>
                    <a:p>
                      <a:r>
                        <a:rPr lang="en-US" sz="2000" dirty="0"/>
                        <a:t>Optional</a:t>
                      </a:r>
                    </a:p>
                  </a:txBody>
                  <a:tcPr/>
                </a:tc>
                <a:tc>
                  <a:txBody>
                    <a:bodyPr/>
                    <a:lstStyle/>
                    <a:p>
                      <a:endParaRPr lang="en-US" sz="20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4085440742"/>
                  </a:ext>
                </a:extLst>
              </a:tr>
              <a:tr h="405691">
                <a:tc>
                  <a:txBody>
                    <a:bodyPr/>
                    <a:lstStyle/>
                    <a:p>
                      <a:r>
                        <a:rPr lang="en-US" sz="2000" dirty="0"/>
                        <a:t>Beverage</a:t>
                      </a:r>
                    </a:p>
                  </a:txBody>
                  <a:tcPr/>
                </a:tc>
                <a:tc>
                  <a:txBody>
                    <a:bodyPr/>
                    <a:lstStyle/>
                    <a:p>
                      <a:endParaRPr lang="en-US" sz="20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3023594647"/>
                  </a:ext>
                </a:extLst>
              </a:tr>
            </a:tbl>
          </a:graphicData>
        </a:graphic>
      </p:graphicFrame>
      <p:sp>
        <p:nvSpPr>
          <p:cNvPr id="6" name="Title 5">
            <a:extLst>
              <a:ext uri="{FF2B5EF4-FFF2-40B4-BE49-F238E27FC236}">
                <a16:creationId xmlns:a16="http://schemas.microsoft.com/office/drawing/2014/main" id="{D01077D0-B2BB-480C-9677-2ECCFE910DE6}"/>
              </a:ext>
              <a:ext uri="{C183D7F6-B498-43B3-948B-1728B52AA6E4}">
                <adec:decorative xmlns:adec="http://schemas.microsoft.com/office/drawing/2017/decorative" val="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solidFill>
                  <a:schemeClr val="bg1">
                    <a:lumMod val="95000"/>
                  </a:schemeClr>
                </a:solidFill>
              </a:rPr>
              <a:t>{Hidden}</a:t>
            </a:r>
          </a:p>
        </p:txBody>
      </p:sp>
    </p:spTree>
    <p:extLst>
      <p:ext uri="{BB962C8B-B14F-4D97-AF65-F5344CB8AC3E}">
        <p14:creationId xmlns:p14="http://schemas.microsoft.com/office/powerpoint/2010/main" val="384177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1825C-A1FB-47EC-AE89-B276CBAE91EB}"/>
              </a:ext>
            </a:extLst>
          </p:cNvPr>
          <p:cNvSpPr>
            <a:spLocks noGrp="1"/>
          </p:cNvSpPr>
          <p:nvPr>
            <p:ph type="title"/>
          </p:nvPr>
        </p:nvSpPr>
        <p:spPr/>
        <p:txBody>
          <a:bodyPr/>
          <a:lstStyle/>
          <a:p>
            <a:pPr algn="ctr"/>
            <a:r>
              <a:rPr lang="en-US" b="1" dirty="0"/>
              <a:t>Older Americans Act</a:t>
            </a:r>
            <a:br>
              <a:rPr lang="en-US" b="1" dirty="0"/>
            </a:br>
            <a:r>
              <a:rPr lang="en-US" sz="3600" dirty="0">
                <a:hlinkClick r:id="rId2">
                  <a:extLst>
                    <a:ext uri="{A12FA001-AC4F-418D-AE19-62706E023703}">
                      <ahyp:hlinkClr xmlns:ahyp="http://schemas.microsoft.com/office/drawing/2018/hyperlinkcolor" val="tx"/>
                    </a:ext>
                  </a:extLst>
                </a:hlinkClick>
              </a:rPr>
              <a:t>untitled (acl.gov)</a:t>
            </a:r>
            <a:endParaRPr lang="en-US" sz="3600" b="1" dirty="0"/>
          </a:p>
        </p:txBody>
      </p:sp>
      <p:sp>
        <p:nvSpPr>
          <p:cNvPr id="3" name="Content Placeholder 2">
            <a:extLst>
              <a:ext uri="{FF2B5EF4-FFF2-40B4-BE49-F238E27FC236}">
                <a16:creationId xmlns:a16="http://schemas.microsoft.com/office/drawing/2014/main" id="{861C2CE4-0FEC-43A6-9EFE-21202882370C}"/>
              </a:ext>
            </a:extLst>
          </p:cNvPr>
          <p:cNvSpPr>
            <a:spLocks noGrp="1"/>
          </p:cNvSpPr>
          <p:nvPr>
            <p:ph idx="1"/>
          </p:nvPr>
        </p:nvSpPr>
        <p:spPr>
          <a:xfrm>
            <a:off x="838200" y="1825625"/>
            <a:ext cx="10515600" cy="4667250"/>
          </a:xfrm>
        </p:spPr>
        <p:txBody>
          <a:bodyPr>
            <a:normAutofit fontScale="92500" lnSpcReduction="20000"/>
          </a:bodyPr>
          <a:lstStyle/>
          <a:p>
            <a:r>
              <a:rPr lang="en-US" sz="3800" dirty="0"/>
              <a:t>Title VI</a:t>
            </a:r>
          </a:p>
          <a:p>
            <a:pPr lvl="1"/>
            <a:r>
              <a:rPr lang="en-US" sz="3200" dirty="0"/>
              <a:t>Section 601 grant authorization</a:t>
            </a:r>
          </a:p>
          <a:p>
            <a:pPr marL="457200" lvl="1" indent="0">
              <a:buNone/>
            </a:pPr>
            <a:r>
              <a:rPr lang="en-US" sz="3500" dirty="0"/>
              <a:t>“</a:t>
            </a:r>
            <a:r>
              <a:rPr lang="en-US" sz="2600" dirty="0"/>
              <a:t>It is the purpose of this title to promote the delivery of supportive services, including nutrition services to American Indians, Alaskan Natives, and Native Hawaiians that are </a:t>
            </a:r>
            <a:r>
              <a:rPr lang="en-US" sz="2600" b="1" dirty="0"/>
              <a:t>comparable to services provided under title III</a:t>
            </a:r>
            <a:r>
              <a:rPr lang="en-US" sz="2600" dirty="0"/>
              <a:t>”</a:t>
            </a:r>
          </a:p>
          <a:p>
            <a:pPr marL="457200" lvl="1" indent="0">
              <a:buNone/>
            </a:pPr>
            <a:endParaRPr lang="en-US" sz="3500" dirty="0"/>
          </a:p>
          <a:p>
            <a:pPr lvl="1"/>
            <a:r>
              <a:rPr lang="en-US" sz="3200" dirty="0"/>
              <a:t>Section 614 (a) application</a:t>
            </a:r>
          </a:p>
          <a:p>
            <a:pPr marL="457200" lvl="1" indent="0">
              <a:buNone/>
            </a:pPr>
            <a:endParaRPr lang="en-US" sz="3200" dirty="0"/>
          </a:p>
          <a:p>
            <a:pPr lvl="1"/>
            <a:r>
              <a:rPr lang="en-US" sz="3200" dirty="0"/>
              <a:t>Section 614 (a) (8) nutrition requirements</a:t>
            </a:r>
          </a:p>
          <a:p>
            <a:pPr marL="457200" lvl="1" indent="0">
              <a:buNone/>
            </a:pPr>
            <a:r>
              <a:rPr lang="en-US" sz="2800" dirty="0"/>
              <a:t>“</a:t>
            </a:r>
            <a:r>
              <a:rPr lang="en-US" sz="2600" dirty="0"/>
              <a:t>provide assistance that either directly or by way of grant or contract with appropriate entities nutrition services will be delivered to older individuals who are Indians represented by the tribal organization </a:t>
            </a:r>
            <a:r>
              <a:rPr lang="en-US" sz="2600" b="1" dirty="0"/>
              <a:t>substantially in compliance with the provisions of part C of title III</a:t>
            </a:r>
            <a:r>
              <a:rPr lang="en-US" sz="2600" dirty="0"/>
              <a:t>”</a:t>
            </a:r>
            <a:endParaRPr lang="en-US" sz="3200" dirty="0"/>
          </a:p>
        </p:txBody>
      </p:sp>
    </p:spTree>
    <p:extLst>
      <p:ext uri="{BB962C8B-B14F-4D97-AF65-F5344CB8AC3E}">
        <p14:creationId xmlns:p14="http://schemas.microsoft.com/office/powerpoint/2010/main" val="21396239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A7744-E19D-41AE-BED7-7D03A0480DDD}"/>
              </a:ext>
            </a:extLst>
          </p:cNvPr>
          <p:cNvSpPr>
            <a:spLocks noGrp="1"/>
          </p:cNvSpPr>
          <p:nvPr>
            <p:ph type="title"/>
          </p:nvPr>
        </p:nvSpPr>
        <p:spPr>
          <a:xfrm>
            <a:off x="1219200" y="0"/>
            <a:ext cx="9751060" cy="1295400"/>
          </a:xfrm>
        </p:spPr>
        <p:txBody>
          <a:bodyPr/>
          <a:lstStyle/>
          <a:p>
            <a:r>
              <a:rPr lang="en-US" b="1" dirty="0"/>
              <a:t>Serving Sizes Used in the Title VI Program</a:t>
            </a:r>
          </a:p>
        </p:txBody>
      </p:sp>
      <p:graphicFrame>
        <p:nvGraphicFramePr>
          <p:cNvPr id="4" name="Content Placeholder 3">
            <a:extLst>
              <a:ext uri="{FF2B5EF4-FFF2-40B4-BE49-F238E27FC236}">
                <a16:creationId xmlns:a16="http://schemas.microsoft.com/office/drawing/2014/main" id="{44F6DC71-501D-4690-9EE5-37FB54D2BA5D}"/>
              </a:ext>
            </a:extLst>
          </p:cNvPr>
          <p:cNvGraphicFramePr>
            <a:graphicFrameLocks noGrp="1"/>
          </p:cNvGraphicFramePr>
          <p:nvPr>
            <p:ph idx="1"/>
            <p:extLst>
              <p:ext uri="{D42A27DB-BD31-4B8C-83A1-F6EECF244321}">
                <p14:modId xmlns:p14="http://schemas.microsoft.com/office/powerpoint/2010/main" val="1827094620"/>
              </p:ext>
            </p:extLst>
          </p:nvPr>
        </p:nvGraphicFramePr>
        <p:xfrm>
          <a:off x="482601" y="1155701"/>
          <a:ext cx="11430001" cy="5572339"/>
        </p:xfrm>
        <a:graphic>
          <a:graphicData uri="http://schemas.openxmlformats.org/drawingml/2006/table">
            <a:tbl>
              <a:tblPr firstRow="1" bandRow="1">
                <a:tableStyleId>{073A0DAA-6AF3-43AB-8588-CEC1D06C72B9}</a:tableStyleId>
              </a:tblPr>
              <a:tblGrid>
                <a:gridCol w="2590031">
                  <a:extLst>
                    <a:ext uri="{9D8B030D-6E8A-4147-A177-3AD203B41FA5}">
                      <a16:colId xmlns:a16="http://schemas.microsoft.com/office/drawing/2014/main" val="4052439827"/>
                    </a:ext>
                  </a:extLst>
                </a:gridCol>
                <a:gridCol w="2232785">
                  <a:extLst>
                    <a:ext uri="{9D8B030D-6E8A-4147-A177-3AD203B41FA5}">
                      <a16:colId xmlns:a16="http://schemas.microsoft.com/office/drawing/2014/main" val="3437535240"/>
                    </a:ext>
                  </a:extLst>
                </a:gridCol>
                <a:gridCol w="6607185">
                  <a:extLst>
                    <a:ext uri="{9D8B030D-6E8A-4147-A177-3AD203B41FA5}">
                      <a16:colId xmlns:a16="http://schemas.microsoft.com/office/drawing/2014/main" val="3684065354"/>
                    </a:ext>
                  </a:extLst>
                </a:gridCol>
              </a:tblGrid>
              <a:tr h="503942">
                <a:tc>
                  <a:txBody>
                    <a:bodyPr/>
                    <a:lstStyle/>
                    <a:p>
                      <a:r>
                        <a:rPr lang="en-US" sz="2800" dirty="0"/>
                        <a:t>Food</a:t>
                      </a:r>
                    </a:p>
                  </a:txBody>
                  <a:tcPr/>
                </a:tc>
                <a:tc>
                  <a:txBody>
                    <a:bodyPr/>
                    <a:lstStyle/>
                    <a:p>
                      <a:r>
                        <a:rPr lang="en-US" sz="2800" dirty="0"/>
                        <a:t>Servings</a:t>
                      </a:r>
                    </a:p>
                  </a:txBody>
                  <a:tcPr/>
                </a:tc>
                <a:tc>
                  <a:txBody>
                    <a:bodyPr/>
                    <a:lstStyle/>
                    <a:p>
                      <a:r>
                        <a:rPr lang="en-US" sz="2800" dirty="0"/>
                        <a:t>Examples</a:t>
                      </a:r>
                    </a:p>
                  </a:txBody>
                  <a:tcPr/>
                </a:tc>
                <a:extLst>
                  <a:ext uri="{0D108BD9-81ED-4DB2-BD59-A6C34878D82A}">
                    <a16:rowId xmlns:a16="http://schemas.microsoft.com/office/drawing/2014/main" val="1428870955"/>
                  </a:ext>
                </a:extLst>
              </a:tr>
              <a:tr h="705520">
                <a:tc>
                  <a:txBody>
                    <a:bodyPr/>
                    <a:lstStyle/>
                    <a:p>
                      <a:r>
                        <a:rPr lang="en-US" sz="2000" dirty="0"/>
                        <a:t>Protein/meat foods</a:t>
                      </a:r>
                    </a:p>
                  </a:txBody>
                  <a:tcPr/>
                </a:tc>
                <a:tc>
                  <a:txBody>
                    <a:bodyPr/>
                    <a:lstStyle/>
                    <a:p>
                      <a:r>
                        <a:rPr lang="en-US" sz="2000" dirty="0"/>
                        <a:t>1 oz/ 3 to 4 oz/meal daily</a:t>
                      </a:r>
                    </a:p>
                  </a:txBody>
                  <a:tcPr/>
                </a:tc>
                <a:tc>
                  <a:txBody>
                    <a:bodyPr/>
                    <a:lstStyle/>
                    <a:p>
                      <a:r>
                        <a:rPr lang="en-US" sz="2000" dirty="0"/>
                        <a:t>3 oz meat/poultry/fish; 1 egg=1 oz protein; 1 T  peanut butter=1 oz protein; or ½ oz nuts/seeds=1 oz protein</a:t>
                      </a:r>
                    </a:p>
                  </a:txBody>
                  <a:tcPr/>
                </a:tc>
                <a:extLst>
                  <a:ext uri="{0D108BD9-81ED-4DB2-BD59-A6C34878D82A}">
                    <a16:rowId xmlns:a16="http://schemas.microsoft.com/office/drawing/2014/main" val="2275244009"/>
                  </a:ext>
                </a:extLst>
              </a:tr>
              <a:tr h="705520">
                <a:tc>
                  <a:txBody>
                    <a:bodyPr/>
                    <a:lstStyle/>
                    <a:p>
                      <a:r>
                        <a:rPr lang="en-US" sz="2000" dirty="0"/>
                        <a:t>Grain, whole grain/bread</a:t>
                      </a:r>
                    </a:p>
                  </a:txBody>
                  <a:tcPr/>
                </a:tc>
                <a:tc>
                  <a:txBody>
                    <a:bodyPr/>
                    <a:lstStyle/>
                    <a:p>
                      <a:r>
                        <a:rPr lang="en-US" sz="2000" dirty="0"/>
                        <a:t>1-2/meal daily</a:t>
                      </a:r>
                    </a:p>
                  </a:txBody>
                  <a:tcPr/>
                </a:tc>
                <a:tc>
                  <a:txBody>
                    <a:bodyPr/>
                    <a:lstStyle/>
                    <a:p>
                      <a:r>
                        <a:rPr lang="en-US" sz="2000" dirty="0"/>
                        <a:t>1 slice bread, 1 small piece cornbread, 1 small 6” tortilla, 1 roll, ½ c rice/pasta</a:t>
                      </a:r>
                    </a:p>
                  </a:txBody>
                  <a:tcPr/>
                </a:tc>
                <a:extLst>
                  <a:ext uri="{0D108BD9-81ED-4DB2-BD59-A6C34878D82A}">
                    <a16:rowId xmlns:a16="http://schemas.microsoft.com/office/drawing/2014/main" val="3025267597"/>
                  </a:ext>
                </a:extLst>
              </a:tr>
              <a:tr h="705520">
                <a:tc>
                  <a:txBody>
                    <a:bodyPr/>
                    <a:lstStyle/>
                    <a:p>
                      <a:r>
                        <a:rPr lang="en-US" sz="2000" dirty="0"/>
                        <a:t>Vegetables</a:t>
                      </a:r>
                    </a:p>
                  </a:txBody>
                  <a:tcPr/>
                </a:tc>
                <a:tc>
                  <a:txBody>
                    <a:bodyPr/>
                    <a:lstStyle/>
                    <a:p>
                      <a:r>
                        <a:rPr lang="en-US" sz="2000" dirty="0"/>
                        <a:t>2/meal daily</a:t>
                      </a:r>
                    </a:p>
                  </a:txBody>
                  <a:tcPr/>
                </a:tc>
                <a:tc>
                  <a:txBody>
                    <a:bodyPr/>
                    <a:lstStyle/>
                    <a:p>
                      <a:r>
                        <a:rPr lang="en-US" sz="2000" dirty="0"/>
                        <a:t>½ c cooked or raw; 1 c leafy greens; serve 1 starchy, 1 non-starchy</a:t>
                      </a:r>
                    </a:p>
                  </a:txBody>
                  <a:tcPr/>
                </a:tc>
                <a:extLst>
                  <a:ext uri="{0D108BD9-81ED-4DB2-BD59-A6C34878D82A}">
                    <a16:rowId xmlns:a16="http://schemas.microsoft.com/office/drawing/2014/main" val="3736216919"/>
                  </a:ext>
                </a:extLst>
              </a:tr>
              <a:tr h="408753">
                <a:tc>
                  <a:txBody>
                    <a:bodyPr/>
                    <a:lstStyle/>
                    <a:p>
                      <a:r>
                        <a:rPr lang="en-US" sz="2000" dirty="0"/>
                        <a:t>Beans/legumes</a:t>
                      </a:r>
                    </a:p>
                  </a:txBody>
                  <a:tcPr/>
                </a:tc>
                <a:tc>
                  <a:txBody>
                    <a:bodyPr/>
                    <a:lstStyle/>
                    <a:p>
                      <a:r>
                        <a:rPr lang="en-US" sz="2000" dirty="0"/>
                        <a:t>1 or more/week</a:t>
                      </a:r>
                    </a:p>
                  </a:txBody>
                  <a:tcPr/>
                </a:tc>
                <a:tc>
                  <a:txBody>
                    <a:bodyPr/>
                    <a:lstStyle/>
                    <a:p>
                      <a:r>
                        <a:rPr lang="en-US" sz="2000" dirty="0"/>
                        <a:t>½ c; ¼ c=1 oz meat</a:t>
                      </a:r>
                    </a:p>
                  </a:txBody>
                  <a:tcPr/>
                </a:tc>
                <a:extLst>
                  <a:ext uri="{0D108BD9-81ED-4DB2-BD59-A6C34878D82A}">
                    <a16:rowId xmlns:a16="http://schemas.microsoft.com/office/drawing/2014/main" val="3516904534"/>
                  </a:ext>
                </a:extLst>
              </a:tr>
              <a:tr h="408753">
                <a:tc>
                  <a:txBody>
                    <a:bodyPr/>
                    <a:lstStyle/>
                    <a:p>
                      <a:r>
                        <a:rPr lang="en-US" sz="2000" dirty="0"/>
                        <a:t>Fruit</a:t>
                      </a:r>
                    </a:p>
                  </a:txBody>
                  <a:tcPr/>
                </a:tc>
                <a:tc>
                  <a:txBody>
                    <a:bodyPr/>
                    <a:lstStyle/>
                    <a:p>
                      <a:r>
                        <a:rPr lang="en-US" sz="2000" dirty="0"/>
                        <a:t>1 daily</a:t>
                      </a:r>
                    </a:p>
                  </a:txBody>
                  <a:tcPr/>
                </a:tc>
                <a:tc>
                  <a:txBody>
                    <a:bodyPr/>
                    <a:lstStyle/>
                    <a:p>
                      <a:r>
                        <a:rPr lang="en-US" sz="2000" dirty="0"/>
                        <a:t>1 small raw; ½ c canned/frozen; ½ c juice, ¼ c dried</a:t>
                      </a:r>
                    </a:p>
                  </a:txBody>
                  <a:tcPr/>
                </a:tc>
                <a:extLst>
                  <a:ext uri="{0D108BD9-81ED-4DB2-BD59-A6C34878D82A}">
                    <a16:rowId xmlns:a16="http://schemas.microsoft.com/office/drawing/2014/main" val="3669247987"/>
                  </a:ext>
                </a:extLst>
              </a:tr>
              <a:tr h="705520">
                <a:tc>
                  <a:txBody>
                    <a:bodyPr/>
                    <a:lstStyle/>
                    <a:p>
                      <a:r>
                        <a:rPr lang="en-US" sz="2000" dirty="0"/>
                        <a:t>Milk/alternate</a:t>
                      </a:r>
                    </a:p>
                  </a:txBody>
                  <a:tcPr/>
                </a:tc>
                <a:tc>
                  <a:txBody>
                    <a:bodyPr/>
                    <a:lstStyle/>
                    <a:p>
                      <a:r>
                        <a:rPr lang="en-US" sz="2000" dirty="0"/>
                        <a:t>1 daily</a:t>
                      </a:r>
                    </a:p>
                  </a:txBody>
                  <a:tcPr/>
                </a:tc>
                <a:tc>
                  <a:txBody>
                    <a:bodyPr/>
                    <a:lstStyle/>
                    <a:p>
                      <a:r>
                        <a:rPr lang="en-US" sz="2000" dirty="0"/>
                        <a:t>1 c fluid, 1 c yogurt, 1.5 oz natural cheese, 2 oz processed cheese, 1 c soymilk, 1 c lactose-reduced milk, 1 c fortified orange juice or other fortified beverage</a:t>
                      </a:r>
                    </a:p>
                  </a:txBody>
                  <a:tcPr/>
                </a:tc>
                <a:extLst>
                  <a:ext uri="{0D108BD9-81ED-4DB2-BD59-A6C34878D82A}">
                    <a16:rowId xmlns:a16="http://schemas.microsoft.com/office/drawing/2014/main" val="805068484"/>
                  </a:ext>
                </a:extLst>
              </a:tr>
              <a:tr h="408753">
                <a:tc>
                  <a:txBody>
                    <a:bodyPr/>
                    <a:lstStyle/>
                    <a:p>
                      <a:r>
                        <a:rPr lang="en-US" sz="2000" dirty="0"/>
                        <a:t>Nuts/seeds</a:t>
                      </a:r>
                    </a:p>
                  </a:txBody>
                  <a:tcPr/>
                </a:tc>
                <a:tc>
                  <a:txBody>
                    <a:bodyPr/>
                    <a:lstStyle/>
                    <a:p>
                      <a:endParaRPr lang="en-US" sz="2000" dirty="0"/>
                    </a:p>
                  </a:txBody>
                  <a:tcPr/>
                </a:tc>
                <a:tc>
                  <a:txBody>
                    <a:bodyPr/>
                    <a:lstStyle/>
                    <a:p>
                      <a:r>
                        <a:rPr lang="en-US" sz="2000" dirty="0"/>
                        <a:t>½ oz</a:t>
                      </a:r>
                    </a:p>
                  </a:txBody>
                  <a:tcPr/>
                </a:tc>
                <a:extLst>
                  <a:ext uri="{0D108BD9-81ED-4DB2-BD59-A6C34878D82A}">
                    <a16:rowId xmlns:a16="http://schemas.microsoft.com/office/drawing/2014/main" val="1435887695"/>
                  </a:ext>
                </a:extLst>
              </a:tr>
              <a:tr h="705520">
                <a:tc>
                  <a:txBody>
                    <a:bodyPr/>
                    <a:lstStyle/>
                    <a:p>
                      <a:r>
                        <a:rPr lang="en-US" sz="2000" dirty="0"/>
                        <a:t>Oils</a:t>
                      </a:r>
                    </a:p>
                  </a:txBody>
                  <a:tcPr/>
                </a:tc>
                <a:tc>
                  <a:txBody>
                    <a:bodyPr/>
                    <a:lstStyle/>
                    <a:p>
                      <a:r>
                        <a:rPr lang="en-US" sz="2000" dirty="0"/>
                        <a:t>1</a:t>
                      </a:r>
                    </a:p>
                  </a:txBody>
                  <a:tcPr/>
                </a:tc>
                <a:tc>
                  <a:txBody>
                    <a:bodyPr/>
                    <a:lstStyle/>
                    <a:p>
                      <a:r>
                        <a:rPr lang="en-US" sz="2000" dirty="0"/>
                        <a:t>Fat is liquid at room temperature, 1 T such as olive oil on vegetables, 1-2 T salad dressing</a:t>
                      </a:r>
                    </a:p>
                  </a:txBody>
                  <a:tcPr/>
                </a:tc>
                <a:extLst>
                  <a:ext uri="{0D108BD9-81ED-4DB2-BD59-A6C34878D82A}">
                    <a16:rowId xmlns:a16="http://schemas.microsoft.com/office/drawing/2014/main" val="4219432166"/>
                  </a:ext>
                </a:extLst>
              </a:tr>
            </a:tbl>
          </a:graphicData>
        </a:graphic>
      </p:graphicFrame>
    </p:spTree>
    <p:extLst>
      <p:ext uri="{BB962C8B-B14F-4D97-AF65-F5344CB8AC3E}">
        <p14:creationId xmlns:p14="http://schemas.microsoft.com/office/powerpoint/2010/main" val="57349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91FA-9E89-4163-977C-DB03F8DDD8DB}"/>
              </a:ext>
            </a:extLst>
          </p:cNvPr>
          <p:cNvSpPr>
            <a:spLocks noGrp="1"/>
          </p:cNvSpPr>
          <p:nvPr>
            <p:ph type="title"/>
          </p:nvPr>
        </p:nvSpPr>
        <p:spPr/>
        <p:txBody>
          <a:bodyPr/>
          <a:lstStyle/>
          <a:p>
            <a:r>
              <a:rPr lang="en-US" b="1" dirty="0"/>
              <a:t>Participant Question</a:t>
            </a:r>
          </a:p>
        </p:txBody>
      </p:sp>
      <p:sp>
        <p:nvSpPr>
          <p:cNvPr id="3" name="Content Placeholder 2">
            <a:extLst>
              <a:ext uri="{FF2B5EF4-FFF2-40B4-BE49-F238E27FC236}">
                <a16:creationId xmlns:a16="http://schemas.microsoft.com/office/drawing/2014/main" id="{48A2615D-AFD2-4D54-A3D0-AB3DB0165BEE}"/>
              </a:ext>
            </a:extLst>
          </p:cNvPr>
          <p:cNvSpPr>
            <a:spLocks noGrp="1"/>
          </p:cNvSpPr>
          <p:nvPr>
            <p:ph idx="1"/>
          </p:nvPr>
        </p:nvSpPr>
        <p:spPr>
          <a:xfrm>
            <a:off x="838200" y="1452138"/>
            <a:ext cx="10515600" cy="4351338"/>
          </a:xfrm>
        </p:spPr>
        <p:txBody>
          <a:bodyPr/>
          <a:lstStyle/>
          <a:p>
            <a:pPr marL="0" indent="0">
              <a:buNone/>
            </a:pPr>
            <a:r>
              <a:rPr lang="en-US" dirty="0"/>
              <a:t>Serving traditional foods; such as corn, berries, squash, and venison in the senior center has which of the following benefit(s)?</a:t>
            </a:r>
            <a:endParaRPr lang="en-US" sz="1800" dirty="0"/>
          </a:p>
          <a:p>
            <a:pPr marL="971550" lvl="1" indent="-514350">
              <a:lnSpc>
                <a:spcPct val="150000"/>
              </a:lnSpc>
              <a:buFont typeface="+mj-lt"/>
              <a:buAutoNum type="alphaLcParenR"/>
            </a:pPr>
            <a:r>
              <a:rPr lang="en-US" sz="2800" dirty="0"/>
              <a:t>Reinforces culture</a:t>
            </a:r>
          </a:p>
          <a:p>
            <a:pPr marL="971550" lvl="1" indent="-514350">
              <a:lnSpc>
                <a:spcPct val="150000"/>
              </a:lnSpc>
              <a:spcBef>
                <a:spcPts val="0"/>
              </a:spcBef>
              <a:spcAft>
                <a:spcPts val="800"/>
              </a:spcAft>
              <a:buFont typeface="+mj-lt"/>
              <a:buAutoNum type="alphaLcParenR"/>
            </a:pPr>
            <a:r>
              <a:rPr lang="en-US" sz="2800" dirty="0">
                <a:effectLst/>
                <a:latin typeface="Calibri" panose="020F0502020204030204" pitchFamily="34" charset="0"/>
                <a:ea typeface="Calibri" panose="020F0502020204030204" pitchFamily="34" charset="0"/>
                <a:cs typeface="Times New Roman" panose="02020603050405020304" pitchFamily="18" charset="0"/>
              </a:rPr>
              <a:t>Low in sodium &amp; sugar</a:t>
            </a:r>
          </a:p>
          <a:p>
            <a:pPr marL="971550" lvl="1" indent="-514350">
              <a:lnSpc>
                <a:spcPct val="150000"/>
              </a:lnSpc>
              <a:spcBef>
                <a:spcPts val="0"/>
              </a:spcBef>
              <a:spcAft>
                <a:spcPts val="800"/>
              </a:spcAft>
              <a:buFont typeface="+mj-lt"/>
              <a:buAutoNum type="alphaLcParenR"/>
            </a:pPr>
            <a:r>
              <a:rPr lang="en-US" sz="2800" dirty="0">
                <a:effectLst/>
                <a:latin typeface="Calibri" panose="020F0502020204030204" pitchFamily="34" charset="0"/>
                <a:ea typeface="Calibri" panose="020F0502020204030204" pitchFamily="34" charset="0"/>
                <a:cs typeface="Times New Roman" panose="02020603050405020304" pitchFamily="18" charset="0"/>
              </a:rPr>
              <a:t>Donated items lower food costs</a:t>
            </a:r>
          </a:p>
          <a:p>
            <a:pPr marL="971550" lvl="1" indent="-514350">
              <a:lnSpc>
                <a:spcPct val="150000"/>
              </a:lnSpc>
              <a:spcBef>
                <a:spcPts val="0"/>
              </a:spcBef>
              <a:spcAft>
                <a:spcPts val="800"/>
              </a:spcAft>
              <a:buFont typeface="+mj-lt"/>
              <a:buAutoNum type="alphaLcParenR"/>
            </a:pPr>
            <a:r>
              <a:rPr lang="en-US" sz="2800" dirty="0">
                <a:effectLst/>
                <a:latin typeface="Calibri" panose="020F0502020204030204" pitchFamily="34" charset="0"/>
                <a:ea typeface="Calibri" panose="020F0502020204030204" pitchFamily="34" charset="0"/>
                <a:cs typeface="Times New Roman" panose="02020603050405020304" pitchFamily="18" charset="0"/>
              </a:rPr>
              <a:t>All of the above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772688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91FA-9E89-4163-977C-DB03F8DDD8DB}"/>
              </a:ext>
            </a:extLst>
          </p:cNvPr>
          <p:cNvSpPr>
            <a:spLocks noGrp="1"/>
          </p:cNvSpPr>
          <p:nvPr>
            <p:ph type="title"/>
          </p:nvPr>
        </p:nvSpPr>
        <p:spPr/>
        <p:txBody>
          <a:bodyPr/>
          <a:lstStyle/>
          <a:p>
            <a:r>
              <a:rPr lang="en-US" b="1" dirty="0"/>
              <a:t>Answer</a:t>
            </a:r>
          </a:p>
        </p:txBody>
      </p:sp>
      <p:sp>
        <p:nvSpPr>
          <p:cNvPr id="3" name="Content Placeholder 2">
            <a:extLst>
              <a:ext uri="{FF2B5EF4-FFF2-40B4-BE49-F238E27FC236}">
                <a16:creationId xmlns:a16="http://schemas.microsoft.com/office/drawing/2014/main" id="{48A2615D-AFD2-4D54-A3D0-AB3DB0165BEE}"/>
              </a:ext>
            </a:extLst>
          </p:cNvPr>
          <p:cNvSpPr>
            <a:spLocks noGrp="1"/>
          </p:cNvSpPr>
          <p:nvPr>
            <p:ph idx="1"/>
          </p:nvPr>
        </p:nvSpPr>
        <p:spPr>
          <a:xfrm>
            <a:off x="838200" y="1452138"/>
            <a:ext cx="10515600" cy="4351338"/>
          </a:xfrm>
        </p:spPr>
        <p:txBody>
          <a:bodyPr/>
          <a:lstStyle/>
          <a:p>
            <a:pPr marL="0" indent="0">
              <a:buNone/>
            </a:pPr>
            <a:r>
              <a:rPr lang="en-US" dirty="0"/>
              <a:t>Serving traditional foods; such as corn, berries, squash, and venison in the senior center has which of the following benefit(s)?</a:t>
            </a:r>
            <a:endParaRPr lang="en-US" sz="1800" dirty="0"/>
          </a:p>
          <a:p>
            <a:pPr marL="971550" lvl="1" indent="-514350">
              <a:lnSpc>
                <a:spcPct val="150000"/>
              </a:lnSpc>
              <a:buFont typeface="+mj-lt"/>
              <a:buAutoNum type="alphaLcParenR"/>
            </a:pPr>
            <a:r>
              <a:rPr lang="en-US" sz="2800" dirty="0"/>
              <a:t>Reinforces culture</a:t>
            </a:r>
          </a:p>
          <a:p>
            <a:pPr marL="971550" lvl="1" indent="-514350">
              <a:lnSpc>
                <a:spcPct val="150000"/>
              </a:lnSpc>
              <a:spcBef>
                <a:spcPts val="0"/>
              </a:spcBef>
              <a:spcAft>
                <a:spcPts val="800"/>
              </a:spcAft>
              <a:buFont typeface="+mj-lt"/>
              <a:buAutoNum type="alphaLcParenR"/>
            </a:pPr>
            <a:r>
              <a:rPr lang="en-US" sz="2800" dirty="0">
                <a:effectLst/>
                <a:latin typeface="Calibri" panose="020F0502020204030204" pitchFamily="34" charset="0"/>
                <a:ea typeface="Calibri" panose="020F0502020204030204" pitchFamily="34" charset="0"/>
                <a:cs typeface="Times New Roman" panose="02020603050405020304" pitchFamily="18" charset="0"/>
              </a:rPr>
              <a:t>Low in sodium &amp; sugar</a:t>
            </a:r>
          </a:p>
          <a:p>
            <a:pPr marL="971550" lvl="1" indent="-514350">
              <a:lnSpc>
                <a:spcPct val="150000"/>
              </a:lnSpc>
              <a:spcBef>
                <a:spcPts val="0"/>
              </a:spcBef>
              <a:spcAft>
                <a:spcPts val="800"/>
              </a:spcAft>
              <a:buFont typeface="+mj-lt"/>
              <a:buAutoNum type="alphaLcParenR"/>
            </a:pPr>
            <a:r>
              <a:rPr lang="en-US" sz="2800" dirty="0">
                <a:effectLst/>
                <a:latin typeface="Calibri" panose="020F0502020204030204" pitchFamily="34" charset="0"/>
                <a:ea typeface="Calibri" panose="020F0502020204030204" pitchFamily="34" charset="0"/>
                <a:cs typeface="Times New Roman" panose="02020603050405020304" pitchFamily="18" charset="0"/>
              </a:rPr>
              <a:t>Donated items lower food costs</a:t>
            </a:r>
          </a:p>
          <a:p>
            <a:pPr marL="971550" lvl="1" indent="-514350">
              <a:lnSpc>
                <a:spcPct val="150000"/>
              </a:lnSpc>
              <a:spcBef>
                <a:spcPts val="0"/>
              </a:spcBef>
              <a:spcAft>
                <a:spcPts val="800"/>
              </a:spcAft>
              <a:buFont typeface="+mj-lt"/>
              <a:buAutoNum type="alphaLcParenR"/>
            </a:pPr>
            <a:r>
              <a:rPr lang="en-US" sz="2800" dirty="0">
                <a:effectLst/>
                <a:latin typeface="Calibri" panose="020F0502020204030204" pitchFamily="34" charset="0"/>
                <a:ea typeface="Calibri" panose="020F0502020204030204" pitchFamily="34" charset="0"/>
                <a:cs typeface="Times New Roman" panose="02020603050405020304" pitchFamily="18" charset="0"/>
              </a:rPr>
              <a:t>All of the above</a:t>
            </a:r>
          </a:p>
          <a:p>
            <a:pPr marL="0" indent="0">
              <a:buNone/>
            </a:pPr>
            <a:endParaRPr lang="en-US" dirty="0"/>
          </a:p>
          <a:p>
            <a:pPr marL="0" indent="0">
              <a:buNone/>
            </a:pPr>
            <a:endParaRPr lang="en-US" dirty="0"/>
          </a:p>
        </p:txBody>
      </p:sp>
      <p:sp>
        <p:nvSpPr>
          <p:cNvPr id="4" name="Oval 3" descr="All of the above">
            <a:extLst>
              <a:ext uri="{FF2B5EF4-FFF2-40B4-BE49-F238E27FC236}">
                <a16:creationId xmlns:a16="http://schemas.microsoft.com/office/drawing/2014/main" id="{92270FC7-A724-4A99-84B0-71CF253EFCC2}"/>
              </a:ext>
            </a:extLst>
          </p:cNvPr>
          <p:cNvSpPr/>
          <p:nvPr/>
        </p:nvSpPr>
        <p:spPr>
          <a:xfrm>
            <a:off x="946606" y="4526922"/>
            <a:ext cx="3882979" cy="61174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0822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EAD15-764B-4CB5-9B3B-8935B78174C2}"/>
              </a:ext>
            </a:extLst>
          </p:cNvPr>
          <p:cNvSpPr>
            <a:spLocks noGrp="1"/>
          </p:cNvSpPr>
          <p:nvPr>
            <p:ph type="title"/>
          </p:nvPr>
        </p:nvSpPr>
        <p:spPr/>
        <p:txBody>
          <a:bodyPr/>
          <a:lstStyle/>
          <a:p>
            <a:pPr algn="ctr"/>
            <a:r>
              <a:rPr lang="en-US" b="1" dirty="0"/>
              <a:t>Traditional Foods</a:t>
            </a:r>
          </a:p>
        </p:txBody>
      </p:sp>
      <p:sp>
        <p:nvSpPr>
          <p:cNvPr id="5" name="Text Placeholder 4">
            <a:extLst>
              <a:ext uri="{FF2B5EF4-FFF2-40B4-BE49-F238E27FC236}">
                <a16:creationId xmlns:a16="http://schemas.microsoft.com/office/drawing/2014/main" id="{3C345C9F-F1F9-4014-B188-F3B2F4DB096E}"/>
              </a:ext>
            </a:extLst>
          </p:cNvPr>
          <p:cNvSpPr>
            <a:spLocks noGrp="1"/>
          </p:cNvSpPr>
          <p:nvPr>
            <p:ph type="body" idx="1"/>
          </p:nvPr>
        </p:nvSpPr>
        <p:spPr>
          <a:xfrm>
            <a:off x="633721" y="1552375"/>
            <a:ext cx="5157787" cy="823912"/>
          </a:xfrm>
        </p:spPr>
        <p:txBody>
          <a:bodyPr/>
          <a:lstStyle/>
          <a:p>
            <a:r>
              <a:rPr lang="en-US" dirty="0"/>
              <a:t>Traditional foods are important for</a:t>
            </a:r>
          </a:p>
        </p:txBody>
      </p:sp>
      <p:sp>
        <p:nvSpPr>
          <p:cNvPr id="6" name="Content Placeholder 5">
            <a:extLst>
              <a:ext uri="{FF2B5EF4-FFF2-40B4-BE49-F238E27FC236}">
                <a16:creationId xmlns:a16="http://schemas.microsoft.com/office/drawing/2014/main" id="{548E408F-7DC0-4468-8DAF-99095A3858D7}"/>
              </a:ext>
            </a:extLst>
          </p:cNvPr>
          <p:cNvSpPr>
            <a:spLocks noGrp="1"/>
          </p:cNvSpPr>
          <p:nvPr>
            <p:ph sz="half" idx="2"/>
          </p:nvPr>
        </p:nvSpPr>
        <p:spPr>
          <a:xfrm>
            <a:off x="655947" y="2376287"/>
            <a:ext cx="5157787" cy="3684588"/>
          </a:xfrm>
        </p:spPr>
        <p:txBody>
          <a:bodyPr>
            <a:normAutofit fontScale="92500" lnSpcReduction="10000"/>
          </a:bodyPr>
          <a:lstStyle/>
          <a:p>
            <a:r>
              <a:rPr lang="en-US" sz="2800" dirty="0"/>
              <a:t>Cultural identity</a:t>
            </a:r>
          </a:p>
          <a:p>
            <a:r>
              <a:rPr lang="en-US" sz="2800" dirty="0"/>
              <a:t>Dignity</a:t>
            </a:r>
          </a:p>
          <a:p>
            <a:r>
              <a:rPr lang="en-US" sz="2800" dirty="0"/>
              <a:t>Quality of life</a:t>
            </a:r>
          </a:p>
          <a:p>
            <a:r>
              <a:rPr lang="en-US" sz="2800" dirty="0"/>
              <a:t>Link to the land</a:t>
            </a:r>
          </a:p>
          <a:p>
            <a:r>
              <a:rPr lang="en-US" sz="2800" dirty="0"/>
              <a:t>Spiritual connection/ceremonies</a:t>
            </a:r>
          </a:p>
          <a:p>
            <a:r>
              <a:rPr lang="en-US" sz="2800" dirty="0"/>
              <a:t>Preservation of traditions</a:t>
            </a:r>
          </a:p>
          <a:p>
            <a:r>
              <a:rPr lang="en-US" sz="2800" dirty="0"/>
              <a:t>Community connection</a:t>
            </a:r>
          </a:p>
          <a:p>
            <a:endParaRPr lang="en-US" dirty="0"/>
          </a:p>
        </p:txBody>
      </p:sp>
      <p:sp>
        <p:nvSpPr>
          <p:cNvPr id="7" name="Text Placeholder 6">
            <a:extLst>
              <a:ext uri="{FF2B5EF4-FFF2-40B4-BE49-F238E27FC236}">
                <a16:creationId xmlns:a16="http://schemas.microsoft.com/office/drawing/2014/main" id="{4E328286-79A2-4F29-8A59-20AEAF775398}"/>
              </a:ext>
            </a:extLst>
          </p:cNvPr>
          <p:cNvSpPr>
            <a:spLocks noGrp="1"/>
          </p:cNvSpPr>
          <p:nvPr>
            <p:ph type="body" sz="quarter" idx="3"/>
          </p:nvPr>
        </p:nvSpPr>
        <p:spPr>
          <a:xfrm>
            <a:off x="6172200" y="1556472"/>
            <a:ext cx="5183188" cy="823912"/>
          </a:xfrm>
        </p:spPr>
        <p:txBody>
          <a:bodyPr/>
          <a:lstStyle/>
          <a:p>
            <a:r>
              <a:rPr lang="en-US" dirty="0"/>
              <a:t>Traditional foods support health</a:t>
            </a:r>
          </a:p>
        </p:txBody>
      </p:sp>
      <p:sp>
        <p:nvSpPr>
          <p:cNvPr id="8" name="Content Placeholder 7">
            <a:extLst>
              <a:ext uri="{FF2B5EF4-FFF2-40B4-BE49-F238E27FC236}">
                <a16:creationId xmlns:a16="http://schemas.microsoft.com/office/drawing/2014/main" id="{8D608E72-9F6A-4FBF-8172-26002307B33E}"/>
              </a:ext>
            </a:extLst>
          </p:cNvPr>
          <p:cNvSpPr>
            <a:spLocks noGrp="1"/>
          </p:cNvSpPr>
          <p:nvPr>
            <p:ph sz="quarter" idx="4"/>
          </p:nvPr>
        </p:nvSpPr>
        <p:spPr/>
        <p:txBody>
          <a:bodyPr>
            <a:normAutofit fontScale="92500" lnSpcReduction="10000"/>
          </a:bodyPr>
          <a:lstStyle/>
          <a:p>
            <a:r>
              <a:rPr lang="en-US" sz="2800" dirty="0"/>
              <a:t>Low in sodium</a:t>
            </a:r>
          </a:p>
          <a:p>
            <a:r>
              <a:rPr lang="en-US" sz="2800" dirty="0"/>
              <a:t>Low in unhealthy saturated fat</a:t>
            </a:r>
          </a:p>
          <a:p>
            <a:r>
              <a:rPr lang="en-US" sz="2800" dirty="0"/>
              <a:t>Low in simple carbohydrates</a:t>
            </a:r>
          </a:p>
          <a:p>
            <a:r>
              <a:rPr lang="en-US" sz="2800" dirty="0"/>
              <a:t>Low in added sugars</a:t>
            </a:r>
          </a:p>
          <a:p>
            <a:r>
              <a:rPr lang="en-US" sz="2800" dirty="0"/>
              <a:t>High in potassium</a:t>
            </a:r>
          </a:p>
          <a:p>
            <a:r>
              <a:rPr lang="en-US" sz="2800" dirty="0"/>
              <a:t>Higher or moderate in good fat</a:t>
            </a:r>
          </a:p>
          <a:p>
            <a:r>
              <a:rPr lang="en-US" sz="2800" dirty="0"/>
              <a:t>High in complex carbohydrates</a:t>
            </a:r>
          </a:p>
          <a:p>
            <a:r>
              <a:rPr lang="en-US" sz="2800" dirty="0"/>
              <a:t>High in fiber</a:t>
            </a:r>
          </a:p>
          <a:p>
            <a:endParaRPr lang="en-US" sz="2800" dirty="0">
              <a:solidFill>
                <a:schemeClr val="tx2"/>
              </a:solidFill>
            </a:endParaRPr>
          </a:p>
          <a:p>
            <a:endParaRPr lang="en-US" dirty="0"/>
          </a:p>
        </p:txBody>
      </p:sp>
    </p:spTree>
    <p:extLst>
      <p:ext uri="{BB962C8B-B14F-4D97-AF65-F5344CB8AC3E}">
        <p14:creationId xmlns:p14="http://schemas.microsoft.com/office/powerpoint/2010/main" val="35640385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9CC1E6F-7A87-43A8-89A9-A93B04A86D2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380406870"/>
              </p:ext>
            </p:extLst>
          </p:nvPr>
        </p:nvGraphicFramePr>
        <p:xfrm>
          <a:off x="1206500" y="202473"/>
          <a:ext cx="10083798" cy="6401283"/>
        </p:xfrm>
        <a:graphic>
          <a:graphicData uri="http://schemas.openxmlformats.org/drawingml/2006/table">
            <a:tbl>
              <a:tblPr firstRow="1" bandRow="1">
                <a:tableStyleId>{073A0DAA-6AF3-43AB-8588-CEC1D06C72B9}</a:tableStyleId>
              </a:tblPr>
              <a:tblGrid>
                <a:gridCol w="1938305">
                  <a:extLst>
                    <a:ext uri="{9D8B030D-6E8A-4147-A177-3AD203B41FA5}">
                      <a16:colId xmlns:a16="http://schemas.microsoft.com/office/drawing/2014/main" val="2752323035"/>
                    </a:ext>
                  </a:extLst>
                </a:gridCol>
                <a:gridCol w="1938305">
                  <a:extLst>
                    <a:ext uri="{9D8B030D-6E8A-4147-A177-3AD203B41FA5}">
                      <a16:colId xmlns:a16="http://schemas.microsoft.com/office/drawing/2014/main" val="2449532626"/>
                    </a:ext>
                  </a:extLst>
                </a:gridCol>
                <a:gridCol w="1938305">
                  <a:extLst>
                    <a:ext uri="{9D8B030D-6E8A-4147-A177-3AD203B41FA5}">
                      <a16:colId xmlns:a16="http://schemas.microsoft.com/office/drawing/2014/main" val="223804164"/>
                    </a:ext>
                  </a:extLst>
                </a:gridCol>
                <a:gridCol w="1938305">
                  <a:extLst>
                    <a:ext uri="{9D8B030D-6E8A-4147-A177-3AD203B41FA5}">
                      <a16:colId xmlns:a16="http://schemas.microsoft.com/office/drawing/2014/main" val="2132891486"/>
                    </a:ext>
                  </a:extLst>
                </a:gridCol>
                <a:gridCol w="2330578">
                  <a:extLst>
                    <a:ext uri="{9D8B030D-6E8A-4147-A177-3AD203B41FA5}">
                      <a16:colId xmlns:a16="http://schemas.microsoft.com/office/drawing/2014/main" val="1456510102"/>
                    </a:ext>
                  </a:extLst>
                </a:gridCol>
              </a:tblGrid>
              <a:tr h="302405">
                <a:tc>
                  <a:txBody>
                    <a:bodyPr/>
                    <a:lstStyle/>
                    <a:p>
                      <a:r>
                        <a:rPr lang="en-US" sz="1600" dirty="0"/>
                        <a:t>Food</a:t>
                      </a:r>
                    </a:p>
                  </a:txBody>
                  <a:tcPr marL="68598" marR="68598" marT="34299" marB="34299"/>
                </a:tc>
                <a:tc>
                  <a:txBody>
                    <a:bodyPr/>
                    <a:lstStyle/>
                    <a:p>
                      <a:r>
                        <a:rPr lang="en-US" sz="1600" dirty="0"/>
                        <a:t>Monday</a:t>
                      </a:r>
                    </a:p>
                  </a:txBody>
                  <a:tcPr marL="68598" marR="68598" marT="34299" marB="34299"/>
                </a:tc>
                <a:tc>
                  <a:txBody>
                    <a:bodyPr/>
                    <a:lstStyle/>
                    <a:p>
                      <a:r>
                        <a:rPr lang="en-US" sz="1600" dirty="0"/>
                        <a:t>Wednesday</a:t>
                      </a:r>
                    </a:p>
                  </a:txBody>
                  <a:tcPr marL="68598" marR="68598" marT="34299" marB="34299"/>
                </a:tc>
                <a:tc>
                  <a:txBody>
                    <a:bodyPr/>
                    <a:lstStyle/>
                    <a:p>
                      <a:r>
                        <a:rPr lang="en-US" sz="1600" dirty="0"/>
                        <a:t>Thursday</a:t>
                      </a:r>
                    </a:p>
                  </a:txBody>
                  <a:tcPr marL="68598" marR="68598" marT="34299" marB="34299"/>
                </a:tc>
                <a:tc>
                  <a:txBody>
                    <a:bodyPr/>
                    <a:lstStyle/>
                    <a:p>
                      <a:r>
                        <a:rPr lang="en-US" sz="1600" dirty="0"/>
                        <a:t>Friday</a:t>
                      </a:r>
                    </a:p>
                  </a:txBody>
                  <a:tcPr marL="68598" marR="68598" marT="34299" marB="34299"/>
                </a:tc>
                <a:extLst>
                  <a:ext uri="{0D108BD9-81ED-4DB2-BD59-A6C34878D82A}">
                    <a16:rowId xmlns:a16="http://schemas.microsoft.com/office/drawing/2014/main" val="86274702"/>
                  </a:ext>
                </a:extLst>
              </a:tr>
              <a:tr h="475951">
                <a:tc>
                  <a:txBody>
                    <a:bodyPr/>
                    <a:lstStyle/>
                    <a:p>
                      <a:r>
                        <a:rPr lang="en-US" sz="1400" dirty="0"/>
                        <a:t>Protein food</a:t>
                      </a:r>
                    </a:p>
                  </a:txBody>
                  <a:tcPr marL="68598" marR="68598" marT="34299" marB="34299"/>
                </a:tc>
                <a:tc>
                  <a:txBody>
                    <a:bodyPr/>
                    <a:lstStyle/>
                    <a:p>
                      <a:r>
                        <a:rPr lang="en-US" sz="1400" dirty="0"/>
                        <a:t>Baked fish with pine nut crust 3-4 oz</a:t>
                      </a:r>
                    </a:p>
                  </a:txBody>
                  <a:tcPr marL="68598" marR="68598" marT="34299" marB="34299"/>
                </a:tc>
                <a:tc>
                  <a:txBody>
                    <a:bodyPr/>
                    <a:lstStyle/>
                    <a:p>
                      <a:r>
                        <a:rPr lang="en-US" sz="1400" dirty="0"/>
                        <a:t>Roast duck 3-4 oz</a:t>
                      </a:r>
                    </a:p>
                  </a:txBody>
                  <a:tcPr marL="68598" marR="68598" marT="34299" marB="34299"/>
                </a:tc>
                <a:tc>
                  <a:txBody>
                    <a:bodyPr/>
                    <a:lstStyle/>
                    <a:p>
                      <a:r>
                        <a:rPr lang="en-US" sz="1400" dirty="0"/>
                        <a:t>Roast venison 3-4 oz</a:t>
                      </a:r>
                    </a:p>
                  </a:txBody>
                  <a:tcPr marL="68598" marR="68598" marT="34299" marB="34299"/>
                </a:tc>
                <a:tc>
                  <a:txBody>
                    <a:bodyPr/>
                    <a:lstStyle/>
                    <a:p>
                      <a:r>
                        <a:rPr lang="en-US" sz="1400" dirty="0"/>
                        <a:t>Mixed bean soup 1 c</a:t>
                      </a:r>
                    </a:p>
                  </a:txBody>
                  <a:tcPr marL="68598" marR="68598" marT="34299" marB="34299"/>
                </a:tc>
                <a:extLst>
                  <a:ext uri="{0D108BD9-81ED-4DB2-BD59-A6C34878D82A}">
                    <a16:rowId xmlns:a16="http://schemas.microsoft.com/office/drawing/2014/main" val="4250059979"/>
                  </a:ext>
                </a:extLst>
              </a:tr>
              <a:tr h="733622">
                <a:tc>
                  <a:txBody>
                    <a:bodyPr/>
                    <a:lstStyle/>
                    <a:p>
                      <a:r>
                        <a:rPr lang="en-US" sz="1400" dirty="0"/>
                        <a:t>Grain #1</a:t>
                      </a:r>
                    </a:p>
                  </a:txBody>
                  <a:tcPr marL="68598" marR="68598" marT="34299" marB="34299"/>
                </a:tc>
                <a:tc>
                  <a:txBody>
                    <a:bodyPr/>
                    <a:lstStyle/>
                    <a:p>
                      <a:r>
                        <a:rPr lang="en-US" sz="1400" dirty="0"/>
                        <a:t>White dinner roll</a:t>
                      </a:r>
                    </a:p>
                    <a:p>
                      <a:endParaRPr lang="en-US" sz="1400" dirty="0"/>
                    </a:p>
                  </a:txBody>
                  <a:tcPr/>
                </a:tc>
                <a:tc>
                  <a:txBody>
                    <a:bodyPr/>
                    <a:lstStyle/>
                    <a:p>
                      <a:r>
                        <a:rPr lang="en-US" sz="1400" dirty="0"/>
                        <a:t>Brown</a:t>
                      </a:r>
                      <a:r>
                        <a:rPr lang="en-US" sz="1400" baseline="0" dirty="0"/>
                        <a:t> and wild rice 1 c</a:t>
                      </a:r>
                      <a:endParaRPr lang="en-US" sz="1400" dirty="0"/>
                    </a:p>
                  </a:txBody>
                  <a:tcPr/>
                </a:tc>
                <a:tc>
                  <a:txBody>
                    <a:bodyPr/>
                    <a:lstStyle/>
                    <a:p>
                      <a:r>
                        <a:rPr lang="en-US" sz="1400" dirty="0"/>
                        <a:t>Whole wheat roll</a:t>
                      </a:r>
                    </a:p>
                    <a:p>
                      <a:endParaRPr lang="en-US" sz="1400" dirty="0"/>
                    </a:p>
                  </a:txBody>
                  <a:tcPr/>
                </a:tc>
                <a:tc>
                  <a:txBody>
                    <a:bodyPr/>
                    <a:lstStyle/>
                    <a:p>
                      <a:r>
                        <a:rPr lang="en-US" sz="1400" dirty="0"/>
                        <a:t>Grilled</a:t>
                      </a:r>
                      <a:r>
                        <a:rPr lang="en-US" sz="1400" baseline="0" dirty="0"/>
                        <a:t> cheese quesadilla</a:t>
                      </a:r>
                      <a:endParaRPr lang="en-US" sz="1400" dirty="0"/>
                    </a:p>
                  </a:txBody>
                  <a:tcPr/>
                </a:tc>
                <a:extLst>
                  <a:ext uri="{0D108BD9-81ED-4DB2-BD59-A6C34878D82A}">
                    <a16:rowId xmlns:a16="http://schemas.microsoft.com/office/drawing/2014/main" val="1388939517"/>
                  </a:ext>
                </a:extLst>
              </a:tr>
              <a:tr h="723233">
                <a:tc>
                  <a:txBody>
                    <a:bodyPr/>
                    <a:lstStyle/>
                    <a:p>
                      <a:r>
                        <a:rPr lang="en-US" sz="1400" dirty="0"/>
                        <a:t>Grain #2</a:t>
                      </a:r>
                    </a:p>
                  </a:txBody>
                  <a:tcPr marL="68598" marR="68598" marT="34299" marB="34299"/>
                </a:tc>
                <a:tc>
                  <a:txBody>
                    <a:bodyPr/>
                    <a:lstStyle/>
                    <a:p>
                      <a:r>
                        <a:rPr lang="en-US" sz="1400" dirty="0"/>
                        <a:t>Not needed, using a starchy vegetable</a:t>
                      </a:r>
                    </a:p>
                    <a:p>
                      <a:endParaRPr lang="en-US" sz="1400" dirty="0"/>
                    </a:p>
                  </a:txBody>
                  <a:tcPr/>
                </a:tc>
                <a:tc>
                  <a:txBody>
                    <a:bodyPr/>
                    <a:lstStyle/>
                    <a:p>
                      <a:r>
                        <a:rPr lang="en-US" sz="1400" dirty="0"/>
                        <a:t>Not needed—gave a whole cup of rice!</a:t>
                      </a:r>
                    </a:p>
                  </a:txBody>
                  <a:tcPr/>
                </a:tc>
                <a:tc>
                  <a:txBody>
                    <a:bodyPr/>
                    <a:lstStyle/>
                    <a:p>
                      <a:r>
                        <a:rPr lang="en-US" sz="1400" dirty="0"/>
                        <a:t>Not needed, using a starchy vegetable</a:t>
                      </a:r>
                    </a:p>
                    <a:p>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Whole wheat tortillas-1 large</a:t>
                      </a:r>
                    </a:p>
                  </a:txBody>
                  <a:tcPr/>
                </a:tc>
                <a:extLst>
                  <a:ext uri="{0D108BD9-81ED-4DB2-BD59-A6C34878D82A}">
                    <a16:rowId xmlns:a16="http://schemas.microsoft.com/office/drawing/2014/main" val="1860710583"/>
                  </a:ext>
                </a:extLst>
              </a:tr>
              <a:tr h="907935">
                <a:tc>
                  <a:txBody>
                    <a:bodyPr/>
                    <a:lstStyle/>
                    <a:p>
                      <a:r>
                        <a:rPr lang="en-US" sz="1400" dirty="0"/>
                        <a:t>Vegetable #1</a:t>
                      </a:r>
                    </a:p>
                    <a:p>
                      <a:r>
                        <a:rPr lang="en-US" sz="1400" dirty="0"/>
                        <a:t>May be Starchy</a:t>
                      </a:r>
                    </a:p>
                    <a:p>
                      <a:endParaRPr lang="en-US" sz="1400" dirty="0"/>
                    </a:p>
                  </a:txBody>
                  <a:tcPr marL="68598" marR="68598" marT="34299" marB="34299"/>
                </a:tc>
                <a:tc>
                  <a:txBody>
                    <a:bodyPr/>
                    <a:lstStyle/>
                    <a:p>
                      <a:r>
                        <a:rPr lang="en-US" sz="1400" dirty="0"/>
                        <a:t>Mashed sweet</a:t>
                      </a:r>
                    </a:p>
                    <a:p>
                      <a:r>
                        <a:rPr lang="en-US" sz="1400" dirty="0"/>
                        <a:t>potatoes, ½ c</a:t>
                      </a:r>
                    </a:p>
                    <a:p>
                      <a:endParaRPr lang="en-US" sz="1400" dirty="0"/>
                    </a:p>
                  </a:txBody>
                  <a:tcPr/>
                </a:tc>
                <a:tc>
                  <a:txBody>
                    <a:bodyPr/>
                    <a:lstStyle/>
                    <a:p>
                      <a:r>
                        <a:rPr lang="en-US" sz="1400" dirty="0"/>
                        <a:t>Winter squash ½ 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rPr>
                        <a:t>Baked potato with shredded cheese, ½ oz, 1 small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r>
                        <a:rPr lang="en-US" sz="1400" dirty="0"/>
                        <a:t>Pepper</a:t>
                      </a:r>
                      <a:r>
                        <a:rPr lang="en-US" sz="1400"/>
                        <a:t>/tomatillo </a:t>
                      </a:r>
                      <a:r>
                        <a:rPr lang="en-US" sz="1400" dirty="0"/>
                        <a:t>salsa ¼ cup +2 slices tomatoes</a:t>
                      </a:r>
                    </a:p>
                    <a:p>
                      <a:endParaRPr lang="en-US" sz="1400" dirty="0"/>
                    </a:p>
                  </a:txBody>
                  <a:tcPr/>
                </a:tc>
                <a:extLst>
                  <a:ext uri="{0D108BD9-81ED-4DB2-BD59-A6C34878D82A}">
                    <a16:rowId xmlns:a16="http://schemas.microsoft.com/office/drawing/2014/main" val="3063740019"/>
                  </a:ext>
                </a:extLst>
              </a:tr>
              <a:tr h="702917">
                <a:tc>
                  <a:txBody>
                    <a:bodyPr/>
                    <a:lstStyle/>
                    <a:p>
                      <a:r>
                        <a:rPr lang="en-US" sz="1400" dirty="0"/>
                        <a:t>Vegetable #2</a:t>
                      </a:r>
                    </a:p>
                  </a:txBody>
                  <a:tcPr marL="68598" marR="68598" marT="34299" marB="34299"/>
                </a:tc>
                <a:tc>
                  <a:txBody>
                    <a:bodyPr/>
                    <a:lstStyle/>
                    <a:p>
                      <a:r>
                        <a:rPr lang="en-US" sz="1400" dirty="0"/>
                        <a:t>Spinach ½ c/ strawberry salad</a:t>
                      </a:r>
                    </a:p>
                  </a:txBody>
                  <a:tcPr/>
                </a:tc>
                <a:tc>
                  <a:txBody>
                    <a:bodyPr/>
                    <a:lstStyle/>
                    <a:p>
                      <a:r>
                        <a:rPr lang="en-US" sz="1400" dirty="0"/>
                        <a:t>Tossed salad with tomatoes 1 c</a:t>
                      </a:r>
                    </a:p>
                  </a:txBody>
                  <a:tcPr/>
                </a:tc>
                <a:tc>
                  <a:txBody>
                    <a:bodyPr/>
                    <a:lstStyle/>
                    <a:p>
                      <a:r>
                        <a:rPr lang="en-US" sz="1400" dirty="0"/>
                        <a:t>Broccoli with sweet red peppers ½ c</a:t>
                      </a:r>
                    </a:p>
                    <a:p>
                      <a:endParaRPr lang="en-US" sz="1400" dirty="0"/>
                    </a:p>
                  </a:txBody>
                  <a:tcPr/>
                </a:tc>
                <a:tc>
                  <a:txBody>
                    <a:bodyPr/>
                    <a:lstStyle/>
                    <a:p>
                      <a:r>
                        <a:rPr lang="en-US" sz="1400" dirty="0"/>
                        <a:t> 5 carrot sticks or</a:t>
                      </a:r>
                      <a:r>
                        <a:rPr lang="en-US" sz="1400" baseline="0" dirty="0"/>
                        <a:t> </a:t>
                      </a:r>
                      <a:r>
                        <a:rPr lang="en-US" sz="1400" dirty="0"/>
                        <a:t>½ c carrots</a:t>
                      </a:r>
                    </a:p>
                  </a:txBody>
                  <a:tcPr/>
                </a:tc>
                <a:extLst>
                  <a:ext uri="{0D108BD9-81ED-4DB2-BD59-A6C34878D82A}">
                    <a16:rowId xmlns:a16="http://schemas.microsoft.com/office/drawing/2014/main" val="1992838820"/>
                  </a:ext>
                </a:extLst>
              </a:tr>
              <a:tr h="496742">
                <a:tc>
                  <a:txBody>
                    <a:bodyPr/>
                    <a:lstStyle/>
                    <a:p>
                      <a:r>
                        <a:rPr lang="en-US" sz="1400" dirty="0"/>
                        <a:t>Fruit</a:t>
                      </a:r>
                    </a:p>
                  </a:txBody>
                  <a:tcPr marL="68598" marR="68598" marT="34299" marB="34299"/>
                </a:tc>
                <a:tc>
                  <a:txBody>
                    <a:bodyPr/>
                    <a:lstStyle/>
                    <a:p>
                      <a:r>
                        <a:rPr lang="en-US" sz="1400" dirty="0"/>
                        <a:t>Strawberries 1/4 c on salad</a:t>
                      </a:r>
                    </a:p>
                  </a:txBody>
                  <a:tcPr marL="68598" marR="68598" marT="34299" marB="34299"/>
                </a:tc>
                <a:tc>
                  <a:txBody>
                    <a:bodyPr/>
                    <a:lstStyle/>
                    <a:p>
                      <a:r>
                        <a:rPr lang="en-US" sz="1400" dirty="0"/>
                        <a:t>Apple slices or apple sauce, ½ c</a:t>
                      </a:r>
                    </a:p>
                  </a:txBody>
                  <a:tcPr marL="68598" marR="68598" marT="34299" marB="34299"/>
                </a:tc>
                <a:tc>
                  <a:txBody>
                    <a:bodyPr/>
                    <a:lstStyle/>
                    <a:p>
                      <a:r>
                        <a:rPr lang="en-US" sz="1400" dirty="0"/>
                        <a:t>Mixed berries 1/2 c </a:t>
                      </a:r>
                    </a:p>
                    <a:p>
                      <a:endParaRPr lang="en-US" sz="1400" dirty="0"/>
                    </a:p>
                  </a:txBody>
                  <a:tcPr marL="68598" marR="68598" marT="34299" marB="34299"/>
                </a:tc>
                <a:tc>
                  <a:txBody>
                    <a:bodyPr/>
                    <a:lstStyle/>
                    <a:p>
                      <a:r>
                        <a:rPr lang="en-US" sz="1400" dirty="0"/>
                        <a:t>Watermelon ½ c</a:t>
                      </a:r>
                    </a:p>
                  </a:txBody>
                  <a:tcPr marL="68598" marR="68598" marT="34299" marB="34299"/>
                </a:tc>
                <a:extLst>
                  <a:ext uri="{0D108BD9-81ED-4DB2-BD59-A6C34878D82A}">
                    <a16:rowId xmlns:a16="http://schemas.microsoft.com/office/drawing/2014/main" val="2084139941"/>
                  </a:ext>
                </a:extLst>
              </a:tr>
              <a:tr h="907935">
                <a:tc>
                  <a:txBody>
                    <a:bodyPr/>
                    <a:lstStyle/>
                    <a:p>
                      <a:r>
                        <a:rPr lang="en-US" sz="1400" dirty="0"/>
                        <a:t>Milk/</a:t>
                      </a:r>
                    </a:p>
                    <a:p>
                      <a:r>
                        <a:rPr lang="en-US" sz="1400" dirty="0"/>
                        <a:t>Alternate</a:t>
                      </a:r>
                    </a:p>
                  </a:txBody>
                  <a:tcPr marL="68598" marR="68598" marT="34299" marB="34299"/>
                </a:tc>
                <a:tc>
                  <a:txBody>
                    <a:bodyPr/>
                    <a:lstStyle/>
                    <a:p>
                      <a:r>
                        <a:rPr lang="en-US" sz="1400" dirty="0"/>
                        <a:t>1 c  1% milk</a:t>
                      </a:r>
                    </a:p>
                    <a:p>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Orange juice, fortified with Ca/D</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½ c or milk, 1%, 1 c</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r>
                        <a:rPr lang="en-US" sz="1400" dirty="0"/>
                        <a:t>Vanilla yogurt, 6 oz., + ½ oz cheese on potato</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Cheese from quesadilla (2 oz)</a:t>
                      </a:r>
                    </a:p>
                  </a:txBody>
                  <a:tcPr/>
                </a:tc>
                <a:extLst>
                  <a:ext uri="{0D108BD9-81ED-4DB2-BD59-A6C34878D82A}">
                    <a16:rowId xmlns:a16="http://schemas.microsoft.com/office/drawing/2014/main" val="3412650685"/>
                  </a:ext>
                </a:extLst>
              </a:tr>
              <a:tr h="710714">
                <a:tc>
                  <a:txBody>
                    <a:bodyPr/>
                    <a:lstStyle/>
                    <a:p>
                      <a:r>
                        <a:rPr lang="en-US" sz="1400" dirty="0"/>
                        <a:t>Dessert</a:t>
                      </a:r>
                    </a:p>
                    <a:p>
                      <a:r>
                        <a:rPr lang="en-US" sz="1400" dirty="0"/>
                        <a:t>Optional</a:t>
                      </a:r>
                    </a:p>
                  </a:txBody>
                  <a:tcPr marL="68598" marR="68598" marT="34299" marB="34299"/>
                </a:tc>
                <a:tc>
                  <a:txBody>
                    <a:bodyPr/>
                    <a:lstStyle/>
                    <a:p>
                      <a:r>
                        <a:rPr lang="en-US" sz="1400" dirty="0"/>
                        <a:t>Blueberry crisp 1/2c</a:t>
                      </a:r>
                    </a:p>
                  </a:txBody>
                  <a:tcPr marL="68598" marR="68598" marT="34299" marB="34299"/>
                </a:tc>
                <a:tc>
                  <a:txBody>
                    <a:bodyPr/>
                    <a:lstStyle/>
                    <a:p>
                      <a:endParaRPr lang="en-US" sz="1400" dirty="0"/>
                    </a:p>
                  </a:txBody>
                  <a:tcPr marL="68598" marR="68598" marT="34299" marB="34299"/>
                </a:tc>
                <a:tc>
                  <a:txBody>
                    <a:bodyPr/>
                    <a:lstStyle/>
                    <a:p>
                      <a:endParaRPr lang="en-US" sz="1400" dirty="0"/>
                    </a:p>
                  </a:txBody>
                  <a:tcPr marL="68598" marR="68598" marT="34299" marB="34299"/>
                </a:tc>
                <a:tc>
                  <a:txBody>
                    <a:bodyPr/>
                    <a:lstStyle/>
                    <a:p>
                      <a:endParaRPr lang="en-US" sz="1400" dirty="0"/>
                    </a:p>
                  </a:txBody>
                  <a:tcPr marL="68598" marR="68598" marT="34299" marB="34299"/>
                </a:tc>
                <a:extLst>
                  <a:ext uri="{0D108BD9-81ED-4DB2-BD59-A6C34878D82A}">
                    <a16:rowId xmlns:a16="http://schemas.microsoft.com/office/drawing/2014/main" val="4085440742"/>
                  </a:ext>
                </a:extLst>
              </a:tr>
              <a:tr h="299649">
                <a:tc>
                  <a:txBody>
                    <a:bodyPr/>
                    <a:lstStyle/>
                    <a:p>
                      <a:r>
                        <a:rPr lang="en-US" sz="1400" dirty="0"/>
                        <a:t>Beverage</a:t>
                      </a:r>
                    </a:p>
                  </a:txBody>
                  <a:tcPr marL="68598" marR="68598" marT="34299" marB="34299"/>
                </a:tc>
                <a:tc>
                  <a:txBody>
                    <a:bodyPr/>
                    <a:lstStyle/>
                    <a:p>
                      <a:r>
                        <a:rPr lang="en-US" sz="1400" dirty="0"/>
                        <a:t>Indian tea</a:t>
                      </a:r>
                    </a:p>
                  </a:txBody>
                  <a:tcPr marL="68598" marR="68598" marT="34299" marB="34299"/>
                </a:tc>
                <a:tc>
                  <a:txBody>
                    <a:bodyPr/>
                    <a:lstStyle/>
                    <a:p>
                      <a:r>
                        <a:rPr lang="en-US" sz="1400" dirty="0"/>
                        <a:t>Coffee/tea</a:t>
                      </a:r>
                    </a:p>
                  </a:txBody>
                  <a:tcPr marL="68598" marR="68598" marT="34299" marB="34299"/>
                </a:tc>
                <a:tc>
                  <a:txBody>
                    <a:bodyPr/>
                    <a:lstStyle/>
                    <a:p>
                      <a:r>
                        <a:rPr lang="en-US" sz="1400" dirty="0"/>
                        <a:t>Coffee/tea</a:t>
                      </a:r>
                    </a:p>
                  </a:txBody>
                  <a:tcPr marL="68598" marR="68598" marT="34299" marB="34299"/>
                </a:tc>
                <a:tc>
                  <a:txBody>
                    <a:bodyPr/>
                    <a:lstStyle/>
                    <a:p>
                      <a:r>
                        <a:rPr lang="en-US" sz="1400" dirty="0"/>
                        <a:t>Coffee/tea</a:t>
                      </a:r>
                    </a:p>
                  </a:txBody>
                  <a:tcPr marL="68598" marR="68598" marT="34299" marB="34299"/>
                </a:tc>
                <a:extLst>
                  <a:ext uri="{0D108BD9-81ED-4DB2-BD59-A6C34878D82A}">
                    <a16:rowId xmlns:a16="http://schemas.microsoft.com/office/drawing/2014/main" val="3023594647"/>
                  </a:ext>
                </a:extLst>
              </a:tr>
            </a:tbl>
          </a:graphicData>
        </a:graphic>
      </p:graphicFrame>
      <p:sp>
        <p:nvSpPr>
          <p:cNvPr id="5" name="Title 4">
            <a:extLst>
              <a:ext uri="{FF2B5EF4-FFF2-40B4-BE49-F238E27FC236}">
                <a16:creationId xmlns:a16="http://schemas.microsoft.com/office/drawing/2014/main" id="{5CD21092-7706-4C89-A083-3C22AFDF99E2}"/>
              </a:ext>
              <a:ext uri="{C183D7F6-B498-43B3-948B-1728B52AA6E4}">
                <adec:decorative xmlns:adec="http://schemas.microsoft.com/office/drawing/2017/decorative" val="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solidFill>
                  <a:schemeClr val="bg1">
                    <a:lumMod val="95000"/>
                  </a:schemeClr>
                </a:solidFill>
              </a:rPr>
              <a:t>{Hidden}</a:t>
            </a:r>
          </a:p>
        </p:txBody>
      </p:sp>
    </p:spTree>
    <p:extLst>
      <p:ext uri="{BB962C8B-B14F-4D97-AF65-F5344CB8AC3E}">
        <p14:creationId xmlns:p14="http://schemas.microsoft.com/office/powerpoint/2010/main" val="12436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C95EA-96DB-4257-B280-EAF99C90FAB9}"/>
              </a:ext>
            </a:extLst>
          </p:cNvPr>
          <p:cNvSpPr>
            <a:spLocks noGrp="1"/>
          </p:cNvSpPr>
          <p:nvPr>
            <p:ph type="title"/>
          </p:nvPr>
        </p:nvSpPr>
        <p:spPr/>
        <p:txBody>
          <a:bodyPr/>
          <a:lstStyle/>
          <a:p>
            <a:pPr algn="ctr"/>
            <a:r>
              <a:rPr lang="en-US" b="1" dirty="0"/>
              <a:t>Meal Production</a:t>
            </a:r>
          </a:p>
        </p:txBody>
      </p:sp>
      <p:sp>
        <p:nvSpPr>
          <p:cNvPr id="3" name="Content Placeholder 2">
            <a:extLst>
              <a:ext uri="{FF2B5EF4-FFF2-40B4-BE49-F238E27FC236}">
                <a16:creationId xmlns:a16="http://schemas.microsoft.com/office/drawing/2014/main" id="{884B354C-7485-4E36-8523-4A263BACDE1F}"/>
              </a:ext>
            </a:extLst>
          </p:cNvPr>
          <p:cNvSpPr>
            <a:spLocks noGrp="1"/>
          </p:cNvSpPr>
          <p:nvPr>
            <p:ph idx="1"/>
          </p:nvPr>
        </p:nvSpPr>
        <p:spPr/>
        <p:txBody>
          <a:bodyPr>
            <a:normAutofit/>
          </a:bodyPr>
          <a:lstStyle/>
          <a:p>
            <a:r>
              <a:rPr lang="en-US" dirty="0"/>
              <a:t>Production kitchens are to be:</a:t>
            </a:r>
          </a:p>
          <a:p>
            <a:pPr lvl="1"/>
            <a:r>
              <a:rPr lang="en-US" dirty="0"/>
              <a:t>Commercial design, not home design</a:t>
            </a:r>
          </a:p>
          <a:p>
            <a:pPr lvl="1"/>
            <a:r>
              <a:rPr lang="en-US" dirty="0"/>
              <a:t>Commercial equipment</a:t>
            </a:r>
          </a:p>
          <a:p>
            <a:pPr lvl="1"/>
            <a:r>
              <a:rPr lang="en-US" dirty="0"/>
              <a:t>But we manage as best we can</a:t>
            </a:r>
          </a:p>
          <a:p>
            <a:r>
              <a:rPr lang="en-US" dirty="0"/>
              <a:t>Meals may be produced in many ways:</a:t>
            </a:r>
          </a:p>
          <a:p>
            <a:pPr lvl="1"/>
            <a:r>
              <a:rPr lang="en-US" dirty="0"/>
              <a:t>On-site meal production</a:t>
            </a:r>
          </a:p>
          <a:p>
            <a:pPr lvl="1"/>
            <a:r>
              <a:rPr lang="en-US" dirty="0"/>
              <a:t>Large central kitchen and meals satellited to other sites</a:t>
            </a:r>
          </a:p>
          <a:p>
            <a:pPr lvl="1"/>
            <a:r>
              <a:rPr lang="en-US" dirty="0"/>
              <a:t>Meals catered by a food service company</a:t>
            </a:r>
          </a:p>
          <a:p>
            <a:pPr lvl="1"/>
            <a:r>
              <a:rPr lang="en-US" dirty="0"/>
              <a:t>Frozen meals, often purchased &amp; supplemented with milk, bread, fruit</a:t>
            </a:r>
          </a:p>
          <a:p>
            <a:pPr lvl="1"/>
            <a:r>
              <a:rPr lang="en-US" dirty="0"/>
              <a:t>Shelf stable meals for emergencies</a:t>
            </a:r>
          </a:p>
        </p:txBody>
      </p:sp>
    </p:spTree>
    <p:extLst>
      <p:ext uri="{BB962C8B-B14F-4D97-AF65-F5344CB8AC3E}">
        <p14:creationId xmlns:p14="http://schemas.microsoft.com/office/powerpoint/2010/main" val="17795422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75FC-D526-4F07-A666-A9263255398B}"/>
              </a:ext>
            </a:extLst>
          </p:cNvPr>
          <p:cNvSpPr>
            <a:spLocks noGrp="1"/>
          </p:cNvSpPr>
          <p:nvPr>
            <p:ph type="title"/>
          </p:nvPr>
        </p:nvSpPr>
        <p:spPr/>
        <p:txBody>
          <a:bodyPr/>
          <a:lstStyle/>
          <a:p>
            <a:pPr algn="ctr"/>
            <a:r>
              <a:rPr lang="en-US" b="1" dirty="0"/>
              <a:t>Meal Service &amp; Delivery</a:t>
            </a:r>
          </a:p>
        </p:txBody>
      </p:sp>
      <p:sp>
        <p:nvSpPr>
          <p:cNvPr id="3" name="Content Placeholder 2">
            <a:extLst>
              <a:ext uri="{FF2B5EF4-FFF2-40B4-BE49-F238E27FC236}">
                <a16:creationId xmlns:a16="http://schemas.microsoft.com/office/drawing/2014/main" id="{B72F17C1-4101-4506-85B0-B00EFFF655A8}"/>
              </a:ext>
            </a:extLst>
          </p:cNvPr>
          <p:cNvSpPr>
            <a:spLocks noGrp="1"/>
          </p:cNvSpPr>
          <p:nvPr>
            <p:ph idx="1"/>
          </p:nvPr>
        </p:nvSpPr>
        <p:spPr>
          <a:xfrm>
            <a:off x="838200" y="1521165"/>
            <a:ext cx="10515600" cy="4576548"/>
          </a:xfrm>
        </p:spPr>
        <p:txBody>
          <a:bodyPr>
            <a:normAutofit lnSpcReduction="10000"/>
          </a:bodyPr>
          <a:lstStyle/>
          <a:p>
            <a:r>
              <a:rPr lang="en-US" dirty="0"/>
              <a:t>Food service production and delivery are to comply with Tribal, State, or </a:t>
            </a:r>
            <a:r>
              <a:rPr lang="en-US" dirty="0">
                <a:hlinkClick r:id="rId2"/>
              </a:rPr>
              <a:t>Federal Model Code for Food Safety</a:t>
            </a:r>
            <a:r>
              <a:rPr lang="en-US" dirty="0"/>
              <a:t> to ensure safe service</a:t>
            </a:r>
          </a:p>
          <a:p>
            <a:pPr marL="0" indent="0">
              <a:buNone/>
            </a:pPr>
            <a:endParaRPr lang="en-US" sz="1900" dirty="0"/>
          </a:p>
          <a:p>
            <a:r>
              <a:rPr lang="en-US" dirty="0"/>
              <a:t>Use commercial large &amp; small equipment in all aspects, if possible</a:t>
            </a:r>
          </a:p>
          <a:p>
            <a:pPr lvl="2"/>
            <a:r>
              <a:rPr lang="en-US" sz="2400" dirty="0"/>
              <a:t>Receiving &amp; storage</a:t>
            </a:r>
          </a:p>
          <a:p>
            <a:pPr lvl="2"/>
            <a:r>
              <a:rPr lang="en-US" sz="2400" dirty="0"/>
              <a:t>Food preparation</a:t>
            </a:r>
          </a:p>
          <a:p>
            <a:pPr lvl="2"/>
            <a:r>
              <a:rPr lang="en-US" sz="2400" dirty="0"/>
              <a:t>Cooking</a:t>
            </a:r>
          </a:p>
          <a:p>
            <a:pPr lvl="2"/>
            <a:r>
              <a:rPr lang="en-US" sz="2400" dirty="0"/>
              <a:t>Production</a:t>
            </a:r>
          </a:p>
          <a:p>
            <a:pPr lvl="2"/>
            <a:r>
              <a:rPr lang="en-US" sz="2400" dirty="0"/>
              <a:t>Meal service</a:t>
            </a:r>
          </a:p>
          <a:p>
            <a:pPr lvl="2"/>
            <a:r>
              <a:rPr lang="en-US" sz="2400" dirty="0"/>
              <a:t>Delivery</a:t>
            </a:r>
          </a:p>
          <a:p>
            <a:pPr lvl="2"/>
            <a:r>
              <a:rPr lang="en-US" sz="2400" dirty="0"/>
              <a:t>Cleaning, washing &amp; sanitizing</a:t>
            </a:r>
            <a:br>
              <a:rPr lang="en-US" sz="2400" dirty="0"/>
            </a:br>
            <a:endParaRPr lang="en-US" sz="2400" dirty="0"/>
          </a:p>
          <a:p>
            <a:pPr lvl="1"/>
            <a:endParaRPr lang="en-US" dirty="0"/>
          </a:p>
        </p:txBody>
      </p:sp>
    </p:spTree>
    <p:extLst>
      <p:ext uri="{BB962C8B-B14F-4D97-AF65-F5344CB8AC3E}">
        <p14:creationId xmlns:p14="http://schemas.microsoft.com/office/powerpoint/2010/main" val="36881279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FD7B-7A17-40D3-978E-C3DEB5DC3BF1}"/>
              </a:ext>
            </a:extLst>
          </p:cNvPr>
          <p:cNvSpPr>
            <a:spLocks noGrp="1"/>
          </p:cNvSpPr>
          <p:nvPr>
            <p:ph type="title"/>
          </p:nvPr>
        </p:nvSpPr>
        <p:spPr/>
        <p:txBody>
          <a:bodyPr/>
          <a:lstStyle/>
          <a:p>
            <a:r>
              <a:rPr lang="en-US" b="1" dirty="0"/>
              <a:t>Participant Question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352D8A3-759A-447D-9664-0619486641CE}"/>
                  </a:ext>
                </a:extLst>
              </p:cNvPr>
              <p:cNvSpPr>
                <a:spLocks noGrp="1"/>
              </p:cNvSpPr>
              <p:nvPr>
                <p:ph idx="1"/>
              </p:nvPr>
            </p:nvSpPr>
            <p:spPr/>
            <p:txBody>
              <a:bodyPr/>
              <a:lstStyle/>
              <a:p>
                <a:pPr marL="0" marR="0" lvl="0" indent="0">
                  <a:lnSpc>
                    <a:spcPct val="107000"/>
                  </a:lnSpc>
                  <a:spcBef>
                    <a:spcPts val="0"/>
                  </a:spcBef>
                  <a:spcAft>
                    <a:spcPts val="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What is the temperature danger zone? </a:t>
                </a:r>
              </a:p>
              <a:p>
                <a:pPr marL="0" marR="0" lvl="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50000"/>
                  </a:lnSpc>
                  <a:spcBef>
                    <a:spcPts val="0"/>
                  </a:spcBef>
                  <a:buFont typeface="+mj-lt"/>
                  <a:buAutoNum type="alphaLcParen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Between 50</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effectLst/>
                    <a:latin typeface="Calibri" panose="020F0502020204030204" pitchFamily="34" charset="0"/>
                    <a:ea typeface="Times New Roman" panose="02020603050405020304" pitchFamily="18" charset="0"/>
                    <a:cs typeface="Times New Roman" panose="02020603050405020304" pitchFamily="18" charset="0"/>
                  </a:rPr>
                  <a:t>F and 160</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effectLst/>
                    <a:latin typeface="Calibri" panose="020F0502020204030204" pitchFamily="34" charset="0"/>
                    <a:ea typeface="Times New Roman" panose="02020603050405020304" pitchFamily="18" charset="0"/>
                    <a:cs typeface="Times New Roman" panose="02020603050405020304" pitchFamily="18" charset="0"/>
                  </a:rPr>
                  <a:t>F</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50000"/>
                  </a:lnSpc>
                  <a:spcBef>
                    <a:spcPts val="0"/>
                  </a:spcBef>
                  <a:buFont typeface="+mj-lt"/>
                  <a:buAutoNum type="alphaLcParen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Between 45</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effectLst/>
                    <a:latin typeface="Calibri" panose="020F0502020204030204" pitchFamily="34" charset="0"/>
                    <a:ea typeface="Times New Roman" panose="02020603050405020304" pitchFamily="18" charset="0"/>
                    <a:cs typeface="Times New Roman" panose="02020603050405020304" pitchFamily="18" charset="0"/>
                  </a:rPr>
                  <a:t>F and 130</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effectLst/>
                    <a:latin typeface="Calibri" panose="020F0502020204030204" pitchFamily="34" charset="0"/>
                    <a:ea typeface="Times New Roman" panose="02020603050405020304" pitchFamily="18" charset="0"/>
                    <a:cs typeface="Times New Roman" panose="02020603050405020304" pitchFamily="18" charset="0"/>
                  </a:rPr>
                  <a:t>F</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50000"/>
                  </a:lnSpc>
                  <a:spcBef>
                    <a:spcPts val="0"/>
                  </a:spcBef>
                  <a:buFont typeface="+mj-lt"/>
                  <a:buAutoNum type="alphaLcParenR"/>
                </a:pPr>
                <a:r>
                  <a:rPr lang="en-US" sz="2800" dirty="0">
                    <a:effectLst/>
                    <a:latin typeface="Calibri" panose="020F0502020204030204" pitchFamily="34" charset="0"/>
                    <a:ea typeface="Calibri" panose="020F0502020204030204" pitchFamily="34" charset="0"/>
                    <a:cs typeface="Times New Roman" panose="02020603050405020304" pitchFamily="18" charset="0"/>
                  </a:rPr>
                  <a:t>Between 40</a:t>
                </a:r>
                <a14:m>
                  <m:oMath xmlns:m="http://schemas.openxmlformats.org/officeDocument/2006/math">
                    <m:r>
                      <a:rPr lang="en-US" sz="2800" b="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effectLst/>
                    <a:latin typeface="Calibri" panose="020F0502020204030204" pitchFamily="34" charset="0"/>
                    <a:ea typeface="Times New Roman" panose="02020603050405020304" pitchFamily="18" charset="0"/>
                    <a:cs typeface="Times New Roman" panose="02020603050405020304" pitchFamily="18" charset="0"/>
                  </a:rPr>
                  <a:t>F and 140</a:t>
                </a:r>
                <a14:m>
                  <m:oMath xmlns:m="http://schemas.openxmlformats.org/officeDocument/2006/math">
                    <m:r>
                      <a:rPr lang="en-US" sz="2800" b="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effectLst/>
                    <a:latin typeface="Calibri" panose="020F0502020204030204" pitchFamily="34" charset="0"/>
                    <a:ea typeface="Times New Roman" panose="02020603050405020304" pitchFamily="18" charset="0"/>
                    <a:cs typeface="Times New Roman" panose="02020603050405020304" pitchFamily="18" charset="0"/>
                  </a:rPr>
                  <a:t>F</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50000"/>
                  </a:lnSpc>
                  <a:spcBef>
                    <a:spcPts val="0"/>
                  </a:spcBef>
                  <a:spcAft>
                    <a:spcPts val="800"/>
                  </a:spcAft>
                  <a:buFont typeface="+mj-lt"/>
                  <a:buAutoNum type="alphaLcParen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Between 60</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effectLst/>
                    <a:latin typeface="Calibri" panose="020F0502020204030204" pitchFamily="34" charset="0"/>
                    <a:ea typeface="Times New Roman" panose="02020603050405020304" pitchFamily="18" charset="0"/>
                    <a:cs typeface="Times New Roman" panose="02020603050405020304" pitchFamily="18" charset="0"/>
                  </a:rPr>
                  <a:t>F and 140</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effectLst/>
                    <a:latin typeface="Calibri" panose="020F0502020204030204" pitchFamily="34" charset="0"/>
                    <a:ea typeface="Times New Roman" panose="02020603050405020304" pitchFamily="18" charset="0"/>
                    <a:cs typeface="Times New Roman" panose="02020603050405020304" pitchFamily="18" charset="0"/>
                  </a:rPr>
                  <a:t>F</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3" name="Content Placeholder 2">
                <a:extLst>
                  <a:ext uri="{FF2B5EF4-FFF2-40B4-BE49-F238E27FC236}">
                    <a16:creationId xmlns:a16="http://schemas.microsoft.com/office/drawing/2014/main" id="{3352D8A3-759A-447D-9664-0619486641CE}"/>
                  </a:ext>
                </a:extLst>
              </p:cNvPr>
              <p:cNvSpPr>
                <a:spLocks noGrp="1" noRot="1" noChangeAspect="1" noMove="1" noResize="1" noEditPoints="1" noAdjustHandles="1" noChangeArrowheads="1" noChangeShapeType="1" noTextEdit="1"/>
              </p:cNvSpPr>
              <p:nvPr>
                <p:ph idx="1"/>
              </p:nvPr>
            </p:nvSpPr>
            <p:spPr>
              <a:blipFill>
                <a:blip r:embed="rId2"/>
                <a:stretch>
                  <a:fillRect l="-1217" t="-1120"/>
                </a:stretch>
              </a:blipFill>
            </p:spPr>
            <p:txBody>
              <a:bodyPr/>
              <a:lstStyle/>
              <a:p>
                <a:r>
                  <a:rPr lang="en-US">
                    <a:noFill/>
                  </a:rPr>
                  <a:t> </a:t>
                </a:r>
              </a:p>
            </p:txBody>
          </p:sp>
        </mc:Fallback>
      </mc:AlternateContent>
    </p:spTree>
    <p:extLst>
      <p:ext uri="{BB962C8B-B14F-4D97-AF65-F5344CB8AC3E}">
        <p14:creationId xmlns:p14="http://schemas.microsoft.com/office/powerpoint/2010/main" val="2503708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FD7B-7A17-40D3-978E-C3DEB5DC3BF1}"/>
              </a:ext>
            </a:extLst>
          </p:cNvPr>
          <p:cNvSpPr>
            <a:spLocks noGrp="1"/>
          </p:cNvSpPr>
          <p:nvPr>
            <p:ph type="title"/>
          </p:nvPr>
        </p:nvSpPr>
        <p:spPr/>
        <p:txBody>
          <a:bodyPr/>
          <a:lstStyle/>
          <a:p>
            <a:r>
              <a:rPr lang="en-US" b="1" dirty="0"/>
              <a:t>Answer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352D8A3-759A-447D-9664-0619486641CE}"/>
                  </a:ext>
                </a:extLst>
              </p:cNvPr>
              <p:cNvSpPr>
                <a:spLocks noGrp="1"/>
              </p:cNvSpPr>
              <p:nvPr>
                <p:ph idx="1"/>
              </p:nvPr>
            </p:nvSpPr>
            <p:spPr/>
            <p:txBody>
              <a:bodyPr/>
              <a:lstStyle/>
              <a:p>
                <a:pPr marL="0" marR="0" lvl="0" indent="0">
                  <a:lnSpc>
                    <a:spcPct val="107000"/>
                  </a:lnSpc>
                  <a:spcBef>
                    <a:spcPts val="0"/>
                  </a:spcBef>
                  <a:spcAft>
                    <a:spcPts val="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What is the temperature danger zone? </a:t>
                </a:r>
              </a:p>
              <a:p>
                <a:pPr marL="0" marR="0" lvl="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50000"/>
                  </a:lnSpc>
                  <a:spcBef>
                    <a:spcPts val="0"/>
                  </a:spcBef>
                  <a:buFont typeface="+mj-lt"/>
                  <a:buAutoNum type="alphaLcParen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Between 50</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effectLst/>
                    <a:latin typeface="Calibri" panose="020F0502020204030204" pitchFamily="34" charset="0"/>
                    <a:ea typeface="Times New Roman" panose="02020603050405020304" pitchFamily="18" charset="0"/>
                    <a:cs typeface="Times New Roman" panose="02020603050405020304" pitchFamily="18" charset="0"/>
                  </a:rPr>
                  <a:t>F and 160</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effectLst/>
                    <a:latin typeface="Calibri" panose="020F0502020204030204" pitchFamily="34" charset="0"/>
                    <a:ea typeface="Times New Roman" panose="02020603050405020304" pitchFamily="18" charset="0"/>
                    <a:cs typeface="Times New Roman" panose="02020603050405020304" pitchFamily="18" charset="0"/>
                  </a:rPr>
                  <a:t>F</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50000"/>
                  </a:lnSpc>
                  <a:spcBef>
                    <a:spcPts val="0"/>
                  </a:spcBef>
                  <a:buFont typeface="+mj-lt"/>
                  <a:buAutoNum type="alphaLcParen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Between 45</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effectLst/>
                    <a:latin typeface="Calibri" panose="020F0502020204030204" pitchFamily="34" charset="0"/>
                    <a:ea typeface="Times New Roman" panose="02020603050405020304" pitchFamily="18" charset="0"/>
                    <a:cs typeface="Times New Roman" panose="02020603050405020304" pitchFamily="18" charset="0"/>
                  </a:rPr>
                  <a:t>F and 130</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effectLst/>
                    <a:latin typeface="Calibri" panose="020F0502020204030204" pitchFamily="34" charset="0"/>
                    <a:ea typeface="Times New Roman" panose="02020603050405020304" pitchFamily="18" charset="0"/>
                    <a:cs typeface="Times New Roman" panose="02020603050405020304" pitchFamily="18" charset="0"/>
                  </a:rPr>
                  <a:t>F</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50000"/>
                  </a:lnSpc>
                  <a:spcBef>
                    <a:spcPts val="0"/>
                  </a:spcBef>
                  <a:buFont typeface="+mj-lt"/>
                  <a:buAutoNum type="alphaLcParen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Between 40</a:t>
                </a:r>
                <a14:m>
                  <m:oMath xmlns:m="http://schemas.openxmlformats.org/officeDocument/2006/math">
                    <m:r>
                      <a:rPr lang="en-US" sz="28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F and 140</a:t>
                </a:r>
                <a14:m>
                  <m:oMath xmlns:m="http://schemas.openxmlformats.org/officeDocument/2006/math">
                    <m:r>
                      <a:rPr lang="en-US" sz="28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F</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50000"/>
                  </a:lnSpc>
                  <a:spcBef>
                    <a:spcPts val="0"/>
                  </a:spcBef>
                  <a:spcAft>
                    <a:spcPts val="800"/>
                  </a:spcAft>
                  <a:buFont typeface="+mj-lt"/>
                  <a:buAutoNum type="alphaLcParen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Between 60</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effectLst/>
                    <a:latin typeface="Calibri" panose="020F0502020204030204" pitchFamily="34" charset="0"/>
                    <a:ea typeface="Times New Roman" panose="02020603050405020304" pitchFamily="18" charset="0"/>
                    <a:cs typeface="Times New Roman" panose="02020603050405020304" pitchFamily="18" charset="0"/>
                  </a:rPr>
                  <a:t>F and 140</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effectLst/>
                    <a:latin typeface="Calibri" panose="020F0502020204030204" pitchFamily="34" charset="0"/>
                    <a:ea typeface="Times New Roman" panose="02020603050405020304" pitchFamily="18" charset="0"/>
                    <a:cs typeface="Times New Roman" panose="02020603050405020304" pitchFamily="18" charset="0"/>
                  </a:rPr>
                  <a:t>F</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3" name="Content Placeholder 2">
                <a:extLst>
                  <a:ext uri="{FF2B5EF4-FFF2-40B4-BE49-F238E27FC236}">
                    <a16:creationId xmlns:a16="http://schemas.microsoft.com/office/drawing/2014/main" id="{3352D8A3-759A-447D-9664-0619486641CE}"/>
                  </a:ext>
                </a:extLst>
              </p:cNvPr>
              <p:cNvSpPr>
                <a:spLocks noGrp="1" noRot="1" noChangeAspect="1" noMove="1" noResize="1" noEditPoints="1" noAdjustHandles="1" noChangeArrowheads="1" noChangeShapeType="1" noTextEdit="1"/>
              </p:cNvSpPr>
              <p:nvPr>
                <p:ph idx="1"/>
              </p:nvPr>
            </p:nvSpPr>
            <p:spPr>
              <a:blipFill>
                <a:blip r:embed="rId2"/>
                <a:stretch>
                  <a:fillRect l="-1217" t="-1120"/>
                </a:stretch>
              </a:blipFill>
            </p:spPr>
            <p:txBody>
              <a:bodyPr/>
              <a:lstStyle/>
              <a:p>
                <a:r>
                  <a:rPr lang="en-US">
                    <a:noFill/>
                  </a:rPr>
                  <a:t> </a:t>
                </a:r>
              </a:p>
            </p:txBody>
          </p:sp>
        </mc:Fallback>
      </mc:AlternateContent>
      <p:sp>
        <p:nvSpPr>
          <p:cNvPr id="4" name="Oval 3" descr="Between 40 degrees F and 140 degrees F">
            <a:extLst>
              <a:ext uri="{FF2B5EF4-FFF2-40B4-BE49-F238E27FC236}">
                <a16:creationId xmlns:a16="http://schemas.microsoft.com/office/drawing/2014/main" id="{5D8FE12A-CDDC-48D9-A0E9-0D251852DDA8}"/>
              </a:ext>
            </a:extLst>
          </p:cNvPr>
          <p:cNvSpPr/>
          <p:nvPr/>
        </p:nvSpPr>
        <p:spPr>
          <a:xfrm>
            <a:off x="985234" y="3918397"/>
            <a:ext cx="4700789" cy="66004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55673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Autofit/>
          </a:bodyPr>
          <a:lstStyle/>
          <a:p>
            <a:pPr algn="ctr"/>
            <a:r>
              <a:rPr lang="en-US" b="1" dirty="0"/>
              <a:t>Temperature Danger Zone</a:t>
            </a:r>
          </a:p>
        </p:txBody>
      </p:sp>
      <p:sp>
        <p:nvSpPr>
          <p:cNvPr id="16387" name="Rectangle 3"/>
          <p:cNvSpPr>
            <a:spLocks noGrp="1" noChangeArrowheads="1"/>
          </p:cNvSpPr>
          <p:nvPr>
            <p:ph type="body" idx="1"/>
          </p:nvPr>
        </p:nvSpPr>
        <p:spPr>
          <a:xfrm>
            <a:off x="1104899" y="1692276"/>
            <a:ext cx="9230903" cy="2438400"/>
          </a:xfrm>
        </p:spPr>
        <p:txBody>
          <a:bodyPr>
            <a:noAutofit/>
          </a:bodyPr>
          <a:lstStyle/>
          <a:p>
            <a:pPr>
              <a:spcBef>
                <a:spcPts val="0"/>
              </a:spcBef>
            </a:pPr>
            <a:r>
              <a:rPr lang="en-US" sz="3200" dirty="0"/>
              <a:t>Keep hot foods hot and cold foods cold</a:t>
            </a:r>
          </a:p>
          <a:p>
            <a:pPr lvl="1">
              <a:spcBef>
                <a:spcPts val="0"/>
              </a:spcBef>
            </a:pPr>
            <a:r>
              <a:rPr lang="en-US" sz="2800" dirty="0"/>
              <a:t>Cold foods below </a:t>
            </a:r>
            <a:r>
              <a:rPr lang="en-US" sz="2800" b="1" dirty="0"/>
              <a:t>40 degrees F</a:t>
            </a:r>
          </a:p>
          <a:p>
            <a:pPr lvl="1">
              <a:spcBef>
                <a:spcPts val="0"/>
              </a:spcBef>
            </a:pPr>
            <a:r>
              <a:rPr lang="en-US" sz="2800" dirty="0"/>
              <a:t>Hot foods above </a:t>
            </a:r>
            <a:r>
              <a:rPr lang="en-US" sz="2800" b="1" dirty="0"/>
              <a:t>140 degrees F</a:t>
            </a:r>
          </a:p>
          <a:p>
            <a:pPr lvl="1">
              <a:spcBef>
                <a:spcPts val="0"/>
              </a:spcBef>
            </a:pPr>
            <a:r>
              <a:rPr lang="en-US" sz="2800" dirty="0"/>
              <a:t>Temperatures in-between are a danger zone</a:t>
            </a:r>
          </a:p>
          <a:p>
            <a:pPr lvl="2">
              <a:spcBef>
                <a:spcPts val="0"/>
              </a:spcBef>
            </a:pPr>
            <a:r>
              <a:rPr lang="en-US" sz="2800" dirty="0"/>
              <a:t>Allowing for bacterial growth</a:t>
            </a:r>
          </a:p>
          <a:p>
            <a:pPr lvl="1">
              <a:spcBef>
                <a:spcPts val="0"/>
              </a:spcBef>
            </a:pPr>
            <a:endParaRPr lang="en-US" sz="2800" dirty="0"/>
          </a:p>
          <a:p>
            <a:pPr>
              <a:spcBef>
                <a:spcPts val="0"/>
              </a:spcBef>
            </a:pPr>
            <a:r>
              <a:rPr lang="en-US" sz="3200" dirty="0"/>
              <a:t>Time and temperature</a:t>
            </a:r>
          </a:p>
          <a:p>
            <a:pPr lvl="1">
              <a:spcBef>
                <a:spcPts val="0"/>
              </a:spcBef>
            </a:pPr>
            <a:r>
              <a:rPr lang="en-US" sz="2800" dirty="0"/>
              <a:t>Keep food out of the danger zone as much as possible</a:t>
            </a:r>
          </a:p>
        </p:txBody>
      </p:sp>
    </p:spTree>
    <p:extLst>
      <p:ext uri="{BB962C8B-B14F-4D97-AF65-F5344CB8AC3E}">
        <p14:creationId xmlns:p14="http://schemas.microsoft.com/office/powerpoint/2010/main" val="134344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EF16D-AC86-4318-9687-509C8614E17E}"/>
              </a:ext>
            </a:extLst>
          </p:cNvPr>
          <p:cNvSpPr>
            <a:spLocks noGrp="1"/>
          </p:cNvSpPr>
          <p:nvPr>
            <p:ph type="title"/>
          </p:nvPr>
        </p:nvSpPr>
        <p:spPr/>
        <p:txBody>
          <a:bodyPr/>
          <a:lstStyle/>
          <a:p>
            <a:pPr algn="ctr"/>
            <a:r>
              <a:rPr lang="en-US" b="1" dirty="0"/>
              <a:t>Older Americans Act</a:t>
            </a:r>
            <a:br>
              <a:rPr lang="en-US" b="1" dirty="0"/>
            </a:br>
            <a:r>
              <a:rPr lang="en-US" sz="3600" dirty="0">
                <a:hlinkClick r:id="rId2"/>
              </a:rPr>
              <a:t>untitled (acl.gov)</a:t>
            </a:r>
            <a:endParaRPr lang="en-US" dirty="0"/>
          </a:p>
        </p:txBody>
      </p:sp>
      <p:sp>
        <p:nvSpPr>
          <p:cNvPr id="3" name="Content Placeholder 2">
            <a:extLst>
              <a:ext uri="{FF2B5EF4-FFF2-40B4-BE49-F238E27FC236}">
                <a16:creationId xmlns:a16="http://schemas.microsoft.com/office/drawing/2014/main" id="{DD505E0F-F88A-4895-8325-D2B8FAB27825}"/>
              </a:ext>
            </a:extLst>
          </p:cNvPr>
          <p:cNvSpPr>
            <a:spLocks noGrp="1"/>
          </p:cNvSpPr>
          <p:nvPr>
            <p:ph idx="1"/>
          </p:nvPr>
        </p:nvSpPr>
        <p:spPr>
          <a:xfrm>
            <a:off x="838200" y="1825624"/>
            <a:ext cx="10515600" cy="4824557"/>
          </a:xfrm>
        </p:spPr>
        <p:txBody>
          <a:bodyPr/>
          <a:lstStyle/>
          <a:p>
            <a:r>
              <a:rPr lang="en-US" dirty="0"/>
              <a:t>Title III</a:t>
            </a:r>
          </a:p>
          <a:p>
            <a:pPr lvl="1"/>
            <a:r>
              <a:rPr lang="en-US" sz="2800" dirty="0"/>
              <a:t>Section 311 Nutrition Services Incentive Program</a:t>
            </a:r>
          </a:p>
          <a:p>
            <a:pPr lvl="1"/>
            <a:r>
              <a:rPr lang="en-US" sz="2800" dirty="0"/>
              <a:t>Section 315 Consumer Contributions</a:t>
            </a:r>
          </a:p>
          <a:p>
            <a:pPr lvl="1"/>
            <a:r>
              <a:rPr lang="en-US" sz="2800" dirty="0"/>
              <a:t>Section 330 Purposes of Nutrition Services</a:t>
            </a:r>
          </a:p>
          <a:p>
            <a:pPr lvl="1"/>
            <a:r>
              <a:rPr lang="en-US" sz="2800" dirty="0"/>
              <a:t>Section 331 Congregate Nutrition Services</a:t>
            </a:r>
          </a:p>
          <a:p>
            <a:pPr lvl="1"/>
            <a:r>
              <a:rPr lang="en-US" sz="2800" dirty="0"/>
              <a:t>Section 336 Home-Delivered Nutrition Services</a:t>
            </a:r>
          </a:p>
          <a:p>
            <a:pPr lvl="1"/>
            <a:r>
              <a:rPr lang="en-US" sz="2800" dirty="0"/>
              <a:t>Section 339 General Provisions for Nutrition Services</a:t>
            </a:r>
          </a:p>
          <a:p>
            <a:pPr marL="457200" lvl="1" indent="0">
              <a:buNone/>
            </a:pPr>
            <a:endParaRPr lang="en-US" dirty="0"/>
          </a:p>
        </p:txBody>
      </p:sp>
    </p:spTree>
    <p:extLst>
      <p:ext uri="{BB962C8B-B14F-4D97-AF65-F5344CB8AC3E}">
        <p14:creationId xmlns:p14="http://schemas.microsoft.com/office/powerpoint/2010/main" val="39548418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FB9A2-A165-44C4-9F2A-E09B3E91AB05}"/>
              </a:ext>
            </a:extLst>
          </p:cNvPr>
          <p:cNvSpPr>
            <a:spLocks noGrp="1"/>
          </p:cNvSpPr>
          <p:nvPr>
            <p:ph type="title"/>
          </p:nvPr>
        </p:nvSpPr>
        <p:spPr/>
        <p:txBody>
          <a:bodyPr/>
          <a:lstStyle/>
          <a:p>
            <a:pPr algn="ctr"/>
            <a:r>
              <a:rPr lang="en-US" b="1" dirty="0"/>
              <a:t>Calculating Costs</a:t>
            </a:r>
          </a:p>
        </p:txBody>
      </p:sp>
      <p:sp>
        <p:nvSpPr>
          <p:cNvPr id="3" name="Content Placeholder 2">
            <a:extLst>
              <a:ext uri="{FF2B5EF4-FFF2-40B4-BE49-F238E27FC236}">
                <a16:creationId xmlns:a16="http://schemas.microsoft.com/office/drawing/2014/main" id="{B00B36BF-1D02-4796-A7DC-6C3D4EF02D87}"/>
              </a:ext>
            </a:extLst>
          </p:cNvPr>
          <p:cNvSpPr>
            <a:spLocks noGrp="1"/>
          </p:cNvSpPr>
          <p:nvPr>
            <p:ph idx="1"/>
          </p:nvPr>
        </p:nvSpPr>
        <p:spPr>
          <a:xfrm>
            <a:off x="766281" y="1445481"/>
            <a:ext cx="10515600" cy="4351338"/>
          </a:xfrm>
        </p:spPr>
        <p:txBody>
          <a:bodyPr>
            <a:normAutofit lnSpcReduction="10000"/>
          </a:bodyPr>
          <a:lstStyle/>
          <a:p>
            <a:r>
              <a:rPr lang="en-US" sz="3200" dirty="0"/>
              <a:t>Use all components to calculate full costs:</a:t>
            </a:r>
          </a:p>
          <a:p>
            <a:pPr lvl="1"/>
            <a:r>
              <a:rPr lang="en-US" sz="2800" dirty="0"/>
              <a:t>Food (food service distributor, donations, local contracts, store shopping)</a:t>
            </a:r>
          </a:p>
          <a:p>
            <a:pPr lvl="1"/>
            <a:r>
              <a:rPr lang="en-US" sz="2800" dirty="0"/>
              <a:t>Labor, including administrative costs, salaries, benefits</a:t>
            </a:r>
          </a:p>
          <a:p>
            <a:pPr lvl="1"/>
            <a:r>
              <a:rPr lang="en-US" sz="2800" dirty="0"/>
              <a:t>Space, utilities</a:t>
            </a:r>
          </a:p>
          <a:p>
            <a:pPr lvl="1"/>
            <a:r>
              <a:rPr lang="en-US" sz="2800" dirty="0"/>
              <a:t>Large &amp; small equipment</a:t>
            </a:r>
          </a:p>
          <a:p>
            <a:pPr marL="457200" lvl="1" indent="0">
              <a:buNone/>
            </a:pPr>
            <a:endParaRPr lang="en-US" sz="1800" dirty="0"/>
          </a:p>
          <a:p>
            <a:r>
              <a:rPr lang="en-US" sz="3200" dirty="0"/>
              <a:t>Talk with your fiscal/financial office for assistance</a:t>
            </a:r>
          </a:p>
          <a:p>
            <a:r>
              <a:rPr lang="en-US" sz="3200" dirty="0"/>
              <a:t>Non-eligible individuals are to be charged </a:t>
            </a:r>
            <a:r>
              <a:rPr lang="en-US" sz="3200" b="1" dirty="0"/>
              <a:t>full cost </a:t>
            </a:r>
            <a:r>
              <a:rPr lang="en-US" sz="3200" dirty="0"/>
              <a:t>of the meal</a:t>
            </a:r>
          </a:p>
          <a:p>
            <a:pPr marL="457200" lvl="1" indent="0">
              <a:buNone/>
            </a:pPr>
            <a:endParaRPr lang="en-US" dirty="0"/>
          </a:p>
        </p:txBody>
      </p:sp>
    </p:spTree>
    <p:extLst>
      <p:ext uri="{BB962C8B-B14F-4D97-AF65-F5344CB8AC3E}">
        <p14:creationId xmlns:p14="http://schemas.microsoft.com/office/powerpoint/2010/main" val="37839448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Autofit/>
          </a:bodyPr>
          <a:lstStyle/>
          <a:p>
            <a:pPr algn="ctr" eaLnBrk="1" hangingPunct="1"/>
            <a:r>
              <a:rPr lang="en-US" altLang="en-US" b="1" dirty="0"/>
              <a:t>Controlling Costs</a:t>
            </a:r>
          </a:p>
        </p:txBody>
      </p:sp>
      <p:sp>
        <p:nvSpPr>
          <p:cNvPr id="16387" name="Rectangle 3"/>
          <p:cNvSpPr>
            <a:spLocks noGrp="1" noChangeArrowheads="1"/>
          </p:cNvSpPr>
          <p:nvPr>
            <p:ph type="body" idx="1"/>
          </p:nvPr>
        </p:nvSpPr>
        <p:spPr>
          <a:xfrm>
            <a:off x="820405" y="1459523"/>
            <a:ext cx="10533395" cy="4802187"/>
          </a:xfrm>
        </p:spPr>
        <p:txBody>
          <a:bodyPr/>
          <a:lstStyle/>
          <a:p>
            <a:pPr eaLnBrk="1" hangingPunct="1"/>
            <a:r>
              <a:rPr lang="en-US" altLang="en-US" dirty="0"/>
              <a:t>Keep track of purchases, keep correct records</a:t>
            </a:r>
          </a:p>
          <a:p>
            <a:pPr eaLnBrk="1" hangingPunct="1"/>
            <a:r>
              <a:rPr lang="en-US" altLang="en-US" dirty="0"/>
              <a:t>Proper food storage rotation (FIFO)</a:t>
            </a:r>
          </a:p>
          <a:p>
            <a:pPr eaLnBrk="1" hangingPunct="1"/>
            <a:r>
              <a:rPr lang="en-US" altLang="en-US" dirty="0"/>
              <a:t>Many ways to control costs in foodservice</a:t>
            </a:r>
          </a:p>
          <a:p>
            <a:pPr lvl="1" eaLnBrk="1" hangingPunct="1">
              <a:buFont typeface="Arial" panose="020B0604020202020204" pitchFamily="34" charset="0"/>
              <a:buChar char="•"/>
            </a:pPr>
            <a:r>
              <a:rPr lang="en-US" altLang="en-US" dirty="0"/>
              <a:t>Purchase proper products; watch for waste</a:t>
            </a:r>
          </a:p>
          <a:p>
            <a:pPr lvl="1" eaLnBrk="1" hangingPunct="1">
              <a:buFont typeface="Arial" panose="020B0604020202020204" pitchFamily="34" charset="0"/>
              <a:buChar char="•"/>
            </a:pPr>
            <a:r>
              <a:rPr lang="en-US" altLang="en-US" dirty="0"/>
              <a:t>Watch for over production—extra food can go to waste</a:t>
            </a:r>
          </a:p>
          <a:p>
            <a:pPr lvl="1" eaLnBrk="1" hangingPunct="1">
              <a:buFont typeface="Arial" panose="020B0604020202020204" pitchFamily="34" charset="0"/>
              <a:buChar char="•"/>
            </a:pPr>
            <a:r>
              <a:rPr lang="en-US" altLang="en-US" dirty="0"/>
              <a:t>Do not overproduce to provide 2</a:t>
            </a:r>
            <a:r>
              <a:rPr lang="en-US" altLang="en-US" baseline="30000" dirty="0"/>
              <a:t>nd</a:t>
            </a:r>
            <a:r>
              <a:rPr lang="en-US" altLang="en-US" dirty="0"/>
              <a:t> helpings &amp; leftovers to send home</a:t>
            </a:r>
          </a:p>
          <a:p>
            <a:pPr eaLnBrk="1" hangingPunct="1"/>
            <a:r>
              <a:rPr lang="en-US" altLang="en-US" dirty="0"/>
              <a:t>Traditional foods are cheap or free if gathered or donated (hunters, fishermen, foragers, community gardens)</a:t>
            </a:r>
          </a:p>
          <a:p>
            <a:pPr eaLnBrk="1" hangingPunct="1"/>
            <a:r>
              <a:rPr lang="en-US" altLang="en-US" dirty="0"/>
              <a:t>Use other local sources—check with gleaners, food banks, commercial stores or bakeries for product donations</a:t>
            </a:r>
          </a:p>
        </p:txBody>
      </p:sp>
    </p:spTree>
    <p:extLst>
      <p:ext uri="{BB962C8B-B14F-4D97-AF65-F5344CB8AC3E}">
        <p14:creationId xmlns:p14="http://schemas.microsoft.com/office/powerpoint/2010/main" val="16253100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A4158-6155-4DA4-9581-CBF88A81AA0B}"/>
              </a:ext>
            </a:extLst>
          </p:cNvPr>
          <p:cNvSpPr>
            <a:spLocks noGrp="1"/>
          </p:cNvSpPr>
          <p:nvPr>
            <p:ph type="title"/>
          </p:nvPr>
        </p:nvSpPr>
        <p:spPr/>
        <p:txBody>
          <a:bodyPr/>
          <a:lstStyle/>
          <a:p>
            <a:pPr algn="ctr"/>
            <a:r>
              <a:rPr lang="en-US" b="1" dirty="0"/>
              <a:t>Participant Satisfaction</a:t>
            </a:r>
          </a:p>
        </p:txBody>
      </p:sp>
      <p:sp>
        <p:nvSpPr>
          <p:cNvPr id="3" name="Content Placeholder 2">
            <a:extLst>
              <a:ext uri="{FF2B5EF4-FFF2-40B4-BE49-F238E27FC236}">
                <a16:creationId xmlns:a16="http://schemas.microsoft.com/office/drawing/2014/main" id="{77BD12F8-5629-4CD1-BE8E-55688EDA633C}"/>
              </a:ext>
            </a:extLst>
          </p:cNvPr>
          <p:cNvSpPr>
            <a:spLocks noGrp="1"/>
          </p:cNvSpPr>
          <p:nvPr>
            <p:ph sz="half" idx="1"/>
          </p:nvPr>
        </p:nvSpPr>
        <p:spPr/>
        <p:txBody>
          <a:bodyPr>
            <a:normAutofit/>
          </a:bodyPr>
          <a:lstStyle/>
          <a:p>
            <a:r>
              <a:rPr lang="en-US" dirty="0"/>
              <a:t>Menu Committees</a:t>
            </a:r>
          </a:p>
          <a:p>
            <a:r>
              <a:rPr lang="en-US" dirty="0"/>
              <a:t>Product sampling</a:t>
            </a:r>
          </a:p>
          <a:p>
            <a:r>
              <a:rPr lang="en-US" dirty="0"/>
              <a:t>Taste panels</a:t>
            </a:r>
          </a:p>
          <a:p>
            <a:r>
              <a:rPr lang="en-US" dirty="0"/>
              <a:t>Food preference surveys</a:t>
            </a:r>
          </a:p>
          <a:p>
            <a:endParaRPr lang="en-US" dirty="0"/>
          </a:p>
        </p:txBody>
      </p:sp>
      <p:sp>
        <p:nvSpPr>
          <p:cNvPr id="4" name="Content Placeholder 3">
            <a:extLst>
              <a:ext uri="{FF2B5EF4-FFF2-40B4-BE49-F238E27FC236}">
                <a16:creationId xmlns:a16="http://schemas.microsoft.com/office/drawing/2014/main" id="{293907E6-91EA-41FB-BE9E-71C3DB47B778}"/>
              </a:ext>
            </a:extLst>
          </p:cNvPr>
          <p:cNvSpPr>
            <a:spLocks noGrp="1"/>
          </p:cNvSpPr>
          <p:nvPr>
            <p:ph sz="half" idx="2"/>
          </p:nvPr>
        </p:nvSpPr>
        <p:spPr/>
        <p:txBody>
          <a:bodyPr/>
          <a:lstStyle/>
          <a:p>
            <a:r>
              <a:rPr lang="en-US" dirty="0"/>
              <a:t>Satisfaction surveys</a:t>
            </a:r>
          </a:p>
          <a:p>
            <a:r>
              <a:rPr lang="en-US" dirty="0"/>
              <a:t>Focus groups</a:t>
            </a:r>
          </a:p>
          <a:p>
            <a:r>
              <a:rPr lang="en-US" dirty="0"/>
              <a:t>Comment boxes</a:t>
            </a:r>
          </a:p>
          <a:p>
            <a:endParaRPr lang="en-US" dirty="0"/>
          </a:p>
        </p:txBody>
      </p:sp>
      <p:sp>
        <p:nvSpPr>
          <p:cNvPr id="5" name="TextBox 4">
            <a:extLst>
              <a:ext uri="{FF2B5EF4-FFF2-40B4-BE49-F238E27FC236}">
                <a16:creationId xmlns:a16="http://schemas.microsoft.com/office/drawing/2014/main" id="{865FEAEE-58D8-43F5-A97B-37804728550C}"/>
              </a:ext>
            </a:extLst>
          </p:cNvPr>
          <p:cNvSpPr txBox="1"/>
          <p:nvPr/>
        </p:nvSpPr>
        <p:spPr>
          <a:xfrm>
            <a:off x="612462" y="4171682"/>
            <a:ext cx="10417788" cy="2215991"/>
          </a:xfrm>
          <a:prstGeom prst="rect">
            <a:avLst/>
          </a:prstGeom>
          <a:noFill/>
        </p:spPr>
        <p:txBody>
          <a:bodyPr wrap="none" rtlCol="0">
            <a:spAutoFit/>
          </a:bodyPr>
          <a:lstStyle/>
          <a:p>
            <a:r>
              <a:rPr lang="en-US" sz="2400" dirty="0"/>
              <a:t>Elder’s Perspective</a:t>
            </a:r>
          </a:p>
          <a:p>
            <a:r>
              <a:rPr lang="en-US" sz="2400" dirty="0"/>
              <a:t>“And I know we’re getting our vitamins because I look at the food…</a:t>
            </a:r>
          </a:p>
          <a:p>
            <a:r>
              <a:rPr lang="en-US" sz="2400" dirty="0"/>
              <a:t>and I know it’s the vitamins that we need.” “We come here and share. </a:t>
            </a:r>
          </a:p>
          <a:p>
            <a:r>
              <a:rPr lang="en-US" sz="2400" dirty="0"/>
              <a:t>Everybody is eating it. It makes you feel good….It’s the way the cook prepares it.. “</a:t>
            </a:r>
          </a:p>
          <a:p>
            <a:endParaRPr lang="en-US" sz="2400" dirty="0"/>
          </a:p>
          <a:p>
            <a:endParaRPr lang="en-US" dirty="0"/>
          </a:p>
        </p:txBody>
      </p:sp>
    </p:spTree>
    <p:extLst>
      <p:ext uri="{BB962C8B-B14F-4D97-AF65-F5344CB8AC3E}">
        <p14:creationId xmlns:p14="http://schemas.microsoft.com/office/powerpoint/2010/main" val="8072713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2F715-5735-4F70-A687-CC796363ADA7}"/>
              </a:ext>
            </a:extLst>
          </p:cNvPr>
          <p:cNvSpPr>
            <a:spLocks noGrp="1"/>
          </p:cNvSpPr>
          <p:nvPr>
            <p:ph type="title"/>
          </p:nvPr>
        </p:nvSpPr>
        <p:spPr/>
        <p:txBody>
          <a:bodyPr/>
          <a:lstStyle/>
          <a:p>
            <a:r>
              <a:rPr lang="en-US" b="1" dirty="0"/>
              <a:t>Federal Management Requirements &amp; Resources</a:t>
            </a:r>
          </a:p>
        </p:txBody>
      </p:sp>
    </p:spTree>
    <p:extLst>
      <p:ext uri="{BB962C8B-B14F-4D97-AF65-F5344CB8AC3E}">
        <p14:creationId xmlns:p14="http://schemas.microsoft.com/office/powerpoint/2010/main" val="8624394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AD417-06E1-46A5-9ADB-9208CD31DA75}"/>
              </a:ext>
            </a:extLst>
          </p:cNvPr>
          <p:cNvSpPr>
            <a:spLocks noGrp="1"/>
          </p:cNvSpPr>
          <p:nvPr>
            <p:ph type="title"/>
          </p:nvPr>
        </p:nvSpPr>
        <p:spPr/>
        <p:txBody>
          <a:bodyPr/>
          <a:lstStyle/>
          <a:p>
            <a:r>
              <a:rPr lang="en-US" b="1" dirty="0"/>
              <a:t>Participant Question</a:t>
            </a:r>
          </a:p>
        </p:txBody>
      </p:sp>
      <p:sp>
        <p:nvSpPr>
          <p:cNvPr id="3" name="Content Placeholder 2">
            <a:extLst>
              <a:ext uri="{FF2B5EF4-FFF2-40B4-BE49-F238E27FC236}">
                <a16:creationId xmlns:a16="http://schemas.microsoft.com/office/drawing/2014/main" id="{F7FF4399-D93C-495D-A1BC-EE6026051929}"/>
              </a:ext>
            </a:extLst>
          </p:cNvPr>
          <p:cNvSpPr>
            <a:spLocks noGrp="1"/>
          </p:cNvSpPr>
          <p:nvPr>
            <p:ph idx="1"/>
          </p:nvPr>
        </p:nvSpPr>
        <p:spPr/>
        <p:txBody>
          <a:bodyPr/>
          <a:lstStyle/>
          <a:p>
            <a:pPr marL="0" indent="0">
              <a:buNone/>
            </a:pPr>
            <a:r>
              <a:rPr lang="en-US" dirty="0"/>
              <a:t>Where do you get more information about Title VI regulations, service requirements, etc.?</a:t>
            </a:r>
          </a:p>
          <a:p>
            <a:pPr marL="514350" indent="-514350">
              <a:buFont typeface="+mj-lt"/>
              <a:buAutoNum type="alphaLcParenR"/>
            </a:pPr>
            <a:r>
              <a:rPr lang="en-US" dirty="0"/>
              <a:t>Older Americans Website</a:t>
            </a:r>
          </a:p>
          <a:p>
            <a:pPr marL="514350" indent="-514350">
              <a:buFont typeface="+mj-lt"/>
              <a:buAutoNum type="alphaLcParenR"/>
            </a:pPr>
            <a:r>
              <a:rPr lang="en-US" dirty="0"/>
              <a:t>Regional Administrator</a:t>
            </a:r>
          </a:p>
          <a:p>
            <a:pPr marL="514350" indent="-514350">
              <a:buFont typeface="+mj-lt"/>
              <a:buAutoNum type="alphaLcParenR"/>
            </a:pPr>
            <a:r>
              <a:rPr lang="en-US" dirty="0"/>
              <a:t>Uncle John</a:t>
            </a:r>
          </a:p>
          <a:p>
            <a:pPr marL="514350" indent="-514350">
              <a:buFont typeface="+mj-lt"/>
              <a:buAutoNum type="alphaLcParenR"/>
            </a:pPr>
            <a:r>
              <a:rPr lang="en-US" dirty="0"/>
              <a:t>Both A &amp; B</a:t>
            </a:r>
          </a:p>
        </p:txBody>
      </p:sp>
    </p:spTree>
    <p:extLst>
      <p:ext uri="{BB962C8B-B14F-4D97-AF65-F5344CB8AC3E}">
        <p14:creationId xmlns:p14="http://schemas.microsoft.com/office/powerpoint/2010/main" val="11989675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AD417-06E1-46A5-9ADB-9208CD31DA75}"/>
              </a:ext>
            </a:extLst>
          </p:cNvPr>
          <p:cNvSpPr>
            <a:spLocks noGrp="1"/>
          </p:cNvSpPr>
          <p:nvPr>
            <p:ph type="title"/>
          </p:nvPr>
        </p:nvSpPr>
        <p:spPr/>
        <p:txBody>
          <a:bodyPr/>
          <a:lstStyle/>
          <a:p>
            <a:r>
              <a:rPr lang="en-US" b="1" dirty="0"/>
              <a:t>Answer</a:t>
            </a:r>
          </a:p>
        </p:txBody>
      </p:sp>
      <p:sp>
        <p:nvSpPr>
          <p:cNvPr id="3" name="Content Placeholder 2">
            <a:extLst>
              <a:ext uri="{FF2B5EF4-FFF2-40B4-BE49-F238E27FC236}">
                <a16:creationId xmlns:a16="http://schemas.microsoft.com/office/drawing/2014/main" id="{F7FF4399-D93C-495D-A1BC-EE6026051929}"/>
              </a:ext>
            </a:extLst>
          </p:cNvPr>
          <p:cNvSpPr>
            <a:spLocks noGrp="1"/>
          </p:cNvSpPr>
          <p:nvPr>
            <p:ph idx="1"/>
          </p:nvPr>
        </p:nvSpPr>
        <p:spPr/>
        <p:txBody>
          <a:bodyPr/>
          <a:lstStyle/>
          <a:p>
            <a:pPr marL="0" indent="0">
              <a:buNone/>
            </a:pPr>
            <a:r>
              <a:rPr lang="en-US" dirty="0"/>
              <a:t>Where do you get more information about Title VI regulations, service requirements, etc.?</a:t>
            </a:r>
          </a:p>
          <a:p>
            <a:pPr marL="514350" indent="-514350">
              <a:buFont typeface="+mj-lt"/>
              <a:buAutoNum type="alphaLcParenR"/>
            </a:pPr>
            <a:r>
              <a:rPr lang="en-US" dirty="0"/>
              <a:t>Older Americans Website</a:t>
            </a:r>
          </a:p>
          <a:p>
            <a:pPr marL="514350" indent="-514350">
              <a:buFont typeface="+mj-lt"/>
              <a:buAutoNum type="alphaLcParenR"/>
            </a:pPr>
            <a:r>
              <a:rPr lang="en-US" dirty="0"/>
              <a:t>Regional Administrator</a:t>
            </a:r>
          </a:p>
          <a:p>
            <a:pPr marL="514350" indent="-514350">
              <a:buFont typeface="+mj-lt"/>
              <a:buAutoNum type="alphaLcParenR"/>
            </a:pPr>
            <a:r>
              <a:rPr lang="en-US" dirty="0"/>
              <a:t>Uncle John</a:t>
            </a:r>
          </a:p>
          <a:p>
            <a:pPr marL="514350" indent="-514350">
              <a:buFont typeface="+mj-lt"/>
              <a:buAutoNum type="alphaLcParenR"/>
            </a:pPr>
            <a:r>
              <a:rPr lang="en-US" b="1" dirty="0"/>
              <a:t>Both A &amp; B</a:t>
            </a:r>
          </a:p>
        </p:txBody>
      </p:sp>
      <p:sp>
        <p:nvSpPr>
          <p:cNvPr id="4" name="Oval 3" descr="Both A &amp; B">
            <a:extLst>
              <a:ext uri="{FF2B5EF4-FFF2-40B4-BE49-F238E27FC236}">
                <a16:creationId xmlns:a16="http://schemas.microsoft.com/office/drawing/2014/main" id="{270B5BA2-E4B5-4ABB-8B22-61CAD0B72E51}"/>
              </a:ext>
            </a:extLst>
          </p:cNvPr>
          <p:cNvSpPr/>
          <p:nvPr/>
        </p:nvSpPr>
        <p:spPr>
          <a:xfrm>
            <a:off x="218941" y="4169535"/>
            <a:ext cx="3741313" cy="66004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46444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5FC21-7EFC-4414-BBD2-22D797756BC2}"/>
              </a:ext>
            </a:extLst>
          </p:cNvPr>
          <p:cNvSpPr>
            <a:spLocks noGrp="1"/>
          </p:cNvSpPr>
          <p:nvPr>
            <p:ph type="title"/>
          </p:nvPr>
        </p:nvSpPr>
        <p:spPr/>
        <p:txBody>
          <a:bodyPr/>
          <a:lstStyle/>
          <a:p>
            <a:pPr algn="ctr"/>
            <a:r>
              <a:rPr lang="en-US" b="1" dirty="0"/>
              <a:t>Management Essentials- Know </a:t>
            </a:r>
          </a:p>
        </p:txBody>
      </p:sp>
      <p:sp>
        <p:nvSpPr>
          <p:cNvPr id="3" name="Content Placeholder 2">
            <a:extLst>
              <a:ext uri="{FF2B5EF4-FFF2-40B4-BE49-F238E27FC236}">
                <a16:creationId xmlns:a16="http://schemas.microsoft.com/office/drawing/2014/main" id="{148FEA2C-8F89-444E-A970-EC47B7A97D76}"/>
              </a:ext>
            </a:extLst>
          </p:cNvPr>
          <p:cNvSpPr>
            <a:spLocks noGrp="1"/>
          </p:cNvSpPr>
          <p:nvPr>
            <p:ph idx="1"/>
          </p:nvPr>
        </p:nvSpPr>
        <p:spPr/>
        <p:txBody>
          <a:bodyPr/>
          <a:lstStyle/>
          <a:p>
            <a:r>
              <a:rPr lang="en-US" sz="3200" dirty="0"/>
              <a:t>Older Americans Act &amp; Regulation</a:t>
            </a:r>
          </a:p>
          <a:p>
            <a:r>
              <a:rPr lang="en-US" sz="3200" dirty="0"/>
              <a:t>Tribal Law and Policies &amp; Procedures</a:t>
            </a:r>
          </a:p>
          <a:p>
            <a:r>
              <a:rPr lang="en-US" sz="3200" dirty="0"/>
              <a:t>Service Provision</a:t>
            </a:r>
          </a:p>
          <a:p>
            <a:r>
              <a:rPr lang="en-US" sz="3200" dirty="0"/>
              <a:t>Program’s Polices &amp; Procedures</a:t>
            </a:r>
          </a:p>
          <a:p>
            <a:r>
              <a:rPr lang="en-US" sz="3200" dirty="0"/>
              <a:t>Budget and how to read fiscal reports</a:t>
            </a:r>
          </a:p>
          <a:p>
            <a:r>
              <a:rPr lang="en-US" sz="3200" dirty="0"/>
              <a:t>Data collection &amp; reporting</a:t>
            </a:r>
          </a:p>
          <a:p>
            <a:endParaRPr lang="en-US" dirty="0"/>
          </a:p>
        </p:txBody>
      </p:sp>
    </p:spTree>
    <p:extLst>
      <p:ext uri="{BB962C8B-B14F-4D97-AF65-F5344CB8AC3E}">
        <p14:creationId xmlns:p14="http://schemas.microsoft.com/office/powerpoint/2010/main" val="4896164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10515600" cy="1325563"/>
          </a:xfrm>
        </p:spPr>
        <p:txBody>
          <a:bodyPr/>
          <a:lstStyle/>
          <a:p>
            <a:pPr algn="ctr"/>
            <a:r>
              <a:rPr lang="en-US" b="1" dirty="0"/>
              <a:t>olderindians.acl.gov</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28800" y="1600202"/>
            <a:ext cx="4419600" cy="3413759"/>
          </a:xfrm>
          <a:prstGeom prst="rect">
            <a:avLst/>
          </a:prstGeom>
        </p:spPr>
      </p:pic>
      <p:sp>
        <p:nvSpPr>
          <p:cNvPr id="4" name="Text Placeholder 3"/>
          <p:cNvSpPr>
            <a:spLocks noGrp="1"/>
          </p:cNvSpPr>
          <p:nvPr>
            <p:ph type="body" idx="2"/>
          </p:nvPr>
        </p:nvSpPr>
        <p:spPr>
          <a:xfrm>
            <a:off x="6466840" y="1600201"/>
            <a:ext cx="4038600" cy="3769042"/>
          </a:xfrm>
        </p:spPr>
        <p:txBody>
          <a:bodyPr>
            <a:normAutofit fontScale="92500"/>
          </a:bodyPr>
          <a:lstStyle/>
          <a:p>
            <a:r>
              <a:rPr lang="en-US" sz="3200" dirty="0"/>
              <a:t>Your dedicated website</a:t>
            </a:r>
          </a:p>
          <a:p>
            <a:r>
              <a:rPr lang="en-US" sz="3200" dirty="0"/>
              <a:t>Managed by amazing friends always looking for feedback</a:t>
            </a:r>
          </a:p>
          <a:p>
            <a:r>
              <a:rPr lang="en-US" sz="3200" dirty="0"/>
              <a:t>Archived presentations</a:t>
            </a:r>
          </a:p>
          <a:p>
            <a:r>
              <a:rPr lang="en-US" sz="3200" dirty="0"/>
              <a:t>Resources and updates</a:t>
            </a:r>
          </a:p>
        </p:txBody>
      </p:sp>
      <p:sp>
        <p:nvSpPr>
          <p:cNvPr id="5" name="Slide Number Placeholder 4"/>
          <p:cNvSpPr>
            <a:spLocks noGrp="1"/>
          </p:cNvSpPr>
          <p:nvPr>
            <p:ph type="sldNum" idx="12"/>
          </p:nvPr>
        </p:nvSpPr>
        <p:spPr/>
        <p:txBody>
          <a:bodyPr/>
          <a:lstStyle/>
          <a:p>
            <a:pPr algn="ctr"/>
            <a:fld id="{00000000-1234-1234-1234-123412341234}" type="slidenum">
              <a:rPr lang="en-US" smtClean="0"/>
              <a:pPr algn="ctr"/>
              <a:t>57</a:t>
            </a:fld>
            <a:endParaRPr lang="en-US" dirty="0"/>
          </a:p>
        </p:txBody>
      </p:sp>
    </p:spTree>
    <p:extLst>
      <p:ext uri="{BB962C8B-B14F-4D97-AF65-F5344CB8AC3E}">
        <p14:creationId xmlns:p14="http://schemas.microsoft.com/office/powerpoint/2010/main" val="13973156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39" y="44450"/>
            <a:ext cx="8229600" cy="1143000"/>
          </a:xfrm>
        </p:spPr>
        <p:txBody>
          <a:bodyPr/>
          <a:lstStyle/>
          <a:p>
            <a:pPr algn="ctr"/>
            <a:r>
              <a:rPr lang="en-US" b="1" dirty="0"/>
              <a:t>olderindians.acl.gov</a:t>
            </a:r>
          </a:p>
        </p:txBody>
      </p:sp>
      <p:sp>
        <p:nvSpPr>
          <p:cNvPr id="4" name="Text Placeholder 3"/>
          <p:cNvSpPr>
            <a:spLocks noGrp="1"/>
          </p:cNvSpPr>
          <p:nvPr>
            <p:ph type="body" idx="2"/>
          </p:nvPr>
        </p:nvSpPr>
        <p:spPr>
          <a:xfrm>
            <a:off x="5333999" y="1429386"/>
            <a:ext cx="4892040" cy="4897902"/>
          </a:xfrm>
        </p:spPr>
        <p:txBody>
          <a:bodyPr/>
          <a:lstStyle/>
          <a:p>
            <a:pPr marL="50800" indent="0">
              <a:buNone/>
            </a:pPr>
            <a:r>
              <a:rPr lang="en-US" sz="2600" dirty="0"/>
              <a:t>For Directors Tab has key resources:</a:t>
            </a:r>
          </a:p>
          <a:p>
            <a:r>
              <a:rPr lang="en-US" b="1" dirty="0"/>
              <a:t>Required: Reporting / Recordkeeping </a:t>
            </a:r>
            <a:r>
              <a:rPr lang="en-US" sz="2400" dirty="0"/>
              <a:t>(See page 68 of Resource Manual)</a:t>
            </a:r>
          </a:p>
          <a:p>
            <a:r>
              <a:rPr lang="en-US" b="1" dirty="0"/>
              <a:t>Title VI Resource Manual </a:t>
            </a:r>
            <a:r>
              <a:rPr lang="en-US" sz="2400" dirty="0"/>
              <a:t>(expands on much of the information shared in this webinar)</a:t>
            </a:r>
          </a:p>
          <a:p>
            <a:r>
              <a:rPr lang="en-US" b="1" dirty="0"/>
              <a:t>Find a Title VI Director </a:t>
            </a:r>
            <a:r>
              <a:rPr lang="en-US" sz="2400" dirty="0"/>
              <a:t>(connect with your peers)</a:t>
            </a:r>
          </a:p>
          <a:p>
            <a:endParaRPr lang="en-US" sz="2600" dirty="0"/>
          </a:p>
        </p:txBody>
      </p:sp>
      <p:sp>
        <p:nvSpPr>
          <p:cNvPr id="5" name="Slide Number Placeholder 4"/>
          <p:cNvSpPr>
            <a:spLocks noGrp="1"/>
          </p:cNvSpPr>
          <p:nvPr>
            <p:ph type="sldNum" idx="12"/>
          </p:nvPr>
        </p:nvSpPr>
        <p:spPr/>
        <p:txBody>
          <a:bodyPr/>
          <a:lstStyle/>
          <a:p>
            <a:pPr algn="ctr"/>
            <a:fld id="{00000000-1234-1234-1234-123412341234}" type="slidenum">
              <a:rPr lang="en-US" smtClean="0"/>
              <a:pPr algn="ctr"/>
              <a:t>58</a:t>
            </a:fld>
            <a:endParaRPr lang="en-US" dirty="0"/>
          </a:p>
        </p:txBody>
      </p:sp>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3"/>
          <a:srcRect l="61362" t="38125" r="15392" b="39968"/>
          <a:stretch/>
        </p:blipFill>
        <p:spPr>
          <a:xfrm>
            <a:off x="1996440" y="1429386"/>
            <a:ext cx="3024740" cy="1602573"/>
          </a:xfrm>
          <a:prstGeom prst="rect">
            <a:avLst/>
          </a:prstGeom>
        </p:spPr>
      </p:pic>
    </p:spTree>
    <p:extLst>
      <p:ext uri="{BB962C8B-B14F-4D97-AF65-F5344CB8AC3E}">
        <p14:creationId xmlns:p14="http://schemas.microsoft.com/office/powerpoint/2010/main" val="9609184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CF0E6-D0F0-452A-80B7-95477C699BF5}"/>
              </a:ext>
            </a:extLst>
          </p:cNvPr>
          <p:cNvSpPr>
            <a:spLocks noGrp="1"/>
          </p:cNvSpPr>
          <p:nvPr>
            <p:ph type="title"/>
          </p:nvPr>
        </p:nvSpPr>
        <p:spPr/>
        <p:txBody>
          <a:bodyPr>
            <a:normAutofit fontScale="90000"/>
          </a:bodyPr>
          <a:lstStyle/>
          <a:p>
            <a:pPr algn="ctr"/>
            <a:r>
              <a:rPr lang="en-US" sz="4900" b="1" dirty="0"/>
              <a:t>Nutrition and Aging Resource Center</a:t>
            </a:r>
            <a:br>
              <a:rPr lang="en-US" dirty="0"/>
            </a:br>
            <a:r>
              <a:rPr lang="en-US" sz="3600" dirty="0">
                <a:hlinkClick r:id="rId2"/>
              </a:rPr>
              <a:t>Senior Nutrition | ACL Administration for Community Living</a:t>
            </a:r>
            <a:endParaRPr lang="en-US" b="1" dirty="0"/>
          </a:p>
        </p:txBody>
      </p:sp>
      <p:sp>
        <p:nvSpPr>
          <p:cNvPr id="3" name="Content Placeholder 2">
            <a:extLst>
              <a:ext uri="{FF2B5EF4-FFF2-40B4-BE49-F238E27FC236}">
                <a16:creationId xmlns:a16="http://schemas.microsoft.com/office/drawing/2014/main" id="{F35B92B6-2E31-4658-9997-A125625F5E94}"/>
              </a:ext>
            </a:extLst>
          </p:cNvPr>
          <p:cNvSpPr>
            <a:spLocks noGrp="1"/>
          </p:cNvSpPr>
          <p:nvPr>
            <p:ph idx="1"/>
          </p:nvPr>
        </p:nvSpPr>
        <p:spPr/>
        <p:txBody>
          <a:bodyPr>
            <a:normAutofit/>
          </a:bodyPr>
          <a:lstStyle/>
          <a:p>
            <a:r>
              <a:rPr lang="en-US" sz="3200" dirty="0"/>
              <a:t>Designed for Title III, but has useful information for nutrition program implementation &amp; older consumers</a:t>
            </a:r>
          </a:p>
          <a:p>
            <a:r>
              <a:rPr lang="en-US" sz="3200" dirty="0"/>
              <a:t>Information is in the following areas:</a:t>
            </a:r>
          </a:p>
          <a:p>
            <a:pPr lvl="1"/>
            <a:r>
              <a:rPr lang="en-US" sz="2800" dirty="0"/>
              <a:t>Tools and training</a:t>
            </a:r>
          </a:p>
          <a:p>
            <a:pPr lvl="1"/>
            <a:r>
              <a:rPr lang="en-US" sz="2800" dirty="0"/>
              <a:t>Success stories (Title III programs)</a:t>
            </a:r>
          </a:p>
          <a:p>
            <a:pPr lvl="1"/>
            <a:r>
              <a:rPr lang="en-US" sz="2800" dirty="0"/>
              <a:t>Data &amp; evaluation (Title III, but some Title VI)</a:t>
            </a:r>
          </a:p>
          <a:p>
            <a:pPr lvl="1"/>
            <a:r>
              <a:rPr lang="en-US" sz="2800" dirty="0"/>
              <a:t>More resources</a:t>
            </a:r>
          </a:p>
          <a:p>
            <a:pPr lvl="1"/>
            <a:r>
              <a:rPr lang="en-US" sz="2800" dirty="0"/>
              <a:t>COVID-19</a:t>
            </a:r>
          </a:p>
        </p:txBody>
      </p:sp>
    </p:spTree>
    <p:extLst>
      <p:ext uri="{BB962C8B-B14F-4D97-AF65-F5344CB8AC3E}">
        <p14:creationId xmlns:p14="http://schemas.microsoft.com/office/powerpoint/2010/main" val="859801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4"/>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2"/>
              </a:buClr>
              <a:buSzPts val="3959"/>
            </a:pPr>
            <a:r>
              <a:rPr lang="en-US" b="1" dirty="0"/>
              <a:t>Part A/B Grants - Nutrition Services</a:t>
            </a:r>
            <a:endParaRPr b="1" dirty="0">
              <a:solidFill>
                <a:schemeClr val="accent2">
                  <a:lumMod val="25000"/>
                </a:schemeClr>
              </a:solidFill>
            </a:endParaRPr>
          </a:p>
        </p:txBody>
      </p:sp>
      <p:sp>
        <p:nvSpPr>
          <p:cNvPr id="252" name="Google Shape;252;p34"/>
          <p:cNvSpPr txBox="1">
            <a:spLocks noGrp="1"/>
          </p:cNvSpPr>
          <p:nvPr>
            <p:ph type="body" idx="1"/>
          </p:nvPr>
        </p:nvSpPr>
        <p:spPr>
          <a:xfrm>
            <a:off x="1041400" y="1765300"/>
            <a:ext cx="9766300" cy="3721100"/>
          </a:xfrm>
          <a:prstGeom prst="rect">
            <a:avLst/>
          </a:prstGeom>
          <a:noFill/>
          <a:ln>
            <a:noFill/>
          </a:ln>
        </p:spPr>
        <p:txBody>
          <a:bodyPr spcFirstLastPara="1" vert="horz" wrap="square" lIns="91425" tIns="45700" rIns="91425" bIns="45700" rtlCol="0" anchor="t" anchorCtr="0">
            <a:noAutofit/>
          </a:bodyPr>
          <a:lstStyle/>
          <a:p>
            <a:pPr>
              <a:spcBef>
                <a:spcPts val="0"/>
              </a:spcBef>
              <a:buSzPts val="3200"/>
            </a:pPr>
            <a:r>
              <a:rPr lang="en-US" sz="3600" dirty="0"/>
              <a:t>Required Nutrition Services:</a:t>
            </a:r>
            <a:endParaRPr sz="3600" dirty="0"/>
          </a:p>
          <a:p>
            <a:pPr lvl="1" indent="-457200">
              <a:spcBef>
                <a:spcPts val="640"/>
              </a:spcBef>
              <a:buSzPts val="3200"/>
            </a:pPr>
            <a:r>
              <a:rPr lang="en-US" sz="3200" dirty="0"/>
              <a:t>Congregate Meals</a:t>
            </a:r>
          </a:p>
          <a:p>
            <a:pPr lvl="1" indent="-457200">
              <a:spcBef>
                <a:spcPts val="640"/>
              </a:spcBef>
              <a:buSzPts val="3200"/>
            </a:pPr>
            <a:r>
              <a:rPr lang="en-US" sz="3200" dirty="0"/>
              <a:t>Home Delivered Meals</a:t>
            </a:r>
          </a:p>
          <a:p>
            <a:pPr lvl="1" indent="-457200">
              <a:spcBef>
                <a:spcPts val="640"/>
              </a:spcBef>
              <a:buSzPts val="3200"/>
            </a:pPr>
            <a:r>
              <a:rPr lang="en-US" sz="3200" dirty="0"/>
              <a:t>Nutrition Education and Nutrition Counseling</a:t>
            </a:r>
          </a:p>
          <a:p>
            <a:pPr lvl="2" indent="-457200">
              <a:spcBef>
                <a:spcPts val="640"/>
              </a:spcBef>
              <a:buSzPts val="3200"/>
            </a:pPr>
            <a:r>
              <a:rPr lang="en-US" sz="2800" dirty="0"/>
              <a:t>As appropriate</a:t>
            </a:r>
            <a:endParaRPr sz="2800" dirty="0"/>
          </a:p>
          <a:p>
            <a:pPr marL="0" indent="0">
              <a:spcBef>
                <a:spcPts val="640"/>
              </a:spcBef>
              <a:buSzPts val="3200"/>
              <a:buNone/>
            </a:pPr>
            <a:endParaRPr dirty="0"/>
          </a:p>
        </p:txBody>
      </p:sp>
    </p:spTree>
    <p:extLst>
      <p:ext uri="{BB962C8B-B14F-4D97-AF65-F5344CB8AC3E}">
        <p14:creationId xmlns:p14="http://schemas.microsoft.com/office/powerpoint/2010/main" val="32294084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B9E95-EA2E-40E4-8719-1D08CBC9A64B}"/>
              </a:ext>
            </a:extLst>
          </p:cNvPr>
          <p:cNvSpPr>
            <a:spLocks noGrp="1"/>
          </p:cNvSpPr>
          <p:nvPr>
            <p:ph type="title"/>
          </p:nvPr>
        </p:nvSpPr>
        <p:spPr/>
        <p:txBody>
          <a:bodyPr/>
          <a:lstStyle/>
          <a:p>
            <a:pPr algn="ctr"/>
            <a:r>
              <a:rPr lang="en-US" b="1" dirty="0"/>
              <a:t>Food, Nutrition, Service is Important to Elders &amp; the Community</a:t>
            </a:r>
          </a:p>
        </p:txBody>
      </p:sp>
      <p:sp>
        <p:nvSpPr>
          <p:cNvPr id="3" name="Content Placeholder 2">
            <a:extLst>
              <a:ext uri="{FF2B5EF4-FFF2-40B4-BE49-F238E27FC236}">
                <a16:creationId xmlns:a16="http://schemas.microsoft.com/office/drawing/2014/main" id="{0DAEBBE0-DD44-4ACF-BB25-A274B4A3E810}"/>
              </a:ext>
            </a:extLst>
          </p:cNvPr>
          <p:cNvSpPr>
            <a:spLocks noGrp="1"/>
          </p:cNvSpPr>
          <p:nvPr>
            <p:ph sz="half" idx="1"/>
          </p:nvPr>
        </p:nvSpPr>
        <p:spPr/>
        <p:txBody>
          <a:bodyPr>
            <a:normAutofit fontScale="92500"/>
          </a:bodyPr>
          <a:lstStyle/>
          <a:p>
            <a:r>
              <a:rPr lang="en-US" dirty="0"/>
              <a:t>Food is a part of culture, sharing, &amp; social connection</a:t>
            </a:r>
          </a:p>
          <a:p>
            <a:r>
              <a:rPr lang="en-US" dirty="0"/>
              <a:t>Nutrition is essential for a healthy life &amp; successful aging </a:t>
            </a:r>
          </a:p>
          <a:p>
            <a:r>
              <a:rPr lang="en-US" dirty="0"/>
              <a:t>Service quality helps bind these components together</a:t>
            </a:r>
          </a:p>
          <a:p>
            <a:r>
              <a:rPr lang="en-US" dirty="0"/>
              <a:t>Your work is essential to do this</a:t>
            </a:r>
          </a:p>
          <a:p>
            <a:pPr marL="457200" lvl="1" indent="0">
              <a:buNone/>
            </a:pPr>
            <a:endParaRPr lang="en-US" dirty="0"/>
          </a:p>
          <a:p>
            <a:endParaRPr lang="en-US" dirty="0"/>
          </a:p>
        </p:txBody>
      </p:sp>
      <p:sp>
        <p:nvSpPr>
          <p:cNvPr id="4" name="Content Placeholder 3">
            <a:extLst>
              <a:ext uri="{FF2B5EF4-FFF2-40B4-BE49-F238E27FC236}">
                <a16:creationId xmlns:a16="http://schemas.microsoft.com/office/drawing/2014/main" id="{85E365E1-095A-4335-9031-64C992784F4C}"/>
              </a:ext>
            </a:extLst>
          </p:cNvPr>
          <p:cNvSpPr>
            <a:spLocks noGrp="1"/>
          </p:cNvSpPr>
          <p:nvPr>
            <p:ph sz="half" idx="2"/>
          </p:nvPr>
        </p:nvSpPr>
        <p:spPr/>
        <p:txBody>
          <a:bodyPr>
            <a:normAutofit fontScale="92500"/>
          </a:bodyPr>
          <a:lstStyle/>
          <a:p>
            <a:r>
              <a:rPr lang="en-US" dirty="0"/>
              <a:t>To help your work, we reviewed </a:t>
            </a:r>
          </a:p>
          <a:p>
            <a:pPr lvl="1">
              <a:lnSpc>
                <a:spcPct val="150000"/>
              </a:lnSpc>
            </a:pPr>
            <a:r>
              <a:rPr lang="en-US" dirty="0"/>
              <a:t>Older Americans Act Nutrition Program Requirements</a:t>
            </a:r>
          </a:p>
          <a:p>
            <a:pPr lvl="1">
              <a:lnSpc>
                <a:spcPct val="150000"/>
              </a:lnSpc>
              <a:spcBef>
                <a:spcPts val="1000"/>
              </a:spcBef>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Nutrition and Health </a:t>
            </a:r>
          </a:p>
          <a:p>
            <a:pPr lvl="1">
              <a:lnSpc>
                <a:spcPct val="150000"/>
              </a:lnSpc>
            </a:pPr>
            <a:r>
              <a:rPr lang="en-US" dirty="0"/>
              <a:t>Nutrition Services Provision</a:t>
            </a:r>
          </a:p>
          <a:p>
            <a:pPr lvl="1">
              <a:lnSpc>
                <a:spcPct val="150000"/>
              </a:lnSpc>
            </a:pPr>
            <a:r>
              <a:rPr lang="en-US" dirty="0"/>
              <a:t>Federal Management Requirements</a:t>
            </a:r>
          </a:p>
          <a:p>
            <a:pPr lvl="1">
              <a:lnSpc>
                <a:spcPct val="150000"/>
              </a:lnSpc>
            </a:pPr>
            <a:r>
              <a:rPr lang="en-US" dirty="0"/>
              <a:t>Resources</a:t>
            </a:r>
          </a:p>
          <a:p>
            <a:endParaRPr lang="en-US" dirty="0"/>
          </a:p>
        </p:txBody>
      </p:sp>
    </p:spTree>
    <p:extLst>
      <p:ext uri="{BB962C8B-B14F-4D97-AF65-F5344CB8AC3E}">
        <p14:creationId xmlns:p14="http://schemas.microsoft.com/office/powerpoint/2010/main" val="26288693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9729" y="1024804"/>
            <a:ext cx="10292541" cy="5154323"/>
          </a:xfrm>
          <a:solidFill>
            <a:schemeClr val="accent2">
              <a:alpha val="96000"/>
            </a:schemeClr>
          </a:solidFill>
        </p:spPr>
        <p:txBody>
          <a:bodyPr>
            <a:normAutofit/>
          </a:bodyPr>
          <a:lstStyle/>
          <a:p>
            <a:r>
              <a:rPr lang="en-US" sz="4800" dirty="0">
                <a:ln>
                  <a:solidFill>
                    <a:schemeClr val="bg1"/>
                  </a:solidFill>
                </a:ln>
                <a:latin typeface="Arial Black" panose="020B0A04020102020204" pitchFamily="34" charset="0"/>
              </a:rPr>
              <a:t>THANK YOU!</a:t>
            </a:r>
          </a:p>
        </p:txBody>
      </p:sp>
      <p:sp>
        <p:nvSpPr>
          <p:cNvPr id="5" name="TextBox 4">
            <a:extLst>
              <a:ext uri="{FF2B5EF4-FFF2-40B4-BE49-F238E27FC236}">
                <a16:creationId xmlns:a16="http://schemas.microsoft.com/office/drawing/2014/main" id="{46CB6267-AC87-47AF-B394-B0175B63D6E9}"/>
              </a:ext>
            </a:extLst>
          </p:cNvPr>
          <p:cNvSpPr txBox="1"/>
          <p:nvPr/>
        </p:nvSpPr>
        <p:spPr>
          <a:xfrm>
            <a:off x="2008909" y="2646217"/>
            <a:ext cx="8174182" cy="2523768"/>
          </a:xfrm>
          <a:prstGeom prst="rect">
            <a:avLst/>
          </a:prstGeom>
          <a:noFill/>
        </p:spPr>
        <p:txBody>
          <a:bodyPr wrap="square" rtlCol="0">
            <a:spAutoFit/>
          </a:bodyPr>
          <a:lstStyle/>
          <a:p>
            <a:r>
              <a:rPr lang="en-US" sz="2800" dirty="0"/>
              <a:t>Jean Lloyd MS  Title VI Nutrition Consultant </a:t>
            </a:r>
            <a:r>
              <a:rPr lang="en-US" sz="2800" dirty="0">
                <a:hlinkClick r:id="rId2"/>
              </a:rPr>
              <a:t>jlloyd095@gmail.com</a:t>
            </a:r>
            <a:endParaRPr lang="en-US" sz="2800" dirty="0"/>
          </a:p>
          <a:p>
            <a:endParaRPr lang="en-US" sz="2800" dirty="0"/>
          </a:p>
          <a:p>
            <a:r>
              <a:rPr lang="en-US" sz="2800" dirty="0"/>
              <a:t>Heidi Robertson MPH Title VI Nutrition Consultant </a:t>
            </a:r>
            <a:r>
              <a:rPr lang="en-US" sz="2800" dirty="0">
                <a:hlinkClick r:id="rId3"/>
              </a:rPr>
              <a:t>HeidiRobertson@communityhealthconsult.com</a:t>
            </a:r>
            <a:endParaRPr lang="en-US" sz="2800" dirty="0"/>
          </a:p>
          <a:p>
            <a:endParaRPr lang="en-US" dirty="0"/>
          </a:p>
        </p:txBody>
      </p:sp>
    </p:spTree>
    <p:extLst>
      <p:ext uri="{BB962C8B-B14F-4D97-AF65-F5344CB8AC3E}">
        <p14:creationId xmlns:p14="http://schemas.microsoft.com/office/powerpoint/2010/main" val="2093943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8AE1C-2A8C-4A70-84D7-9C266D44E005}"/>
              </a:ext>
            </a:extLst>
          </p:cNvPr>
          <p:cNvSpPr>
            <a:spLocks noGrp="1"/>
          </p:cNvSpPr>
          <p:nvPr>
            <p:ph type="title"/>
          </p:nvPr>
        </p:nvSpPr>
        <p:spPr>
          <a:xfrm>
            <a:off x="148975" y="365125"/>
            <a:ext cx="11876926" cy="1325563"/>
          </a:xfrm>
        </p:spPr>
        <p:txBody>
          <a:bodyPr>
            <a:normAutofit/>
          </a:bodyPr>
          <a:lstStyle/>
          <a:p>
            <a:pPr algn="ctr"/>
            <a:r>
              <a:rPr lang="en-US" b="1" dirty="0"/>
              <a:t>Part A/B Nutrition/Health Promotion </a:t>
            </a:r>
            <a:br>
              <a:rPr lang="en-US" b="1" dirty="0"/>
            </a:br>
            <a:r>
              <a:rPr lang="en-US" b="1" dirty="0"/>
              <a:t>Permitted Services</a:t>
            </a:r>
          </a:p>
        </p:txBody>
      </p:sp>
      <p:sp>
        <p:nvSpPr>
          <p:cNvPr id="3" name="Content Placeholder 2">
            <a:extLst>
              <a:ext uri="{FF2B5EF4-FFF2-40B4-BE49-F238E27FC236}">
                <a16:creationId xmlns:a16="http://schemas.microsoft.com/office/drawing/2014/main" id="{E3DCD913-8EC9-4938-A1E5-8606EE5F6974}"/>
              </a:ext>
            </a:extLst>
          </p:cNvPr>
          <p:cNvSpPr>
            <a:spLocks noGrp="1"/>
          </p:cNvSpPr>
          <p:nvPr>
            <p:ph sz="half" idx="1"/>
          </p:nvPr>
        </p:nvSpPr>
        <p:spPr>
          <a:xfrm>
            <a:off x="329631" y="1825625"/>
            <a:ext cx="5120809" cy="4351338"/>
          </a:xfrm>
        </p:spPr>
        <p:txBody>
          <a:bodyPr/>
          <a:lstStyle/>
          <a:p>
            <a:pPr marL="228600" marR="0" lvl="0" indent="-228600" algn="l" defTabSz="914400" rtl="0" eaLnBrk="1" fontAlgn="auto" latinLnBrk="0" hangingPunct="1">
              <a:lnSpc>
                <a:spcPct val="90000"/>
              </a:lnSpc>
              <a:spcBef>
                <a:spcPts val="480"/>
              </a:spcBef>
              <a:spcAft>
                <a:spcPts val="0"/>
              </a:spcAft>
              <a:buClrTx/>
              <a:buSzPts val="2400"/>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Traditional foods activities</a:t>
            </a:r>
          </a:p>
          <a:p>
            <a:pPr marL="228600" marR="0" lvl="0" indent="-228600" algn="l" defTabSz="914400" rtl="0" eaLnBrk="1" fontAlgn="auto" latinLnBrk="0" hangingPunct="1">
              <a:lnSpc>
                <a:spcPct val="90000"/>
              </a:lnSpc>
              <a:spcBef>
                <a:spcPts val="480"/>
              </a:spcBef>
              <a:spcAft>
                <a:spcPts val="0"/>
              </a:spcAft>
              <a:buClrTx/>
              <a:buSzPts val="2400"/>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Other traditional activities</a:t>
            </a:r>
          </a:p>
          <a:p>
            <a:pPr marL="228600" marR="0" lvl="0" indent="-228600" algn="l" defTabSz="914400" rtl="0" eaLnBrk="1" fontAlgn="auto" latinLnBrk="0" hangingPunct="1">
              <a:lnSpc>
                <a:spcPct val="90000"/>
              </a:lnSpc>
              <a:spcBef>
                <a:spcPts val="480"/>
              </a:spcBef>
              <a:spcAft>
                <a:spcPts val="0"/>
              </a:spcAft>
              <a:buClrTx/>
              <a:buSzPts val="2400"/>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Diet counseling</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480"/>
              </a:spcBef>
              <a:spcAft>
                <a:spcPts val="0"/>
              </a:spcAft>
              <a:buClrTx/>
              <a:buSzPts val="2400"/>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Sponsorship of Farmers Market programs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480"/>
              </a:spcBef>
              <a:spcAft>
                <a:spcPts val="0"/>
              </a:spcAft>
              <a:buClrTx/>
              <a:buSzPts val="2400"/>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Food Bank distribution centers</a:t>
            </a:r>
          </a:p>
          <a:p>
            <a:pPr marL="228600" marR="0" lvl="0" indent="-228600" algn="l" defTabSz="914400" rtl="0" eaLnBrk="1" fontAlgn="auto" latinLnBrk="0" hangingPunct="1">
              <a:lnSpc>
                <a:spcPct val="90000"/>
              </a:lnSpc>
              <a:spcBef>
                <a:spcPts val="480"/>
              </a:spcBef>
              <a:spcAft>
                <a:spcPts val="0"/>
              </a:spcAft>
              <a:buClrTx/>
              <a:buSzPts val="2400"/>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Blood sugar checks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480"/>
              </a:spcBef>
              <a:spcAft>
                <a:spcPts val="0"/>
              </a:spcAft>
              <a:buClrTx/>
              <a:buSzPts val="2400"/>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Diabetes education</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Content Placeholder 3">
            <a:extLst>
              <a:ext uri="{FF2B5EF4-FFF2-40B4-BE49-F238E27FC236}">
                <a16:creationId xmlns:a16="http://schemas.microsoft.com/office/drawing/2014/main" id="{62F0A22D-BB51-493D-92B7-253EFD9A2382}"/>
              </a:ext>
            </a:extLst>
          </p:cNvPr>
          <p:cNvSpPr>
            <a:spLocks noGrp="1"/>
          </p:cNvSpPr>
          <p:nvPr>
            <p:ph sz="half" idx="2"/>
          </p:nvPr>
        </p:nvSpPr>
        <p:spPr>
          <a:xfrm>
            <a:off x="5806614" y="1825625"/>
            <a:ext cx="5464995" cy="4351338"/>
          </a:xfrm>
        </p:spPr>
        <p:txBody>
          <a:bodyPr/>
          <a:lstStyle/>
          <a:p>
            <a:pPr marL="228600" marR="0" lvl="0" indent="-228600" algn="l" defTabSz="914400" rtl="0" eaLnBrk="1" fontAlgn="auto" latinLnBrk="0" hangingPunct="1">
              <a:lnSpc>
                <a:spcPct val="90000"/>
              </a:lnSpc>
              <a:spcBef>
                <a:spcPts val="480"/>
              </a:spcBef>
              <a:spcAft>
                <a:spcPts val="0"/>
              </a:spcAft>
              <a:buClrTx/>
              <a:buSzPts val="2400"/>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Foot care</a:t>
            </a:r>
          </a:p>
          <a:p>
            <a:pPr marL="228600" marR="0" lvl="0" indent="-228600" algn="l" defTabSz="914400" rtl="0" eaLnBrk="1" fontAlgn="auto" latinLnBrk="0" hangingPunct="1">
              <a:lnSpc>
                <a:spcPct val="90000"/>
              </a:lnSpc>
              <a:spcBef>
                <a:spcPts val="480"/>
              </a:spcBef>
              <a:spcAft>
                <a:spcPts val="0"/>
              </a:spcAft>
              <a:buClrTx/>
              <a:buSzPts val="2400"/>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Blood pressure </a:t>
            </a:r>
            <a:r>
              <a:rPr lang="en-US" dirty="0">
                <a:solidFill>
                  <a:prstClr val="black"/>
                </a:solidFill>
                <a:latin typeface="Calibri" panose="020F0502020204030204"/>
              </a:rPr>
              <a:t>c</a:t>
            </a:r>
            <a:r>
              <a:rPr kumimoji="0" lang="en-US" b="0" i="0" u="none" strike="noStrike" kern="1200" cap="none" spc="0" normalizeH="0" baseline="0" noProof="0" dirty="0" err="1">
                <a:ln>
                  <a:noFill/>
                </a:ln>
                <a:solidFill>
                  <a:prstClr val="black"/>
                </a:solidFill>
                <a:effectLst/>
                <a:uLnTx/>
                <a:uFillTx/>
                <a:latin typeface="Calibri" panose="020F0502020204030204"/>
                <a:ea typeface="+mn-ea"/>
                <a:cs typeface="+mn-cs"/>
              </a:rPr>
              <a:t>hecks</a:t>
            </a:r>
            <a:endParaRPr lang="en-US" dirty="0">
              <a:solidFill>
                <a:prstClr val="black"/>
              </a:solidFill>
              <a:latin typeface="Calibri" panose="020F0502020204030204"/>
            </a:endParaRPr>
          </a:p>
          <a:p>
            <a:pPr marL="228600" marR="0" lvl="0" indent="-228600" algn="l" defTabSz="914400" rtl="0" eaLnBrk="1" fontAlgn="auto" latinLnBrk="0" hangingPunct="1">
              <a:lnSpc>
                <a:spcPct val="90000"/>
              </a:lnSpc>
              <a:spcBef>
                <a:spcPts val="480"/>
              </a:spcBef>
              <a:spcAft>
                <a:spcPts val="0"/>
              </a:spcAft>
              <a:buClrTx/>
              <a:buSzPts val="2400"/>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Evidence-based health programs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480"/>
              </a:spcBef>
              <a:spcAft>
                <a:spcPts val="0"/>
              </a:spcAft>
              <a:buClrTx/>
              <a:buSzPts val="2400"/>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Falls avoidance education</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480"/>
              </a:spcBef>
              <a:spcAft>
                <a:spcPts val="0"/>
              </a:spcAft>
              <a:buClrTx/>
              <a:buSzPts val="2400"/>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Medication management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480"/>
              </a:spcBef>
              <a:spcAft>
                <a:spcPts val="0"/>
              </a:spcAft>
              <a:buClrTx/>
              <a:buSzPts val="2400"/>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Support groups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480"/>
              </a:spcBef>
              <a:spcAft>
                <a:spcPts val="0"/>
              </a:spcAft>
              <a:buClrTx/>
              <a:buSzPts val="2400"/>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Socialization activities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480"/>
              </a:spcBef>
              <a:spcAft>
                <a:spcPts val="0"/>
              </a:spcAft>
              <a:buClrTx/>
              <a:buSzPts val="2400"/>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Exercise Classes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spTree>
    <p:extLst>
      <p:ext uri="{BB962C8B-B14F-4D97-AF65-F5344CB8AC3E}">
        <p14:creationId xmlns:p14="http://schemas.microsoft.com/office/powerpoint/2010/main" val="407872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6F3FA-7122-48B4-B30F-88B9A76C3405}"/>
              </a:ext>
            </a:extLst>
          </p:cNvPr>
          <p:cNvSpPr>
            <a:spLocks noGrp="1"/>
          </p:cNvSpPr>
          <p:nvPr>
            <p:ph type="title"/>
          </p:nvPr>
        </p:nvSpPr>
        <p:spPr/>
        <p:txBody>
          <a:bodyPr/>
          <a:lstStyle/>
          <a:p>
            <a:pPr algn="ctr"/>
            <a:r>
              <a:rPr lang="en-US" b="1" dirty="0"/>
              <a:t>Participant Eligibility</a:t>
            </a:r>
          </a:p>
        </p:txBody>
      </p:sp>
      <p:sp>
        <p:nvSpPr>
          <p:cNvPr id="3" name="Content Placeholder 2">
            <a:extLst>
              <a:ext uri="{FF2B5EF4-FFF2-40B4-BE49-F238E27FC236}">
                <a16:creationId xmlns:a16="http://schemas.microsoft.com/office/drawing/2014/main" id="{7D7BAE61-008A-4523-BB0B-AD93E693489E}"/>
              </a:ext>
            </a:extLst>
          </p:cNvPr>
          <p:cNvSpPr>
            <a:spLocks noGrp="1"/>
          </p:cNvSpPr>
          <p:nvPr>
            <p:ph idx="1"/>
          </p:nvPr>
        </p:nvSpPr>
        <p:spPr>
          <a:xfrm>
            <a:off x="838200" y="1396133"/>
            <a:ext cx="10515600" cy="5030351"/>
          </a:xfrm>
        </p:spPr>
        <p:txBody>
          <a:bodyPr>
            <a:normAutofit fontScale="92500" lnSpcReduction="10000"/>
          </a:bodyPr>
          <a:lstStyle/>
          <a:p>
            <a:r>
              <a:rPr lang="en-US" dirty="0"/>
              <a:t>Title VI application</a:t>
            </a:r>
          </a:p>
          <a:p>
            <a:pPr lvl="1"/>
            <a:r>
              <a:rPr lang="en-US" dirty="0"/>
              <a:t>For A/B programs submit an </a:t>
            </a:r>
            <a:r>
              <a:rPr lang="en-US" b="1" dirty="0"/>
              <a:t>application</a:t>
            </a:r>
          </a:p>
          <a:p>
            <a:pPr lvl="2"/>
            <a:r>
              <a:rPr lang="en-US" sz="2400" dirty="0"/>
              <a:t>Required to have </a:t>
            </a:r>
            <a:r>
              <a:rPr lang="en-US" sz="2400" b="1" dirty="0"/>
              <a:t>at least 50 elders, aged 60+</a:t>
            </a:r>
            <a:endParaRPr lang="en-US" sz="2400" dirty="0"/>
          </a:p>
          <a:p>
            <a:r>
              <a:rPr lang="en-US" dirty="0"/>
              <a:t>Service eligibility</a:t>
            </a:r>
          </a:p>
          <a:p>
            <a:pPr lvl="1"/>
            <a:r>
              <a:rPr lang="en-US" b="1" dirty="0"/>
              <a:t>Title VI Part A </a:t>
            </a:r>
            <a:r>
              <a:rPr lang="en-US" dirty="0"/>
              <a:t>(American Indian/Alaska Natives), the </a:t>
            </a:r>
            <a:r>
              <a:rPr lang="en-US" b="1" dirty="0"/>
              <a:t>Tribe determines eligibility age </a:t>
            </a:r>
            <a:r>
              <a:rPr lang="en-US" dirty="0"/>
              <a:t>(may be under age 60) </a:t>
            </a:r>
          </a:p>
          <a:p>
            <a:pPr lvl="2"/>
            <a:r>
              <a:rPr lang="en-US" dirty="0"/>
              <a:t>Regulations </a:t>
            </a:r>
            <a:r>
              <a:rPr lang="en-US" dirty="0">
                <a:hlinkClick r:id="rId2"/>
              </a:rPr>
              <a:t>CFR451322</a:t>
            </a:r>
            <a:endParaRPr lang="en-US" dirty="0"/>
          </a:p>
          <a:p>
            <a:pPr lvl="1"/>
            <a:r>
              <a:rPr lang="en-US" b="1" dirty="0"/>
              <a:t>Title VI Part B </a:t>
            </a:r>
            <a:r>
              <a:rPr lang="en-US" dirty="0"/>
              <a:t>(Native Hawaiians) eligibility is </a:t>
            </a:r>
            <a:r>
              <a:rPr lang="en-US" b="1" dirty="0"/>
              <a:t>age 60</a:t>
            </a:r>
          </a:p>
          <a:p>
            <a:pPr lvl="2"/>
            <a:r>
              <a:rPr lang="en-US" dirty="0"/>
              <a:t>Regulations </a:t>
            </a:r>
            <a:r>
              <a:rPr lang="en-US" dirty="0">
                <a:hlinkClick r:id="rId3"/>
              </a:rPr>
              <a:t>CFR451323</a:t>
            </a:r>
            <a:endParaRPr lang="en-US" dirty="0"/>
          </a:p>
          <a:p>
            <a:pPr lvl="1"/>
            <a:r>
              <a:rPr lang="en-US" b="1" dirty="0"/>
              <a:t>Title III </a:t>
            </a:r>
            <a:r>
              <a:rPr lang="en-US" dirty="0"/>
              <a:t>eligibility is </a:t>
            </a:r>
            <a:r>
              <a:rPr lang="en-US" b="1" dirty="0"/>
              <a:t>age 60 </a:t>
            </a:r>
          </a:p>
          <a:p>
            <a:pPr lvl="2"/>
            <a:r>
              <a:rPr lang="en-US" dirty="0"/>
              <a:t>OAA [</a:t>
            </a:r>
            <a:r>
              <a:rPr lang="en-US" dirty="0">
                <a:hlinkClick r:id="rId4"/>
              </a:rPr>
              <a:t>Sec.102(40)</a:t>
            </a:r>
            <a:r>
              <a:rPr lang="en-US" dirty="0"/>
              <a:t>]</a:t>
            </a:r>
          </a:p>
          <a:p>
            <a:pPr lvl="1"/>
            <a:r>
              <a:rPr lang="en-US" dirty="0"/>
              <a:t>Live within your </a:t>
            </a:r>
            <a:r>
              <a:rPr lang="en-US" b="1" dirty="0"/>
              <a:t>service area</a:t>
            </a:r>
          </a:p>
          <a:p>
            <a:pPr lvl="1"/>
            <a:r>
              <a:rPr lang="en-US" dirty="0"/>
              <a:t>Elders who are not members of your Tribe, but are </a:t>
            </a:r>
            <a:r>
              <a:rPr lang="en-US" b="1" dirty="0"/>
              <a:t>American Indians/Alaska Natives and live within your service area are eligible </a:t>
            </a:r>
          </a:p>
        </p:txBody>
      </p:sp>
    </p:spTree>
    <p:extLst>
      <p:ext uri="{BB962C8B-B14F-4D97-AF65-F5344CB8AC3E}">
        <p14:creationId xmlns:p14="http://schemas.microsoft.com/office/powerpoint/2010/main" val="1243070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6F3FA-7122-48B4-B30F-88B9A76C3405}"/>
              </a:ext>
            </a:extLst>
          </p:cNvPr>
          <p:cNvSpPr>
            <a:spLocks noGrp="1"/>
          </p:cNvSpPr>
          <p:nvPr>
            <p:ph type="title"/>
          </p:nvPr>
        </p:nvSpPr>
        <p:spPr>
          <a:xfrm>
            <a:off x="838200" y="323439"/>
            <a:ext cx="10515600" cy="1325563"/>
          </a:xfrm>
        </p:spPr>
        <p:txBody>
          <a:bodyPr/>
          <a:lstStyle/>
          <a:p>
            <a:pPr algn="ctr"/>
            <a:r>
              <a:rPr lang="en-US" b="1" dirty="0"/>
              <a:t>Participant Eligibility</a:t>
            </a:r>
            <a:br>
              <a:rPr lang="en-US" b="1" dirty="0"/>
            </a:br>
            <a:r>
              <a:rPr lang="en-US" sz="3600" b="1" dirty="0"/>
              <a:t>[</a:t>
            </a:r>
            <a:r>
              <a:rPr lang="en-US" sz="3600" b="1" dirty="0">
                <a:hlinkClick r:id="rId2"/>
              </a:rPr>
              <a:t>OAA Sec. 339(H)(I)</a:t>
            </a:r>
            <a:r>
              <a:rPr lang="en-US" sz="3600" b="1" dirty="0"/>
              <a:t>]</a:t>
            </a:r>
            <a:endParaRPr lang="en-US" b="1" dirty="0"/>
          </a:p>
        </p:txBody>
      </p:sp>
      <p:sp>
        <p:nvSpPr>
          <p:cNvPr id="3" name="Content Placeholder 2">
            <a:extLst>
              <a:ext uri="{FF2B5EF4-FFF2-40B4-BE49-F238E27FC236}">
                <a16:creationId xmlns:a16="http://schemas.microsoft.com/office/drawing/2014/main" id="{7D7BAE61-008A-4523-BB0B-AD93E693489E}"/>
              </a:ext>
            </a:extLst>
          </p:cNvPr>
          <p:cNvSpPr>
            <a:spLocks noGrp="1"/>
          </p:cNvSpPr>
          <p:nvPr>
            <p:ph idx="1"/>
          </p:nvPr>
        </p:nvSpPr>
        <p:spPr>
          <a:xfrm>
            <a:off x="838200" y="1649002"/>
            <a:ext cx="10515600" cy="4555670"/>
          </a:xfrm>
        </p:spPr>
        <p:txBody>
          <a:bodyPr>
            <a:normAutofit/>
          </a:bodyPr>
          <a:lstStyle/>
          <a:p>
            <a:r>
              <a:rPr lang="en-US" dirty="0"/>
              <a:t>Others who are eligible</a:t>
            </a:r>
          </a:p>
          <a:p>
            <a:pPr lvl="1"/>
            <a:r>
              <a:rPr lang="en-US" b="1" dirty="0"/>
              <a:t>Spouse</a:t>
            </a:r>
            <a:r>
              <a:rPr lang="en-US" dirty="0"/>
              <a:t> of any age or ethnicity</a:t>
            </a:r>
          </a:p>
          <a:p>
            <a:pPr lvl="1"/>
            <a:r>
              <a:rPr lang="en-US" b="1" dirty="0"/>
              <a:t>Adult</a:t>
            </a:r>
            <a:r>
              <a:rPr lang="en-US" dirty="0"/>
              <a:t> individuals with </a:t>
            </a:r>
            <a:r>
              <a:rPr lang="en-US" b="1" dirty="0"/>
              <a:t>disabilities</a:t>
            </a:r>
            <a:r>
              <a:rPr lang="en-US" dirty="0"/>
              <a:t> who </a:t>
            </a:r>
            <a:r>
              <a:rPr lang="en-US" b="1" dirty="0"/>
              <a:t>live with </a:t>
            </a:r>
            <a:r>
              <a:rPr lang="en-US" dirty="0"/>
              <a:t>the </a:t>
            </a:r>
            <a:r>
              <a:rPr lang="en-US" b="1" dirty="0"/>
              <a:t>elder</a:t>
            </a:r>
            <a:r>
              <a:rPr lang="en-US" dirty="0"/>
              <a:t> and </a:t>
            </a:r>
            <a:r>
              <a:rPr lang="en-US" b="1" dirty="0"/>
              <a:t>come to the congregate site </a:t>
            </a:r>
            <a:r>
              <a:rPr lang="en-US" dirty="0"/>
              <a:t>for a congregate meal</a:t>
            </a:r>
            <a:r>
              <a:rPr lang="en-US" b="1" dirty="0"/>
              <a:t> or </a:t>
            </a:r>
            <a:r>
              <a:rPr lang="en-US" dirty="0"/>
              <a:t>if the elder receives a meal at home, also receives a </a:t>
            </a:r>
            <a:r>
              <a:rPr lang="en-US" b="1" dirty="0"/>
              <a:t>home-delivered meal</a:t>
            </a:r>
          </a:p>
          <a:p>
            <a:pPr lvl="1"/>
            <a:r>
              <a:rPr lang="en-US" b="1" dirty="0"/>
              <a:t>Volunteers</a:t>
            </a:r>
            <a:r>
              <a:rPr lang="en-US" dirty="0"/>
              <a:t> who provide services during meal hours</a:t>
            </a:r>
          </a:p>
          <a:p>
            <a:pPr lvl="1"/>
            <a:r>
              <a:rPr lang="en-US" b="1" dirty="0"/>
              <a:t>Individuals with disabilities </a:t>
            </a:r>
            <a:r>
              <a:rPr lang="en-US" dirty="0"/>
              <a:t>who are not older but who </a:t>
            </a:r>
            <a:r>
              <a:rPr lang="en-US" b="1" dirty="0"/>
              <a:t>live in housing facilities occupied primarily by older individuals </a:t>
            </a:r>
            <a:r>
              <a:rPr lang="en-US" dirty="0"/>
              <a:t>at which congregate nutrition services are provided</a:t>
            </a:r>
          </a:p>
          <a:p>
            <a:r>
              <a:rPr lang="en-US" dirty="0"/>
              <a:t>Definitions for an eligible individual for congregate &amp; home-delivered meals is in the </a:t>
            </a:r>
            <a:r>
              <a:rPr lang="en-US" dirty="0">
                <a:hlinkClick r:id="rId3"/>
              </a:rPr>
              <a:t>Technical Documents </a:t>
            </a:r>
            <a:r>
              <a:rPr lang="en-US" dirty="0"/>
              <a:t>for Title VI OAAPS</a:t>
            </a:r>
          </a:p>
        </p:txBody>
      </p:sp>
    </p:spTree>
    <p:extLst>
      <p:ext uri="{BB962C8B-B14F-4D97-AF65-F5344CB8AC3E}">
        <p14:creationId xmlns:p14="http://schemas.microsoft.com/office/powerpoint/2010/main" val="30569778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DDBC40D1FA604A90FC411166783EC1" ma:contentTypeVersion="4" ma:contentTypeDescription="Create a new document." ma:contentTypeScope="" ma:versionID="9fcc1903fb68a0c30bddf3ceae59864c">
  <xsd:schema xmlns:xsd="http://www.w3.org/2001/XMLSchema" xmlns:xs="http://www.w3.org/2001/XMLSchema" xmlns:p="http://schemas.microsoft.com/office/2006/metadata/properties" xmlns:ns3="a0a41cbc-6eb7-4245-8605-585023eeaed3" targetNamespace="http://schemas.microsoft.com/office/2006/metadata/properties" ma:root="true" ma:fieldsID="bad466386d0c2313832c568b2d8d7c4c" ns3:_="">
    <xsd:import namespace="a0a41cbc-6eb7-4245-8605-585023eeaed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a41cbc-6eb7-4245-8605-585023eeae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1C58B18-6D35-4B64-8AE0-EC0A443E3489}">
  <ds:schemaRefs>
    <ds:schemaRef ds:uri="http://schemas.microsoft.com/sharepoint/v3/contenttype/forms"/>
  </ds:schemaRefs>
</ds:datastoreItem>
</file>

<file path=customXml/itemProps2.xml><?xml version="1.0" encoding="utf-8"?>
<ds:datastoreItem xmlns:ds="http://schemas.openxmlformats.org/officeDocument/2006/customXml" ds:itemID="{AB68250F-F574-4804-AE1F-A6DF03E06B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a41cbc-6eb7-4245-8605-585023eeae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D6801D-0884-4A98-82EE-48ADEC33C12C}">
  <ds:schemaRefs>
    <ds:schemaRef ds:uri="http://purl.org/dc/dcmitype/"/>
    <ds:schemaRef ds:uri="http://www.w3.org/XML/1998/namespac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purl.org/dc/terms/"/>
    <ds:schemaRef ds:uri="a0a41cbc-6eb7-4245-8605-585023eeaed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14</TotalTime>
  <Words>4212</Words>
  <Application>Microsoft Office PowerPoint</Application>
  <PresentationFormat>Widescreen</PresentationFormat>
  <Paragraphs>591</Paragraphs>
  <Slides>61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Arial</vt:lpstr>
      <vt:lpstr>Arial Black</vt:lpstr>
      <vt:lpstr>Calibri</vt:lpstr>
      <vt:lpstr>Calibri Light</vt:lpstr>
      <vt:lpstr>Cambria Math</vt:lpstr>
      <vt:lpstr>Century Gothic</vt:lpstr>
      <vt:lpstr>Office Theme</vt:lpstr>
      <vt:lpstr>Title VI Nutrition Services</vt:lpstr>
      <vt:lpstr>Overview</vt:lpstr>
      <vt:lpstr>Older Americans Act Nutrition Program Requirements</vt:lpstr>
      <vt:lpstr>Older Americans Act untitled (acl.gov)</vt:lpstr>
      <vt:lpstr>Older Americans Act untitled (acl.gov)</vt:lpstr>
      <vt:lpstr>Part A/B Grants - Nutrition Services</vt:lpstr>
      <vt:lpstr>Part A/B Nutrition/Health Promotion  Permitted Services</vt:lpstr>
      <vt:lpstr>Participant Eligibility</vt:lpstr>
      <vt:lpstr>Participant Eligibility [OAA Sec. 339(H)(I)]</vt:lpstr>
      <vt:lpstr>Home-Delivered Meal Eligibility</vt:lpstr>
      <vt:lpstr>Tribal Decisions</vt:lpstr>
      <vt:lpstr>Title VI &amp; Title III</vt:lpstr>
      <vt:lpstr>Funding</vt:lpstr>
      <vt:lpstr>Nutrition Services Incentive Program (NSIP) (OAA Sec. 311)</vt:lpstr>
      <vt:lpstr>Nutrition Services Incentive Program (OAA Sec. 311)</vt:lpstr>
      <vt:lpstr>Participant Question</vt:lpstr>
      <vt:lpstr>Answer</vt:lpstr>
      <vt:lpstr>Contributions (OAA Sec.315)</vt:lpstr>
      <vt:lpstr>Participation Question</vt:lpstr>
      <vt:lpstr>Answer</vt:lpstr>
      <vt:lpstr>Does the Nutrition Program Have to Serve Everyone Who Comes?</vt:lpstr>
      <vt:lpstr>Meals to Visitors/Guests</vt:lpstr>
      <vt:lpstr>Volunteers </vt:lpstr>
      <vt:lpstr>Staff Meals</vt:lpstr>
      <vt:lpstr>Nutrition and Health</vt:lpstr>
      <vt:lpstr>Nutrition: An Integral Part of Health</vt:lpstr>
      <vt:lpstr>Participant Question</vt:lpstr>
      <vt:lpstr>Answer</vt:lpstr>
      <vt:lpstr>Common Health Concerns of Title VI Elders Related to Nutrition</vt:lpstr>
      <vt:lpstr>Meal Requirements [OAA Sec 339 (2)(A)(B)(F)]</vt:lpstr>
      <vt:lpstr>Meal Requirements (OAA Sec. 336)</vt:lpstr>
      <vt:lpstr>Meal Requirements</vt:lpstr>
      <vt:lpstr>Frequency (OAA Sec 331, 336, 601, 602, 614)</vt:lpstr>
      <vt:lpstr>Frequency Modifications (OAA Sec 331, 336, 601, 602, 614)</vt:lpstr>
      <vt:lpstr>Nutrition Service Provision</vt:lpstr>
      <vt:lpstr>Elders’ Perspective (Evaluation of the ACL Title VI Programs Year 2 Interim Report)</vt:lpstr>
      <vt:lpstr>Quality Nutrition Services</vt:lpstr>
      <vt:lpstr>Menu Development &amp; Implementation</vt:lpstr>
      <vt:lpstr>{Hidden}</vt:lpstr>
      <vt:lpstr>Serving Sizes Used in the Title VI Program</vt:lpstr>
      <vt:lpstr>Participant Question</vt:lpstr>
      <vt:lpstr>Answer</vt:lpstr>
      <vt:lpstr>Traditional Foods</vt:lpstr>
      <vt:lpstr>{Hidden}</vt:lpstr>
      <vt:lpstr>Meal Production</vt:lpstr>
      <vt:lpstr>Meal Service &amp; Delivery</vt:lpstr>
      <vt:lpstr>Participant Question</vt:lpstr>
      <vt:lpstr>Answer</vt:lpstr>
      <vt:lpstr>Temperature Danger Zone</vt:lpstr>
      <vt:lpstr>Calculating Costs</vt:lpstr>
      <vt:lpstr>Controlling Costs</vt:lpstr>
      <vt:lpstr>Participant Satisfaction</vt:lpstr>
      <vt:lpstr>Federal Management Requirements &amp; Resources</vt:lpstr>
      <vt:lpstr>Participant Question</vt:lpstr>
      <vt:lpstr>Answer</vt:lpstr>
      <vt:lpstr>Management Essentials- Know </vt:lpstr>
      <vt:lpstr>olderindians.acl.gov</vt:lpstr>
      <vt:lpstr>olderindians.acl.gov</vt:lpstr>
      <vt:lpstr>Nutrition and Aging Resource Center Senior Nutrition | ACL Administration for Community Living</vt:lpstr>
      <vt:lpstr>Food, Nutrition, Service is Important to Elders &amp; the Community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Lloyd</dc:creator>
  <cp:lastModifiedBy>Joaquin Phoenix</cp:lastModifiedBy>
  <cp:revision>32</cp:revision>
  <cp:lastPrinted>2022-04-01T18:56:38Z</cp:lastPrinted>
  <dcterms:created xsi:type="dcterms:W3CDTF">2022-03-31T18:27:01Z</dcterms:created>
  <dcterms:modified xsi:type="dcterms:W3CDTF">2022-04-12T01:55:38Z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0x01010007DDBC40D1FA604A90FC411166783EC1</vt:lpwstr>
  </property>
</Properties>
</file>