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96"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3F94"/>
    <a:srgbClr val="85A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2" autoAdjust="0"/>
    <p:restoredTop sz="96437" autoAdjust="0"/>
  </p:normalViewPr>
  <p:slideViewPr>
    <p:cSldViewPr snapToGrid="0">
      <p:cViewPr varScale="1">
        <p:scale>
          <a:sx n="152" d="100"/>
          <a:sy n="152" d="100"/>
        </p:scale>
        <p:origin x="584" y="192"/>
      </p:cViewPr>
      <p:guideLst/>
    </p:cSldViewPr>
  </p:slideViewPr>
  <p:outlineViewPr>
    <p:cViewPr>
      <p:scale>
        <a:sx n="33" d="100"/>
        <a:sy n="33" d="100"/>
      </p:scale>
      <p:origin x="0" y="-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0993D-A313-664A-A996-4B3722D5C1E7}" type="datetimeFigureOut">
              <a:rPr lang="en-US" smtClean="0"/>
              <a:t>9/4/20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24B09-0F22-9C4B-8FBF-92FF1F61D6CE}" type="slidenum">
              <a:rPr lang="en-US" smtClean="0"/>
              <a:t>‹#›</a:t>
            </a:fld>
            <a:endParaRPr lang="en-US"/>
          </a:p>
        </p:txBody>
      </p:sp>
    </p:spTree>
    <p:extLst>
      <p:ext uri="{BB962C8B-B14F-4D97-AF65-F5344CB8AC3E}">
        <p14:creationId xmlns:p14="http://schemas.microsoft.com/office/powerpoint/2010/main" val="5266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F24B09-0F22-9C4B-8FBF-92FF1F61D6CE}" type="slidenum">
              <a:rPr lang="en-US" smtClean="0"/>
              <a:t>1</a:t>
            </a:fld>
            <a:endParaRPr lang="en-US"/>
          </a:p>
        </p:txBody>
      </p:sp>
    </p:spTree>
    <p:extLst>
      <p:ext uri="{BB962C8B-B14F-4D97-AF65-F5344CB8AC3E}">
        <p14:creationId xmlns:p14="http://schemas.microsoft.com/office/powerpoint/2010/main" val="196076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F24B09-0F22-9C4B-8FBF-92FF1F61D6CE}" type="slidenum">
              <a:rPr lang="en-US" smtClean="0"/>
              <a:t>3</a:t>
            </a:fld>
            <a:endParaRPr lang="en-US"/>
          </a:p>
        </p:txBody>
      </p:sp>
    </p:spTree>
    <p:extLst>
      <p:ext uri="{BB962C8B-B14F-4D97-AF65-F5344CB8AC3E}">
        <p14:creationId xmlns:p14="http://schemas.microsoft.com/office/powerpoint/2010/main" val="91265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D4B3-C43B-C641-A314-22F6E533D958}"/>
              </a:ext>
            </a:extLst>
          </p:cNvPr>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34D896CD-7DB4-F041-8CE7-4FD2CCF42EC8}"/>
              </a:ext>
            </a:extLst>
          </p:cNvPr>
          <p:cNvCxnSpPr>
            <a:cxnSpLocks/>
          </p:cNvCxnSpPr>
          <p:nvPr userDrawn="1"/>
        </p:nvCxnSpPr>
        <p:spPr>
          <a:xfrm>
            <a:off x="0" y="6176963"/>
            <a:ext cx="12192000" cy="0"/>
          </a:xfrm>
          <a:prstGeom prst="line">
            <a:avLst/>
          </a:prstGeom>
          <a:ln>
            <a:solidFill>
              <a:srgbClr val="533F9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0C49233-24F5-A145-8D38-BC250002B29F}"/>
              </a:ext>
            </a:extLst>
          </p:cNvPr>
          <p:cNvSpPr txBox="1"/>
          <p:nvPr userDrawn="1"/>
        </p:nvSpPr>
        <p:spPr>
          <a:xfrm>
            <a:off x="450680" y="6352143"/>
            <a:ext cx="7861185" cy="338554"/>
          </a:xfrm>
          <a:prstGeom prst="rect">
            <a:avLst/>
          </a:prstGeom>
          <a:noFill/>
        </p:spPr>
        <p:txBody>
          <a:bodyPr wrap="square" rtlCol="0">
            <a:spAutoFit/>
          </a:bodyPr>
          <a:lstStyle/>
          <a:p>
            <a:r>
              <a:rPr lang="en-US" sz="1600" b="0" i="1" dirty="0">
                <a:solidFill>
                  <a:schemeClr val="tx2"/>
                </a:solidFill>
                <a:latin typeface="Calibri" panose="020F0502020204030204" pitchFamily="34" charset="0"/>
                <a:cs typeface="Calibri" panose="020F0502020204030204" pitchFamily="34" charset="0"/>
              </a:rPr>
              <a:t>Mandated Reporting of Abuse of Older Adults and Adults with Disabilities</a:t>
            </a:r>
          </a:p>
        </p:txBody>
      </p:sp>
    </p:spTree>
    <p:extLst>
      <p:ext uri="{BB962C8B-B14F-4D97-AF65-F5344CB8AC3E}">
        <p14:creationId xmlns:p14="http://schemas.microsoft.com/office/powerpoint/2010/main" val="242184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D5EDC9A-D403-C44A-8775-86232477500F}"/>
              </a:ext>
            </a:extLst>
          </p:cNvPr>
          <p:cNvCxnSpPr>
            <a:cxnSpLocks/>
          </p:cNvCxnSpPr>
          <p:nvPr userDrawn="1"/>
        </p:nvCxnSpPr>
        <p:spPr>
          <a:xfrm>
            <a:off x="0" y="6176963"/>
            <a:ext cx="12192000" cy="0"/>
          </a:xfrm>
          <a:prstGeom prst="line">
            <a:avLst/>
          </a:prstGeom>
          <a:ln>
            <a:solidFill>
              <a:srgbClr val="533F9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5C98D6-1DAC-D748-9D42-EFE1E75A3117}"/>
              </a:ext>
            </a:extLst>
          </p:cNvPr>
          <p:cNvSpPr/>
          <p:nvPr userDrawn="1"/>
        </p:nvSpPr>
        <p:spPr>
          <a:xfrm>
            <a:off x="9233099" y="6182895"/>
            <a:ext cx="2437533" cy="675105"/>
          </a:xfrm>
          <a:prstGeom prst="rect">
            <a:avLst/>
          </a:prstGeom>
          <a:solidFill>
            <a:srgbClr val="85A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80EE640-E544-534E-80BA-0749DB64A183}"/>
              </a:ext>
            </a:extLst>
          </p:cNvPr>
          <p:cNvPicPr>
            <a:picLocks noChangeAspect="1"/>
          </p:cNvPicPr>
          <p:nvPr userDrawn="1"/>
        </p:nvPicPr>
        <p:blipFill>
          <a:blip r:embed="rId2"/>
          <a:stretch>
            <a:fillRect/>
          </a:stretch>
        </p:blipFill>
        <p:spPr>
          <a:xfrm>
            <a:off x="9388039" y="6336333"/>
            <a:ext cx="294456" cy="365125"/>
          </a:xfrm>
          <a:prstGeom prst="rect">
            <a:avLst/>
          </a:prstGeom>
        </p:spPr>
      </p:pic>
      <p:sp>
        <p:nvSpPr>
          <p:cNvPr id="12" name="TextBox 11">
            <a:hlinkClick r:id="rId3" action="ppaction://hlinksldjump"/>
            <a:extLst>
              <a:ext uri="{FF2B5EF4-FFF2-40B4-BE49-F238E27FC236}">
                <a16:creationId xmlns:a16="http://schemas.microsoft.com/office/drawing/2014/main" id="{1E70307F-D73D-F743-B90A-320CA65D0583}"/>
              </a:ext>
            </a:extLst>
          </p:cNvPr>
          <p:cNvSpPr txBox="1"/>
          <p:nvPr userDrawn="1"/>
        </p:nvSpPr>
        <p:spPr>
          <a:xfrm>
            <a:off x="9758024" y="6308030"/>
            <a:ext cx="1870030" cy="400110"/>
          </a:xfrm>
          <a:prstGeom prst="rect">
            <a:avLst/>
          </a:prstGeom>
          <a:noFill/>
        </p:spPr>
        <p:txBody>
          <a:bodyPr wrap="square" rtlCol="0">
            <a:spAutoFit/>
          </a:bodyPr>
          <a:lstStyle/>
          <a:p>
            <a:r>
              <a:rPr lang="en-US" sz="2000" i="1" u="none" dirty="0">
                <a:solidFill>
                  <a:schemeClr val="bg1"/>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menu</a:t>
            </a:r>
            <a:endParaRPr lang="en-US" sz="2000" i="1" u="none" dirty="0">
              <a:solidFill>
                <a:schemeClr val="bg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2F3BC4B-6451-4DFC-A603-F468537F4FF4}"/>
              </a:ext>
            </a:extLst>
          </p:cNvPr>
          <p:cNvSpPr>
            <a:spLocks noGrp="1"/>
          </p:cNvSpPr>
          <p:nvPr>
            <p:ph type="title"/>
          </p:nvPr>
        </p:nvSpPr>
        <p:spPr>
          <a:xfrm>
            <a:off x="477982" y="1"/>
            <a:ext cx="9559636" cy="1083072"/>
          </a:xfrm>
          <a:prstGeom prst="rect">
            <a:avLst/>
          </a:prstGeom>
        </p:spPr>
        <p:txBody>
          <a:bodyPr>
            <a:normAutofit/>
          </a:bodyPr>
          <a:lstStyle>
            <a:lvl1pPr>
              <a:defRPr sz="3600" b="1"/>
            </a:lvl1pPr>
          </a:lstStyle>
          <a:p>
            <a:r>
              <a:rPr lang="en-US" dirty="0"/>
              <a:t>Click to edit Master title style</a:t>
            </a:r>
          </a:p>
        </p:txBody>
      </p:sp>
      <p:sp>
        <p:nvSpPr>
          <p:cNvPr id="6" name="Rectangle 5">
            <a:extLst>
              <a:ext uri="{FF2B5EF4-FFF2-40B4-BE49-F238E27FC236}">
                <a16:creationId xmlns:a16="http://schemas.microsoft.com/office/drawing/2014/main" id="{7B0477E5-80CB-2B4B-9861-F2E8CC1FE7CB}"/>
              </a:ext>
            </a:extLst>
          </p:cNvPr>
          <p:cNvSpPr/>
          <p:nvPr userDrawn="1"/>
        </p:nvSpPr>
        <p:spPr>
          <a:xfrm>
            <a:off x="0" y="965461"/>
            <a:ext cx="1628274" cy="211421"/>
          </a:xfrm>
          <a:prstGeom prst="rect">
            <a:avLst/>
          </a:prstGeom>
          <a:solidFill>
            <a:srgbClr val="85A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DBB7CE-3108-B14C-BF56-CD26FE00D03C}"/>
              </a:ext>
            </a:extLst>
          </p:cNvPr>
          <p:cNvSpPr txBox="1"/>
          <p:nvPr userDrawn="1"/>
        </p:nvSpPr>
        <p:spPr>
          <a:xfrm>
            <a:off x="450680" y="6352143"/>
            <a:ext cx="7861185" cy="338554"/>
          </a:xfrm>
          <a:prstGeom prst="rect">
            <a:avLst/>
          </a:prstGeom>
          <a:noFill/>
        </p:spPr>
        <p:txBody>
          <a:bodyPr wrap="square" rtlCol="0">
            <a:spAutoFit/>
          </a:bodyPr>
          <a:lstStyle/>
          <a:p>
            <a:r>
              <a:rPr lang="en-US" sz="1600" b="0" i="1" dirty="0">
                <a:solidFill>
                  <a:schemeClr val="tx2"/>
                </a:solidFill>
                <a:latin typeface="Calibri" panose="020F0502020204030204" pitchFamily="34" charset="0"/>
                <a:cs typeface="Calibri" panose="020F0502020204030204" pitchFamily="34" charset="0"/>
              </a:rPr>
              <a:t>Mandated Reporting of Abuse of Older Adults and Adults with Disabilities</a:t>
            </a:r>
          </a:p>
        </p:txBody>
      </p:sp>
      <p:sp>
        <p:nvSpPr>
          <p:cNvPr id="15" name="TextBox 14">
            <a:extLst>
              <a:ext uri="{FF2B5EF4-FFF2-40B4-BE49-F238E27FC236}">
                <a16:creationId xmlns:a16="http://schemas.microsoft.com/office/drawing/2014/main" id="{490285AC-23DA-5B43-AC77-DB8AF2991537}"/>
              </a:ext>
            </a:extLst>
          </p:cNvPr>
          <p:cNvSpPr txBox="1"/>
          <p:nvPr userDrawn="1"/>
        </p:nvSpPr>
        <p:spPr>
          <a:xfrm>
            <a:off x="590835" y="5036410"/>
            <a:ext cx="1984145" cy="923330"/>
          </a:xfrm>
          <a:prstGeom prst="rect">
            <a:avLst/>
          </a:prstGeom>
          <a:noFill/>
        </p:spPr>
        <p:txBody>
          <a:bodyPr wrap="square" rtlCol="0">
            <a:spAutoFit/>
          </a:bodyPr>
          <a:lstStyle/>
          <a:p>
            <a:r>
              <a:rPr lang="en-US" b="0" i="0" dirty="0">
                <a:solidFill>
                  <a:schemeClr val="bg1">
                    <a:lumMod val="50000"/>
                  </a:schemeClr>
                </a:solidFill>
                <a:latin typeface="Calibri" panose="020F0502020204030204" pitchFamily="34" charset="0"/>
                <a:cs typeface="Calibri" panose="020F0502020204030204" pitchFamily="34" charset="0"/>
              </a:rPr>
              <a:t>Gray = States where </a:t>
            </a:r>
            <a:r>
              <a:rPr lang="en-US" b="1" i="0" dirty="0">
                <a:solidFill>
                  <a:schemeClr val="bg1">
                    <a:lumMod val="50000"/>
                  </a:schemeClr>
                </a:solidFill>
                <a:latin typeface="Calibri" panose="020F0502020204030204" pitchFamily="34" charset="0"/>
                <a:cs typeface="Calibri" panose="020F0502020204030204" pitchFamily="34" charset="0"/>
              </a:rPr>
              <a:t>everyone</a:t>
            </a:r>
            <a:r>
              <a:rPr lang="en-US" b="0" i="0" dirty="0">
                <a:solidFill>
                  <a:schemeClr val="bg1">
                    <a:lumMod val="50000"/>
                  </a:schemeClr>
                </a:solidFill>
                <a:latin typeface="Calibri" panose="020F0502020204030204" pitchFamily="34" charset="0"/>
                <a:cs typeface="Calibri" panose="020F0502020204030204" pitchFamily="34" charset="0"/>
              </a:rPr>
              <a:t> is required to report</a:t>
            </a:r>
          </a:p>
        </p:txBody>
      </p:sp>
    </p:spTree>
    <p:extLst>
      <p:ext uri="{BB962C8B-B14F-4D97-AF65-F5344CB8AC3E}">
        <p14:creationId xmlns:p14="http://schemas.microsoft.com/office/powerpoint/2010/main" val="348927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E79D45-5FF7-4E4E-A069-462C54DFE33B}"/>
              </a:ext>
            </a:extLst>
          </p:cNvPr>
          <p:cNvCxnSpPr>
            <a:cxnSpLocks/>
          </p:cNvCxnSpPr>
          <p:nvPr userDrawn="1"/>
        </p:nvCxnSpPr>
        <p:spPr>
          <a:xfrm>
            <a:off x="0" y="6176963"/>
            <a:ext cx="12192000" cy="0"/>
          </a:xfrm>
          <a:prstGeom prst="line">
            <a:avLst/>
          </a:prstGeom>
          <a:ln>
            <a:solidFill>
              <a:srgbClr val="533F9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DEE23C9-2779-3F4B-B6A0-6559F0590D33}"/>
              </a:ext>
            </a:extLst>
          </p:cNvPr>
          <p:cNvSpPr/>
          <p:nvPr userDrawn="1"/>
        </p:nvSpPr>
        <p:spPr>
          <a:xfrm>
            <a:off x="9233099" y="6182895"/>
            <a:ext cx="2437533" cy="675105"/>
          </a:xfrm>
          <a:prstGeom prst="rect">
            <a:avLst/>
          </a:prstGeom>
          <a:solidFill>
            <a:srgbClr val="85A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DF15A4-CA1D-E34F-A607-5F4A750A829E}"/>
              </a:ext>
            </a:extLst>
          </p:cNvPr>
          <p:cNvPicPr>
            <a:picLocks noChangeAspect="1"/>
          </p:cNvPicPr>
          <p:nvPr userDrawn="1"/>
        </p:nvPicPr>
        <p:blipFill>
          <a:blip r:embed="rId2"/>
          <a:stretch>
            <a:fillRect/>
          </a:stretch>
        </p:blipFill>
        <p:spPr>
          <a:xfrm>
            <a:off x="9388039" y="6336333"/>
            <a:ext cx="294456" cy="365125"/>
          </a:xfrm>
          <a:prstGeom prst="rect">
            <a:avLst/>
          </a:prstGeom>
        </p:spPr>
      </p:pic>
      <p:sp>
        <p:nvSpPr>
          <p:cNvPr id="11" name="TextBox 10">
            <a:hlinkClick r:id="rId3" action="ppaction://hlinksldjump"/>
            <a:extLst>
              <a:ext uri="{FF2B5EF4-FFF2-40B4-BE49-F238E27FC236}">
                <a16:creationId xmlns:a16="http://schemas.microsoft.com/office/drawing/2014/main" id="{05C30EDB-0D04-0B40-B11F-A4BD60FA59EF}"/>
              </a:ext>
            </a:extLst>
          </p:cNvPr>
          <p:cNvSpPr txBox="1"/>
          <p:nvPr userDrawn="1"/>
        </p:nvSpPr>
        <p:spPr>
          <a:xfrm>
            <a:off x="9758024" y="6308030"/>
            <a:ext cx="1870030" cy="400110"/>
          </a:xfrm>
          <a:prstGeom prst="rect">
            <a:avLst/>
          </a:prstGeom>
          <a:noFill/>
        </p:spPr>
        <p:txBody>
          <a:bodyPr wrap="square" rtlCol="0">
            <a:spAutoFit/>
          </a:bodyPr>
          <a:lstStyle/>
          <a:p>
            <a:r>
              <a:rPr lang="en-US" sz="2000" i="1" u="none" dirty="0">
                <a:solidFill>
                  <a:schemeClr val="bg1"/>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menu</a:t>
            </a:r>
            <a:endParaRPr lang="en-US" sz="2000" i="1" u="none" dirty="0">
              <a:solidFill>
                <a:schemeClr val="bg1"/>
              </a:solidFill>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367238EC-4F85-A246-947C-BA19DE6349FE}"/>
              </a:ext>
            </a:extLst>
          </p:cNvPr>
          <p:cNvSpPr>
            <a:spLocks noGrp="1"/>
          </p:cNvSpPr>
          <p:nvPr>
            <p:ph type="title"/>
          </p:nvPr>
        </p:nvSpPr>
        <p:spPr>
          <a:xfrm>
            <a:off x="477982" y="1"/>
            <a:ext cx="9559636" cy="1083072"/>
          </a:xfrm>
          <a:prstGeom prst="rect">
            <a:avLst/>
          </a:prstGeom>
        </p:spPr>
        <p:txBody>
          <a:bodyPr>
            <a:normAutofit/>
          </a:bodyPr>
          <a:lstStyle>
            <a:lvl1pPr>
              <a:defRPr sz="3600" b="1"/>
            </a:lvl1pPr>
          </a:lstStyle>
          <a:p>
            <a:r>
              <a:rPr lang="en-US" dirty="0"/>
              <a:t>Click to edit Master title style</a:t>
            </a:r>
          </a:p>
        </p:txBody>
      </p:sp>
      <p:sp>
        <p:nvSpPr>
          <p:cNvPr id="13" name="Rectangle 12">
            <a:extLst>
              <a:ext uri="{FF2B5EF4-FFF2-40B4-BE49-F238E27FC236}">
                <a16:creationId xmlns:a16="http://schemas.microsoft.com/office/drawing/2014/main" id="{81CECC0C-CCB3-3E4D-83FE-3CDE22B55166}"/>
              </a:ext>
            </a:extLst>
          </p:cNvPr>
          <p:cNvSpPr/>
          <p:nvPr userDrawn="1"/>
        </p:nvSpPr>
        <p:spPr>
          <a:xfrm>
            <a:off x="0" y="965461"/>
            <a:ext cx="1628274" cy="211421"/>
          </a:xfrm>
          <a:prstGeom prst="rect">
            <a:avLst/>
          </a:prstGeom>
          <a:solidFill>
            <a:srgbClr val="85A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A38AD26-46B8-7E48-B05C-6FBE294F6393}"/>
              </a:ext>
            </a:extLst>
          </p:cNvPr>
          <p:cNvSpPr txBox="1"/>
          <p:nvPr userDrawn="1"/>
        </p:nvSpPr>
        <p:spPr>
          <a:xfrm>
            <a:off x="450680" y="6352143"/>
            <a:ext cx="7861185" cy="338554"/>
          </a:xfrm>
          <a:prstGeom prst="rect">
            <a:avLst/>
          </a:prstGeom>
          <a:noFill/>
        </p:spPr>
        <p:txBody>
          <a:bodyPr wrap="square" rtlCol="0">
            <a:spAutoFit/>
          </a:bodyPr>
          <a:lstStyle/>
          <a:p>
            <a:r>
              <a:rPr lang="en-US" sz="1600" b="0" i="1" dirty="0">
                <a:solidFill>
                  <a:schemeClr val="tx2"/>
                </a:solidFill>
                <a:latin typeface="Calibri" panose="020F0502020204030204" pitchFamily="34" charset="0"/>
                <a:cs typeface="Calibri" panose="020F0502020204030204" pitchFamily="34" charset="0"/>
              </a:rPr>
              <a:t>Mandated Reporting of Abuse of Older Adults and Adults with Disabilities</a:t>
            </a:r>
          </a:p>
        </p:txBody>
      </p:sp>
    </p:spTree>
    <p:extLst>
      <p:ext uri="{BB962C8B-B14F-4D97-AF65-F5344CB8AC3E}">
        <p14:creationId xmlns:p14="http://schemas.microsoft.com/office/powerpoint/2010/main" val="3742879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3CA49EA3-DB01-6C47-BFFA-7C252D395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46210474"/>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21" Type="http://schemas.openxmlformats.org/officeDocument/2006/relationships/slide" Target="slide21.xml"/><Relationship Id="rId34" Type="http://schemas.openxmlformats.org/officeDocument/2006/relationships/slide" Target="slide34.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33" Type="http://schemas.openxmlformats.org/officeDocument/2006/relationships/slide" Target="slide33.xml"/><Relationship Id="rId38" Type="http://schemas.openxmlformats.org/officeDocument/2006/relationships/slide" Target="slide38.xml"/><Relationship Id="rId2" Type="http://schemas.openxmlformats.org/officeDocument/2006/relationships/notesSlide" Target="../notesSlides/notesSlide1.xml"/><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32" Type="http://schemas.openxmlformats.org/officeDocument/2006/relationships/slide" Target="slide32.xml"/><Relationship Id="rId37" Type="http://schemas.openxmlformats.org/officeDocument/2006/relationships/slide" Target="slide37.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slide" Target="slide28.xml"/><Relationship Id="rId36" Type="http://schemas.openxmlformats.org/officeDocument/2006/relationships/slide" Target="slide36.xml"/><Relationship Id="rId10" Type="http://schemas.openxmlformats.org/officeDocument/2006/relationships/slide" Target="slide10.xml"/><Relationship Id="rId19" Type="http://schemas.openxmlformats.org/officeDocument/2006/relationships/slide" Target="slide19.xml"/><Relationship Id="rId31" Type="http://schemas.openxmlformats.org/officeDocument/2006/relationships/slide" Target="slide31.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 Id="rId30" Type="http://schemas.openxmlformats.org/officeDocument/2006/relationships/slide" Target="slide30.xml"/><Relationship Id="rId35" Type="http://schemas.openxmlformats.org/officeDocument/2006/relationships/slide" Target="slide35.xml"/><Relationship Id="rId8" Type="http://schemas.openxmlformats.org/officeDocument/2006/relationships/slide" Target="slide8.xml"/><Relationship Id="rId3"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69081086-AA6E-4E5E-9736-71A2D152F6FF}"/>
              </a:ext>
            </a:extLst>
          </p:cNvPr>
          <p:cNvGraphicFramePr>
            <a:graphicFrameLocks noGrp="1"/>
          </p:cNvGraphicFramePr>
          <p:nvPr>
            <p:extLst>
              <p:ext uri="{D42A27DB-BD31-4B8C-83A1-F6EECF244321}">
                <p14:modId xmlns:p14="http://schemas.microsoft.com/office/powerpoint/2010/main" val="2032723760"/>
              </p:ext>
            </p:extLst>
          </p:nvPr>
        </p:nvGraphicFramePr>
        <p:xfrm>
          <a:off x="544585" y="1543362"/>
          <a:ext cx="2318318" cy="3890662"/>
        </p:xfrm>
        <a:graphic>
          <a:graphicData uri="http://schemas.openxmlformats.org/drawingml/2006/table">
            <a:tbl>
              <a:tblPr>
                <a:tableStyleId>{5C22544A-7EE6-4342-B048-85BDC9FD1C3A}</a:tableStyleId>
              </a:tblPr>
              <a:tblGrid>
                <a:gridCol w="2318318">
                  <a:extLst>
                    <a:ext uri="{9D8B030D-6E8A-4147-A177-3AD203B41FA5}">
                      <a16:colId xmlns:a16="http://schemas.microsoft.com/office/drawing/2014/main" val="3610866421"/>
                    </a:ext>
                  </a:extLst>
                </a:gridCol>
              </a:tblGrid>
              <a:tr h="338739">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3" action="ppaction://hlinksldjump"/>
                        </a:rPr>
                        <a:t>Accountant</a:t>
                      </a:r>
                      <a:endParaRPr lang="en-US" sz="1800" b="0" i="0" u="none" strike="noStrike" dirty="0">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33540599"/>
                  </a:ext>
                </a:extLst>
              </a:tr>
              <a:tr h="338739">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4" action="ppaction://hlinksldjump"/>
                        </a:rPr>
                        <a:t>Animal Control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69168739"/>
                  </a:ext>
                </a:extLst>
              </a:tr>
              <a:tr h="319383">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5" action="ppaction://hlinksldjump"/>
                        </a:rPr>
                        <a:t>Attorney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765063003"/>
                  </a:ext>
                </a:extLst>
              </a:tr>
              <a:tr h="338739">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6" action="ppaction://hlinksldjump"/>
                        </a:rPr>
                        <a:t>Bankers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275002782"/>
                  </a:ext>
                </a:extLst>
              </a:tr>
              <a:tr h="629087">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7" action="ppaction://hlinksldjump"/>
                        </a:rPr>
                        <a:t>Broker/Dealers, Investment Advisors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247381245"/>
                  </a:ext>
                </a:extLst>
              </a:tr>
              <a:tr h="629087">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8" action="ppaction://hlinksldjump"/>
                        </a:rPr>
                        <a:t>Care Facility Owner/Employees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665453103"/>
                  </a:ext>
                </a:extLst>
              </a:tr>
              <a:tr h="319383">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9" action="ppaction://hlinksldjump"/>
                        </a:rPr>
                        <a:t>Case Manager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52615924"/>
                  </a:ext>
                </a:extLst>
              </a:tr>
              <a:tr h="319383">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10" action="ppaction://hlinksldjump"/>
                        </a:rPr>
                        <a:t>Clergy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837144880"/>
                  </a:ext>
                </a:extLst>
              </a:tr>
              <a:tr h="319383">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11" action="ppaction://hlinksldjump"/>
                        </a:rPr>
                        <a:t>Code Enforcement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675476672"/>
                  </a:ext>
                </a:extLst>
              </a:tr>
              <a:tr h="338739">
                <a:tc>
                  <a:txBody>
                    <a:bodyPr/>
                    <a:lstStyle/>
                    <a:p>
                      <a:pPr algn="l" rtl="0" fontAlgn="ctr"/>
                      <a:r>
                        <a:rPr lang="en-US" sz="1800" b="0" i="0" u="none" strike="noStrike" dirty="0">
                          <a:effectLst/>
                          <a:latin typeface="Calibri" panose="020F0502020204030204" pitchFamily="34" charset="0"/>
                          <a:cs typeface="Calibri" panose="020F0502020204030204" pitchFamily="34" charset="0"/>
                          <a:hlinkClick r:id="rId12" action="ppaction://hlinksldjump"/>
                        </a:rPr>
                        <a:t>Coroners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105614978"/>
                  </a:ext>
                </a:extLst>
              </a:tr>
            </a:tbl>
          </a:graphicData>
        </a:graphic>
      </p:graphicFrame>
      <p:graphicFrame>
        <p:nvGraphicFramePr>
          <p:cNvPr id="16" name="Table 15">
            <a:extLst>
              <a:ext uri="{FF2B5EF4-FFF2-40B4-BE49-F238E27FC236}">
                <a16:creationId xmlns:a16="http://schemas.microsoft.com/office/drawing/2014/main" id="{86821FFA-BDCE-464C-8649-F096D478BF68}"/>
              </a:ext>
            </a:extLst>
          </p:cNvPr>
          <p:cNvGraphicFramePr>
            <a:graphicFrameLocks noGrp="1"/>
          </p:cNvGraphicFramePr>
          <p:nvPr>
            <p:extLst>
              <p:ext uri="{D42A27DB-BD31-4B8C-83A1-F6EECF244321}">
                <p14:modId xmlns:p14="http://schemas.microsoft.com/office/powerpoint/2010/main" val="422210857"/>
              </p:ext>
            </p:extLst>
          </p:nvPr>
        </p:nvGraphicFramePr>
        <p:xfrm>
          <a:off x="2952357" y="1548956"/>
          <a:ext cx="3030590" cy="3863860"/>
        </p:xfrm>
        <a:graphic>
          <a:graphicData uri="http://schemas.openxmlformats.org/drawingml/2006/table">
            <a:tbl>
              <a:tblPr>
                <a:tableStyleId>{5C22544A-7EE6-4342-B048-85BDC9FD1C3A}</a:tableStyleId>
              </a:tblPr>
              <a:tblGrid>
                <a:gridCol w="3030590">
                  <a:extLst>
                    <a:ext uri="{9D8B030D-6E8A-4147-A177-3AD203B41FA5}">
                      <a16:colId xmlns:a16="http://schemas.microsoft.com/office/drawing/2014/main" val="1536452031"/>
                    </a:ext>
                  </a:extLst>
                </a:gridCol>
              </a:tblGrid>
              <a:tr h="341092">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13" action="ppaction://hlinksldjump"/>
                        </a:rPr>
                        <a:t>Dentist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93718093"/>
                  </a:ext>
                </a:extLst>
              </a:tr>
              <a:tr h="341092">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14" action="ppaction://hlinksldjump"/>
                        </a:rPr>
                        <a:t>EMTs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40769972"/>
                  </a:ext>
                </a:extLst>
              </a:tr>
              <a:tr h="321601">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15" action="ppaction://hlinksldjump"/>
                        </a:rPr>
                        <a:t>Fire Fighter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40087946"/>
                  </a:ext>
                </a:extLst>
              </a:tr>
              <a:tr h="287268">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16" action="ppaction://hlinksldjump"/>
                        </a:rPr>
                        <a:t>Funeral Home Operator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9189221"/>
                  </a:ext>
                </a:extLst>
              </a:tr>
              <a:tr h="633456">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17" action="ppaction://hlinksldjump"/>
                        </a:rPr>
                        <a:t>Government Funded Service Provider to Elderly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37872212"/>
                  </a:ext>
                </a:extLst>
              </a:tr>
              <a:tr h="321601">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18" action="ppaction://hlinksldjump"/>
                        </a:rPr>
                        <a:t>Guardian/Conservator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936994260"/>
                  </a:ext>
                </a:extLst>
              </a:tr>
              <a:tr h="633456">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19" action="ppaction://hlinksldjump"/>
                        </a:rPr>
                        <a:t>Health and Human Services Employees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213380933"/>
                  </a:ext>
                </a:extLst>
              </a:tr>
              <a:tr h="321601">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20" action="ppaction://hlinksldjump"/>
                        </a:rPr>
                        <a:t>Homecare Planning Agency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09070791"/>
                  </a:ext>
                </a:extLst>
              </a:tr>
              <a:tr h="341092">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21" action="ppaction://hlinksldjump"/>
                        </a:rPr>
                        <a:t>Home Health Aids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37832476"/>
                  </a:ext>
                </a:extLst>
              </a:tr>
              <a:tr h="321601">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22" action="ppaction://hlinksldjump"/>
                        </a:rPr>
                        <a:t>Hospices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71729355"/>
                  </a:ext>
                </a:extLst>
              </a:tr>
            </a:tbl>
          </a:graphicData>
        </a:graphic>
      </p:graphicFrame>
      <p:graphicFrame>
        <p:nvGraphicFramePr>
          <p:cNvPr id="17" name="Table 16">
            <a:extLst>
              <a:ext uri="{FF2B5EF4-FFF2-40B4-BE49-F238E27FC236}">
                <a16:creationId xmlns:a16="http://schemas.microsoft.com/office/drawing/2014/main" id="{BE061589-B7E4-42F1-82DA-A614D83FF886}"/>
              </a:ext>
            </a:extLst>
          </p:cNvPr>
          <p:cNvGraphicFramePr>
            <a:graphicFrameLocks noGrp="1"/>
          </p:cNvGraphicFramePr>
          <p:nvPr>
            <p:extLst>
              <p:ext uri="{D42A27DB-BD31-4B8C-83A1-F6EECF244321}">
                <p14:modId xmlns:p14="http://schemas.microsoft.com/office/powerpoint/2010/main" val="765987208"/>
              </p:ext>
            </p:extLst>
          </p:nvPr>
        </p:nvGraphicFramePr>
        <p:xfrm>
          <a:off x="6012764" y="1548955"/>
          <a:ext cx="2544358" cy="3848100"/>
        </p:xfrm>
        <a:graphic>
          <a:graphicData uri="http://schemas.openxmlformats.org/drawingml/2006/table">
            <a:tbl>
              <a:tblPr>
                <a:tableStyleId>{5C22544A-7EE6-4342-B048-85BDC9FD1C3A}</a:tableStyleId>
              </a:tblPr>
              <a:tblGrid>
                <a:gridCol w="2544358">
                  <a:extLst>
                    <a:ext uri="{9D8B030D-6E8A-4147-A177-3AD203B41FA5}">
                      <a16:colId xmlns:a16="http://schemas.microsoft.com/office/drawing/2014/main" val="3167358825"/>
                    </a:ext>
                  </a:extLst>
                </a:gridCol>
              </a:tblGrid>
              <a:tr h="3333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23" action="ppaction://hlinksldjump"/>
                        </a:rPr>
                        <a:t>Law Enforcement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581816067"/>
                  </a:ext>
                </a:extLst>
              </a:tr>
              <a:tr h="333375">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24" action="ppaction://hlinksldjump"/>
                        </a:rPr>
                        <a:t>Medical Administration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115376422"/>
                  </a:ext>
                </a:extLst>
              </a:tr>
              <a:tr h="333375">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25" action="ppaction://hlinksldjump"/>
                        </a:rPr>
                        <a:t>Medical Professional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19280135"/>
                  </a:ext>
                </a:extLst>
              </a:tr>
              <a:tr h="333375">
                <a:tc>
                  <a:txBody>
                    <a:bodyPr/>
                    <a:lstStyle/>
                    <a:p>
                      <a:pPr algn="l" rtl="0" fontAlgn="ctr"/>
                      <a:r>
                        <a:rPr lang="en-US" sz="1800" u="none" strike="noStrike" dirty="0">
                          <a:effectLst/>
                          <a:latin typeface="Calibri" panose="020F0502020204030204" pitchFamily="34" charset="0"/>
                          <a:cs typeface="Calibri" panose="020F0502020204030204" pitchFamily="34" charset="0"/>
                          <a:hlinkClick r:id="rId26" action="ppaction://hlinksldjump"/>
                        </a:rPr>
                        <a:t>Mental Health</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303734613"/>
                  </a:ext>
                </a:extLst>
              </a:tr>
              <a:tr h="333375">
                <a:tc>
                  <a:txBody>
                    <a:bodyPr/>
                    <a:lstStyle/>
                    <a:p>
                      <a:pPr algn="l" fontAlgn="b"/>
                      <a:r>
                        <a:rPr lang="en-US" sz="1800" u="none" strike="noStrike" dirty="0">
                          <a:effectLst/>
                          <a:latin typeface="Calibri" panose="020F0502020204030204" pitchFamily="34" charset="0"/>
                          <a:cs typeface="Calibri" panose="020F0502020204030204" pitchFamily="34" charset="0"/>
                          <a:hlinkClick r:id="rId26" action="ppaction://hlinksldjump"/>
                        </a:rPr>
                        <a:t>Counselor/Therapist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381055004"/>
                  </a:ext>
                </a:extLst>
              </a:tr>
              <a:tr h="3333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27" action="ppaction://hlinksldjump"/>
                        </a:rPr>
                        <a:t>Notary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25392608"/>
                  </a:ext>
                </a:extLst>
              </a:tr>
              <a:tr h="2952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28" action="ppaction://hlinksldjump"/>
                        </a:rPr>
                        <a:t>Paid Caregivers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656413752"/>
                  </a:ext>
                </a:extLst>
              </a:tr>
              <a:tr h="2952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29" action="ppaction://hlinksldjump"/>
                        </a:rPr>
                        <a:t>Pharmacists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46130468"/>
                  </a:ext>
                </a:extLst>
              </a:tr>
              <a:tr h="3333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0" action="ppaction://hlinksldjump"/>
                        </a:rPr>
                        <a:t>Postal Employee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242096218"/>
                  </a:ext>
                </a:extLst>
              </a:tr>
              <a:tr h="3333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1" action="ppaction://hlinksldjump"/>
                        </a:rPr>
                        <a:t>Probation Officers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30662549"/>
                  </a:ext>
                </a:extLst>
              </a:tr>
              <a:tr h="2952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2" action="ppaction://hlinksldjump"/>
                        </a:rPr>
                        <a:t>Psychologists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63654135"/>
                  </a:ext>
                </a:extLst>
              </a:tr>
              <a:tr h="2952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3" action="ppaction://hlinksldjump"/>
                        </a:rPr>
                        <a:t>School Personnel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50297765"/>
                  </a:ext>
                </a:extLst>
              </a:tr>
            </a:tbl>
          </a:graphicData>
        </a:graphic>
      </p:graphicFrame>
      <p:graphicFrame>
        <p:nvGraphicFramePr>
          <p:cNvPr id="18" name="Table 17">
            <a:extLst>
              <a:ext uri="{FF2B5EF4-FFF2-40B4-BE49-F238E27FC236}">
                <a16:creationId xmlns:a16="http://schemas.microsoft.com/office/drawing/2014/main" id="{F7AAB2D7-7A3E-4437-BE65-657A7CBFA87B}"/>
              </a:ext>
            </a:extLst>
          </p:cNvPr>
          <p:cNvGraphicFramePr>
            <a:graphicFrameLocks noGrp="1"/>
          </p:cNvGraphicFramePr>
          <p:nvPr>
            <p:extLst>
              <p:ext uri="{D42A27DB-BD31-4B8C-83A1-F6EECF244321}">
                <p14:modId xmlns:p14="http://schemas.microsoft.com/office/powerpoint/2010/main" val="249368290"/>
              </p:ext>
            </p:extLst>
          </p:nvPr>
        </p:nvGraphicFramePr>
        <p:xfrm>
          <a:off x="8586939" y="1548957"/>
          <a:ext cx="3120044" cy="1514475"/>
        </p:xfrm>
        <a:graphic>
          <a:graphicData uri="http://schemas.openxmlformats.org/drawingml/2006/table">
            <a:tbl>
              <a:tblPr>
                <a:tableStyleId>{5C22544A-7EE6-4342-B048-85BDC9FD1C3A}</a:tableStyleId>
              </a:tblPr>
              <a:tblGrid>
                <a:gridCol w="3120044">
                  <a:extLst>
                    <a:ext uri="{9D8B030D-6E8A-4147-A177-3AD203B41FA5}">
                      <a16:colId xmlns:a16="http://schemas.microsoft.com/office/drawing/2014/main" val="3493093285"/>
                    </a:ext>
                  </a:extLst>
                </a:gridCol>
              </a:tblGrid>
              <a:tr h="2952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4" action="ppaction://hlinksldjump"/>
                        </a:rPr>
                        <a:t>Senior Transportation Services </a:t>
                      </a:r>
                      <a:endParaRPr lang="en-US" sz="1800" u="none" strike="noStrike" dirty="0">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25309490"/>
                  </a:ext>
                </a:extLst>
              </a:tr>
              <a:tr h="2952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5" action="ppaction://hlinksldjump"/>
                        </a:rPr>
                        <a:t>Sheltered Workshop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82909459"/>
                  </a:ext>
                </a:extLst>
              </a:tr>
              <a:tr h="2952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6" action="ppaction://hlinksldjump"/>
                        </a:rPr>
                        <a:t>Social Workers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79898527"/>
                  </a:ext>
                </a:extLst>
              </a:tr>
              <a:tr h="3333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7" action="ppaction://hlinksldjump"/>
                        </a:rPr>
                        <a:t>Trustee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718055067"/>
                  </a:ext>
                </a:extLst>
              </a:tr>
              <a:tr h="2952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Calibri" panose="020F0502020204030204" pitchFamily="34" charset="0"/>
                          <a:cs typeface="Calibri" panose="020F0502020204030204" pitchFamily="34" charset="0"/>
                          <a:hlinkClick r:id="rId38" action="ppaction://hlinksldjump"/>
                        </a:rPr>
                        <a:t>Unpaid Caregivers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078912829"/>
                  </a:ext>
                </a:extLst>
              </a:tr>
            </a:tbl>
          </a:graphicData>
        </a:graphic>
      </p:graphicFrame>
      <p:sp>
        <p:nvSpPr>
          <p:cNvPr id="3" name="TextBox 2">
            <a:extLst>
              <a:ext uri="{FF2B5EF4-FFF2-40B4-BE49-F238E27FC236}">
                <a16:creationId xmlns:a16="http://schemas.microsoft.com/office/drawing/2014/main" id="{277467E5-B783-435B-A540-544481E3BC83}"/>
              </a:ext>
            </a:extLst>
          </p:cNvPr>
          <p:cNvSpPr txBox="1"/>
          <p:nvPr/>
        </p:nvSpPr>
        <p:spPr>
          <a:xfrm>
            <a:off x="477473" y="5579961"/>
            <a:ext cx="10811873" cy="523220"/>
          </a:xfrm>
          <a:prstGeom prst="rect">
            <a:avLst/>
          </a:prstGeom>
          <a:noFill/>
        </p:spPr>
        <p:txBody>
          <a:bodyPr wrap="square" rtlCol="0">
            <a:noAutofit/>
          </a:bodyPr>
          <a:lstStyle/>
          <a:p>
            <a:r>
              <a:rPr lang="en-US" sz="1400" dirty="0">
                <a:solidFill>
                  <a:schemeClr val="bg1">
                    <a:lumMod val="50000"/>
                  </a:schemeClr>
                </a:solidFill>
                <a:latin typeface="Calibri" panose="020F0502020204030204" pitchFamily="34" charset="0"/>
                <a:cs typeface="Calibri" panose="020F0502020204030204" pitchFamily="34" charset="0"/>
              </a:rPr>
              <a:t>*Disclaimer: State laws may include conditions such as “only if licensed by…” or “only if employed by…” or “only if maltreatment is encountered during the course of employment”. This chart is provided only as a guide to help you determine whether you need to check your state statute. </a:t>
            </a:r>
          </a:p>
        </p:txBody>
      </p:sp>
      <p:sp>
        <p:nvSpPr>
          <p:cNvPr id="8" name="Rectangle 7">
            <a:extLst>
              <a:ext uri="{FF2B5EF4-FFF2-40B4-BE49-F238E27FC236}">
                <a16:creationId xmlns:a16="http://schemas.microsoft.com/office/drawing/2014/main" id="{8538C8D1-9982-5449-89EB-D817BEE30062}"/>
              </a:ext>
            </a:extLst>
          </p:cNvPr>
          <p:cNvSpPr/>
          <p:nvPr/>
        </p:nvSpPr>
        <p:spPr>
          <a:xfrm>
            <a:off x="-1" y="-43134"/>
            <a:ext cx="12192001" cy="1209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9" name="Straight Connector 8">
            <a:extLst>
              <a:ext uri="{FF2B5EF4-FFF2-40B4-BE49-F238E27FC236}">
                <a16:creationId xmlns:a16="http://schemas.microsoft.com/office/drawing/2014/main" id="{3A878A7B-48B7-424D-8856-612D2F250BA8}"/>
              </a:ext>
            </a:extLst>
          </p:cNvPr>
          <p:cNvCxnSpPr>
            <a:cxnSpLocks/>
          </p:cNvCxnSpPr>
          <p:nvPr/>
        </p:nvCxnSpPr>
        <p:spPr>
          <a:xfrm>
            <a:off x="0" y="6176963"/>
            <a:ext cx="12192000" cy="0"/>
          </a:xfrm>
          <a:prstGeom prst="line">
            <a:avLst/>
          </a:prstGeom>
          <a:ln>
            <a:solidFill>
              <a:srgbClr val="533F94"/>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87B6A0D-53D1-AD4F-B8CC-F065508E14C4}"/>
              </a:ext>
            </a:extLst>
          </p:cNvPr>
          <p:cNvSpPr>
            <a:spLocks noGrp="1"/>
          </p:cNvSpPr>
          <p:nvPr>
            <p:ph type="title"/>
          </p:nvPr>
        </p:nvSpPr>
        <p:spPr>
          <a:xfrm>
            <a:off x="477473" y="-43134"/>
            <a:ext cx="10515600" cy="1325563"/>
          </a:xfrm>
        </p:spPr>
        <p:txBody>
          <a:bodyPr>
            <a:normAutofit/>
          </a:bodyPr>
          <a:lstStyle/>
          <a:p>
            <a:pPr>
              <a:lnSpc>
                <a:spcPct val="80000"/>
              </a:lnSpc>
              <a:spcBef>
                <a:spcPts val="0"/>
              </a:spcBef>
            </a:pPr>
            <a:r>
              <a:rPr lang="en-US" sz="3200" b="0" dirty="0">
                <a:solidFill>
                  <a:schemeClr val="bg1"/>
                </a:solidFill>
              </a:rPr>
              <a:t>Click on your profession to see in which states </a:t>
            </a:r>
            <a:br>
              <a:rPr lang="en-US" sz="3200" b="0" dirty="0">
                <a:solidFill>
                  <a:schemeClr val="bg1"/>
                </a:solidFill>
              </a:rPr>
            </a:br>
            <a:r>
              <a:rPr lang="en-US" sz="3200" b="0" dirty="0">
                <a:solidFill>
                  <a:schemeClr val="bg1"/>
                </a:solidFill>
              </a:rPr>
              <a:t>you may be mandated to report maltreatment*</a:t>
            </a:r>
          </a:p>
        </p:txBody>
      </p:sp>
      <p:sp>
        <p:nvSpPr>
          <p:cNvPr id="13" name="Rectangle 12">
            <a:extLst>
              <a:ext uri="{FF2B5EF4-FFF2-40B4-BE49-F238E27FC236}">
                <a16:creationId xmlns:a16="http://schemas.microsoft.com/office/drawing/2014/main" id="{268439B3-256F-444D-9169-9C7BEE4E4084}"/>
              </a:ext>
            </a:extLst>
          </p:cNvPr>
          <p:cNvSpPr/>
          <p:nvPr/>
        </p:nvSpPr>
        <p:spPr>
          <a:xfrm>
            <a:off x="9645855" y="1000629"/>
            <a:ext cx="2548311" cy="330882"/>
          </a:xfrm>
          <a:prstGeom prst="rect">
            <a:avLst/>
          </a:prstGeom>
          <a:solidFill>
            <a:srgbClr val="85A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77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7999-9549-4C8F-A931-70E768553D6A}"/>
              </a:ext>
            </a:extLst>
          </p:cNvPr>
          <p:cNvSpPr>
            <a:spLocks noGrp="1"/>
          </p:cNvSpPr>
          <p:nvPr>
            <p:ph type="title"/>
          </p:nvPr>
        </p:nvSpPr>
        <p:spPr/>
        <p:txBody>
          <a:bodyPr/>
          <a:lstStyle/>
          <a:p>
            <a:r>
              <a:rPr lang="en-US" dirty="0"/>
              <a:t>Clergy  </a:t>
            </a:r>
          </a:p>
        </p:txBody>
      </p:sp>
      <p:pic>
        <p:nvPicPr>
          <p:cNvPr id="9" name="Picture 8">
            <a:extLst>
              <a:ext uri="{FF2B5EF4-FFF2-40B4-BE49-F238E27FC236}">
                <a16:creationId xmlns:a16="http://schemas.microsoft.com/office/drawing/2014/main" id="{977DA4AB-9763-E64C-B969-BAA77E53504A}"/>
              </a:ext>
            </a:extLst>
          </p:cNvPr>
          <p:cNvPicPr>
            <a:picLocks/>
          </p:cNvPicPr>
          <p:nvPr/>
        </p:nvPicPr>
        <p:blipFill>
          <a:blip r:embed="rId2"/>
          <a:stretch>
            <a:fillRect/>
          </a:stretch>
        </p:blipFill>
        <p:spPr>
          <a:xfrm>
            <a:off x="3657600" y="914401"/>
            <a:ext cx="7391656" cy="5019675"/>
          </a:xfrm>
          <a:prstGeom prst="rect">
            <a:avLst/>
          </a:prstGeom>
        </p:spPr>
      </p:pic>
      <p:sp>
        <p:nvSpPr>
          <p:cNvPr id="11" name="Rectangle 10">
            <a:extLst>
              <a:ext uri="{FF2B5EF4-FFF2-40B4-BE49-F238E27FC236}">
                <a16:creationId xmlns:a16="http://schemas.microsoft.com/office/drawing/2014/main" id="{BB1715AD-8034-A149-A081-2D55FEA9A77A}"/>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22760A12-FAD5-A84C-A7EF-D2729615AFC4}"/>
              </a:ext>
            </a:extLst>
          </p:cNvPr>
          <p:cNvSpPr/>
          <p:nvPr/>
        </p:nvSpPr>
        <p:spPr>
          <a:xfrm>
            <a:off x="9401694" y="5569526"/>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6440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DDAB-C3A6-4924-B45F-95168FAC3EAB}"/>
              </a:ext>
            </a:extLst>
          </p:cNvPr>
          <p:cNvSpPr>
            <a:spLocks noGrp="1"/>
          </p:cNvSpPr>
          <p:nvPr>
            <p:ph type="title"/>
          </p:nvPr>
        </p:nvSpPr>
        <p:spPr/>
        <p:txBody>
          <a:bodyPr/>
          <a:lstStyle/>
          <a:p>
            <a:r>
              <a:rPr lang="en-US" dirty="0"/>
              <a:t>Code Enforcement </a:t>
            </a:r>
          </a:p>
        </p:txBody>
      </p:sp>
      <p:pic>
        <p:nvPicPr>
          <p:cNvPr id="10" name="Picture 9">
            <a:extLst>
              <a:ext uri="{FF2B5EF4-FFF2-40B4-BE49-F238E27FC236}">
                <a16:creationId xmlns:a16="http://schemas.microsoft.com/office/drawing/2014/main" id="{0165F68F-CAF9-0B47-94D7-E38D803E98DA}"/>
              </a:ext>
            </a:extLst>
          </p:cNvPr>
          <p:cNvPicPr>
            <a:picLocks noChangeAspect="1"/>
          </p:cNvPicPr>
          <p:nvPr/>
        </p:nvPicPr>
        <p:blipFill>
          <a:blip r:embed="rId2"/>
          <a:stretch>
            <a:fillRect/>
          </a:stretch>
        </p:blipFill>
        <p:spPr>
          <a:xfrm>
            <a:off x="3657600" y="914400"/>
            <a:ext cx="7382933" cy="5111814"/>
          </a:xfrm>
          <a:prstGeom prst="rect">
            <a:avLst/>
          </a:prstGeom>
        </p:spPr>
      </p:pic>
      <p:sp>
        <p:nvSpPr>
          <p:cNvPr id="11" name="Rectangle 10">
            <a:extLst>
              <a:ext uri="{FF2B5EF4-FFF2-40B4-BE49-F238E27FC236}">
                <a16:creationId xmlns:a16="http://schemas.microsoft.com/office/drawing/2014/main" id="{7ECF833D-9D13-BD41-A8B4-E7B4921A9E44}"/>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41E0E395-4536-8A42-AA2A-815585C89992}"/>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08892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8989-C764-4326-80A9-B923F9346A8E}"/>
              </a:ext>
            </a:extLst>
          </p:cNvPr>
          <p:cNvSpPr>
            <a:spLocks noGrp="1"/>
          </p:cNvSpPr>
          <p:nvPr>
            <p:ph type="title"/>
          </p:nvPr>
        </p:nvSpPr>
        <p:spPr/>
        <p:txBody>
          <a:bodyPr/>
          <a:lstStyle/>
          <a:p>
            <a:r>
              <a:rPr lang="en-US" dirty="0"/>
              <a:t>Coroners </a:t>
            </a:r>
          </a:p>
        </p:txBody>
      </p:sp>
      <p:pic>
        <p:nvPicPr>
          <p:cNvPr id="4" name="Picture 3">
            <a:extLst>
              <a:ext uri="{FF2B5EF4-FFF2-40B4-BE49-F238E27FC236}">
                <a16:creationId xmlns:a16="http://schemas.microsoft.com/office/drawing/2014/main" id="{A09C5B73-36BE-464D-B967-ECFAA7DB354D}"/>
              </a:ext>
            </a:extLst>
          </p:cNvPr>
          <p:cNvPicPr>
            <a:picLocks noChangeAspect="1"/>
          </p:cNvPicPr>
          <p:nvPr/>
        </p:nvPicPr>
        <p:blipFill>
          <a:blip r:embed="rId2"/>
          <a:stretch>
            <a:fillRect/>
          </a:stretch>
        </p:blipFill>
        <p:spPr>
          <a:xfrm>
            <a:off x="3657600" y="914400"/>
            <a:ext cx="7405511" cy="5123192"/>
          </a:xfrm>
          <a:prstGeom prst="rect">
            <a:avLst/>
          </a:prstGeom>
        </p:spPr>
      </p:pic>
      <p:sp>
        <p:nvSpPr>
          <p:cNvPr id="10" name="Rectangle 9">
            <a:extLst>
              <a:ext uri="{FF2B5EF4-FFF2-40B4-BE49-F238E27FC236}">
                <a16:creationId xmlns:a16="http://schemas.microsoft.com/office/drawing/2014/main" id="{C6B9B431-15CA-A34B-B4CC-171A35768382}"/>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1" name="Rectangle 10">
            <a:extLst>
              <a:ext uri="{FF2B5EF4-FFF2-40B4-BE49-F238E27FC236}">
                <a16:creationId xmlns:a16="http://schemas.microsoft.com/office/drawing/2014/main" id="{6749AE38-979D-3845-9793-5FC718774245}"/>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12001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5A64-B270-4A0C-A7AE-076109C1D6B7}"/>
              </a:ext>
            </a:extLst>
          </p:cNvPr>
          <p:cNvSpPr>
            <a:spLocks noGrp="1"/>
          </p:cNvSpPr>
          <p:nvPr>
            <p:ph type="title"/>
          </p:nvPr>
        </p:nvSpPr>
        <p:spPr/>
        <p:txBody>
          <a:bodyPr/>
          <a:lstStyle/>
          <a:p>
            <a:r>
              <a:rPr lang="en-US" dirty="0"/>
              <a:t>Dentist </a:t>
            </a:r>
          </a:p>
        </p:txBody>
      </p:sp>
      <p:pic>
        <p:nvPicPr>
          <p:cNvPr id="4" name="Picture 3">
            <a:extLst>
              <a:ext uri="{FF2B5EF4-FFF2-40B4-BE49-F238E27FC236}">
                <a16:creationId xmlns:a16="http://schemas.microsoft.com/office/drawing/2014/main" id="{F26021C9-8EB2-4A9C-A927-FF05F4561C2E}"/>
              </a:ext>
            </a:extLst>
          </p:cNvPr>
          <p:cNvPicPr>
            <a:picLocks noChangeAspect="1"/>
          </p:cNvPicPr>
          <p:nvPr/>
        </p:nvPicPr>
        <p:blipFill>
          <a:blip r:embed="rId2"/>
          <a:stretch>
            <a:fillRect/>
          </a:stretch>
        </p:blipFill>
        <p:spPr>
          <a:xfrm>
            <a:off x="3657600" y="914400"/>
            <a:ext cx="7405511" cy="5123191"/>
          </a:xfrm>
          <a:prstGeom prst="rect">
            <a:avLst/>
          </a:prstGeom>
        </p:spPr>
      </p:pic>
      <p:sp>
        <p:nvSpPr>
          <p:cNvPr id="10" name="Rectangle 9">
            <a:extLst>
              <a:ext uri="{FF2B5EF4-FFF2-40B4-BE49-F238E27FC236}">
                <a16:creationId xmlns:a16="http://schemas.microsoft.com/office/drawing/2014/main" id="{6127F8DB-B4D2-5243-ADB9-B570FE84AAFF}"/>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1" name="Rectangle 10">
            <a:extLst>
              <a:ext uri="{FF2B5EF4-FFF2-40B4-BE49-F238E27FC236}">
                <a16:creationId xmlns:a16="http://schemas.microsoft.com/office/drawing/2014/main" id="{CB523356-BE63-5040-A6C6-972DBC8169BF}"/>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319208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B36E-3443-4009-B132-EE2EA54CD26A}"/>
              </a:ext>
            </a:extLst>
          </p:cNvPr>
          <p:cNvSpPr>
            <a:spLocks noGrp="1"/>
          </p:cNvSpPr>
          <p:nvPr>
            <p:ph type="title"/>
          </p:nvPr>
        </p:nvSpPr>
        <p:spPr/>
        <p:txBody>
          <a:bodyPr/>
          <a:lstStyle/>
          <a:p>
            <a:r>
              <a:rPr lang="en-US" dirty="0"/>
              <a:t>EMTs </a:t>
            </a:r>
          </a:p>
        </p:txBody>
      </p:sp>
      <p:pic>
        <p:nvPicPr>
          <p:cNvPr id="4" name="Picture 3">
            <a:extLst>
              <a:ext uri="{FF2B5EF4-FFF2-40B4-BE49-F238E27FC236}">
                <a16:creationId xmlns:a16="http://schemas.microsoft.com/office/drawing/2014/main" id="{2ED0406A-4339-4D5C-8E95-2DA2C7AD85F5}"/>
              </a:ext>
            </a:extLst>
          </p:cNvPr>
          <p:cNvPicPr>
            <a:picLocks noChangeAspect="1"/>
          </p:cNvPicPr>
          <p:nvPr/>
        </p:nvPicPr>
        <p:blipFill>
          <a:blip r:embed="rId2"/>
          <a:stretch>
            <a:fillRect/>
          </a:stretch>
        </p:blipFill>
        <p:spPr>
          <a:xfrm>
            <a:off x="3657600" y="914400"/>
            <a:ext cx="7405511" cy="5123192"/>
          </a:xfrm>
          <a:prstGeom prst="rect">
            <a:avLst/>
          </a:prstGeom>
        </p:spPr>
      </p:pic>
      <p:sp>
        <p:nvSpPr>
          <p:cNvPr id="11" name="Rectangle 10">
            <a:extLst>
              <a:ext uri="{FF2B5EF4-FFF2-40B4-BE49-F238E27FC236}">
                <a16:creationId xmlns:a16="http://schemas.microsoft.com/office/drawing/2014/main" id="{8C2A9074-5886-6748-AB50-2C88256ADC8D}"/>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FFB7F658-242E-304B-9660-CC563FC811C0}"/>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54150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6441-19EA-4330-A7AA-68E1ED918689}"/>
              </a:ext>
            </a:extLst>
          </p:cNvPr>
          <p:cNvSpPr>
            <a:spLocks noGrp="1"/>
          </p:cNvSpPr>
          <p:nvPr>
            <p:ph type="title"/>
          </p:nvPr>
        </p:nvSpPr>
        <p:spPr/>
        <p:txBody>
          <a:bodyPr/>
          <a:lstStyle/>
          <a:p>
            <a:r>
              <a:rPr lang="en-US" dirty="0"/>
              <a:t>Fire Fighter</a:t>
            </a:r>
          </a:p>
        </p:txBody>
      </p:sp>
      <p:pic>
        <p:nvPicPr>
          <p:cNvPr id="9" name="Picture 8">
            <a:extLst>
              <a:ext uri="{FF2B5EF4-FFF2-40B4-BE49-F238E27FC236}">
                <a16:creationId xmlns:a16="http://schemas.microsoft.com/office/drawing/2014/main" id="{76CB386D-B9BB-4A26-A8DF-88E6FAFBFFDC}"/>
              </a:ext>
            </a:extLst>
          </p:cNvPr>
          <p:cNvPicPr>
            <a:picLocks noChangeAspect="1"/>
          </p:cNvPicPr>
          <p:nvPr/>
        </p:nvPicPr>
        <p:blipFill>
          <a:blip r:embed="rId2"/>
          <a:stretch>
            <a:fillRect/>
          </a:stretch>
        </p:blipFill>
        <p:spPr>
          <a:xfrm>
            <a:off x="3657600" y="914400"/>
            <a:ext cx="7394222" cy="5095137"/>
          </a:xfrm>
          <a:prstGeom prst="rect">
            <a:avLst/>
          </a:prstGeom>
        </p:spPr>
      </p:pic>
      <p:sp>
        <p:nvSpPr>
          <p:cNvPr id="12" name="Rectangle 11">
            <a:extLst>
              <a:ext uri="{FF2B5EF4-FFF2-40B4-BE49-F238E27FC236}">
                <a16:creationId xmlns:a16="http://schemas.microsoft.com/office/drawing/2014/main" id="{CDB71FAD-DA28-A148-B4F5-16954230DE9F}"/>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3" name="Rectangle 12">
            <a:extLst>
              <a:ext uri="{FF2B5EF4-FFF2-40B4-BE49-F238E27FC236}">
                <a16:creationId xmlns:a16="http://schemas.microsoft.com/office/drawing/2014/main" id="{471E6F0D-E1E6-E842-BFE6-7C3FECEC4CE6}"/>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9419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D9D7-BE55-4A94-9853-A92F89DC61D7}"/>
              </a:ext>
            </a:extLst>
          </p:cNvPr>
          <p:cNvSpPr>
            <a:spLocks noGrp="1"/>
          </p:cNvSpPr>
          <p:nvPr>
            <p:ph type="title"/>
          </p:nvPr>
        </p:nvSpPr>
        <p:spPr/>
        <p:txBody>
          <a:bodyPr/>
          <a:lstStyle/>
          <a:p>
            <a:r>
              <a:rPr lang="en-US" dirty="0"/>
              <a:t>Funeral Home Operator</a:t>
            </a:r>
          </a:p>
        </p:txBody>
      </p:sp>
      <p:pic>
        <p:nvPicPr>
          <p:cNvPr id="4" name="Picture 3">
            <a:extLst>
              <a:ext uri="{FF2B5EF4-FFF2-40B4-BE49-F238E27FC236}">
                <a16:creationId xmlns:a16="http://schemas.microsoft.com/office/drawing/2014/main" id="{ECB4C2D5-7E05-4819-B87D-AE8A8A04F4D0}"/>
              </a:ext>
            </a:extLst>
          </p:cNvPr>
          <p:cNvPicPr>
            <a:picLocks noChangeAspect="1"/>
          </p:cNvPicPr>
          <p:nvPr/>
        </p:nvPicPr>
        <p:blipFill>
          <a:blip r:embed="rId2"/>
          <a:stretch>
            <a:fillRect/>
          </a:stretch>
        </p:blipFill>
        <p:spPr>
          <a:xfrm>
            <a:off x="3657600" y="914400"/>
            <a:ext cx="7405510" cy="5123192"/>
          </a:xfrm>
          <a:prstGeom prst="rect">
            <a:avLst/>
          </a:prstGeom>
        </p:spPr>
      </p:pic>
      <p:sp>
        <p:nvSpPr>
          <p:cNvPr id="11" name="Rectangle 10">
            <a:extLst>
              <a:ext uri="{FF2B5EF4-FFF2-40B4-BE49-F238E27FC236}">
                <a16:creationId xmlns:a16="http://schemas.microsoft.com/office/drawing/2014/main" id="{A51E89F5-B40E-3843-A4AD-5870773F9D6C}"/>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7EA2A0EF-AA4E-8543-8665-BF2BDEA37701}"/>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320841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D332-ADE5-4041-82FE-21C6B61B2693}"/>
              </a:ext>
            </a:extLst>
          </p:cNvPr>
          <p:cNvSpPr>
            <a:spLocks noGrp="1"/>
          </p:cNvSpPr>
          <p:nvPr>
            <p:ph type="title"/>
          </p:nvPr>
        </p:nvSpPr>
        <p:spPr>
          <a:xfrm>
            <a:off x="477982" y="1"/>
            <a:ext cx="11714018" cy="1083072"/>
          </a:xfrm>
        </p:spPr>
        <p:txBody>
          <a:bodyPr>
            <a:noAutofit/>
          </a:bodyPr>
          <a:lstStyle/>
          <a:p>
            <a:r>
              <a:rPr lang="en-US" dirty="0"/>
              <a:t>Government Funded Service Provider to Elderly </a:t>
            </a:r>
          </a:p>
        </p:txBody>
      </p:sp>
      <p:pic>
        <p:nvPicPr>
          <p:cNvPr id="4" name="Picture 3">
            <a:extLst>
              <a:ext uri="{FF2B5EF4-FFF2-40B4-BE49-F238E27FC236}">
                <a16:creationId xmlns:a16="http://schemas.microsoft.com/office/drawing/2014/main" id="{6AB6FA50-41F4-4D61-AB6C-E935377A925C}"/>
              </a:ext>
            </a:extLst>
          </p:cNvPr>
          <p:cNvPicPr>
            <a:picLocks noChangeAspect="1"/>
          </p:cNvPicPr>
          <p:nvPr/>
        </p:nvPicPr>
        <p:blipFill>
          <a:blip r:embed="rId2"/>
          <a:stretch>
            <a:fillRect/>
          </a:stretch>
        </p:blipFill>
        <p:spPr>
          <a:xfrm>
            <a:off x="3657600" y="914400"/>
            <a:ext cx="7382934" cy="5123192"/>
          </a:xfrm>
          <a:prstGeom prst="rect">
            <a:avLst/>
          </a:prstGeom>
        </p:spPr>
      </p:pic>
      <p:sp>
        <p:nvSpPr>
          <p:cNvPr id="11" name="Rectangle 10">
            <a:extLst>
              <a:ext uri="{FF2B5EF4-FFF2-40B4-BE49-F238E27FC236}">
                <a16:creationId xmlns:a16="http://schemas.microsoft.com/office/drawing/2014/main" id="{F414B01C-21AA-564D-AD81-527F3D2757E1}"/>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90FC6F7E-379B-1D41-BC97-FC02958CE8A8}"/>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10925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8829-2DD7-4890-B03F-3C8115363222}"/>
              </a:ext>
            </a:extLst>
          </p:cNvPr>
          <p:cNvSpPr>
            <a:spLocks noGrp="1"/>
          </p:cNvSpPr>
          <p:nvPr>
            <p:ph type="title"/>
          </p:nvPr>
        </p:nvSpPr>
        <p:spPr/>
        <p:txBody>
          <a:bodyPr/>
          <a:lstStyle/>
          <a:p>
            <a:r>
              <a:rPr lang="en-US" dirty="0"/>
              <a:t>Guardian/Conservator </a:t>
            </a:r>
          </a:p>
        </p:txBody>
      </p:sp>
      <p:pic>
        <p:nvPicPr>
          <p:cNvPr id="10" name="Picture 9">
            <a:extLst>
              <a:ext uri="{FF2B5EF4-FFF2-40B4-BE49-F238E27FC236}">
                <a16:creationId xmlns:a16="http://schemas.microsoft.com/office/drawing/2014/main" id="{E3DF441E-606D-FC4F-857C-990DDA2C63FB}"/>
              </a:ext>
            </a:extLst>
          </p:cNvPr>
          <p:cNvPicPr>
            <a:picLocks noChangeAspect="1"/>
          </p:cNvPicPr>
          <p:nvPr/>
        </p:nvPicPr>
        <p:blipFill>
          <a:blip r:embed="rId2"/>
          <a:stretch>
            <a:fillRect/>
          </a:stretch>
        </p:blipFill>
        <p:spPr>
          <a:xfrm>
            <a:off x="3657600" y="914400"/>
            <a:ext cx="7405512" cy="5123192"/>
          </a:xfrm>
          <a:prstGeom prst="rect">
            <a:avLst/>
          </a:prstGeom>
        </p:spPr>
      </p:pic>
      <p:sp>
        <p:nvSpPr>
          <p:cNvPr id="12" name="Rectangle 11">
            <a:extLst>
              <a:ext uri="{FF2B5EF4-FFF2-40B4-BE49-F238E27FC236}">
                <a16:creationId xmlns:a16="http://schemas.microsoft.com/office/drawing/2014/main" id="{D9515AF6-24EB-594E-AAF3-13DB5194F243}"/>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3" name="Rectangle 12">
            <a:extLst>
              <a:ext uri="{FF2B5EF4-FFF2-40B4-BE49-F238E27FC236}">
                <a16:creationId xmlns:a16="http://schemas.microsoft.com/office/drawing/2014/main" id="{7FBA1F6B-8A89-9044-8DFD-FA47C9DD9C03}"/>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03881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CDF7-883B-4124-8390-1D37DF34A17E}"/>
              </a:ext>
            </a:extLst>
          </p:cNvPr>
          <p:cNvSpPr>
            <a:spLocks noGrp="1"/>
          </p:cNvSpPr>
          <p:nvPr>
            <p:ph type="title"/>
          </p:nvPr>
        </p:nvSpPr>
        <p:spPr/>
        <p:txBody>
          <a:bodyPr/>
          <a:lstStyle/>
          <a:p>
            <a:r>
              <a:rPr lang="en-US" dirty="0"/>
              <a:t>Health and Human Services Employees </a:t>
            </a:r>
          </a:p>
        </p:txBody>
      </p:sp>
      <p:pic>
        <p:nvPicPr>
          <p:cNvPr id="4" name="Picture 3">
            <a:extLst>
              <a:ext uri="{FF2B5EF4-FFF2-40B4-BE49-F238E27FC236}">
                <a16:creationId xmlns:a16="http://schemas.microsoft.com/office/drawing/2014/main" id="{E6841F8E-C767-47C2-A540-48FF758F706C}"/>
              </a:ext>
            </a:extLst>
          </p:cNvPr>
          <p:cNvPicPr>
            <a:picLocks noChangeAspect="1"/>
          </p:cNvPicPr>
          <p:nvPr/>
        </p:nvPicPr>
        <p:blipFill>
          <a:blip r:embed="rId2"/>
          <a:stretch>
            <a:fillRect/>
          </a:stretch>
        </p:blipFill>
        <p:spPr>
          <a:xfrm>
            <a:off x="3657600" y="914400"/>
            <a:ext cx="7405511" cy="5121306"/>
          </a:xfrm>
          <a:prstGeom prst="rect">
            <a:avLst/>
          </a:prstGeom>
        </p:spPr>
      </p:pic>
      <p:sp>
        <p:nvSpPr>
          <p:cNvPr id="11" name="Rectangle 10">
            <a:extLst>
              <a:ext uri="{FF2B5EF4-FFF2-40B4-BE49-F238E27FC236}">
                <a16:creationId xmlns:a16="http://schemas.microsoft.com/office/drawing/2014/main" id="{62EAD8CD-C8B7-6442-994B-F6A9937470B3}"/>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5D198E03-C3DB-BB47-8B6F-59FA7281B2DC}"/>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352516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C4C8-756C-4921-931F-01D5BEF1BB06}"/>
              </a:ext>
            </a:extLst>
          </p:cNvPr>
          <p:cNvSpPr>
            <a:spLocks noGrp="1"/>
          </p:cNvSpPr>
          <p:nvPr>
            <p:ph type="title"/>
          </p:nvPr>
        </p:nvSpPr>
        <p:spPr/>
        <p:txBody>
          <a:bodyPr>
            <a:normAutofit/>
          </a:bodyPr>
          <a:lstStyle/>
          <a:p>
            <a:r>
              <a:rPr lang="en-US" dirty="0"/>
              <a:t>States where everyone is mandated to report</a:t>
            </a:r>
          </a:p>
        </p:txBody>
      </p:sp>
      <p:pic>
        <p:nvPicPr>
          <p:cNvPr id="17" name="Picture 16">
            <a:extLst>
              <a:ext uri="{FF2B5EF4-FFF2-40B4-BE49-F238E27FC236}">
                <a16:creationId xmlns:a16="http://schemas.microsoft.com/office/drawing/2014/main" id="{467D4C84-4C3D-4DAF-996B-F4F443BD08B1}"/>
              </a:ext>
            </a:extLst>
          </p:cNvPr>
          <p:cNvPicPr>
            <a:picLocks noChangeAspect="1"/>
          </p:cNvPicPr>
          <p:nvPr/>
        </p:nvPicPr>
        <p:blipFill>
          <a:blip r:embed="rId2"/>
          <a:stretch>
            <a:fillRect/>
          </a:stretch>
        </p:blipFill>
        <p:spPr>
          <a:xfrm>
            <a:off x="2533475" y="914400"/>
            <a:ext cx="7405511" cy="5123192"/>
          </a:xfrm>
          <a:prstGeom prst="rect">
            <a:avLst/>
          </a:prstGeom>
        </p:spPr>
      </p:pic>
      <p:sp>
        <p:nvSpPr>
          <p:cNvPr id="6" name="Rectangle 5">
            <a:extLst>
              <a:ext uri="{FF2B5EF4-FFF2-40B4-BE49-F238E27FC236}">
                <a16:creationId xmlns:a16="http://schemas.microsoft.com/office/drawing/2014/main" id="{AF64C3F2-5562-E64B-9489-32A3967FB2D0}"/>
              </a:ext>
            </a:extLst>
          </p:cNvPr>
          <p:cNvSpPr/>
          <p:nvPr/>
        </p:nvSpPr>
        <p:spPr>
          <a:xfrm>
            <a:off x="4744660"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1" name="Rectangle 10">
            <a:extLst>
              <a:ext uri="{FF2B5EF4-FFF2-40B4-BE49-F238E27FC236}">
                <a16:creationId xmlns:a16="http://schemas.microsoft.com/office/drawing/2014/main" id="{8E114550-3EA7-A947-81B8-3D96B913D365}"/>
              </a:ext>
            </a:extLst>
          </p:cNvPr>
          <p:cNvSpPr/>
          <p:nvPr/>
        </p:nvSpPr>
        <p:spPr>
          <a:xfrm>
            <a:off x="8302049" y="5643960"/>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3773890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92EC-FB04-4BFC-A5BC-70FAACD512B0}"/>
              </a:ext>
            </a:extLst>
          </p:cNvPr>
          <p:cNvSpPr>
            <a:spLocks noGrp="1"/>
          </p:cNvSpPr>
          <p:nvPr>
            <p:ph type="title"/>
          </p:nvPr>
        </p:nvSpPr>
        <p:spPr/>
        <p:txBody>
          <a:bodyPr/>
          <a:lstStyle/>
          <a:p>
            <a:r>
              <a:rPr lang="en-US" dirty="0"/>
              <a:t>Homecare Planning Agency </a:t>
            </a:r>
          </a:p>
        </p:txBody>
      </p:sp>
      <p:pic>
        <p:nvPicPr>
          <p:cNvPr id="9" name="Picture 8">
            <a:extLst>
              <a:ext uri="{FF2B5EF4-FFF2-40B4-BE49-F238E27FC236}">
                <a16:creationId xmlns:a16="http://schemas.microsoft.com/office/drawing/2014/main" id="{0D044A99-FEB6-464F-B693-33BBB6FB06B6}"/>
              </a:ext>
            </a:extLst>
          </p:cNvPr>
          <p:cNvPicPr>
            <a:picLocks noChangeAspect="1"/>
          </p:cNvPicPr>
          <p:nvPr/>
        </p:nvPicPr>
        <p:blipFill>
          <a:blip r:embed="rId2"/>
          <a:stretch>
            <a:fillRect/>
          </a:stretch>
        </p:blipFill>
        <p:spPr>
          <a:xfrm>
            <a:off x="3657600" y="914400"/>
            <a:ext cx="7394222" cy="5078037"/>
          </a:xfrm>
          <a:prstGeom prst="rect">
            <a:avLst/>
          </a:prstGeom>
        </p:spPr>
      </p:pic>
      <p:sp>
        <p:nvSpPr>
          <p:cNvPr id="12" name="Rectangle 11">
            <a:extLst>
              <a:ext uri="{FF2B5EF4-FFF2-40B4-BE49-F238E27FC236}">
                <a16:creationId xmlns:a16="http://schemas.microsoft.com/office/drawing/2014/main" id="{62FC43BA-0C8F-D04E-936B-8102697D985A}"/>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3" name="Rectangle 12">
            <a:extLst>
              <a:ext uri="{FF2B5EF4-FFF2-40B4-BE49-F238E27FC236}">
                <a16:creationId xmlns:a16="http://schemas.microsoft.com/office/drawing/2014/main" id="{F044CBA5-90B1-8E41-9F41-EBC10FE70F5F}"/>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219409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E255-D602-4749-80A5-98BC53E46EBD}"/>
              </a:ext>
            </a:extLst>
          </p:cNvPr>
          <p:cNvSpPr>
            <a:spLocks noGrp="1"/>
          </p:cNvSpPr>
          <p:nvPr>
            <p:ph type="title"/>
          </p:nvPr>
        </p:nvSpPr>
        <p:spPr/>
        <p:txBody>
          <a:bodyPr/>
          <a:lstStyle/>
          <a:p>
            <a:r>
              <a:rPr lang="en-US" dirty="0"/>
              <a:t>Home Health Aids </a:t>
            </a:r>
          </a:p>
        </p:txBody>
      </p:sp>
      <p:pic>
        <p:nvPicPr>
          <p:cNvPr id="4" name="Picture 3">
            <a:extLst>
              <a:ext uri="{FF2B5EF4-FFF2-40B4-BE49-F238E27FC236}">
                <a16:creationId xmlns:a16="http://schemas.microsoft.com/office/drawing/2014/main" id="{8B4C48B2-3C50-4F32-AA97-277A527902E4}"/>
              </a:ext>
            </a:extLst>
          </p:cNvPr>
          <p:cNvPicPr>
            <a:picLocks noChangeAspect="1"/>
          </p:cNvPicPr>
          <p:nvPr/>
        </p:nvPicPr>
        <p:blipFill>
          <a:blip r:embed="rId2"/>
          <a:stretch>
            <a:fillRect/>
          </a:stretch>
        </p:blipFill>
        <p:spPr>
          <a:xfrm>
            <a:off x="3657600" y="914400"/>
            <a:ext cx="7371645" cy="5111903"/>
          </a:xfrm>
          <a:prstGeom prst="rect">
            <a:avLst/>
          </a:prstGeom>
        </p:spPr>
      </p:pic>
      <p:sp>
        <p:nvSpPr>
          <p:cNvPr id="11" name="Rectangle 10">
            <a:extLst>
              <a:ext uri="{FF2B5EF4-FFF2-40B4-BE49-F238E27FC236}">
                <a16:creationId xmlns:a16="http://schemas.microsoft.com/office/drawing/2014/main" id="{94592986-01FF-024C-8FCF-0AFADB011331}"/>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070F8DE7-10F2-624D-B75E-EFCB43B61482}"/>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74574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81F7-7EA5-4D35-86FC-5981F9C7CDED}"/>
              </a:ext>
            </a:extLst>
          </p:cNvPr>
          <p:cNvSpPr>
            <a:spLocks noGrp="1"/>
          </p:cNvSpPr>
          <p:nvPr>
            <p:ph type="title"/>
          </p:nvPr>
        </p:nvSpPr>
        <p:spPr/>
        <p:txBody>
          <a:bodyPr/>
          <a:lstStyle/>
          <a:p>
            <a:r>
              <a:rPr lang="en-US" dirty="0"/>
              <a:t>Hospices </a:t>
            </a:r>
          </a:p>
        </p:txBody>
      </p:sp>
      <p:pic>
        <p:nvPicPr>
          <p:cNvPr id="4" name="Picture 3">
            <a:extLst>
              <a:ext uri="{FF2B5EF4-FFF2-40B4-BE49-F238E27FC236}">
                <a16:creationId xmlns:a16="http://schemas.microsoft.com/office/drawing/2014/main" id="{5BD043D6-2A30-4420-9720-C580804BA3C0}"/>
              </a:ext>
            </a:extLst>
          </p:cNvPr>
          <p:cNvPicPr>
            <a:picLocks noChangeAspect="1"/>
          </p:cNvPicPr>
          <p:nvPr/>
        </p:nvPicPr>
        <p:blipFill>
          <a:blip r:embed="rId2"/>
          <a:stretch>
            <a:fillRect/>
          </a:stretch>
        </p:blipFill>
        <p:spPr>
          <a:xfrm>
            <a:off x="3657600" y="914400"/>
            <a:ext cx="7377754" cy="5123192"/>
          </a:xfrm>
          <a:prstGeom prst="rect">
            <a:avLst/>
          </a:prstGeom>
        </p:spPr>
      </p:pic>
      <p:sp>
        <p:nvSpPr>
          <p:cNvPr id="11" name="Rectangle 10">
            <a:extLst>
              <a:ext uri="{FF2B5EF4-FFF2-40B4-BE49-F238E27FC236}">
                <a16:creationId xmlns:a16="http://schemas.microsoft.com/office/drawing/2014/main" id="{62CE4A01-B108-6D42-BE7D-148F3D1CB407}"/>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C04B4964-49D3-1847-8F6B-D43387786C82}"/>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46900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40EB-981D-4DC8-835C-FAFA4C64C0B5}"/>
              </a:ext>
            </a:extLst>
          </p:cNvPr>
          <p:cNvSpPr>
            <a:spLocks noGrp="1"/>
          </p:cNvSpPr>
          <p:nvPr>
            <p:ph type="title"/>
          </p:nvPr>
        </p:nvSpPr>
        <p:spPr/>
        <p:txBody>
          <a:bodyPr/>
          <a:lstStyle/>
          <a:p>
            <a:r>
              <a:rPr lang="en-US" dirty="0"/>
              <a:t>Law Enforcement </a:t>
            </a:r>
          </a:p>
        </p:txBody>
      </p:sp>
      <p:pic>
        <p:nvPicPr>
          <p:cNvPr id="4" name="Picture 3">
            <a:extLst>
              <a:ext uri="{FF2B5EF4-FFF2-40B4-BE49-F238E27FC236}">
                <a16:creationId xmlns:a16="http://schemas.microsoft.com/office/drawing/2014/main" id="{1FD81B76-7248-41AB-AED1-880C4ACC20E8}"/>
              </a:ext>
            </a:extLst>
          </p:cNvPr>
          <p:cNvPicPr>
            <a:picLocks noChangeAspect="1"/>
          </p:cNvPicPr>
          <p:nvPr/>
        </p:nvPicPr>
        <p:blipFill>
          <a:blip r:embed="rId2"/>
          <a:stretch>
            <a:fillRect/>
          </a:stretch>
        </p:blipFill>
        <p:spPr>
          <a:xfrm>
            <a:off x="3657600" y="914400"/>
            <a:ext cx="7382932" cy="5123192"/>
          </a:xfrm>
          <a:prstGeom prst="rect">
            <a:avLst/>
          </a:prstGeom>
        </p:spPr>
      </p:pic>
      <p:sp>
        <p:nvSpPr>
          <p:cNvPr id="11" name="Rectangle 10">
            <a:extLst>
              <a:ext uri="{FF2B5EF4-FFF2-40B4-BE49-F238E27FC236}">
                <a16:creationId xmlns:a16="http://schemas.microsoft.com/office/drawing/2014/main" id="{5DD213D9-9B25-B141-9999-60F12DDCBF63}"/>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D027FB6B-77A1-2441-9010-DC1AD5954233}"/>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53146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E8C4-73C4-4654-A773-38A7C31C42C0}"/>
              </a:ext>
            </a:extLst>
          </p:cNvPr>
          <p:cNvSpPr>
            <a:spLocks noGrp="1"/>
          </p:cNvSpPr>
          <p:nvPr>
            <p:ph type="title"/>
          </p:nvPr>
        </p:nvSpPr>
        <p:spPr/>
        <p:txBody>
          <a:bodyPr/>
          <a:lstStyle/>
          <a:p>
            <a:r>
              <a:rPr lang="en-US" dirty="0"/>
              <a:t>Medical Administration </a:t>
            </a:r>
          </a:p>
        </p:txBody>
      </p:sp>
      <p:pic>
        <p:nvPicPr>
          <p:cNvPr id="4" name="Picture 3">
            <a:extLst>
              <a:ext uri="{FF2B5EF4-FFF2-40B4-BE49-F238E27FC236}">
                <a16:creationId xmlns:a16="http://schemas.microsoft.com/office/drawing/2014/main" id="{F60E3511-430E-4DAD-A00D-58FA0FFC3E08}"/>
              </a:ext>
            </a:extLst>
          </p:cNvPr>
          <p:cNvPicPr>
            <a:picLocks noChangeAspect="1"/>
          </p:cNvPicPr>
          <p:nvPr/>
        </p:nvPicPr>
        <p:blipFill>
          <a:blip r:embed="rId2"/>
          <a:stretch>
            <a:fillRect/>
          </a:stretch>
        </p:blipFill>
        <p:spPr>
          <a:xfrm>
            <a:off x="3657600" y="914400"/>
            <a:ext cx="7382933" cy="5123192"/>
          </a:xfrm>
          <a:prstGeom prst="rect">
            <a:avLst/>
          </a:prstGeom>
        </p:spPr>
      </p:pic>
      <p:sp>
        <p:nvSpPr>
          <p:cNvPr id="11" name="Rectangle 10">
            <a:extLst>
              <a:ext uri="{FF2B5EF4-FFF2-40B4-BE49-F238E27FC236}">
                <a16:creationId xmlns:a16="http://schemas.microsoft.com/office/drawing/2014/main" id="{5786E817-4260-3440-9B60-1913C8192E2B}"/>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092DD2DF-77AE-BB4D-B1CC-92CF39B6B40C}"/>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3622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D595-760B-4058-A2A0-DE91E1858C03}"/>
              </a:ext>
            </a:extLst>
          </p:cNvPr>
          <p:cNvSpPr>
            <a:spLocks noGrp="1"/>
          </p:cNvSpPr>
          <p:nvPr>
            <p:ph type="title"/>
          </p:nvPr>
        </p:nvSpPr>
        <p:spPr/>
        <p:txBody>
          <a:bodyPr/>
          <a:lstStyle/>
          <a:p>
            <a:r>
              <a:rPr lang="en-US" dirty="0"/>
              <a:t>Medical Professional </a:t>
            </a:r>
          </a:p>
        </p:txBody>
      </p:sp>
      <p:pic>
        <p:nvPicPr>
          <p:cNvPr id="4" name="Picture 3">
            <a:extLst>
              <a:ext uri="{FF2B5EF4-FFF2-40B4-BE49-F238E27FC236}">
                <a16:creationId xmlns:a16="http://schemas.microsoft.com/office/drawing/2014/main" id="{299A7A95-BFF0-4D47-9BC8-274D2141BD68}"/>
              </a:ext>
            </a:extLst>
          </p:cNvPr>
          <p:cNvPicPr>
            <a:picLocks noChangeAspect="1"/>
          </p:cNvPicPr>
          <p:nvPr/>
        </p:nvPicPr>
        <p:blipFill>
          <a:blip r:embed="rId2"/>
          <a:stretch>
            <a:fillRect/>
          </a:stretch>
        </p:blipFill>
        <p:spPr>
          <a:xfrm>
            <a:off x="3657600" y="914400"/>
            <a:ext cx="7377754" cy="5111903"/>
          </a:xfrm>
          <a:prstGeom prst="rect">
            <a:avLst/>
          </a:prstGeom>
        </p:spPr>
      </p:pic>
      <p:sp>
        <p:nvSpPr>
          <p:cNvPr id="11" name="Rectangle 10">
            <a:extLst>
              <a:ext uri="{FF2B5EF4-FFF2-40B4-BE49-F238E27FC236}">
                <a16:creationId xmlns:a16="http://schemas.microsoft.com/office/drawing/2014/main" id="{D00DB97F-650F-B348-8528-9CFE5F85D88F}"/>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815FAD77-1B41-374D-A28C-DBE017F7BF38}"/>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21743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7C53-069E-4BCE-8316-62442B0DCA8A}"/>
              </a:ext>
            </a:extLst>
          </p:cNvPr>
          <p:cNvSpPr>
            <a:spLocks noGrp="1"/>
          </p:cNvSpPr>
          <p:nvPr>
            <p:ph type="title"/>
          </p:nvPr>
        </p:nvSpPr>
        <p:spPr/>
        <p:txBody>
          <a:bodyPr/>
          <a:lstStyle/>
          <a:p>
            <a:r>
              <a:rPr lang="en-US" dirty="0"/>
              <a:t>Mental Health Counselor/Therapist </a:t>
            </a:r>
          </a:p>
        </p:txBody>
      </p:sp>
      <p:pic>
        <p:nvPicPr>
          <p:cNvPr id="4" name="Picture 3">
            <a:extLst>
              <a:ext uri="{FF2B5EF4-FFF2-40B4-BE49-F238E27FC236}">
                <a16:creationId xmlns:a16="http://schemas.microsoft.com/office/drawing/2014/main" id="{40D596DF-DC0B-46D6-B59E-C7738F21CEA9}"/>
              </a:ext>
            </a:extLst>
          </p:cNvPr>
          <p:cNvPicPr>
            <a:picLocks noChangeAspect="1"/>
          </p:cNvPicPr>
          <p:nvPr/>
        </p:nvPicPr>
        <p:blipFill>
          <a:blip r:embed="rId2"/>
          <a:stretch>
            <a:fillRect/>
          </a:stretch>
        </p:blipFill>
        <p:spPr>
          <a:xfrm>
            <a:off x="3657600" y="914400"/>
            <a:ext cx="7382933" cy="5115575"/>
          </a:xfrm>
          <a:prstGeom prst="rect">
            <a:avLst/>
          </a:prstGeom>
        </p:spPr>
      </p:pic>
      <p:sp>
        <p:nvSpPr>
          <p:cNvPr id="9" name="Rectangle 8">
            <a:extLst>
              <a:ext uri="{FF2B5EF4-FFF2-40B4-BE49-F238E27FC236}">
                <a16:creationId xmlns:a16="http://schemas.microsoft.com/office/drawing/2014/main" id="{0F8F196F-080D-0C40-B931-F6F2C546D487}"/>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Rectangle 9">
            <a:extLst>
              <a:ext uri="{FF2B5EF4-FFF2-40B4-BE49-F238E27FC236}">
                <a16:creationId xmlns:a16="http://schemas.microsoft.com/office/drawing/2014/main" id="{18489EB2-1443-8040-92E7-C21F89B79349}"/>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382538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FBE2-1F02-4F0C-BA65-A36AE28D499F}"/>
              </a:ext>
            </a:extLst>
          </p:cNvPr>
          <p:cNvSpPr>
            <a:spLocks noGrp="1"/>
          </p:cNvSpPr>
          <p:nvPr>
            <p:ph type="title"/>
          </p:nvPr>
        </p:nvSpPr>
        <p:spPr/>
        <p:txBody>
          <a:bodyPr/>
          <a:lstStyle/>
          <a:p>
            <a:r>
              <a:rPr lang="en-US" dirty="0"/>
              <a:t>Notary  </a:t>
            </a:r>
          </a:p>
        </p:txBody>
      </p:sp>
      <p:pic>
        <p:nvPicPr>
          <p:cNvPr id="4" name="Picture 3">
            <a:extLst>
              <a:ext uri="{FF2B5EF4-FFF2-40B4-BE49-F238E27FC236}">
                <a16:creationId xmlns:a16="http://schemas.microsoft.com/office/drawing/2014/main" id="{F152C2A3-67E8-4FF5-AF3B-853E805D3597}"/>
              </a:ext>
            </a:extLst>
          </p:cNvPr>
          <p:cNvPicPr>
            <a:picLocks noChangeAspect="1"/>
          </p:cNvPicPr>
          <p:nvPr/>
        </p:nvPicPr>
        <p:blipFill>
          <a:blip r:embed="rId2"/>
          <a:stretch>
            <a:fillRect/>
          </a:stretch>
        </p:blipFill>
        <p:spPr>
          <a:xfrm>
            <a:off x="3657600" y="914400"/>
            <a:ext cx="7382933" cy="5111904"/>
          </a:xfrm>
          <a:prstGeom prst="rect">
            <a:avLst/>
          </a:prstGeom>
        </p:spPr>
      </p:pic>
      <p:sp>
        <p:nvSpPr>
          <p:cNvPr id="9" name="Rectangle 8">
            <a:extLst>
              <a:ext uri="{FF2B5EF4-FFF2-40B4-BE49-F238E27FC236}">
                <a16:creationId xmlns:a16="http://schemas.microsoft.com/office/drawing/2014/main" id="{3DEB9947-1185-D242-BB77-B4F427BC0048}"/>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82070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D656-924D-4782-87E6-94608F65041E}"/>
              </a:ext>
            </a:extLst>
          </p:cNvPr>
          <p:cNvSpPr>
            <a:spLocks noGrp="1"/>
          </p:cNvSpPr>
          <p:nvPr>
            <p:ph type="title"/>
          </p:nvPr>
        </p:nvSpPr>
        <p:spPr/>
        <p:txBody>
          <a:bodyPr/>
          <a:lstStyle/>
          <a:p>
            <a:r>
              <a:rPr lang="en-US" dirty="0"/>
              <a:t>Paid Caregivers </a:t>
            </a:r>
          </a:p>
        </p:txBody>
      </p:sp>
      <p:pic>
        <p:nvPicPr>
          <p:cNvPr id="9" name="Picture 8">
            <a:extLst>
              <a:ext uri="{FF2B5EF4-FFF2-40B4-BE49-F238E27FC236}">
                <a16:creationId xmlns:a16="http://schemas.microsoft.com/office/drawing/2014/main" id="{DEC6F0FD-B800-4A80-AFC2-7FF82D00C33B}"/>
              </a:ext>
            </a:extLst>
          </p:cNvPr>
          <p:cNvPicPr>
            <a:picLocks noChangeAspect="1"/>
          </p:cNvPicPr>
          <p:nvPr/>
        </p:nvPicPr>
        <p:blipFill>
          <a:blip r:embed="rId2"/>
          <a:stretch>
            <a:fillRect/>
          </a:stretch>
        </p:blipFill>
        <p:spPr>
          <a:xfrm>
            <a:off x="3657600" y="914400"/>
            <a:ext cx="7382933" cy="5100614"/>
          </a:xfrm>
          <a:prstGeom prst="rect">
            <a:avLst/>
          </a:prstGeom>
        </p:spPr>
      </p:pic>
      <p:sp>
        <p:nvSpPr>
          <p:cNvPr id="10" name="Rectangle 9">
            <a:extLst>
              <a:ext uri="{FF2B5EF4-FFF2-40B4-BE49-F238E27FC236}">
                <a16:creationId xmlns:a16="http://schemas.microsoft.com/office/drawing/2014/main" id="{6A254C4C-229B-1D4C-ACAE-95CE0F5FE0B1}"/>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368492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82B5-8AB4-4047-B426-8B584DA32E77}"/>
              </a:ext>
            </a:extLst>
          </p:cNvPr>
          <p:cNvSpPr>
            <a:spLocks noGrp="1"/>
          </p:cNvSpPr>
          <p:nvPr>
            <p:ph type="title"/>
          </p:nvPr>
        </p:nvSpPr>
        <p:spPr/>
        <p:txBody>
          <a:bodyPr/>
          <a:lstStyle/>
          <a:p>
            <a:r>
              <a:rPr lang="en-US" dirty="0"/>
              <a:t>Pharmacists </a:t>
            </a:r>
          </a:p>
        </p:txBody>
      </p:sp>
      <p:pic>
        <p:nvPicPr>
          <p:cNvPr id="4" name="Picture 3">
            <a:extLst>
              <a:ext uri="{FF2B5EF4-FFF2-40B4-BE49-F238E27FC236}">
                <a16:creationId xmlns:a16="http://schemas.microsoft.com/office/drawing/2014/main" id="{E702FCB9-88F7-4CA0-A682-9D6B48F269F6}"/>
              </a:ext>
            </a:extLst>
          </p:cNvPr>
          <p:cNvPicPr>
            <a:picLocks noChangeAspect="1"/>
          </p:cNvPicPr>
          <p:nvPr/>
        </p:nvPicPr>
        <p:blipFill>
          <a:blip r:embed="rId2"/>
          <a:stretch>
            <a:fillRect/>
          </a:stretch>
        </p:blipFill>
        <p:spPr>
          <a:xfrm>
            <a:off x="3657600" y="914400"/>
            <a:ext cx="7382934" cy="5111251"/>
          </a:xfrm>
          <a:prstGeom prst="rect">
            <a:avLst/>
          </a:prstGeom>
        </p:spPr>
      </p:pic>
      <p:sp>
        <p:nvSpPr>
          <p:cNvPr id="9" name="Rectangle 8">
            <a:extLst>
              <a:ext uri="{FF2B5EF4-FFF2-40B4-BE49-F238E27FC236}">
                <a16:creationId xmlns:a16="http://schemas.microsoft.com/office/drawing/2014/main" id="{AD96B44A-68E4-0544-B6F2-63FF842AA136}"/>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18023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4DB9-19B0-4BA7-9385-CC24F8F299D2}"/>
              </a:ext>
            </a:extLst>
          </p:cNvPr>
          <p:cNvSpPr>
            <a:spLocks noGrp="1"/>
          </p:cNvSpPr>
          <p:nvPr>
            <p:ph type="title"/>
          </p:nvPr>
        </p:nvSpPr>
        <p:spPr/>
        <p:txBody>
          <a:bodyPr/>
          <a:lstStyle/>
          <a:p>
            <a:r>
              <a:rPr lang="en-US" dirty="0"/>
              <a:t>Accountants</a:t>
            </a:r>
          </a:p>
        </p:txBody>
      </p:sp>
      <p:pic>
        <p:nvPicPr>
          <p:cNvPr id="14" name="Picture 13">
            <a:extLst>
              <a:ext uri="{FF2B5EF4-FFF2-40B4-BE49-F238E27FC236}">
                <a16:creationId xmlns:a16="http://schemas.microsoft.com/office/drawing/2014/main" id="{1E783B39-06EC-B444-8E05-5BAEF6B94AB2}"/>
              </a:ext>
            </a:extLst>
          </p:cNvPr>
          <p:cNvPicPr>
            <a:picLocks noChangeAspect="1"/>
          </p:cNvPicPr>
          <p:nvPr/>
        </p:nvPicPr>
        <p:blipFill>
          <a:blip r:embed="rId3"/>
          <a:stretch>
            <a:fillRect/>
          </a:stretch>
        </p:blipFill>
        <p:spPr>
          <a:xfrm>
            <a:off x="3657600" y="914400"/>
            <a:ext cx="7405511" cy="5123192"/>
          </a:xfrm>
          <a:prstGeom prst="rect">
            <a:avLst/>
          </a:prstGeom>
        </p:spPr>
      </p:pic>
      <p:sp>
        <p:nvSpPr>
          <p:cNvPr id="17" name="Rectangle 16">
            <a:extLst>
              <a:ext uri="{FF2B5EF4-FFF2-40B4-BE49-F238E27FC236}">
                <a16:creationId xmlns:a16="http://schemas.microsoft.com/office/drawing/2014/main" id="{C9B9F838-B670-6D48-A64A-970FDB7D6B65}"/>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8" name="Rectangle 17">
            <a:extLst>
              <a:ext uri="{FF2B5EF4-FFF2-40B4-BE49-F238E27FC236}">
                <a16:creationId xmlns:a16="http://schemas.microsoft.com/office/drawing/2014/main" id="{FEAA6E20-C7B4-F147-BEAB-2709D68E2CE0}"/>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911260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8704-3D0B-4D6F-ACEF-3AE58162353D}"/>
              </a:ext>
            </a:extLst>
          </p:cNvPr>
          <p:cNvSpPr>
            <a:spLocks noGrp="1"/>
          </p:cNvSpPr>
          <p:nvPr>
            <p:ph type="title"/>
          </p:nvPr>
        </p:nvSpPr>
        <p:spPr/>
        <p:txBody>
          <a:bodyPr/>
          <a:lstStyle/>
          <a:p>
            <a:r>
              <a:rPr lang="en-US" dirty="0"/>
              <a:t>Postal Employee </a:t>
            </a:r>
          </a:p>
        </p:txBody>
      </p:sp>
      <p:pic>
        <p:nvPicPr>
          <p:cNvPr id="4" name="Picture 3">
            <a:extLst>
              <a:ext uri="{FF2B5EF4-FFF2-40B4-BE49-F238E27FC236}">
                <a16:creationId xmlns:a16="http://schemas.microsoft.com/office/drawing/2014/main" id="{AC753262-512E-4396-8275-E880A139A39B}"/>
              </a:ext>
            </a:extLst>
          </p:cNvPr>
          <p:cNvPicPr>
            <a:picLocks noChangeAspect="1"/>
          </p:cNvPicPr>
          <p:nvPr/>
        </p:nvPicPr>
        <p:blipFill>
          <a:blip r:embed="rId2"/>
          <a:stretch>
            <a:fillRect/>
          </a:stretch>
        </p:blipFill>
        <p:spPr>
          <a:xfrm>
            <a:off x="3657600" y="914400"/>
            <a:ext cx="7371644" cy="5104356"/>
          </a:xfrm>
          <a:prstGeom prst="rect">
            <a:avLst/>
          </a:prstGeom>
        </p:spPr>
      </p:pic>
      <p:sp>
        <p:nvSpPr>
          <p:cNvPr id="9" name="Rectangle 8">
            <a:extLst>
              <a:ext uri="{FF2B5EF4-FFF2-40B4-BE49-F238E27FC236}">
                <a16:creationId xmlns:a16="http://schemas.microsoft.com/office/drawing/2014/main" id="{51A290BD-A926-4147-9483-81D133EE3649}"/>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00347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D4ED-5FA4-4145-BEE8-EED611AC1467}"/>
              </a:ext>
            </a:extLst>
          </p:cNvPr>
          <p:cNvSpPr>
            <a:spLocks noGrp="1"/>
          </p:cNvSpPr>
          <p:nvPr>
            <p:ph type="title"/>
          </p:nvPr>
        </p:nvSpPr>
        <p:spPr/>
        <p:txBody>
          <a:bodyPr/>
          <a:lstStyle/>
          <a:p>
            <a:r>
              <a:rPr lang="en-US" dirty="0"/>
              <a:t>Probation Officers </a:t>
            </a:r>
          </a:p>
        </p:txBody>
      </p:sp>
      <p:pic>
        <p:nvPicPr>
          <p:cNvPr id="4" name="Picture 3">
            <a:extLst>
              <a:ext uri="{FF2B5EF4-FFF2-40B4-BE49-F238E27FC236}">
                <a16:creationId xmlns:a16="http://schemas.microsoft.com/office/drawing/2014/main" id="{24999EFE-0DFE-4BFC-9D7C-E4974AE7BC85}"/>
              </a:ext>
            </a:extLst>
          </p:cNvPr>
          <p:cNvPicPr>
            <a:picLocks noChangeAspect="1"/>
          </p:cNvPicPr>
          <p:nvPr/>
        </p:nvPicPr>
        <p:blipFill>
          <a:blip r:embed="rId2"/>
          <a:stretch>
            <a:fillRect/>
          </a:stretch>
        </p:blipFill>
        <p:spPr>
          <a:xfrm>
            <a:off x="3657600" y="914400"/>
            <a:ext cx="7382933" cy="5100614"/>
          </a:xfrm>
          <a:prstGeom prst="rect">
            <a:avLst/>
          </a:prstGeom>
        </p:spPr>
      </p:pic>
      <p:sp>
        <p:nvSpPr>
          <p:cNvPr id="9" name="Rectangle 8">
            <a:extLst>
              <a:ext uri="{FF2B5EF4-FFF2-40B4-BE49-F238E27FC236}">
                <a16:creationId xmlns:a16="http://schemas.microsoft.com/office/drawing/2014/main" id="{0FD0FA9C-B840-5445-A018-1DC597577B86}"/>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875613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A03B-0A6F-422A-8DAA-99B8128F3855}"/>
              </a:ext>
            </a:extLst>
          </p:cNvPr>
          <p:cNvSpPr>
            <a:spLocks noGrp="1"/>
          </p:cNvSpPr>
          <p:nvPr>
            <p:ph type="title"/>
          </p:nvPr>
        </p:nvSpPr>
        <p:spPr/>
        <p:txBody>
          <a:bodyPr/>
          <a:lstStyle/>
          <a:p>
            <a:r>
              <a:rPr lang="en-US" dirty="0"/>
              <a:t>Psychologists </a:t>
            </a:r>
          </a:p>
        </p:txBody>
      </p:sp>
      <p:pic>
        <p:nvPicPr>
          <p:cNvPr id="4" name="Picture 3">
            <a:extLst>
              <a:ext uri="{FF2B5EF4-FFF2-40B4-BE49-F238E27FC236}">
                <a16:creationId xmlns:a16="http://schemas.microsoft.com/office/drawing/2014/main" id="{8CB98B49-D8A1-490F-A062-33EABDC181A5}"/>
              </a:ext>
            </a:extLst>
          </p:cNvPr>
          <p:cNvPicPr>
            <a:picLocks noChangeAspect="1"/>
          </p:cNvPicPr>
          <p:nvPr/>
        </p:nvPicPr>
        <p:blipFill>
          <a:blip r:embed="rId2"/>
          <a:stretch>
            <a:fillRect/>
          </a:stretch>
        </p:blipFill>
        <p:spPr>
          <a:xfrm>
            <a:off x="3657600" y="914400"/>
            <a:ext cx="7382933" cy="5100614"/>
          </a:xfrm>
          <a:prstGeom prst="rect">
            <a:avLst/>
          </a:prstGeom>
        </p:spPr>
      </p:pic>
      <p:sp>
        <p:nvSpPr>
          <p:cNvPr id="9" name="Rectangle 8">
            <a:extLst>
              <a:ext uri="{FF2B5EF4-FFF2-40B4-BE49-F238E27FC236}">
                <a16:creationId xmlns:a16="http://schemas.microsoft.com/office/drawing/2014/main" id="{3A23DE9C-CA9D-7F4D-8A7D-4EC00EC4DFF2}"/>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059573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E1B0-1BCB-487F-8AA2-503411C2B75A}"/>
              </a:ext>
            </a:extLst>
          </p:cNvPr>
          <p:cNvSpPr>
            <a:spLocks noGrp="1"/>
          </p:cNvSpPr>
          <p:nvPr>
            <p:ph type="title"/>
          </p:nvPr>
        </p:nvSpPr>
        <p:spPr/>
        <p:txBody>
          <a:bodyPr/>
          <a:lstStyle/>
          <a:p>
            <a:r>
              <a:rPr lang="en-US" dirty="0"/>
              <a:t>School Personnel </a:t>
            </a:r>
          </a:p>
        </p:txBody>
      </p:sp>
      <p:pic>
        <p:nvPicPr>
          <p:cNvPr id="4" name="Picture 3">
            <a:extLst>
              <a:ext uri="{FF2B5EF4-FFF2-40B4-BE49-F238E27FC236}">
                <a16:creationId xmlns:a16="http://schemas.microsoft.com/office/drawing/2014/main" id="{0C815892-E41B-46C9-8E69-905B5CED2B01}"/>
              </a:ext>
            </a:extLst>
          </p:cNvPr>
          <p:cNvPicPr>
            <a:picLocks/>
          </p:cNvPicPr>
          <p:nvPr/>
        </p:nvPicPr>
        <p:blipFill>
          <a:blip r:embed="rId2"/>
          <a:stretch>
            <a:fillRect/>
          </a:stretch>
        </p:blipFill>
        <p:spPr>
          <a:xfrm>
            <a:off x="3657600" y="914400"/>
            <a:ext cx="7371645" cy="5019675"/>
          </a:xfrm>
          <a:prstGeom prst="rect">
            <a:avLst/>
          </a:prstGeom>
        </p:spPr>
      </p:pic>
      <p:sp>
        <p:nvSpPr>
          <p:cNvPr id="9" name="Rectangle 8">
            <a:extLst>
              <a:ext uri="{FF2B5EF4-FFF2-40B4-BE49-F238E27FC236}">
                <a16:creationId xmlns:a16="http://schemas.microsoft.com/office/drawing/2014/main" id="{24B50104-F716-0744-B6D8-3C8F30F21E5A}"/>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994253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A4A4-7FE8-4F4E-B40F-17F889060B11}"/>
              </a:ext>
            </a:extLst>
          </p:cNvPr>
          <p:cNvSpPr>
            <a:spLocks noGrp="1"/>
          </p:cNvSpPr>
          <p:nvPr>
            <p:ph type="title"/>
          </p:nvPr>
        </p:nvSpPr>
        <p:spPr/>
        <p:txBody>
          <a:bodyPr/>
          <a:lstStyle/>
          <a:p>
            <a:r>
              <a:rPr lang="en-US" dirty="0"/>
              <a:t>Senior Transportation Services </a:t>
            </a:r>
          </a:p>
        </p:txBody>
      </p:sp>
      <p:pic>
        <p:nvPicPr>
          <p:cNvPr id="4" name="Picture 3">
            <a:extLst>
              <a:ext uri="{FF2B5EF4-FFF2-40B4-BE49-F238E27FC236}">
                <a16:creationId xmlns:a16="http://schemas.microsoft.com/office/drawing/2014/main" id="{105F8E0E-0D24-4456-87E8-850270DACD0E}"/>
              </a:ext>
            </a:extLst>
          </p:cNvPr>
          <p:cNvPicPr>
            <a:picLocks noChangeAspect="1"/>
          </p:cNvPicPr>
          <p:nvPr/>
        </p:nvPicPr>
        <p:blipFill>
          <a:blip r:embed="rId2"/>
          <a:stretch>
            <a:fillRect/>
          </a:stretch>
        </p:blipFill>
        <p:spPr>
          <a:xfrm>
            <a:off x="3657600" y="914400"/>
            <a:ext cx="7371644" cy="5098819"/>
          </a:xfrm>
          <a:prstGeom prst="rect">
            <a:avLst/>
          </a:prstGeom>
        </p:spPr>
      </p:pic>
      <p:sp>
        <p:nvSpPr>
          <p:cNvPr id="9" name="Rectangle 8">
            <a:extLst>
              <a:ext uri="{FF2B5EF4-FFF2-40B4-BE49-F238E27FC236}">
                <a16:creationId xmlns:a16="http://schemas.microsoft.com/office/drawing/2014/main" id="{72F31E08-886A-AF47-AC39-24D2884F765E}"/>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312841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AC0F-A146-4E23-B6A9-FB0B2EC44B6F}"/>
              </a:ext>
            </a:extLst>
          </p:cNvPr>
          <p:cNvSpPr>
            <a:spLocks noGrp="1"/>
          </p:cNvSpPr>
          <p:nvPr>
            <p:ph type="title"/>
          </p:nvPr>
        </p:nvSpPr>
        <p:spPr/>
        <p:txBody>
          <a:bodyPr/>
          <a:lstStyle/>
          <a:p>
            <a:r>
              <a:rPr lang="en-US" dirty="0"/>
              <a:t>Sheltered Workshop </a:t>
            </a:r>
          </a:p>
        </p:txBody>
      </p:sp>
      <p:pic>
        <p:nvPicPr>
          <p:cNvPr id="4" name="Picture 3">
            <a:extLst>
              <a:ext uri="{FF2B5EF4-FFF2-40B4-BE49-F238E27FC236}">
                <a16:creationId xmlns:a16="http://schemas.microsoft.com/office/drawing/2014/main" id="{7076FBFB-669B-467C-A5A9-FA105E52FBB8}"/>
              </a:ext>
            </a:extLst>
          </p:cNvPr>
          <p:cNvPicPr>
            <a:picLocks noChangeAspect="1"/>
          </p:cNvPicPr>
          <p:nvPr/>
        </p:nvPicPr>
        <p:blipFill>
          <a:blip r:embed="rId2"/>
          <a:stretch>
            <a:fillRect/>
          </a:stretch>
        </p:blipFill>
        <p:spPr>
          <a:xfrm>
            <a:off x="3657600" y="914400"/>
            <a:ext cx="7382933" cy="5100614"/>
          </a:xfrm>
          <a:prstGeom prst="rect">
            <a:avLst/>
          </a:prstGeom>
        </p:spPr>
      </p:pic>
      <p:sp>
        <p:nvSpPr>
          <p:cNvPr id="9" name="Rectangle 8">
            <a:extLst>
              <a:ext uri="{FF2B5EF4-FFF2-40B4-BE49-F238E27FC236}">
                <a16:creationId xmlns:a16="http://schemas.microsoft.com/office/drawing/2014/main" id="{C6D10572-CF6F-D74B-B4BE-C5BCEE814AB7}"/>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59986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02C9-C2E7-4E62-90AA-CFCC0170223E}"/>
              </a:ext>
            </a:extLst>
          </p:cNvPr>
          <p:cNvSpPr>
            <a:spLocks noGrp="1"/>
          </p:cNvSpPr>
          <p:nvPr>
            <p:ph type="title"/>
          </p:nvPr>
        </p:nvSpPr>
        <p:spPr/>
        <p:txBody>
          <a:bodyPr/>
          <a:lstStyle/>
          <a:p>
            <a:r>
              <a:rPr lang="en-US" dirty="0"/>
              <a:t>Social Workers </a:t>
            </a:r>
          </a:p>
        </p:txBody>
      </p:sp>
      <p:pic>
        <p:nvPicPr>
          <p:cNvPr id="4" name="Picture 3">
            <a:extLst>
              <a:ext uri="{FF2B5EF4-FFF2-40B4-BE49-F238E27FC236}">
                <a16:creationId xmlns:a16="http://schemas.microsoft.com/office/drawing/2014/main" id="{E35A1C15-BA74-4E96-9146-DEC58816BB21}"/>
              </a:ext>
            </a:extLst>
          </p:cNvPr>
          <p:cNvPicPr>
            <a:picLocks noChangeAspect="1"/>
          </p:cNvPicPr>
          <p:nvPr/>
        </p:nvPicPr>
        <p:blipFill>
          <a:blip r:embed="rId2"/>
          <a:stretch>
            <a:fillRect/>
          </a:stretch>
        </p:blipFill>
        <p:spPr>
          <a:xfrm>
            <a:off x="3657600" y="914400"/>
            <a:ext cx="7382934" cy="5083765"/>
          </a:xfrm>
          <a:prstGeom prst="rect">
            <a:avLst/>
          </a:prstGeom>
        </p:spPr>
      </p:pic>
      <p:sp>
        <p:nvSpPr>
          <p:cNvPr id="9" name="Rectangle 8">
            <a:extLst>
              <a:ext uri="{FF2B5EF4-FFF2-40B4-BE49-F238E27FC236}">
                <a16:creationId xmlns:a16="http://schemas.microsoft.com/office/drawing/2014/main" id="{5BBF2E12-F63F-9D4D-8EF8-08FF8231F1C4}"/>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104065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8BE8-16EB-47EA-950D-2FEF719A9EE6}"/>
              </a:ext>
            </a:extLst>
          </p:cNvPr>
          <p:cNvSpPr>
            <a:spLocks noGrp="1"/>
          </p:cNvSpPr>
          <p:nvPr>
            <p:ph type="title"/>
          </p:nvPr>
        </p:nvSpPr>
        <p:spPr/>
        <p:txBody>
          <a:bodyPr/>
          <a:lstStyle/>
          <a:p>
            <a:r>
              <a:rPr lang="en-US" dirty="0"/>
              <a:t>Trustee </a:t>
            </a:r>
          </a:p>
        </p:txBody>
      </p:sp>
      <p:pic>
        <p:nvPicPr>
          <p:cNvPr id="4" name="Picture 3">
            <a:extLst>
              <a:ext uri="{FF2B5EF4-FFF2-40B4-BE49-F238E27FC236}">
                <a16:creationId xmlns:a16="http://schemas.microsoft.com/office/drawing/2014/main" id="{ECFB2E27-7C5B-4379-B551-B3BE4CFF9D24}"/>
              </a:ext>
            </a:extLst>
          </p:cNvPr>
          <p:cNvPicPr>
            <a:picLocks/>
          </p:cNvPicPr>
          <p:nvPr/>
        </p:nvPicPr>
        <p:blipFill>
          <a:blip r:embed="rId2"/>
          <a:stretch>
            <a:fillRect/>
          </a:stretch>
        </p:blipFill>
        <p:spPr>
          <a:xfrm>
            <a:off x="3657600" y="914401"/>
            <a:ext cx="7334250" cy="5019675"/>
          </a:xfrm>
          <a:prstGeom prst="rect">
            <a:avLst/>
          </a:prstGeom>
        </p:spPr>
      </p:pic>
      <p:sp>
        <p:nvSpPr>
          <p:cNvPr id="9" name="Rectangle 8">
            <a:extLst>
              <a:ext uri="{FF2B5EF4-FFF2-40B4-BE49-F238E27FC236}">
                <a16:creationId xmlns:a16="http://schemas.microsoft.com/office/drawing/2014/main" id="{71ECCFA2-8442-4442-8538-F10D04F216B3}"/>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1645733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455D-FE03-40AD-B6FD-D31A947B777E}"/>
              </a:ext>
            </a:extLst>
          </p:cNvPr>
          <p:cNvSpPr>
            <a:spLocks noGrp="1"/>
          </p:cNvSpPr>
          <p:nvPr>
            <p:ph type="title"/>
          </p:nvPr>
        </p:nvSpPr>
        <p:spPr/>
        <p:txBody>
          <a:bodyPr/>
          <a:lstStyle/>
          <a:p>
            <a:r>
              <a:rPr lang="en-US" dirty="0"/>
              <a:t>Unpaid Caregivers </a:t>
            </a:r>
          </a:p>
        </p:txBody>
      </p:sp>
      <p:pic>
        <p:nvPicPr>
          <p:cNvPr id="4" name="Picture 3">
            <a:extLst>
              <a:ext uri="{FF2B5EF4-FFF2-40B4-BE49-F238E27FC236}">
                <a16:creationId xmlns:a16="http://schemas.microsoft.com/office/drawing/2014/main" id="{CC77B913-7EE2-4C2B-9530-773145BC0B29}"/>
              </a:ext>
            </a:extLst>
          </p:cNvPr>
          <p:cNvPicPr>
            <a:picLocks/>
          </p:cNvPicPr>
          <p:nvPr/>
        </p:nvPicPr>
        <p:blipFill>
          <a:blip r:embed="rId2"/>
          <a:stretch>
            <a:fillRect/>
          </a:stretch>
        </p:blipFill>
        <p:spPr>
          <a:xfrm>
            <a:off x="3657600" y="914401"/>
            <a:ext cx="7382933" cy="5019675"/>
          </a:xfrm>
          <a:prstGeom prst="rect">
            <a:avLst/>
          </a:prstGeom>
        </p:spPr>
      </p:pic>
      <p:sp>
        <p:nvSpPr>
          <p:cNvPr id="10" name="Rectangle 9">
            <a:extLst>
              <a:ext uri="{FF2B5EF4-FFF2-40B4-BE49-F238E27FC236}">
                <a16:creationId xmlns:a16="http://schemas.microsoft.com/office/drawing/2014/main" id="{B1CBC362-727A-124D-AF5D-9431ED829831}"/>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295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EA3A-999C-4D52-890B-A90D0195A695}"/>
              </a:ext>
            </a:extLst>
          </p:cNvPr>
          <p:cNvSpPr>
            <a:spLocks noGrp="1"/>
          </p:cNvSpPr>
          <p:nvPr>
            <p:ph type="title"/>
          </p:nvPr>
        </p:nvSpPr>
        <p:spPr/>
        <p:txBody>
          <a:bodyPr/>
          <a:lstStyle/>
          <a:p>
            <a:r>
              <a:rPr lang="en-US" dirty="0"/>
              <a:t>Animal Control </a:t>
            </a:r>
          </a:p>
        </p:txBody>
      </p:sp>
      <p:pic>
        <p:nvPicPr>
          <p:cNvPr id="9" name="Picture 8">
            <a:extLst>
              <a:ext uri="{FF2B5EF4-FFF2-40B4-BE49-F238E27FC236}">
                <a16:creationId xmlns:a16="http://schemas.microsoft.com/office/drawing/2014/main" id="{AB77A158-1EA2-EE4A-896A-6ACE58411D6B}"/>
              </a:ext>
            </a:extLst>
          </p:cNvPr>
          <p:cNvPicPr>
            <a:picLocks noChangeAspect="1"/>
          </p:cNvPicPr>
          <p:nvPr/>
        </p:nvPicPr>
        <p:blipFill>
          <a:blip r:embed="rId2"/>
          <a:stretch>
            <a:fillRect/>
          </a:stretch>
        </p:blipFill>
        <p:spPr>
          <a:xfrm>
            <a:off x="3657600" y="914400"/>
            <a:ext cx="7405511" cy="5123192"/>
          </a:xfrm>
          <a:prstGeom prst="rect">
            <a:avLst/>
          </a:prstGeom>
        </p:spPr>
      </p:pic>
      <p:sp>
        <p:nvSpPr>
          <p:cNvPr id="11" name="Rectangle 10">
            <a:extLst>
              <a:ext uri="{FF2B5EF4-FFF2-40B4-BE49-F238E27FC236}">
                <a16:creationId xmlns:a16="http://schemas.microsoft.com/office/drawing/2014/main" id="{D6A4A503-7CDF-AA47-ADA8-D792FAAFF56E}"/>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22325913-79B9-B24D-85A9-E820AC048CFE}"/>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312464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1985-5BE8-404D-8BE7-A4174BEEA66F}"/>
              </a:ext>
            </a:extLst>
          </p:cNvPr>
          <p:cNvSpPr>
            <a:spLocks noGrp="1"/>
          </p:cNvSpPr>
          <p:nvPr>
            <p:ph type="title"/>
          </p:nvPr>
        </p:nvSpPr>
        <p:spPr/>
        <p:txBody>
          <a:bodyPr/>
          <a:lstStyle/>
          <a:p>
            <a:r>
              <a:rPr lang="en-US" dirty="0"/>
              <a:t>Attorneys </a:t>
            </a:r>
          </a:p>
        </p:txBody>
      </p:sp>
      <p:pic>
        <p:nvPicPr>
          <p:cNvPr id="9" name="Picture 8">
            <a:extLst>
              <a:ext uri="{FF2B5EF4-FFF2-40B4-BE49-F238E27FC236}">
                <a16:creationId xmlns:a16="http://schemas.microsoft.com/office/drawing/2014/main" id="{9F8A1454-7D49-684D-BB2D-3D501D081B38}"/>
              </a:ext>
            </a:extLst>
          </p:cNvPr>
          <p:cNvPicPr>
            <a:picLocks noChangeAspect="1"/>
          </p:cNvPicPr>
          <p:nvPr/>
        </p:nvPicPr>
        <p:blipFill>
          <a:blip r:embed="rId2"/>
          <a:stretch>
            <a:fillRect/>
          </a:stretch>
        </p:blipFill>
        <p:spPr>
          <a:xfrm>
            <a:off x="3657600" y="914400"/>
            <a:ext cx="7405512" cy="5123192"/>
          </a:xfrm>
          <a:prstGeom prst="rect">
            <a:avLst/>
          </a:prstGeom>
        </p:spPr>
      </p:pic>
      <p:sp>
        <p:nvSpPr>
          <p:cNvPr id="11" name="Rectangle 10">
            <a:extLst>
              <a:ext uri="{FF2B5EF4-FFF2-40B4-BE49-F238E27FC236}">
                <a16:creationId xmlns:a16="http://schemas.microsoft.com/office/drawing/2014/main" id="{F7F73E77-3CE9-994A-B60B-9648468F6883}"/>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F17580D6-08EE-704F-973A-7EBA1B7E9B38}"/>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51131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039E-3D59-4CE2-BAA7-64AEB4036DBF}"/>
              </a:ext>
            </a:extLst>
          </p:cNvPr>
          <p:cNvSpPr>
            <a:spLocks noGrp="1"/>
          </p:cNvSpPr>
          <p:nvPr>
            <p:ph type="title"/>
          </p:nvPr>
        </p:nvSpPr>
        <p:spPr/>
        <p:txBody>
          <a:bodyPr/>
          <a:lstStyle/>
          <a:p>
            <a:r>
              <a:rPr lang="en-US" dirty="0"/>
              <a:t>Bankers </a:t>
            </a:r>
          </a:p>
        </p:txBody>
      </p:sp>
      <p:pic>
        <p:nvPicPr>
          <p:cNvPr id="9" name="Picture 8">
            <a:extLst>
              <a:ext uri="{FF2B5EF4-FFF2-40B4-BE49-F238E27FC236}">
                <a16:creationId xmlns:a16="http://schemas.microsoft.com/office/drawing/2014/main" id="{AD1AC5BF-C2DD-E946-9074-A0BFA2ADFAA9}"/>
              </a:ext>
            </a:extLst>
          </p:cNvPr>
          <p:cNvPicPr>
            <a:picLocks noChangeAspect="1"/>
          </p:cNvPicPr>
          <p:nvPr/>
        </p:nvPicPr>
        <p:blipFill>
          <a:blip r:embed="rId2"/>
          <a:stretch>
            <a:fillRect/>
          </a:stretch>
        </p:blipFill>
        <p:spPr>
          <a:xfrm>
            <a:off x="3657600" y="914400"/>
            <a:ext cx="7405510" cy="5123192"/>
          </a:xfrm>
          <a:prstGeom prst="rect">
            <a:avLst/>
          </a:prstGeom>
        </p:spPr>
      </p:pic>
      <p:sp>
        <p:nvSpPr>
          <p:cNvPr id="11" name="Rectangle 10">
            <a:extLst>
              <a:ext uri="{FF2B5EF4-FFF2-40B4-BE49-F238E27FC236}">
                <a16:creationId xmlns:a16="http://schemas.microsoft.com/office/drawing/2014/main" id="{1E16E44E-DB20-D448-9C56-6E17DC79688B}"/>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89343512-C1E0-4746-B99B-95798AC39C15}"/>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201323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0FAA42-9CA0-664F-88C6-864EB7CFF684}"/>
              </a:ext>
            </a:extLst>
          </p:cNvPr>
          <p:cNvSpPr>
            <a:spLocks noGrp="1"/>
          </p:cNvSpPr>
          <p:nvPr>
            <p:ph type="title"/>
          </p:nvPr>
        </p:nvSpPr>
        <p:spPr/>
        <p:txBody>
          <a:bodyPr/>
          <a:lstStyle/>
          <a:p>
            <a:r>
              <a:rPr lang="en-US" dirty="0"/>
              <a:t>Broker/Dealers, Investment Advisors </a:t>
            </a:r>
          </a:p>
        </p:txBody>
      </p:sp>
      <p:pic>
        <p:nvPicPr>
          <p:cNvPr id="16" name="Picture 15">
            <a:extLst>
              <a:ext uri="{FF2B5EF4-FFF2-40B4-BE49-F238E27FC236}">
                <a16:creationId xmlns:a16="http://schemas.microsoft.com/office/drawing/2014/main" id="{728A1CC4-6F8E-E64C-B9A8-69016D8D64BC}"/>
              </a:ext>
            </a:extLst>
          </p:cNvPr>
          <p:cNvPicPr>
            <a:picLocks noChangeAspect="1"/>
          </p:cNvPicPr>
          <p:nvPr/>
        </p:nvPicPr>
        <p:blipFill>
          <a:blip r:embed="rId2"/>
          <a:stretch>
            <a:fillRect/>
          </a:stretch>
        </p:blipFill>
        <p:spPr>
          <a:xfrm>
            <a:off x="3657600" y="914400"/>
            <a:ext cx="7405512" cy="5111905"/>
          </a:xfrm>
          <a:prstGeom prst="rect">
            <a:avLst/>
          </a:prstGeom>
          <a:ln>
            <a:noFill/>
          </a:ln>
        </p:spPr>
      </p:pic>
      <p:sp>
        <p:nvSpPr>
          <p:cNvPr id="17" name="Rectangle 16">
            <a:extLst>
              <a:ext uri="{FF2B5EF4-FFF2-40B4-BE49-F238E27FC236}">
                <a16:creationId xmlns:a16="http://schemas.microsoft.com/office/drawing/2014/main" id="{E52BCCE7-B723-2740-80C0-42F68A74F1BF}"/>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8" name="Rectangle 17">
            <a:extLst>
              <a:ext uri="{FF2B5EF4-FFF2-40B4-BE49-F238E27FC236}">
                <a16:creationId xmlns:a16="http://schemas.microsoft.com/office/drawing/2014/main" id="{EC6EE1DE-7D0F-3E4D-BB17-E271DDB77FB0}"/>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75105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9967-F99B-4E90-B2D0-2CA6D79A63A7}"/>
              </a:ext>
            </a:extLst>
          </p:cNvPr>
          <p:cNvSpPr>
            <a:spLocks noGrp="1"/>
          </p:cNvSpPr>
          <p:nvPr>
            <p:ph type="title"/>
          </p:nvPr>
        </p:nvSpPr>
        <p:spPr/>
        <p:txBody>
          <a:bodyPr/>
          <a:lstStyle/>
          <a:p>
            <a:r>
              <a:rPr lang="en-US" dirty="0"/>
              <a:t>Care Facility Owner/Employees </a:t>
            </a:r>
          </a:p>
        </p:txBody>
      </p:sp>
      <p:pic>
        <p:nvPicPr>
          <p:cNvPr id="9" name="Picture 8">
            <a:extLst>
              <a:ext uri="{FF2B5EF4-FFF2-40B4-BE49-F238E27FC236}">
                <a16:creationId xmlns:a16="http://schemas.microsoft.com/office/drawing/2014/main" id="{6023473F-CF6D-9444-98F5-785C59DE5213}"/>
              </a:ext>
            </a:extLst>
          </p:cNvPr>
          <p:cNvPicPr>
            <a:picLocks noChangeAspect="1"/>
          </p:cNvPicPr>
          <p:nvPr/>
        </p:nvPicPr>
        <p:blipFill>
          <a:blip r:embed="rId2"/>
          <a:stretch>
            <a:fillRect/>
          </a:stretch>
        </p:blipFill>
        <p:spPr>
          <a:xfrm>
            <a:off x="3657600" y="914400"/>
            <a:ext cx="7371644" cy="5089326"/>
          </a:xfrm>
          <a:prstGeom prst="rect">
            <a:avLst/>
          </a:prstGeom>
        </p:spPr>
      </p:pic>
      <p:sp>
        <p:nvSpPr>
          <p:cNvPr id="13" name="Rectangle 12">
            <a:extLst>
              <a:ext uri="{FF2B5EF4-FFF2-40B4-BE49-F238E27FC236}">
                <a16:creationId xmlns:a16="http://schemas.microsoft.com/office/drawing/2014/main" id="{D552C897-4E91-6644-B4C0-99735F6F0744}"/>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4" name="Rectangle 13">
            <a:extLst>
              <a:ext uri="{FF2B5EF4-FFF2-40B4-BE49-F238E27FC236}">
                <a16:creationId xmlns:a16="http://schemas.microsoft.com/office/drawing/2014/main" id="{8A63E7E7-1572-704E-9D5E-5A7F38662956}"/>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51697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C065-14F4-4F8F-BAED-4F0D9BFE1478}"/>
              </a:ext>
            </a:extLst>
          </p:cNvPr>
          <p:cNvSpPr>
            <a:spLocks noGrp="1"/>
          </p:cNvSpPr>
          <p:nvPr>
            <p:ph type="title"/>
          </p:nvPr>
        </p:nvSpPr>
        <p:spPr/>
        <p:txBody>
          <a:bodyPr/>
          <a:lstStyle/>
          <a:p>
            <a:r>
              <a:rPr lang="en-US" dirty="0"/>
              <a:t>Case Manager </a:t>
            </a:r>
          </a:p>
        </p:txBody>
      </p:sp>
      <p:pic>
        <p:nvPicPr>
          <p:cNvPr id="9" name="Picture 8">
            <a:extLst>
              <a:ext uri="{FF2B5EF4-FFF2-40B4-BE49-F238E27FC236}">
                <a16:creationId xmlns:a16="http://schemas.microsoft.com/office/drawing/2014/main" id="{FAD87D6A-9166-3940-B324-37B320F03875}"/>
              </a:ext>
            </a:extLst>
          </p:cNvPr>
          <p:cNvPicPr>
            <a:picLocks noChangeAspect="1"/>
          </p:cNvPicPr>
          <p:nvPr/>
        </p:nvPicPr>
        <p:blipFill>
          <a:blip r:embed="rId2"/>
          <a:stretch>
            <a:fillRect/>
          </a:stretch>
        </p:blipFill>
        <p:spPr>
          <a:xfrm>
            <a:off x="3657600" y="914400"/>
            <a:ext cx="7356764" cy="5123192"/>
          </a:xfrm>
          <a:prstGeom prst="rect">
            <a:avLst/>
          </a:prstGeom>
        </p:spPr>
      </p:pic>
      <p:sp>
        <p:nvSpPr>
          <p:cNvPr id="11" name="Rectangle 10">
            <a:extLst>
              <a:ext uri="{FF2B5EF4-FFF2-40B4-BE49-F238E27FC236}">
                <a16:creationId xmlns:a16="http://schemas.microsoft.com/office/drawing/2014/main" id="{EAC8BD49-CB48-7142-A5BD-6E6B8A58AB31}"/>
              </a:ext>
            </a:extLst>
          </p:cNvPr>
          <p:cNvSpPr/>
          <p:nvPr/>
        </p:nvSpPr>
        <p:spPr>
          <a:xfrm>
            <a:off x="5868785" y="1271847"/>
            <a:ext cx="308402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Rectangle 11">
            <a:extLst>
              <a:ext uri="{FF2B5EF4-FFF2-40B4-BE49-F238E27FC236}">
                <a16:creationId xmlns:a16="http://schemas.microsoft.com/office/drawing/2014/main" id="{CE845EA7-A240-694F-A230-181B0D1C06FF}"/>
              </a:ext>
            </a:extLst>
          </p:cNvPr>
          <p:cNvSpPr/>
          <p:nvPr/>
        </p:nvSpPr>
        <p:spPr>
          <a:xfrm>
            <a:off x="9476508" y="5685905"/>
            <a:ext cx="1463039" cy="23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056417573"/>
      </p:ext>
    </p:extLst>
  </p:cSld>
  <p:clrMapOvr>
    <a:masterClrMapping/>
  </p:clrMapOvr>
</p:sld>
</file>

<file path=ppt/theme/theme1.xml><?xml version="1.0" encoding="utf-8"?>
<a:theme xmlns:a="http://schemas.openxmlformats.org/drawingml/2006/main" name="Office Theme">
  <a:themeElements>
    <a:clrScheme name="NCEANAPSA Mandated Report PPT">
      <a:dk1>
        <a:srgbClr val="000000"/>
      </a:dk1>
      <a:lt1>
        <a:srgbClr val="FFFFFF"/>
      </a:lt1>
      <a:dk2>
        <a:srgbClr val="533F94"/>
      </a:dk2>
      <a:lt2>
        <a:srgbClr val="E7E6E6"/>
      </a:lt2>
      <a:accent1>
        <a:srgbClr val="6966AC"/>
      </a:accent1>
      <a:accent2>
        <a:srgbClr val="85A449"/>
      </a:accent2>
      <a:accent3>
        <a:srgbClr val="A5A5A5"/>
      </a:accent3>
      <a:accent4>
        <a:srgbClr val="6966AC"/>
      </a:accent4>
      <a:accent5>
        <a:srgbClr val="5B9BD5"/>
      </a:accent5>
      <a:accent6>
        <a:srgbClr val="85A449"/>
      </a:accent6>
      <a:hlink>
        <a:srgbClr val="533F94"/>
      </a:hlink>
      <a:folHlink>
        <a:srgbClr val="6966A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2966</TotalTime>
  <Words>248</Words>
  <Application>Microsoft Macintosh PowerPoint</Application>
  <PresentationFormat>Widescreen</PresentationFormat>
  <Paragraphs>78</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Cambria</vt:lpstr>
      <vt:lpstr>Office Theme</vt:lpstr>
      <vt:lpstr>Click on your profession to see in which states  you may be mandated to report maltreatment*</vt:lpstr>
      <vt:lpstr>States where everyone is mandated to report</vt:lpstr>
      <vt:lpstr>Accountants</vt:lpstr>
      <vt:lpstr>Animal Control </vt:lpstr>
      <vt:lpstr>Attorneys </vt:lpstr>
      <vt:lpstr>Bankers </vt:lpstr>
      <vt:lpstr>Broker/Dealers, Investment Advisors </vt:lpstr>
      <vt:lpstr>Care Facility Owner/Employees </vt:lpstr>
      <vt:lpstr>Case Manager </vt:lpstr>
      <vt:lpstr>Clergy  </vt:lpstr>
      <vt:lpstr>Code Enforcement </vt:lpstr>
      <vt:lpstr>Coroners </vt:lpstr>
      <vt:lpstr>Dentist </vt:lpstr>
      <vt:lpstr>EMTs </vt:lpstr>
      <vt:lpstr>Fire Fighter</vt:lpstr>
      <vt:lpstr>Funeral Home Operator</vt:lpstr>
      <vt:lpstr>Government Funded Service Provider to Elderly </vt:lpstr>
      <vt:lpstr>Guardian/Conservator </vt:lpstr>
      <vt:lpstr>Health and Human Services Employees </vt:lpstr>
      <vt:lpstr>Homecare Planning Agency </vt:lpstr>
      <vt:lpstr>Home Health Aids </vt:lpstr>
      <vt:lpstr>Hospices </vt:lpstr>
      <vt:lpstr>Law Enforcement </vt:lpstr>
      <vt:lpstr>Medical Administration </vt:lpstr>
      <vt:lpstr>Medical Professional </vt:lpstr>
      <vt:lpstr>Mental Health Counselor/Therapist </vt:lpstr>
      <vt:lpstr>Notary  </vt:lpstr>
      <vt:lpstr>Paid Caregivers </vt:lpstr>
      <vt:lpstr>Pharmacists </vt:lpstr>
      <vt:lpstr>Postal Employee </vt:lpstr>
      <vt:lpstr>Probation Officers </vt:lpstr>
      <vt:lpstr>Psychologists </vt:lpstr>
      <vt:lpstr>School Personnel </vt:lpstr>
      <vt:lpstr>Senior Transportation Services </vt:lpstr>
      <vt:lpstr>Sheltered Workshop </vt:lpstr>
      <vt:lpstr>Social Workers </vt:lpstr>
      <vt:lpstr>Trustee </vt:lpstr>
      <vt:lpstr>Unpaid Caregivers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Delagrammatikas</dc:creator>
  <cp:lastModifiedBy>Alex Rozga</cp:lastModifiedBy>
  <cp:revision>81</cp:revision>
  <dcterms:created xsi:type="dcterms:W3CDTF">2019-12-31T21:33:40Z</dcterms:created>
  <dcterms:modified xsi:type="dcterms:W3CDTF">2020-09-04T21:06:41Z</dcterms:modified>
</cp:coreProperties>
</file>