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56" r:id="rId2"/>
  </p:sldMasterIdLst>
  <p:notesMasterIdLst>
    <p:notesMasterId r:id="rId13"/>
  </p:notesMasterIdLst>
  <p:handoutMasterIdLst>
    <p:handoutMasterId r:id="rId14"/>
  </p:handoutMasterIdLst>
  <p:sldIdLst>
    <p:sldId id="257" r:id="rId3"/>
    <p:sldId id="365" r:id="rId4"/>
    <p:sldId id="367" r:id="rId5"/>
    <p:sldId id="366" r:id="rId6"/>
    <p:sldId id="361" r:id="rId7"/>
    <p:sldId id="364" r:id="rId8"/>
    <p:sldId id="363" r:id="rId9"/>
    <p:sldId id="354" r:id="rId10"/>
    <p:sldId id="357" r:id="rId11"/>
    <p:sldId id="35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31A91F-12FC-46CE-AECF-70AD886C09A5}">
          <p14:sldIdLst>
            <p14:sldId id="257"/>
            <p14:sldId id="365"/>
            <p14:sldId id="367"/>
            <p14:sldId id="366"/>
            <p14:sldId id="361"/>
            <p14:sldId id="364"/>
            <p14:sldId id="363"/>
          </p14:sldIdLst>
        </p14:section>
        <p14:section name="Untitled Section" id="{DE882113-5E6C-445E-80C5-EACFF91F3CF7}">
          <p14:sldIdLst>
            <p14:sldId id="354"/>
            <p14:sldId id="357"/>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CB"/>
    <a:srgbClr val="9F74CE"/>
    <a:srgbClr val="6354CE"/>
    <a:srgbClr val="BF83BF"/>
    <a:srgbClr val="62BEC0"/>
    <a:srgbClr val="62448E"/>
    <a:srgbClr val="1C65B6"/>
    <a:srgbClr val="59CFD5"/>
    <a:srgbClr val="FEFCF7"/>
    <a:srgbClr val="315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3" autoAdjust="0"/>
    <p:restoredTop sz="86397" autoAdjust="0"/>
  </p:normalViewPr>
  <p:slideViewPr>
    <p:cSldViewPr snapToGrid="0">
      <p:cViewPr>
        <p:scale>
          <a:sx n="66" d="100"/>
          <a:sy n="66" d="100"/>
        </p:scale>
        <p:origin x="-252" y="-10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55EF4-4D2D-4DF4-BAE7-4747826797AE}"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n-US"/>
        </a:p>
      </dgm:t>
    </dgm:pt>
    <dgm:pt modelId="{33DDCFA5-1461-42EA-B539-E629256F01F5}" type="pres">
      <dgm:prSet presAssocID="{AF355EF4-4D2D-4DF4-BAE7-4747826797AE}" presName="Name0" presStyleCnt="0">
        <dgm:presLayoutVars>
          <dgm:chMax val="1"/>
          <dgm:dir/>
          <dgm:animLvl val="ctr"/>
          <dgm:resizeHandles val="exact"/>
        </dgm:presLayoutVars>
      </dgm:prSet>
      <dgm:spPr/>
    </dgm:pt>
  </dgm:ptLst>
  <dgm:cxnLst>
    <dgm:cxn modelId="{F26AE2CF-B500-4779-99B0-CBDBD97CDB27}" type="presOf" srcId="{AF355EF4-4D2D-4DF4-BAE7-4747826797AE}" destId="{33DDCFA5-1461-42EA-B539-E629256F01F5}"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18D39-BE0D-4991-8BB5-D311B0DED35A}"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B9838177-08E0-46A4-8802-A8424C8F5D6F}">
      <dgm:prSet phldrT="[Text]" custT="1"/>
      <dgm:spPr/>
      <dgm:t>
        <a:bodyPr/>
        <a:lstStyle/>
        <a:p>
          <a:r>
            <a:rPr lang="en-US" sz="4000" dirty="0">
              <a:solidFill>
                <a:schemeClr val="tx1">
                  <a:lumMod val="85000"/>
                  <a:lumOff val="15000"/>
                </a:schemeClr>
              </a:solidFill>
            </a:rPr>
            <a:t>The Client</a:t>
          </a:r>
        </a:p>
        <a:p>
          <a:r>
            <a:rPr lang="en-US" sz="1300" b="1" dirty="0">
              <a:solidFill>
                <a:schemeClr val="tx1">
                  <a:lumMod val="85000"/>
                  <a:lumOff val="15000"/>
                </a:schemeClr>
              </a:solidFill>
            </a:rPr>
            <a:t>Person-centered approach</a:t>
          </a:r>
        </a:p>
      </dgm:t>
      <dgm:extLst>
        <a:ext uri="{E40237B7-FDA0-4F09-8148-C483321AD2D9}">
          <dgm14:cNvPr xmlns:dgm14="http://schemas.microsoft.com/office/drawing/2010/diagram" id="0" name="" title="client centered diagram"/>
        </a:ext>
      </dgm:extLst>
    </dgm:pt>
    <dgm:pt modelId="{8C238590-0050-47EC-9D03-DEF3F4DCC0A2}" type="parTrans" cxnId="{8EAB3261-802F-4020-B5FB-87B45FEC62FF}">
      <dgm:prSet/>
      <dgm:spPr/>
      <dgm:t>
        <a:bodyPr/>
        <a:lstStyle/>
        <a:p>
          <a:endParaRPr lang="en-US"/>
        </a:p>
      </dgm:t>
    </dgm:pt>
    <dgm:pt modelId="{38E9100F-FD99-47CC-A42E-AE09BFC9DF1B}" type="sibTrans" cxnId="{8EAB3261-802F-4020-B5FB-87B45FEC62FF}">
      <dgm:prSet/>
      <dgm:spPr/>
      <dgm:t>
        <a:bodyPr/>
        <a:lstStyle/>
        <a:p>
          <a:endParaRPr lang="en-US"/>
        </a:p>
      </dgm:t>
    </dgm:pt>
    <dgm:pt modelId="{FE525DD6-0950-4B47-B4F5-791DD3B2DD7F}">
      <dgm:prSet phldrT="[Text]"/>
      <dgm:spPr/>
      <dgm:t>
        <a:bodyPr/>
        <a:lstStyle/>
        <a:p>
          <a:r>
            <a:rPr lang="en-US" b="1" dirty="0">
              <a:solidFill>
                <a:schemeClr val="tx1">
                  <a:lumMod val="85000"/>
                  <a:lumOff val="15000"/>
                </a:schemeClr>
              </a:solidFill>
            </a:rPr>
            <a:t>Assure confidentiality to client</a:t>
          </a:r>
        </a:p>
      </dgm:t>
      <dgm:extLst>
        <a:ext uri="{E40237B7-FDA0-4F09-8148-C483321AD2D9}">
          <dgm14:cNvPr xmlns:dgm14="http://schemas.microsoft.com/office/drawing/2010/diagram" id="0" name="" title="confidentiality"/>
        </a:ext>
      </dgm:extLst>
    </dgm:pt>
    <dgm:pt modelId="{FA569CBE-2167-4716-9E73-705EBF68A914}" type="parTrans" cxnId="{CFD205E3-BA48-4078-84E3-1009887AD9C3}">
      <dgm:prSet/>
      <dgm:spPr/>
      <dgm:t>
        <a:bodyPr/>
        <a:lstStyle/>
        <a:p>
          <a:endParaRPr lang="en-US"/>
        </a:p>
      </dgm:t>
    </dgm:pt>
    <dgm:pt modelId="{9D958563-4978-422D-8C4A-487D0B703B47}" type="sibTrans" cxnId="{CFD205E3-BA48-4078-84E3-1009887AD9C3}">
      <dgm:prSet/>
      <dgm:spPr/>
      <dgm:t>
        <a:bodyPr/>
        <a:lstStyle/>
        <a:p>
          <a:endParaRPr lang="en-US"/>
        </a:p>
      </dgm:t>
    </dgm:pt>
    <dgm:pt modelId="{5463F720-9E46-4A92-946A-2CA966584C29}">
      <dgm:prSet phldrT="[Text]"/>
      <dgm:spPr/>
      <dgm:t>
        <a:bodyPr/>
        <a:lstStyle/>
        <a:p>
          <a:r>
            <a:rPr lang="en-US" dirty="0">
              <a:solidFill>
                <a:schemeClr val="tx1">
                  <a:lumMod val="85000"/>
                  <a:lumOff val="15000"/>
                </a:schemeClr>
              </a:solidFill>
            </a:rPr>
            <a:t>Investigate to identify resolutions</a:t>
          </a:r>
        </a:p>
      </dgm:t>
      <dgm:extLst>
        <a:ext uri="{E40237B7-FDA0-4F09-8148-C483321AD2D9}">
          <dgm14:cNvPr xmlns:dgm14="http://schemas.microsoft.com/office/drawing/2010/diagram" id="0" name="" title="investigate"/>
        </a:ext>
      </dgm:extLst>
    </dgm:pt>
    <dgm:pt modelId="{8AFD4A1E-35E9-43F9-8ADC-ECB3E20AFC81}" type="parTrans" cxnId="{5597DC66-BD8E-4F86-B86F-D537850C0C7F}">
      <dgm:prSet/>
      <dgm:spPr/>
      <dgm:t>
        <a:bodyPr/>
        <a:lstStyle/>
        <a:p>
          <a:endParaRPr lang="en-US"/>
        </a:p>
      </dgm:t>
    </dgm:pt>
    <dgm:pt modelId="{0E5386F5-63A8-4145-BDB0-E21EF88BF5B2}" type="sibTrans" cxnId="{5597DC66-BD8E-4F86-B86F-D537850C0C7F}">
      <dgm:prSet/>
      <dgm:spPr/>
      <dgm:t>
        <a:bodyPr/>
        <a:lstStyle/>
        <a:p>
          <a:endParaRPr lang="en-US"/>
        </a:p>
      </dgm:t>
    </dgm:pt>
    <dgm:pt modelId="{8547EC5D-8487-4F87-972D-93113DD3D72D}">
      <dgm:prSet phldrT="[Text]"/>
      <dgm:spPr/>
      <dgm:t>
        <a:bodyPr/>
        <a:lstStyle/>
        <a:p>
          <a:r>
            <a:rPr lang="en-US" dirty="0">
              <a:solidFill>
                <a:schemeClr val="tx1">
                  <a:lumMod val="85000"/>
                  <a:lumOff val="15000"/>
                </a:schemeClr>
              </a:solidFill>
            </a:rPr>
            <a:t>Obtain informed consent</a:t>
          </a:r>
        </a:p>
      </dgm:t>
      <dgm:extLst>
        <a:ext uri="{E40237B7-FDA0-4F09-8148-C483321AD2D9}">
          <dgm14:cNvPr xmlns:dgm14="http://schemas.microsoft.com/office/drawing/2010/diagram" id="0" name="" title="consent"/>
        </a:ext>
      </dgm:extLst>
    </dgm:pt>
    <dgm:pt modelId="{F5CE2E23-3A48-4315-9E47-DA3AEC0AE667}" type="parTrans" cxnId="{6E986A52-9148-4362-A04A-D29973AEB6F6}">
      <dgm:prSet/>
      <dgm:spPr/>
      <dgm:t>
        <a:bodyPr/>
        <a:lstStyle/>
        <a:p>
          <a:endParaRPr lang="en-US"/>
        </a:p>
      </dgm:t>
    </dgm:pt>
    <dgm:pt modelId="{FED7FAFF-0580-474A-AF83-F94E0ED17487}" type="sibTrans" cxnId="{6E986A52-9148-4362-A04A-D29973AEB6F6}">
      <dgm:prSet/>
      <dgm:spPr/>
      <dgm:t>
        <a:bodyPr/>
        <a:lstStyle/>
        <a:p>
          <a:endParaRPr lang="en-US"/>
        </a:p>
      </dgm:t>
    </dgm:pt>
    <dgm:pt modelId="{682F44FC-1177-4ED8-8F17-157CBC71A44A}">
      <dgm:prSet phldrT="[Text]"/>
      <dgm:spPr/>
      <dgm:t>
        <a:bodyPr/>
        <a:lstStyle/>
        <a:p>
          <a:r>
            <a:rPr lang="en-US" dirty="0">
              <a:solidFill>
                <a:schemeClr val="tx1">
                  <a:lumMod val="85000"/>
                  <a:lumOff val="15000"/>
                </a:schemeClr>
              </a:solidFill>
            </a:rPr>
            <a:t>Focus on resolution based on client goals</a:t>
          </a:r>
        </a:p>
      </dgm:t>
      <dgm:extLst>
        <a:ext uri="{E40237B7-FDA0-4F09-8148-C483321AD2D9}">
          <dgm14:cNvPr xmlns:dgm14="http://schemas.microsoft.com/office/drawing/2010/diagram" id="0" name="" title="resolution"/>
        </a:ext>
      </dgm:extLst>
    </dgm:pt>
    <dgm:pt modelId="{E74C034C-6BCF-4AB4-81F8-C82B82500B28}" type="parTrans" cxnId="{9D43824B-204B-4E0A-AE00-00E7CA88C0EF}">
      <dgm:prSet/>
      <dgm:spPr/>
      <dgm:t>
        <a:bodyPr/>
        <a:lstStyle/>
        <a:p>
          <a:endParaRPr lang="en-US"/>
        </a:p>
      </dgm:t>
    </dgm:pt>
    <dgm:pt modelId="{AB675F85-0EEA-4E31-9A16-963F95234F1A}" type="sibTrans" cxnId="{9D43824B-204B-4E0A-AE00-00E7CA88C0EF}">
      <dgm:prSet/>
      <dgm:spPr/>
      <dgm:t>
        <a:bodyPr/>
        <a:lstStyle/>
        <a:p>
          <a:endParaRPr lang="en-US"/>
        </a:p>
      </dgm:t>
    </dgm:pt>
    <dgm:pt modelId="{A7B47E7A-4843-45FA-9FC4-24878A60480A}">
      <dgm:prSet phldrT="[Text]"/>
      <dgm:spPr/>
      <dgm:t>
        <a:bodyPr/>
        <a:lstStyle/>
        <a:p>
          <a:endParaRPr lang="en-US"/>
        </a:p>
      </dgm:t>
    </dgm:pt>
    <dgm:pt modelId="{567C5214-3AF9-4AEA-A084-8D4D0B056D3F}" type="parTrans" cxnId="{75B31FCB-B0C1-4308-91B8-705707CB2B12}">
      <dgm:prSet/>
      <dgm:spPr/>
      <dgm:t>
        <a:bodyPr/>
        <a:lstStyle/>
        <a:p>
          <a:endParaRPr lang="en-US"/>
        </a:p>
      </dgm:t>
    </dgm:pt>
    <dgm:pt modelId="{03477E90-65CD-40CA-8135-8F891692C801}" type="sibTrans" cxnId="{75B31FCB-B0C1-4308-91B8-705707CB2B12}">
      <dgm:prSet/>
      <dgm:spPr/>
      <dgm:t>
        <a:bodyPr/>
        <a:lstStyle/>
        <a:p>
          <a:endParaRPr lang="en-US"/>
        </a:p>
      </dgm:t>
    </dgm:pt>
    <dgm:pt modelId="{5F4450ED-B5DD-44C1-9212-E131C251D98A}">
      <dgm:prSet phldrT="[Text]"/>
      <dgm:spPr/>
      <dgm:t>
        <a:bodyPr/>
        <a:lstStyle/>
        <a:p>
          <a:r>
            <a:rPr lang="en-US" dirty="0">
              <a:solidFill>
                <a:schemeClr val="tx1">
                  <a:lumMod val="85000"/>
                  <a:lumOff val="15000"/>
                </a:schemeClr>
              </a:solidFill>
            </a:rPr>
            <a:t>With client permission, collaborate with APS, case manager, provider</a:t>
          </a:r>
        </a:p>
      </dgm:t>
      <dgm:extLst>
        <a:ext uri="{E40237B7-FDA0-4F09-8148-C483321AD2D9}">
          <dgm14:cNvPr xmlns:dgm14="http://schemas.microsoft.com/office/drawing/2010/diagram" id="0" name="" title="collaboration"/>
        </a:ext>
      </dgm:extLst>
    </dgm:pt>
    <dgm:pt modelId="{E58573F2-6EDF-433F-A801-3E36C5DAD97F}" type="parTrans" cxnId="{7D9A0ED6-0BEA-44A2-BE88-2EF54517D396}">
      <dgm:prSet/>
      <dgm:spPr/>
      <dgm:t>
        <a:bodyPr/>
        <a:lstStyle/>
        <a:p>
          <a:endParaRPr lang="en-US"/>
        </a:p>
      </dgm:t>
    </dgm:pt>
    <dgm:pt modelId="{87CA3C78-548B-4125-9115-B6B7CF323578}" type="sibTrans" cxnId="{7D9A0ED6-0BEA-44A2-BE88-2EF54517D396}">
      <dgm:prSet/>
      <dgm:spPr/>
      <dgm:t>
        <a:bodyPr/>
        <a:lstStyle/>
        <a:p>
          <a:endParaRPr lang="en-US"/>
        </a:p>
      </dgm:t>
    </dgm:pt>
    <dgm:pt modelId="{DEBA251F-B572-407B-BB69-8F64866D853E}">
      <dgm:prSet phldrT="[Text]"/>
      <dgm:spPr/>
      <dgm:t>
        <a:bodyPr/>
        <a:lstStyle/>
        <a:p>
          <a:r>
            <a:rPr lang="en-US" dirty="0">
              <a:solidFill>
                <a:schemeClr val="tx1">
                  <a:lumMod val="85000"/>
                  <a:lumOff val="15000"/>
                </a:schemeClr>
              </a:solidFill>
            </a:rPr>
            <a:t>Provide information about rights and options, and referrals</a:t>
          </a:r>
        </a:p>
      </dgm:t>
      <dgm:extLst>
        <a:ext uri="{E40237B7-FDA0-4F09-8148-C483321AD2D9}">
          <dgm14:cNvPr xmlns:dgm14="http://schemas.microsoft.com/office/drawing/2010/diagram" id="0" name="" title="information"/>
        </a:ext>
      </dgm:extLst>
    </dgm:pt>
    <dgm:pt modelId="{F991A386-27F2-4F2D-AD43-DC0AD536D760}" type="parTrans" cxnId="{6C293261-6F1E-4B5A-845F-854C972E4A70}">
      <dgm:prSet/>
      <dgm:spPr/>
      <dgm:t>
        <a:bodyPr/>
        <a:lstStyle/>
        <a:p>
          <a:endParaRPr lang="en-US"/>
        </a:p>
      </dgm:t>
    </dgm:pt>
    <dgm:pt modelId="{4C9ABC34-D68E-4BA5-B131-C8995111E53C}" type="sibTrans" cxnId="{6C293261-6F1E-4B5A-845F-854C972E4A70}">
      <dgm:prSet/>
      <dgm:spPr/>
      <dgm:t>
        <a:bodyPr/>
        <a:lstStyle/>
        <a:p>
          <a:endParaRPr lang="en-US"/>
        </a:p>
      </dgm:t>
    </dgm:pt>
    <dgm:pt modelId="{5A62C1FD-658D-4EF4-845E-7F74108D9BE1}" type="pres">
      <dgm:prSet presAssocID="{CE118D39-BE0D-4991-8BB5-D311B0DED35A}" presName="Name0" presStyleCnt="0">
        <dgm:presLayoutVars>
          <dgm:chMax val="1"/>
          <dgm:chPref val="1"/>
          <dgm:dir/>
          <dgm:animOne val="branch"/>
          <dgm:animLvl val="lvl"/>
        </dgm:presLayoutVars>
      </dgm:prSet>
      <dgm:spPr/>
    </dgm:pt>
    <dgm:pt modelId="{4E0263F3-8E31-4393-A385-60333FD282BC}" type="pres">
      <dgm:prSet presAssocID="{B9838177-08E0-46A4-8802-A8424C8F5D6F}" presName="Parent" presStyleLbl="node0" presStyleIdx="0" presStyleCnt="1">
        <dgm:presLayoutVars>
          <dgm:chMax val="6"/>
          <dgm:chPref val="6"/>
        </dgm:presLayoutVars>
      </dgm:prSet>
      <dgm:spPr/>
    </dgm:pt>
    <dgm:pt modelId="{7EE4FB1A-197C-4C18-92C1-10293CED9BBE}" type="pres">
      <dgm:prSet presAssocID="{FE525DD6-0950-4B47-B4F5-791DD3B2DD7F}" presName="Accent1" presStyleCnt="0"/>
      <dgm:spPr/>
    </dgm:pt>
    <dgm:pt modelId="{7ED8E05D-8677-4D31-B564-1EA7A2D93094}" type="pres">
      <dgm:prSet presAssocID="{FE525DD6-0950-4B47-B4F5-791DD3B2DD7F}" presName="Accent" presStyleLbl="bgShp" presStyleIdx="0" presStyleCnt="6"/>
      <dgm:spPr/>
    </dgm:pt>
    <dgm:pt modelId="{359C215B-0012-424C-A789-090841B80479}" type="pres">
      <dgm:prSet presAssocID="{FE525DD6-0950-4B47-B4F5-791DD3B2DD7F}" presName="Child1" presStyleLbl="node1" presStyleIdx="0" presStyleCnt="6">
        <dgm:presLayoutVars>
          <dgm:chMax val="0"/>
          <dgm:chPref val="0"/>
          <dgm:bulletEnabled val="1"/>
        </dgm:presLayoutVars>
      </dgm:prSet>
      <dgm:spPr/>
    </dgm:pt>
    <dgm:pt modelId="{08637A0A-6AF6-4429-9413-245B7E4E3D1B}" type="pres">
      <dgm:prSet presAssocID="{5463F720-9E46-4A92-946A-2CA966584C29}" presName="Accent2" presStyleCnt="0"/>
      <dgm:spPr/>
    </dgm:pt>
    <dgm:pt modelId="{6DDE9565-3375-47A5-A351-434A2F2FA328}" type="pres">
      <dgm:prSet presAssocID="{5463F720-9E46-4A92-946A-2CA966584C29}" presName="Accent" presStyleLbl="bgShp" presStyleIdx="1" presStyleCnt="6"/>
      <dgm:spPr/>
      <dgm:extLst>
        <a:ext uri="{E40237B7-FDA0-4F09-8148-C483321AD2D9}">
          <dgm14:cNvPr xmlns:dgm14="http://schemas.microsoft.com/office/drawing/2010/diagram" id="0" name="" title="space"/>
        </a:ext>
      </dgm:extLst>
    </dgm:pt>
    <dgm:pt modelId="{FAE524BA-06B2-465D-9183-05E1DBE6268F}" type="pres">
      <dgm:prSet presAssocID="{5463F720-9E46-4A92-946A-2CA966584C29}" presName="Child2" presStyleLbl="node1" presStyleIdx="1" presStyleCnt="6">
        <dgm:presLayoutVars>
          <dgm:chMax val="0"/>
          <dgm:chPref val="0"/>
          <dgm:bulletEnabled val="1"/>
        </dgm:presLayoutVars>
      </dgm:prSet>
      <dgm:spPr/>
    </dgm:pt>
    <dgm:pt modelId="{B9DA89E7-8BCC-4964-A089-DFACEBB0B5FF}" type="pres">
      <dgm:prSet presAssocID="{8547EC5D-8487-4F87-972D-93113DD3D72D}" presName="Accent3" presStyleCnt="0"/>
      <dgm:spPr/>
    </dgm:pt>
    <dgm:pt modelId="{7D3E6FC2-F984-4C80-A26C-F0FDB1D28384}" type="pres">
      <dgm:prSet presAssocID="{8547EC5D-8487-4F87-972D-93113DD3D72D}" presName="Accent" presStyleLbl="bgShp" presStyleIdx="2" presStyleCnt="6"/>
      <dgm:spPr/>
      <dgm:extLst>
        <a:ext uri="{E40237B7-FDA0-4F09-8148-C483321AD2D9}">
          <dgm14:cNvPr xmlns:dgm14="http://schemas.microsoft.com/office/drawing/2010/diagram" id="0" name="" title="space"/>
        </a:ext>
      </dgm:extLst>
    </dgm:pt>
    <dgm:pt modelId="{F3279892-23D8-4EA7-B227-0070BC471B7A}" type="pres">
      <dgm:prSet presAssocID="{8547EC5D-8487-4F87-972D-93113DD3D72D}" presName="Child3" presStyleLbl="node1" presStyleIdx="2" presStyleCnt="6">
        <dgm:presLayoutVars>
          <dgm:chMax val="0"/>
          <dgm:chPref val="0"/>
          <dgm:bulletEnabled val="1"/>
        </dgm:presLayoutVars>
      </dgm:prSet>
      <dgm:spPr/>
    </dgm:pt>
    <dgm:pt modelId="{F861BA27-DC57-4C40-AAEB-3A0A0DD00A22}" type="pres">
      <dgm:prSet presAssocID="{682F44FC-1177-4ED8-8F17-157CBC71A44A}" presName="Accent4" presStyleCnt="0"/>
      <dgm:spPr/>
    </dgm:pt>
    <dgm:pt modelId="{FC3C9098-3297-47E8-AC77-F47AB3518F52}" type="pres">
      <dgm:prSet presAssocID="{682F44FC-1177-4ED8-8F17-157CBC71A44A}" presName="Accent" presStyleLbl="bgShp" presStyleIdx="3" presStyleCnt="6"/>
      <dgm:spPr/>
      <dgm:extLst>
        <a:ext uri="{E40237B7-FDA0-4F09-8148-C483321AD2D9}">
          <dgm14:cNvPr xmlns:dgm14="http://schemas.microsoft.com/office/drawing/2010/diagram" id="0" name="" title="space"/>
        </a:ext>
      </dgm:extLst>
    </dgm:pt>
    <dgm:pt modelId="{E89A9773-8B32-47CB-AF88-AB1BFADDF28A}" type="pres">
      <dgm:prSet presAssocID="{682F44FC-1177-4ED8-8F17-157CBC71A44A}" presName="Child4" presStyleLbl="node1" presStyleIdx="3" presStyleCnt="6">
        <dgm:presLayoutVars>
          <dgm:chMax val="0"/>
          <dgm:chPref val="0"/>
          <dgm:bulletEnabled val="1"/>
        </dgm:presLayoutVars>
      </dgm:prSet>
      <dgm:spPr/>
    </dgm:pt>
    <dgm:pt modelId="{B4BB97F3-08D8-4C0C-AC88-F91C16AB2714}" type="pres">
      <dgm:prSet presAssocID="{5F4450ED-B5DD-44C1-9212-E131C251D98A}" presName="Accent5" presStyleCnt="0"/>
      <dgm:spPr/>
    </dgm:pt>
    <dgm:pt modelId="{FFDADA2B-9D40-49AF-BA3A-3F141FA705BE}" type="pres">
      <dgm:prSet presAssocID="{5F4450ED-B5DD-44C1-9212-E131C251D98A}" presName="Accent" presStyleLbl="bgShp" presStyleIdx="4" presStyleCnt="6"/>
      <dgm:spPr/>
      <dgm:extLst>
        <a:ext uri="{E40237B7-FDA0-4F09-8148-C483321AD2D9}">
          <dgm14:cNvPr xmlns:dgm14="http://schemas.microsoft.com/office/drawing/2010/diagram" id="0" name="" title="space"/>
        </a:ext>
      </dgm:extLst>
    </dgm:pt>
    <dgm:pt modelId="{D2051BF2-A937-4D5F-B5E3-DD7F1E7BC876}" type="pres">
      <dgm:prSet presAssocID="{5F4450ED-B5DD-44C1-9212-E131C251D98A}" presName="Child5" presStyleLbl="node1" presStyleIdx="4" presStyleCnt="6">
        <dgm:presLayoutVars>
          <dgm:chMax val="0"/>
          <dgm:chPref val="0"/>
          <dgm:bulletEnabled val="1"/>
        </dgm:presLayoutVars>
      </dgm:prSet>
      <dgm:spPr/>
    </dgm:pt>
    <dgm:pt modelId="{6E250191-8345-4FA5-8AC4-ED70AB3AE543}" type="pres">
      <dgm:prSet presAssocID="{DEBA251F-B572-407B-BB69-8F64866D853E}" presName="Accent6" presStyleCnt="0"/>
      <dgm:spPr/>
    </dgm:pt>
    <dgm:pt modelId="{758F77E2-E10E-4449-8A9E-2AD7E4A23FE5}" type="pres">
      <dgm:prSet presAssocID="{DEBA251F-B572-407B-BB69-8F64866D853E}" presName="Accent" presStyleLbl="bgShp" presStyleIdx="5" presStyleCnt="6"/>
      <dgm:spPr/>
      <dgm:extLst>
        <a:ext uri="{E40237B7-FDA0-4F09-8148-C483321AD2D9}">
          <dgm14:cNvPr xmlns:dgm14="http://schemas.microsoft.com/office/drawing/2010/diagram" id="0" name="" title="space"/>
        </a:ext>
      </dgm:extLst>
    </dgm:pt>
    <dgm:pt modelId="{397071E9-16B3-4C32-A41E-9ECE31E47396}" type="pres">
      <dgm:prSet presAssocID="{DEBA251F-B572-407B-BB69-8F64866D853E}" presName="Child6" presStyleLbl="node1" presStyleIdx="5" presStyleCnt="6">
        <dgm:presLayoutVars>
          <dgm:chMax val="0"/>
          <dgm:chPref val="0"/>
          <dgm:bulletEnabled val="1"/>
        </dgm:presLayoutVars>
      </dgm:prSet>
      <dgm:spPr/>
    </dgm:pt>
  </dgm:ptLst>
  <dgm:cxnLst>
    <dgm:cxn modelId="{3AB68940-A2E8-479D-BEF3-CE7625683E90}" type="presOf" srcId="{5F4450ED-B5DD-44C1-9212-E131C251D98A}" destId="{D2051BF2-A937-4D5F-B5E3-DD7F1E7BC876}" srcOrd="0" destOrd="0" presId="urn:microsoft.com/office/officeart/2011/layout/HexagonRadial"/>
    <dgm:cxn modelId="{2CE8C25B-E6CF-4A9B-B99B-C43C2CEF2B77}" type="presOf" srcId="{682F44FC-1177-4ED8-8F17-157CBC71A44A}" destId="{E89A9773-8B32-47CB-AF88-AB1BFADDF28A}" srcOrd="0" destOrd="0" presId="urn:microsoft.com/office/officeart/2011/layout/HexagonRadial"/>
    <dgm:cxn modelId="{6C293261-6F1E-4B5A-845F-854C972E4A70}" srcId="{B9838177-08E0-46A4-8802-A8424C8F5D6F}" destId="{DEBA251F-B572-407B-BB69-8F64866D853E}" srcOrd="5" destOrd="0" parTransId="{F991A386-27F2-4F2D-AD43-DC0AD536D760}" sibTransId="{4C9ABC34-D68E-4BA5-B131-C8995111E53C}"/>
    <dgm:cxn modelId="{8EAB3261-802F-4020-B5FB-87B45FEC62FF}" srcId="{CE118D39-BE0D-4991-8BB5-D311B0DED35A}" destId="{B9838177-08E0-46A4-8802-A8424C8F5D6F}" srcOrd="0" destOrd="0" parTransId="{8C238590-0050-47EC-9D03-DEF3F4DCC0A2}" sibTransId="{38E9100F-FD99-47CC-A42E-AE09BFC9DF1B}"/>
    <dgm:cxn modelId="{5597DC66-BD8E-4F86-B86F-D537850C0C7F}" srcId="{B9838177-08E0-46A4-8802-A8424C8F5D6F}" destId="{5463F720-9E46-4A92-946A-2CA966584C29}" srcOrd="1" destOrd="0" parTransId="{8AFD4A1E-35E9-43F9-8ADC-ECB3E20AFC81}" sibTransId="{0E5386F5-63A8-4145-BDB0-E21EF88BF5B2}"/>
    <dgm:cxn modelId="{9D43824B-204B-4E0A-AE00-00E7CA88C0EF}" srcId="{B9838177-08E0-46A4-8802-A8424C8F5D6F}" destId="{682F44FC-1177-4ED8-8F17-157CBC71A44A}" srcOrd="3" destOrd="0" parTransId="{E74C034C-6BCF-4AB4-81F8-C82B82500B28}" sibTransId="{AB675F85-0EEA-4E31-9A16-963F95234F1A}"/>
    <dgm:cxn modelId="{7BFAE84E-7BA9-4374-A291-4B863C7153F6}" type="presOf" srcId="{B9838177-08E0-46A4-8802-A8424C8F5D6F}" destId="{4E0263F3-8E31-4393-A385-60333FD282BC}" srcOrd="0" destOrd="0" presId="urn:microsoft.com/office/officeart/2011/layout/HexagonRadial"/>
    <dgm:cxn modelId="{6E986A52-9148-4362-A04A-D29973AEB6F6}" srcId="{B9838177-08E0-46A4-8802-A8424C8F5D6F}" destId="{8547EC5D-8487-4F87-972D-93113DD3D72D}" srcOrd="2" destOrd="0" parTransId="{F5CE2E23-3A48-4315-9E47-DA3AEC0AE667}" sibTransId="{FED7FAFF-0580-474A-AF83-F94E0ED17487}"/>
    <dgm:cxn modelId="{F5927174-B5A8-49B7-BAE7-B47931A59AAD}" type="presOf" srcId="{FE525DD6-0950-4B47-B4F5-791DD3B2DD7F}" destId="{359C215B-0012-424C-A789-090841B80479}" srcOrd="0" destOrd="0" presId="urn:microsoft.com/office/officeart/2011/layout/HexagonRadial"/>
    <dgm:cxn modelId="{D222FF78-0FA2-48B6-BE01-7B48B5801CC7}" type="presOf" srcId="{5463F720-9E46-4A92-946A-2CA966584C29}" destId="{FAE524BA-06B2-465D-9183-05E1DBE6268F}" srcOrd="0" destOrd="0" presId="urn:microsoft.com/office/officeart/2011/layout/HexagonRadial"/>
    <dgm:cxn modelId="{D4259AB5-EABF-49A4-95F0-69A383FD9F84}" type="presOf" srcId="{8547EC5D-8487-4F87-972D-93113DD3D72D}" destId="{F3279892-23D8-4EA7-B227-0070BC471B7A}" srcOrd="0" destOrd="0" presId="urn:microsoft.com/office/officeart/2011/layout/HexagonRadial"/>
    <dgm:cxn modelId="{441F52BD-58D8-498D-A075-A25D6A5C0F49}" type="presOf" srcId="{DEBA251F-B572-407B-BB69-8F64866D853E}" destId="{397071E9-16B3-4C32-A41E-9ECE31E47396}" srcOrd="0" destOrd="0" presId="urn:microsoft.com/office/officeart/2011/layout/HexagonRadial"/>
    <dgm:cxn modelId="{75B31FCB-B0C1-4308-91B8-705707CB2B12}" srcId="{CE118D39-BE0D-4991-8BB5-D311B0DED35A}" destId="{A7B47E7A-4843-45FA-9FC4-24878A60480A}" srcOrd="1" destOrd="0" parTransId="{567C5214-3AF9-4AEA-A084-8D4D0B056D3F}" sibTransId="{03477E90-65CD-40CA-8135-8F891692C801}"/>
    <dgm:cxn modelId="{7D9A0ED6-0BEA-44A2-BE88-2EF54517D396}" srcId="{B9838177-08E0-46A4-8802-A8424C8F5D6F}" destId="{5F4450ED-B5DD-44C1-9212-E131C251D98A}" srcOrd="4" destOrd="0" parTransId="{E58573F2-6EDF-433F-A801-3E36C5DAD97F}" sibTransId="{87CA3C78-548B-4125-9115-B6B7CF323578}"/>
    <dgm:cxn modelId="{CFD205E3-BA48-4078-84E3-1009887AD9C3}" srcId="{B9838177-08E0-46A4-8802-A8424C8F5D6F}" destId="{FE525DD6-0950-4B47-B4F5-791DD3B2DD7F}" srcOrd="0" destOrd="0" parTransId="{FA569CBE-2167-4716-9E73-705EBF68A914}" sibTransId="{9D958563-4978-422D-8C4A-487D0B703B47}"/>
    <dgm:cxn modelId="{C3B747F3-E365-427B-BFBC-C37595779F2D}" type="presOf" srcId="{CE118D39-BE0D-4991-8BB5-D311B0DED35A}" destId="{5A62C1FD-658D-4EF4-845E-7F74108D9BE1}" srcOrd="0" destOrd="0" presId="urn:microsoft.com/office/officeart/2011/layout/HexagonRadial"/>
    <dgm:cxn modelId="{F6EA2684-0022-4765-B73F-DF901DE4680D}" type="presParOf" srcId="{5A62C1FD-658D-4EF4-845E-7F74108D9BE1}" destId="{4E0263F3-8E31-4393-A385-60333FD282BC}" srcOrd="0" destOrd="0" presId="urn:microsoft.com/office/officeart/2011/layout/HexagonRadial"/>
    <dgm:cxn modelId="{3EC8655D-69EC-449A-B091-3FBA6E87C52D}" type="presParOf" srcId="{5A62C1FD-658D-4EF4-845E-7F74108D9BE1}" destId="{7EE4FB1A-197C-4C18-92C1-10293CED9BBE}" srcOrd="1" destOrd="0" presId="urn:microsoft.com/office/officeart/2011/layout/HexagonRadial"/>
    <dgm:cxn modelId="{45CF50C8-B07D-4615-82C6-5383ACF8FA33}" type="presParOf" srcId="{7EE4FB1A-197C-4C18-92C1-10293CED9BBE}" destId="{7ED8E05D-8677-4D31-B564-1EA7A2D93094}" srcOrd="0" destOrd="0" presId="urn:microsoft.com/office/officeart/2011/layout/HexagonRadial"/>
    <dgm:cxn modelId="{D15A1777-2C15-4DBA-B4C7-694790965C1A}" type="presParOf" srcId="{5A62C1FD-658D-4EF4-845E-7F74108D9BE1}" destId="{359C215B-0012-424C-A789-090841B80479}" srcOrd="2" destOrd="0" presId="urn:microsoft.com/office/officeart/2011/layout/HexagonRadial"/>
    <dgm:cxn modelId="{E6174867-B5F6-4E83-BEDC-6805347CA92F}" type="presParOf" srcId="{5A62C1FD-658D-4EF4-845E-7F74108D9BE1}" destId="{08637A0A-6AF6-4429-9413-245B7E4E3D1B}" srcOrd="3" destOrd="0" presId="urn:microsoft.com/office/officeart/2011/layout/HexagonRadial"/>
    <dgm:cxn modelId="{DB41E13E-6CD9-4CAC-B06E-3C13C0317B43}" type="presParOf" srcId="{08637A0A-6AF6-4429-9413-245B7E4E3D1B}" destId="{6DDE9565-3375-47A5-A351-434A2F2FA328}" srcOrd="0" destOrd="0" presId="urn:microsoft.com/office/officeart/2011/layout/HexagonRadial"/>
    <dgm:cxn modelId="{DB7B5DBB-7A85-43B4-BF4F-D11E04BA6137}" type="presParOf" srcId="{5A62C1FD-658D-4EF4-845E-7F74108D9BE1}" destId="{FAE524BA-06B2-465D-9183-05E1DBE6268F}" srcOrd="4" destOrd="0" presId="urn:microsoft.com/office/officeart/2011/layout/HexagonRadial"/>
    <dgm:cxn modelId="{460B568A-B841-4A9C-BBBB-9EC79BA1DC04}" type="presParOf" srcId="{5A62C1FD-658D-4EF4-845E-7F74108D9BE1}" destId="{B9DA89E7-8BCC-4964-A089-DFACEBB0B5FF}" srcOrd="5" destOrd="0" presId="urn:microsoft.com/office/officeart/2011/layout/HexagonRadial"/>
    <dgm:cxn modelId="{04A6B79E-E453-4728-A0FF-719DFD545ECF}" type="presParOf" srcId="{B9DA89E7-8BCC-4964-A089-DFACEBB0B5FF}" destId="{7D3E6FC2-F984-4C80-A26C-F0FDB1D28384}" srcOrd="0" destOrd="0" presId="urn:microsoft.com/office/officeart/2011/layout/HexagonRadial"/>
    <dgm:cxn modelId="{614EE920-7A67-4972-802A-0DE56DA5D29A}" type="presParOf" srcId="{5A62C1FD-658D-4EF4-845E-7F74108D9BE1}" destId="{F3279892-23D8-4EA7-B227-0070BC471B7A}" srcOrd="6" destOrd="0" presId="urn:microsoft.com/office/officeart/2011/layout/HexagonRadial"/>
    <dgm:cxn modelId="{6EB51941-AABA-4A8F-86A6-5987FE2293E0}" type="presParOf" srcId="{5A62C1FD-658D-4EF4-845E-7F74108D9BE1}" destId="{F861BA27-DC57-4C40-AAEB-3A0A0DD00A22}" srcOrd="7" destOrd="0" presId="urn:microsoft.com/office/officeart/2011/layout/HexagonRadial"/>
    <dgm:cxn modelId="{D76A22A5-38C1-487B-8B81-F9014939EBDB}" type="presParOf" srcId="{F861BA27-DC57-4C40-AAEB-3A0A0DD00A22}" destId="{FC3C9098-3297-47E8-AC77-F47AB3518F52}" srcOrd="0" destOrd="0" presId="urn:microsoft.com/office/officeart/2011/layout/HexagonRadial"/>
    <dgm:cxn modelId="{94271C90-FBCA-483C-B226-D430D7EC06E7}" type="presParOf" srcId="{5A62C1FD-658D-4EF4-845E-7F74108D9BE1}" destId="{E89A9773-8B32-47CB-AF88-AB1BFADDF28A}" srcOrd="8" destOrd="0" presId="urn:microsoft.com/office/officeart/2011/layout/HexagonRadial"/>
    <dgm:cxn modelId="{73EFA5E8-0894-44F9-B307-842F2A149BAB}" type="presParOf" srcId="{5A62C1FD-658D-4EF4-845E-7F74108D9BE1}" destId="{B4BB97F3-08D8-4C0C-AC88-F91C16AB2714}" srcOrd="9" destOrd="0" presId="urn:microsoft.com/office/officeart/2011/layout/HexagonRadial"/>
    <dgm:cxn modelId="{6916CEC1-3D98-4EB0-BF66-55842FB1354E}" type="presParOf" srcId="{B4BB97F3-08D8-4C0C-AC88-F91C16AB2714}" destId="{FFDADA2B-9D40-49AF-BA3A-3F141FA705BE}" srcOrd="0" destOrd="0" presId="urn:microsoft.com/office/officeart/2011/layout/HexagonRadial"/>
    <dgm:cxn modelId="{4F86A163-DD93-429F-A754-E584C54425A4}" type="presParOf" srcId="{5A62C1FD-658D-4EF4-845E-7F74108D9BE1}" destId="{D2051BF2-A937-4D5F-B5E3-DD7F1E7BC876}" srcOrd="10" destOrd="0" presId="urn:microsoft.com/office/officeart/2011/layout/HexagonRadial"/>
    <dgm:cxn modelId="{E02203A6-BAA6-444C-AFC6-B4BDAC5EDF1E}" type="presParOf" srcId="{5A62C1FD-658D-4EF4-845E-7F74108D9BE1}" destId="{6E250191-8345-4FA5-8AC4-ED70AB3AE543}" srcOrd="11" destOrd="0" presId="urn:microsoft.com/office/officeart/2011/layout/HexagonRadial"/>
    <dgm:cxn modelId="{B0E56AF4-9C42-4E61-9CC2-6A489F60CF57}" type="presParOf" srcId="{6E250191-8345-4FA5-8AC4-ED70AB3AE543}" destId="{758F77E2-E10E-4449-8A9E-2AD7E4A23FE5}" srcOrd="0" destOrd="0" presId="urn:microsoft.com/office/officeart/2011/layout/HexagonRadial"/>
    <dgm:cxn modelId="{D8FC2833-D60E-49CD-9BB1-18C24EAE87FF}" type="presParOf" srcId="{5A62C1FD-658D-4EF4-845E-7F74108D9BE1}" destId="{397071E9-16B3-4C32-A41E-9ECE31E47396}" srcOrd="12" destOrd="0" presId="urn:microsoft.com/office/officeart/2011/layout/HexagonRadial"/>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63F3-8E31-4393-A385-60333FD282BC}">
      <dsp:nvSpPr>
        <dsp:cNvPr id="0" name=""/>
        <dsp:cNvSpPr/>
      </dsp:nvSpPr>
      <dsp:spPr>
        <a:xfrm>
          <a:off x="2584315" y="1868241"/>
          <a:ext cx="2374615" cy="2054138"/>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lumMod val="85000"/>
                  <a:lumOff val="15000"/>
                </a:schemeClr>
              </a:solidFill>
            </a:rPr>
            <a:t>The Client</a:t>
          </a:r>
        </a:p>
        <a:p>
          <a:pPr marL="0" lvl="0" indent="0" algn="ctr" defTabSz="1778000">
            <a:lnSpc>
              <a:spcPct val="90000"/>
            </a:lnSpc>
            <a:spcBef>
              <a:spcPct val="0"/>
            </a:spcBef>
            <a:spcAft>
              <a:spcPct val="35000"/>
            </a:spcAft>
            <a:buNone/>
          </a:pPr>
          <a:r>
            <a:rPr lang="en-US" sz="1300" b="1" kern="1200" dirty="0">
              <a:solidFill>
                <a:schemeClr val="tx1">
                  <a:lumMod val="85000"/>
                  <a:lumOff val="15000"/>
                </a:schemeClr>
              </a:solidFill>
            </a:rPr>
            <a:t>Person-centered approach</a:t>
          </a:r>
        </a:p>
      </dsp:txBody>
      <dsp:txXfrm>
        <a:off x="2977822" y="2208640"/>
        <a:ext cx="1587601" cy="1373340"/>
      </dsp:txXfrm>
    </dsp:sp>
    <dsp:sp modelId="{6DDE9565-3375-47A5-A351-434A2F2FA328}">
      <dsp:nvSpPr>
        <dsp:cNvPr id="0" name=""/>
        <dsp:cNvSpPr/>
      </dsp:nvSpPr>
      <dsp:spPr>
        <a:xfrm>
          <a:off x="4071281" y="885474"/>
          <a:ext cx="895935" cy="77196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9C215B-0012-424C-A789-090841B80479}">
      <dsp:nvSpPr>
        <dsp:cNvPr id="0" name=""/>
        <dsp:cNvSpPr/>
      </dsp:nvSpPr>
      <dsp:spPr>
        <a:xfrm>
          <a:off x="2803052" y="0"/>
          <a:ext cx="1945980" cy="168350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85000"/>
                  <a:lumOff val="15000"/>
                </a:schemeClr>
              </a:solidFill>
            </a:rPr>
            <a:t>Assure confidentiality to client</a:t>
          </a:r>
        </a:p>
      </dsp:txBody>
      <dsp:txXfrm>
        <a:off x="3125542" y="278992"/>
        <a:ext cx="1301000" cy="1125517"/>
      </dsp:txXfrm>
    </dsp:sp>
    <dsp:sp modelId="{7D3E6FC2-F984-4C80-A26C-F0FDB1D28384}">
      <dsp:nvSpPr>
        <dsp:cNvPr id="0" name=""/>
        <dsp:cNvSpPr/>
      </dsp:nvSpPr>
      <dsp:spPr>
        <a:xfrm>
          <a:off x="5116907" y="2328641"/>
          <a:ext cx="895935" cy="77196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524BA-06B2-465D-9183-05E1DBE6268F}">
      <dsp:nvSpPr>
        <dsp:cNvPr id="0" name=""/>
        <dsp:cNvSpPr/>
      </dsp:nvSpPr>
      <dsp:spPr>
        <a:xfrm>
          <a:off x="4587742" y="1035466"/>
          <a:ext cx="1945980" cy="1683501"/>
        </a:xfrm>
        <a:prstGeom prst="hexagon">
          <a:avLst>
            <a:gd name="adj" fmla="val 28570"/>
            <a:gd name="vf" fmla="val 115470"/>
          </a:avLst>
        </a:prstGeom>
        <a:solidFill>
          <a:schemeClr val="accent4">
            <a:hueOff val="-3822618"/>
            <a:satOff val="6775"/>
            <a:lumOff val="2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85000"/>
                  <a:lumOff val="15000"/>
                </a:schemeClr>
              </a:solidFill>
            </a:rPr>
            <a:t>Investigate to identify resolutions</a:t>
          </a:r>
        </a:p>
      </dsp:txBody>
      <dsp:txXfrm>
        <a:off x="4910232" y="1314458"/>
        <a:ext cx="1301000" cy="1125517"/>
      </dsp:txXfrm>
    </dsp:sp>
    <dsp:sp modelId="{FC3C9098-3297-47E8-AC77-F47AB3518F52}">
      <dsp:nvSpPr>
        <dsp:cNvPr id="0" name=""/>
        <dsp:cNvSpPr/>
      </dsp:nvSpPr>
      <dsp:spPr>
        <a:xfrm>
          <a:off x="4390548" y="3957706"/>
          <a:ext cx="895935" cy="77196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79892-23D8-4EA7-B227-0070BC471B7A}">
      <dsp:nvSpPr>
        <dsp:cNvPr id="0" name=""/>
        <dsp:cNvSpPr/>
      </dsp:nvSpPr>
      <dsp:spPr>
        <a:xfrm>
          <a:off x="4587742" y="3071073"/>
          <a:ext cx="1945980" cy="1683501"/>
        </a:xfrm>
        <a:prstGeom prst="hexagon">
          <a:avLst>
            <a:gd name="adj" fmla="val 28570"/>
            <a:gd name="vf" fmla="val 115470"/>
          </a:avLst>
        </a:prstGeom>
        <a:solidFill>
          <a:schemeClr val="accent4">
            <a:hueOff val="-7645236"/>
            <a:satOff val="13549"/>
            <a:lumOff val="4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85000"/>
                  <a:lumOff val="15000"/>
                </a:schemeClr>
              </a:solidFill>
            </a:rPr>
            <a:t>Obtain informed consent</a:t>
          </a:r>
        </a:p>
      </dsp:txBody>
      <dsp:txXfrm>
        <a:off x="4910232" y="3350065"/>
        <a:ext cx="1301000" cy="1125517"/>
      </dsp:txXfrm>
    </dsp:sp>
    <dsp:sp modelId="{FFDADA2B-9D40-49AF-BA3A-3F141FA705BE}">
      <dsp:nvSpPr>
        <dsp:cNvPr id="0" name=""/>
        <dsp:cNvSpPr/>
      </dsp:nvSpPr>
      <dsp:spPr>
        <a:xfrm>
          <a:off x="2588734" y="4126809"/>
          <a:ext cx="895935" cy="77196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A9773-8B32-47CB-AF88-AB1BFADDF28A}">
      <dsp:nvSpPr>
        <dsp:cNvPr id="0" name=""/>
        <dsp:cNvSpPr/>
      </dsp:nvSpPr>
      <dsp:spPr>
        <a:xfrm>
          <a:off x="2803052" y="4107698"/>
          <a:ext cx="1945980" cy="1683501"/>
        </a:xfrm>
        <a:prstGeom prst="hexagon">
          <a:avLst>
            <a:gd name="adj" fmla="val 28570"/>
            <a:gd name="vf" fmla="val 115470"/>
          </a:avLst>
        </a:prstGeom>
        <a:solidFill>
          <a:schemeClr val="accent4">
            <a:hueOff val="-11467853"/>
            <a:satOff val="20324"/>
            <a:lumOff val="7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85000"/>
                  <a:lumOff val="15000"/>
                </a:schemeClr>
              </a:solidFill>
            </a:rPr>
            <a:t>Focus on resolution based on client goals</a:t>
          </a:r>
        </a:p>
      </dsp:txBody>
      <dsp:txXfrm>
        <a:off x="3125542" y="4386690"/>
        <a:ext cx="1301000" cy="1125517"/>
      </dsp:txXfrm>
    </dsp:sp>
    <dsp:sp modelId="{758F77E2-E10E-4449-8A9E-2AD7E4A23FE5}">
      <dsp:nvSpPr>
        <dsp:cNvPr id="0" name=""/>
        <dsp:cNvSpPr/>
      </dsp:nvSpPr>
      <dsp:spPr>
        <a:xfrm>
          <a:off x="1525985" y="2684221"/>
          <a:ext cx="895935" cy="77196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51BF2-A937-4D5F-B5E3-DD7F1E7BC876}">
      <dsp:nvSpPr>
        <dsp:cNvPr id="0" name=""/>
        <dsp:cNvSpPr/>
      </dsp:nvSpPr>
      <dsp:spPr>
        <a:xfrm>
          <a:off x="1010076" y="3072231"/>
          <a:ext cx="1945980" cy="1683501"/>
        </a:xfrm>
        <a:prstGeom prst="hexagon">
          <a:avLst>
            <a:gd name="adj" fmla="val 28570"/>
            <a:gd name="vf" fmla="val 115470"/>
          </a:avLst>
        </a:prstGeom>
        <a:solidFill>
          <a:schemeClr val="accent4">
            <a:hueOff val="-15290471"/>
            <a:satOff val="27098"/>
            <a:lumOff val="9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85000"/>
                  <a:lumOff val="15000"/>
                </a:schemeClr>
              </a:solidFill>
            </a:rPr>
            <a:t>With client permission, collaborate with APS, case manager, provider</a:t>
          </a:r>
        </a:p>
      </dsp:txBody>
      <dsp:txXfrm>
        <a:off x="1332566" y="3351223"/>
        <a:ext cx="1301000" cy="1125517"/>
      </dsp:txXfrm>
    </dsp:sp>
    <dsp:sp modelId="{397071E9-16B3-4C32-A41E-9ECE31E47396}">
      <dsp:nvSpPr>
        <dsp:cNvPr id="0" name=""/>
        <dsp:cNvSpPr/>
      </dsp:nvSpPr>
      <dsp:spPr>
        <a:xfrm>
          <a:off x="1010076" y="1033150"/>
          <a:ext cx="1945980" cy="1683501"/>
        </a:xfrm>
        <a:prstGeom prst="hexagon">
          <a:avLst>
            <a:gd name="adj" fmla="val 28570"/>
            <a:gd name="vf" fmla="val 115470"/>
          </a:avLst>
        </a:prstGeom>
        <a:solidFill>
          <a:schemeClr val="accent4">
            <a:hueOff val="-19113089"/>
            <a:satOff val="33873"/>
            <a:lumOff val="1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85000"/>
                  <a:lumOff val="15000"/>
                </a:schemeClr>
              </a:solidFill>
            </a:rPr>
            <a:t>Provide information about rights and options, and referrals</a:t>
          </a:r>
        </a:p>
      </dsp:txBody>
      <dsp:txXfrm>
        <a:off x="1332566" y="1312142"/>
        <a:ext cx="1301000" cy="1125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88E4C15-3935-4B33-8B75-84851F448106}" type="datetimeFigureOut">
              <a:rPr lang="en-US" smtClean="0"/>
              <a:t>3/7/2020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1B05B69-E794-4ADB-AEE8-0B05592D7641}" type="slidenum">
              <a:rPr lang="en-US" smtClean="0"/>
              <a:t>‹#›</a:t>
            </a:fld>
            <a:endParaRPr lang="en-US"/>
          </a:p>
        </p:txBody>
      </p:sp>
    </p:spTree>
    <p:extLst>
      <p:ext uri="{BB962C8B-B14F-4D97-AF65-F5344CB8AC3E}">
        <p14:creationId xmlns:p14="http://schemas.microsoft.com/office/powerpoint/2010/main" val="262816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51300F-E216-4AED-BB29-F4585665BB73}" type="datetimeFigureOut">
              <a:rPr lang="en-US" smtClean="0"/>
              <a:t>3/7/2020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A67A53-332E-4277-98D1-6B28934A8A21}" type="slidenum">
              <a:rPr lang="en-US" smtClean="0"/>
              <a:t>‹#›</a:t>
            </a:fld>
            <a:endParaRPr lang="en-US"/>
          </a:p>
        </p:txBody>
      </p:sp>
    </p:spTree>
    <p:extLst>
      <p:ext uri="{BB962C8B-B14F-4D97-AF65-F5344CB8AC3E}">
        <p14:creationId xmlns:p14="http://schemas.microsoft.com/office/powerpoint/2010/main" val="4162022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67A53-332E-4277-98D1-6B28934A8A21}" type="slidenum">
              <a:rPr lang="en-US" smtClean="0"/>
              <a:t>1</a:t>
            </a:fld>
            <a:endParaRPr lang="en-US"/>
          </a:p>
        </p:txBody>
      </p:sp>
    </p:spTree>
    <p:extLst>
      <p:ext uri="{BB962C8B-B14F-4D97-AF65-F5344CB8AC3E}">
        <p14:creationId xmlns:p14="http://schemas.microsoft.com/office/powerpoint/2010/main" val="328263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4687E-A467-4A98-A476-9C867170F135}" type="slidenum">
              <a:rPr lang="en-US" smtClean="0"/>
              <a:t>2</a:t>
            </a:fld>
            <a:endParaRPr lang="en-US"/>
          </a:p>
        </p:txBody>
      </p:sp>
    </p:spTree>
    <p:extLst>
      <p:ext uri="{BB962C8B-B14F-4D97-AF65-F5344CB8AC3E}">
        <p14:creationId xmlns:p14="http://schemas.microsoft.com/office/powerpoint/2010/main" val="195371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79EB0-1E58-44D6-80A4-1F88D766E221}" type="slidenum">
              <a:rPr lang="en-US" smtClean="0"/>
              <a:t>3</a:t>
            </a:fld>
            <a:endParaRPr lang="en-US"/>
          </a:p>
        </p:txBody>
      </p:sp>
    </p:spTree>
    <p:extLst>
      <p:ext uri="{BB962C8B-B14F-4D97-AF65-F5344CB8AC3E}">
        <p14:creationId xmlns:p14="http://schemas.microsoft.com/office/powerpoint/2010/main" val="82860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01D20FB-66AB-4F47-A0D2-9F0DC2DE4C4B}" type="slidenum">
              <a:rPr lang="en-US" smtClean="0"/>
              <a:t>4</a:t>
            </a:fld>
            <a:endParaRPr lang="en-US"/>
          </a:p>
        </p:txBody>
      </p:sp>
    </p:spTree>
    <p:extLst>
      <p:ext uri="{BB962C8B-B14F-4D97-AF65-F5344CB8AC3E}">
        <p14:creationId xmlns:p14="http://schemas.microsoft.com/office/powerpoint/2010/main" val="406558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251A6DA-EDBA-49BF-BC7F-F7383DC20A5F}" type="datetime1">
              <a:rPr lang="en-US" smtClean="0"/>
              <a:t>3/7/2020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CFCC5E4-73C0-4BDA-A163-668F6C03D3D4}"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6351263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F2665-3592-4F6A-BB80-9491F81DE658}"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301419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E3F3606-6C04-440E-9EE6-1EFE2CD3A1D8}" type="datetime1">
              <a:rPr lang="en-US" smtClean="0"/>
              <a:t>3/7/2020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CFCC5E4-73C0-4BDA-A163-668F6C03D3D4}"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2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023C223F-9E97-41B7-A535-BEBCA252DDD3}"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310523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8FFF3-9461-4A41-8316-C55039D9B426}"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36588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7182849-0F82-4601-95F3-C3FC461BC355}" type="datetime1">
              <a:rPr lang="en-US" smtClean="0">
                <a:solidFill>
                  <a:srgbClr val="FEFCF7"/>
                </a:solidFill>
              </a:rPr>
              <a:pPr/>
              <a:t>3/7/2020</a:t>
            </a:fld>
            <a:endParaRPr lang="en-US">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CFCC5E4-73C0-4BDA-A163-668F6C03D3D4}" type="slidenum">
              <a:rPr lang="en-US" smtClean="0">
                <a:solidFill>
                  <a:srgbClr val="FEFCF7"/>
                </a:solidFill>
              </a:rPr>
              <a:pPr/>
              <a:t>‹#›</a:t>
            </a:fld>
            <a:endParaRPr lang="en-US">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829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4A9EA3-FD0B-46C1-8502-C50060C1CB25}"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28546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1ACBA1-55BF-4BA5-A0E4-498FD6D78FE4}"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61587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F1E94-8573-47A9-A804-B9074BB79042}"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5953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2C079933-F370-4929-9BBB-B606702D8D0E}"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69461415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B271D43-E0A4-4B82-923C-CDECB2BC015B}"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76127246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A4194-554C-430C-A2CC-B9D9E100979B}"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2330338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6D48D19-9B09-4BBA-9E26-77BA01C86121}"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79458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31901-E34F-4B27-A7B6-FE34AC4537B8}"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75736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A7DA728-7ABE-4191-98EC-DEAFE1589DCF}"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98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84724FD-38EC-49B5-96FF-578939385C8B}" type="datetime1">
              <a:rPr lang="en-US" smtClean="0"/>
              <a:t>3/7/2020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CFCC5E4-73C0-4BDA-A163-668F6C03D3D4}"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659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B6BF7-7D2D-493E-8722-B126575E259D}"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351741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C5258C-950A-4605-BAED-ED296B7BCF61}"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252337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80380-6661-444A-8488-6C675875D112}"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385543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D68E895-A99F-4367-9D20-5B31F4368202}"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CC5E4-73C0-4BDA-A163-668F6C03D3D4}" type="slidenum">
              <a:rPr lang="en-US" smtClean="0"/>
              <a:t>‹#›</a:t>
            </a:fld>
            <a:endParaRPr lang="en-US"/>
          </a:p>
        </p:txBody>
      </p:sp>
    </p:spTree>
    <p:extLst>
      <p:ext uri="{BB962C8B-B14F-4D97-AF65-F5344CB8AC3E}">
        <p14:creationId xmlns:p14="http://schemas.microsoft.com/office/powerpoint/2010/main" val="291609262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E1474AE-DA31-419F-9736-F69BAEC942FC}" type="datetime1">
              <a:rPr lang="en-US" smtClean="0"/>
              <a:t>3/7/2020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CFCC5E4-73C0-4BDA-A163-668F6C03D3D4}" type="slidenum">
              <a:rPr lang="en-US" smtClean="0"/>
              <a:t>‹#›</a:t>
            </a:fld>
            <a:endParaRPr lang="en-US"/>
          </a:p>
        </p:txBody>
      </p:sp>
    </p:spTree>
    <p:extLst>
      <p:ext uri="{BB962C8B-B14F-4D97-AF65-F5344CB8AC3E}">
        <p14:creationId xmlns:p14="http://schemas.microsoft.com/office/powerpoint/2010/main" val="389495894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B810613-B2A6-4D31-9794-9C8992F28341}" type="datetime1">
              <a:rPr lang="en-US" smtClean="0"/>
              <a:t>3/7/2020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CFCC5E4-73C0-4BDA-A163-668F6C03D3D4}" type="slidenum">
              <a:rPr lang="en-US" smtClean="0"/>
              <a:t>‹#›</a:t>
            </a:fld>
            <a:endParaRPr lang="en-US"/>
          </a:p>
        </p:txBody>
      </p:sp>
    </p:spTree>
    <p:extLst>
      <p:ext uri="{BB962C8B-B14F-4D97-AF65-F5344CB8AC3E}">
        <p14:creationId xmlns:p14="http://schemas.microsoft.com/office/powerpoint/2010/main" val="239542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BBEBA91-8594-458A-8269-D53AE575FD5D}" type="datetime1">
              <a:rPr lang="en-US" smtClean="0"/>
              <a:t>3/7/2020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CFCC5E4-73C0-4BDA-A163-668F6C03D3D4}"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193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2C3B9A3-F273-4384-B04F-01D43E841D9D}" type="datetime1">
              <a:rPr lang="en-US" smtClean="0">
                <a:solidFill>
                  <a:srgbClr val="121316">
                    <a:lumMod val="75000"/>
                    <a:lumOff val="25000"/>
                  </a:srgbClr>
                </a:solidFill>
              </a:rPr>
              <a:pPr/>
              <a:t>3/7/2020</a:t>
            </a:fld>
            <a:endParaRPr lang="en-US">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CFCC5E4-73C0-4BDA-A163-668F6C03D3D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080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cheryl.Hennen@state.mn.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39745"/>
            <a:ext cx="10015171" cy="1560716"/>
          </a:xfrm>
        </p:spPr>
        <p:txBody>
          <a:bodyPr/>
          <a:lstStyle/>
          <a:p>
            <a:r>
              <a:rPr lang="en-US" b="1" dirty="0"/>
              <a:t>OFFICE OF OMBUDSMAN FOR 		LONG-TERM CARE</a:t>
            </a:r>
            <a:endParaRPr lang="en-US" dirty="0"/>
          </a:p>
        </p:txBody>
      </p:sp>
      <p:sp>
        <p:nvSpPr>
          <p:cNvPr id="3" name="Content Placeholder 2"/>
          <p:cNvSpPr>
            <a:spLocks noGrp="1"/>
          </p:cNvSpPr>
          <p:nvPr>
            <p:ph idx="1"/>
          </p:nvPr>
        </p:nvSpPr>
        <p:spPr>
          <a:xfrm>
            <a:off x="2961422" y="2222500"/>
            <a:ext cx="8770571" cy="1358900"/>
          </a:xfrm>
        </p:spPr>
        <p:txBody>
          <a:bodyPr>
            <a:normAutofit fontScale="85000" lnSpcReduction="20000"/>
          </a:bodyPr>
          <a:lstStyle/>
          <a:p>
            <a:pPr marL="0" indent="0">
              <a:buNone/>
            </a:pPr>
            <a:r>
              <a:rPr lang="en-US" sz="4800" b="1" dirty="0">
                <a:solidFill>
                  <a:schemeClr val="accent1">
                    <a:lumMod val="75000"/>
                  </a:schemeClr>
                </a:solidFill>
              </a:rPr>
              <a:t>2020 Title VI Cluster Training: </a:t>
            </a:r>
          </a:p>
          <a:p>
            <a:pPr marL="0" indent="0">
              <a:buNone/>
            </a:pPr>
            <a:r>
              <a:rPr lang="en-US" sz="4800" b="1" dirty="0">
                <a:solidFill>
                  <a:schemeClr val="accent1">
                    <a:lumMod val="75000"/>
                  </a:schemeClr>
                </a:solidFill>
              </a:rPr>
              <a:t>OAA Title III and VI Panel</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35995" y="3701534"/>
            <a:ext cx="2763905" cy="2622737"/>
          </a:xfrm>
          <a:prstGeom prst="rect">
            <a:avLst/>
          </a:prstGeom>
        </p:spPr>
      </p:pic>
      <p:sp>
        <p:nvSpPr>
          <p:cNvPr id="5" name="TextBox 4"/>
          <p:cNvSpPr txBox="1"/>
          <p:nvPr/>
        </p:nvSpPr>
        <p:spPr>
          <a:xfrm>
            <a:off x="4121817" y="5484007"/>
            <a:ext cx="5014178" cy="738664"/>
          </a:xfrm>
          <a:prstGeom prst="rect">
            <a:avLst/>
          </a:prstGeom>
          <a:noFill/>
        </p:spPr>
        <p:txBody>
          <a:bodyPr wrap="square" rtlCol="0">
            <a:spAutoFit/>
          </a:bodyPr>
          <a:lstStyle/>
          <a:p>
            <a:r>
              <a:rPr lang="en-US" sz="1400" b="1" i="1" dirty="0"/>
              <a:t>Enhancing the quality of life and the quality of services for consumers of long-term care through advocacy, education and empowerment </a:t>
            </a:r>
          </a:p>
        </p:txBody>
      </p:sp>
    </p:spTree>
    <p:extLst>
      <p:ext uri="{BB962C8B-B14F-4D97-AF65-F5344CB8AC3E}">
        <p14:creationId xmlns:p14="http://schemas.microsoft.com/office/powerpoint/2010/main" val="367422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SLTCO</a:t>
            </a:r>
          </a:p>
        </p:txBody>
      </p:sp>
      <p:sp>
        <p:nvSpPr>
          <p:cNvPr id="3" name="Content Placeholder 2"/>
          <p:cNvSpPr>
            <a:spLocks noGrp="1"/>
          </p:cNvSpPr>
          <p:nvPr>
            <p:ph idx="1"/>
          </p:nvPr>
        </p:nvSpPr>
        <p:spPr/>
        <p:txBody>
          <a:bodyPr/>
          <a:lstStyle/>
          <a:p>
            <a:endParaRPr lang="en-US" dirty="0"/>
          </a:p>
          <a:p>
            <a:pPr marL="1920240" lvl="6" indent="0">
              <a:buNone/>
            </a:pPr>
            <a:r>
              <a:rPr lang="en-US" sz="4000" dirty="0"/>
              <a:t>Cheryl Hennen</a:t>
            </a:r>
          </a:p>
          <a:p>
            <a:pPr marL="1920240" lvl="6" indent="0">
              <a:buNone/>
            </a:pPr>
            <a:r>
              <a:rPr lang="en-US" sz="3200" dirty="0"/>
              <a:t>Direct phone: 651-431-2553</a:t>
            </a:r>
          </a:p>
          <a:p>
            <a:pPr marL="1920240" lvl="6" indent="0">
              <a:buNone/>
            </a:pPr>
            <a:r>
              <a:rPr lang="en-US" sz="3200" dirty="0">
                <a:hlinkClick r:id="rId2"/>
              </a:rPr>
              <a:t>E-mail: cheryl.Hennen@state.mn.us</a:t>
            </a:r>
            <a:r>
              <a:rPr lang="en-US" sz="3200" dirty="0"/>
              <a:t> </a:t>
            </a:r>
          </a:p>
        </p:txBody>
      </p:sp>
    </p:spTree>
    <p:extLst>
      <p:ext uri="{BB962C8B-B14F-4D97-AF65-F5344CB8AC3E}">
        <p14:creationId xmlns:p14="http://schemas.microsoft.com/office/powerpoint/2010/main" val="104550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33B8A-9282-48C5-9725-B95FB1B518DE}"/>
              </a:ext>
            </a:extLst>
          </p:cNvPr>
          <p:cNvSpPr>
            <a:spLocks noGrp="1"/>
          </p:cNvSpPr>
          <p:nvPr>
            <p:ph type="title" idx="4294967295"/>
          </p:nvPr>
        </p:nvSpPr>
        <p:spPr>
          <a:xfrm>
            <a:off x="800101" y="-1255060"/>
            <a:ext cx="7859806" cy="1255059"/>
          </a:xfrm>
        </p:spPr>
        <p:txBody>
          <a:bodyPr vert="horz" lIns="91440" tIns="45720" rIns="91440" bIns="45720" rtlCol="0" anchor="b">
            <a:normAutofit/>
          </a:bodyPr>
          <a:lstStyle/>
          <a:p>
            <a:r>
              <a:rPr lang="en-US" dirty="0">
                <a:solidFill>
                  <a:schemeClr val="accent1">
                    <a:lumMod val="20000"/>
                    <a:lumOff val="80000"/>
                  </a:schemeClr>
                </a:solidFill>
              </a:rPr>
              <a:t>{Hidden}</a:t>
            </a:r>
          </a:p>
        </p:txBody>
      </p:sp>
      <p:pic>
        <p:nvPicPr>
          <p:cNvPr id="2" name="Picture 1" descr="Elderly women reading something from a paper. ">
            <a:extLst>
              <a:ext uri="{C183D7F6-B498-43B3-948B-1728B52AA6E4}">
                <adec:decorative xmlns:adec="http://schemas.microsoft.com/office/drawing/2017/decorative" val="0"/>
              </a:ext>
            </a:extLst>
          </p:cNvPr>
          <p:cNvPicPr/>
          <p:nvPr/>
        </p:nvPicPr>
        <p:blipFill rotWithShape="1">
          <a:blip r:embed="rId3">
            <a:extLst>
              <a:ext uri="{28A0092B-C50C-407E-A947-70E740481C1C}">
                <a14:useLocalDpi xmlns:a14="http://schemas.microsoft.com/office/drawing/2010/main" val="0"/>
              </a:ext>
            </a:extLst>
          </a:blip>
          <a:srcRect b="16028"/>
          <a:stretch/>
        </p:blipFill>
        <p:spPr bwMode="auto">
          <a:xfrm>
            <a:off x="4385354" y="3394513"/>
            <a:ext cx="3655060" cy="3463487"/>
          </a:xfrm>
          <a:prstGeom prst="rect">
            <a:avLst/>
          </a:prstGeom>
          <a:noFill/>
          <a:ln>
            <a:noFill/>
          </a:ln>
          <a:extLst>
            <a:ext uri="{53640926-AAD7-44D8-BBD7-CCE9431645EC}">
              <a14:shadowObscured xmlns:a14="http://schemas.microsoft.com/office/drawing/2010/main"/>
            </a:ext>
          </a:extLst>
        </p:spPr>
      </p:pic>
      <p:pic>
        <p:nvPicPr>
          <p:cNvPr id="1026" name="Picture 2" descr="Three elderly women sitting dow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5958" y="-97263"/>
            <a:ext cx="4841563" cy="338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enior citizen writing down something on a piece of pap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06" y="1597284"/>
            <a:ext cx="3601272" cy="45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55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5FFB2-F2A5-473E-8054-71C784B17C69}"/>
              </a:ext>
            </a:extLst>
          </p:cNvPr>
          <p:cNvSpPr>
            <a:spLocks noGrp="1"/>
          </p:cNvSpPr>
          <p:nvPr>
            <p:ph type="title" idx="4294967295"/>
          </p:nvPr>
        </p:nvSpPr>
        <p:spPr>
          <a:xfrm>
            <a:off x="192355" y="-1129553"/>
            <a:ext cx="8423189" cy="1129553"/>
          </a:xfrm>
        </p:spPr>
        <p:txBody>
          <a:bodyPr vert="horz" lIns="91440" tIns="45720" rIns="91440" bIns="45720" rtlCol="0" anchor="b">
            <a:normAutofit/>
          </a:bodyPr>
          <a:lstStyle/>
          <a:p>
            <a:r>
              <a:rPr lang="en-US" dirty="0">
                <a:solidFill>
                  <a:schemeClr val="accent1">
                    <a:lumMod val="20000"/>
                    <a:lumOff val="80000"/>
                  </a:schemeClr>
                </a:solidFill>
              </a:rPr>
              <a:t>{Hidden}</a:t>
            </a:r>
            <a:endParaRPr lang="en-US" dirty="0"/>
          </a:p>
        </p:txBody>
      </p:sp>
      <p:pic>
        <p:nvPicPr>
          <p:cNvPr id="2" name="Picture 1" descr="Elderly man sitting down in a chair. ">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68458" y="534465"/>
            <a:ext cx="5334462" cy="5870957"/>
          </a:xfrm>
          <a:prstGeom prst="rect">
            <a:avLst/>
          </a:prstGeom>
        </p:spPr>
      </p:pic>
      <p:pic>
        <p:nvPicPr>
          <p:cNvPr id="3" name="Picture 2" descr="I tried to serve my community, my country, my schools, my family, my church, my god. Now I need help. Who will help me? I am 97 years old. "/>
          <p:cNvPicPr>
            <a:picLocks noChangeAspect="1"/>
          </p:cNvPicPr>
          <p:nvPr/>
        </p:nvPicPr>
        <p:blipFill>
          <a:blip r:embed="rId4"/>
          <a:stretch>
            <a:fillRect/>
          </a:stretch>
        </p:blipFill>
        <p:spPr>
          <a:xfrm>
            <a:off x="7888200" y="1418461"/>
            <a:ext cx="3676207" cy="4102964"/>
          </a:xfrm>
          <a:prstGeom prst="rect">
            <a:avLst/>
          </a:prstGeom>
        </p:spPr>
      </p:pic>
    </p:spTree>
    <p:extLst>
      <p:ext uri="{BB962C8B-B14F-4D97-AF65-F5344CB8AC3E}">
        <p14:creationId xmlns:p14="http://schemas.microsoft.com/office/powerpoint/2010/main" val="416479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How we work"/>
          <p:cNvSpPr txBox="1">
            <a:spLocks noGrp="1"/>
          </p:cNvSpPr>
          <p:nvPr>
            <p:ph type="title" idx="4294967295"/>
          </p:nvPr>
        </p:nvSpPr>
        <p:spPr>
          <a:xfrm>
            <a:off x="3886200" y="18718"/>
            <a:ext cx="5029200" cy="584775"/>
          </a:xfrm>
          <a:prstGeom prst="rect">
            <a:avLst/>
          </a:prstGeom>
          <a:solidFill>
            <a:schemeClr val="accent1">
              <a:tint val="67000"/>
              <a:satMod val="105000"/>
            </a:schemeClr>
          </a:solidFill>
          <a:ln w="9525" cap="flat" cmpd="sng" algn="ctr">
            <a:solidFill>
              <a:schemeClr val="accent1"/>
            </a:solidFill>
            <a:prstDash val="solid"/>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dk1"/>
                </a:solidFill>
                <a:effectLst/>
                <a:uLnTx/>
                <a:uFillTx/>
                <a:latin typeface="+mn-lt"/>
                <a:ea typeface="+mn-ea"/>
                <a:cs typeface="+mn-cs"/>
              </a:rPr>
              <a:t>How We Work</a:t>
            </a:r>
          </a:p>
        </p:txBody>
      </p:sp>
      <p:graphicFrame>
        <p:nvGraphicFramePr>
          <p:cNvPr id="5" name="Diagram 4" title="Long-Term Care Ombudsman logo"/>
          <p:cNvGraphicFramePr/>
          <p:nvPr/>
        </p:nvGraphicFramePr>
        <p:xfrm>
          <a:off x="1557779" y="51847"/>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title="Long-Term Care Ombudsman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76201"/>
            <a:ext cx="1828800" cy="1886511"/>
          </a:xfrm>
          <a:prstGeom prst="rect">
            <a:avLst/>
          </a:prstGeom>
          <a:ln w="57150">
            <a:solidFill>
              <a:srgbClr val="00B0F0"/>
            </a:solidFill>
          </a:ln>
          <a:effectLst>
            <a:outerShdw blurRad="292100" dist="139700" dir="2700000" algn="tl" rotWithShape="0">
              <a:srgbClr val="333333">
                <a:alpha val="65000"/>
              </a:srgbClr>
            </a:outerShdw>
          </a:effectLst>
        </p:spPr>
      </p:pic>
      <p:graphicFrame>
        <p:nvGraphicFramePr>
          <p:cNvPr id="2" name="Diagram 1" descr="Long-Term Care Ombudsman logo&#10;" title="person centered approach"/>
          <p:cNvGraphicFramePr/>
          <p:nvPr>
            <p:extLst>
              <p:ext uri="{D42A27DB-BD31-4B8C-83A1-F6EECF244321}">
                <p14:modId xmlns:p14="http://schemas.microsoft.com/office/powerpoint/2010/main" val="2155798628"/>
              </p:ext>
            </p:extLst>
          </p:nvPr>
        </p:nvGraphicFramePr>
        <p:xfrm>
          <a:off x="2438400" y="783581"/>
          <a:ext cx="7543800" cy="5791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5351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Ombudsmen for Long-Term Care Do</a:t>
            </a:r>
          </a:p>
        </p:txBody>
      </p:sp>
      <p:sp>
        <p:nvSpPr>
          <p:cNvPr id="3" name="Content Placeholder 2"/>
          <p:cNvSpPr>
            <a:spLocks noGrp="1"/>
          </p:cNvSpPr>
          <p:nvPr>
            <p:ph idx="1"/>
          </p:nvPr>
        </p:nvSpPr>
        <p:spPr>
          <a:xfrm>
            <a:off x="2933700" y="2576945"/>
            <a:ext cx="8770571" cy="3870406"/>
          </a:xfrm>
        </p:spPr>
        <p:txBody>
          <a:bodyPr/>
          <a:lstStyle/>
          <a:p>
            <a:r>
              <a:rPr lang="en-US" dirty="0"/>
              <a:t>Identify, investigate, and resolve resident complaints</a:t>
            </a:r>
          </a:p>
          <a:p>
            <a:r>
              <a:rPr lang="en-US" dirty="0"/>
              <a:t>Provide information and consultation to residents and their families as part of cases and also support resident councils and family councils</a:t>
            </a:r>
          </a:p>
          <a:p>
            <a:r>
              <a:rPr lang="en-US" dirty="0"/>
              <a:t>Advocate for systemic change within long-term care facilities</a:t>
            </a:r>
          </a:p>
          <a:p>
            <a:r>
              <a:rPr lang="en-US" dirty="0"/>
              <a:t>Inform about the problems of residents by evaluating and reporting on regulations, laws, polices, and actions that may adversely affect people who receive long-term care services</a:t>
            </a:r>
          </a:p>
          <a:p>
            <a:pPr marL="0" indent="0">
              <a:buNone/>
            </a:pPr>
            <a:endParaRPr lang="en-US" dirty="0"/>
          </a:p>
        </p:txBody>
      </p:sp>
    </p:spTree>
    <p:extLst>
      <p:ext uri="{BB962C8B-B14F-4D97-AF65-F5344CB8AC3E}">
        <p14:creationId xmlns:p14="http://schemas.microsoft.com/office/powerpoint/2010/main" val="371452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and State Issues</a:t>
            </a:r>
          </a:p>
        </p:txBody>
      </p:sp>
      <p:sp>
        <p:nvSpPr>
          <p:cNvPr id="3" name="Content Placeholder 2"/>
          <p:cNvSpPr>
            <a:spLocks noGrp="1"/>
          </p:cNvSpPr>
          <p:nvPr>
            <p:ph idx="1"/>
          </p:nvPr>
        </p:nvSpPr>
        <p:spPr>
          <a:xfrm>
            <a:off x="2933700" y="2230582"/>
            <a:ext cx="8770571" cy="3651504"/>
          </a:xfrm>
        </p:spPr>
        <p:txBody>
          <a:bodyPr>
            <a:normAutofit fontScale="92500" lnSpcReduction="20000"/>
          </a:bodyPr>
          <a:lstStyle/>
          <a:p>
            <a:r>
              <a:rPr lang="en-US" dirty="0"/>
              <a:t>Reauthorization of the Older Americans Act</a:t>
            </a:r>
          </a:p>
          <a:p>
            <a:r>
              <a:rPr lang="en-US" dirty="0"/>
              <a:t>Policy Priorities: Proper Staffing levels, Background Studies, Arbitration agreements, Admission/Transfer/Discharge ( Nationally the most common complaint ombudsmen receive). </a:t>
            </a:r>
          </a:p>
          <a:p>
            <a:r>
              <a:rPr lang="en-US" dirty="0"/>
              <a:t>MN Ombudsman Complaint reporting result for FFY19:</a:t>
            </a:r>
          </a:p>
          <a:p>
            <a:pPr lvl="1"/>
            <a:r>
              <a:rPr lang="en-US" dirty="0"/>
              <a:t>Residents as complainants highest ever as a total percent (47%) trend up</a:t>
            </a:r>
          </a:p>
          <a:p>
            <a:pPr lvl="1"/>
            <a:r>
              <a:rPr lang="en-US" dirty="0"/>
              <a:t>Admission/transfer /discharge ,10% increase over last year highest ever year over year increase. Across all settings</a:t>
            </a:r>
          </a:p>
          <a:p>
            <a:pPr lvl="1"/>
            <a:r>
              <a:rPr lang="en-US" dirty="0"/>
              <a:t>Shortage of staff</a:t>
            </a:r>
          </a:p>
          <a:p>
            <a:pPr lvl="1"/>
            <a:r>
              <a:rPr lang="en-US" dirty="0"/>
              <a:t>Staff turnover over-use of nursing pools</a:t>
            </a:r>
          </a:p>
          <a:p>
            <a:pPr lvl="1"/>
            <a:r>
              <a:rPr lang="en-US" dirty="0"/>
              <a:t>Staff unresponsive/unavailable complaints up</a:t>
            </a:r>
          </a:p>
        </p:txBody>
      </p:sp>
      <p:sp>
        <p:nvSpPr>
          <p:cNvPr id="4" name="Slide Number Placeholder 3"/>
          <p:cNvSpPr>
            <a:spLocks noGrp="1"/>
          </p:cNvSpPr>
          <p:nvPr>
            <p:ph type="sldNum" sz="quarter" idx="12"/>
          </p:nvPr>
        </p:nvSpPr>
        <p:spPr/>
        <p:txBody>
          <a:bodyPr/>
          <a:lstStyle/>
          <a:p>
            <a:r>
              <a:rPr lang="en-US" dirty="0">
                <a:solidFill>
                  <a:srgbClr val="121316">
                    <a:lumMod val="75000"/>
                    <a:lumOff val="25000"/>
                  </a:srgbClr>
                </a:solidFill>
              </a:rPr>
              <a:t>	</a:t>
            </a:r>
          </a:p>
        </p:txBody>
      </p:sp>
    </p:spTree>
    <p:extLst>
      <p:ext uri="{BB962C8B-B14F-4D97-AF65-F5344CB8AC3E}">
        <p14:creationId xmlns:p14="http://schemas.microsoft.com/office/powerpoint/2010/main" val="99676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994448"/>
          </a:xfrm>
        </p:spPr>
        <p:txBody>
          <a:bodyPr/>
          <a:lstStyle/>
          <a:p>
            <a:r>
              <a:rPr lang="en-US" dirty="0"/>
              <a:t>Collaboration </a:t>
            </a:r>
          </a:p>
        </p:txBody>
      </p:sp>
      <p:sp>
        <p:nvSpPr>
          <p:cNvPr id="3" name="Content Placeholder 2"/>
          <p:cNvSpPr>
            <a:spLocks noGrp="1"/>
          </p:cNvSpPr>
          <p:nvPr>
            <p:ph idx="1"/>
          </p:nvPr>
        </p:nvSpPr>
        <p:spPr>
          <a:xfrm>
            <a:off x="2933700" y="2438399"/>
            <a:ext cx="8770571" cy="4220095"/>
          </a:xfrm>
        </p:spPr>
        <p:txBody>
          <a:bodyPr>
            <a:normAutofit/>
          </a:bodyPr>
          <a:lstStyle/>
          <a:p>
            <a:r>
              <a:rPr lang="en-US" dirty="0"/>
              <a:t>Legislative Success: Ombudsman Office critical partner in passing the Elder Care and Vulnerable Adult Protection Act.</a:t>
            </a:r>
          </a:p>
          <a:p>
            <a:r>
              <a:rPr lang="en-US" dirty="0"/>
              <a:t>Assisted Living Rule-Making Process: Involved in stakeholder meetings</a:t>
            </a:r>
          </a:p>
          <a:p>
            <a:pPr lvl="1"/>
            <a:r>
              <a:rPr lang="en-US" dirty="0"/>
              <a:t>As of August 1, 2021: ▪ Housing and services of an assisted living facilities will be incorporated under a single license. ▪ Two categories of licensure: the assisted living facility license and the assisted living facility with dementia care license.  Serve on Rules Advisory Committee that recommends how the new Assisted Living Licensure laws will be regulated.  </a:t>
            </a:r>
          </a:p>
          <a:p>
            <a:r>
              <a:rPr lang="en-US" dirty="0"/>
              <a:t>Elder Sexual Abuse Video Training</a:t>
            </a:r>
          </a:p>
          <a:p>
            <a:r>
              <a:rPr lang="en-US" dirty="0"/>
              <a:t>Self-Empowerment Project </a:t>
            </a:r>
          </a:p>
        </p:txBody>
      </p:sp>
    </p:spTree>
    <p:extLst>
      <p:ext uri="{BB962C8B-B14F-4D97-AF65-F5344CB8AC3E}">
        <p14:creationId xmlns:p14="http://schemas.microsoft.com/office/powerpoint/2010/main" val="400601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b="1" dirty="0"/>
              <a:t>January 2020</a:t>
            </a:r>
            <a:br>
              <a:rPr lang="en-US" b="1" dirty="0"/>
            </a:br>
            <a:r>
              <a:rPr lang="en-US" sz="2400" b="1" dirty="0"/>
              <a:t>1 RO per 6300 resident beds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609" y="74296"/>
            <a:ext cx="6050072" cy="6783704"/>
          </a:xfrm>
        </p:spPr>
      </p:pic>
    </p:spTree>
    <p:extLst>
      <p:ext uri="{BB962C8B-B14F-4D97-AF65-F5344CB8AC3E}">
        <p14:creationId xmlns:p14="http://schemas.microsoft.com/office/powerpoint/2010/main" val="9330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b="1" dirty="0"/>
              <a:t>Metro Map</a:t>
            </a:r>
            <a:br>
              <a:rPr lang="en-US" b="1" dirty="0"/>
            </a:br>
            <a:r>
              <a:rPr lang="en-US" b="1" dirty="0"/>
              <a:t>2020</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596" y="158662"/>
            <a:ext cx="6504353" cy="6455080"/>
          </a:xfrm>
        </p:spPr>
      </p:pic>
    </p:spTree>
    <p:extLst>
      <p:ext uri="{BB962C8B-B14F-4D97-AF65-F5344CB8AC3E}">
        <p14:creationId xmlns:p14="http://schemas.microsoft.com/office/powerpoint/2010/main" val="177036628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3932</TotalTime>
  <Words>403</Words>
  <Application>Microsoft Office PowerPoint</Application>
  <PresentationFormat>Widescreen</PresentationFormat>
  <Paragraphs>47</Paragraphs>
  <Slides>10</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Calibri</vt:lpstr>
      <vt:lpstr>Century Schoolbook</vt:lpstr>
      <vt:lpstr>Corbel</vt:lpstr>
      <vt:lpstr>Feathered</vt:lpstr>
      <vt:lpstr>1_Feathered</vt:lpstr>
      <vt:lpstr>OFFICE OF OMBUDSMAN FOR   LONG-TERM CARE</vt:lpstr>
      <vt:lpstr>{Hidden}</vt:lpstr>
      <vt:lpstr>{Hidden}</vt:lpstr>
      <vt:lpstr>How We Work</vt:lpstr>
      <vt:lpstr>What Ombudsmen for Long-Term Care Do</vt:lpstr>
      <vt:lpstr>National and State Issues</vt:lpstr>
      <vt:lpstr>Collaboration </vt:lpstr>
      <vt:lpstr>                         January 2020 1 RO per 6300 resident beds     </vt:lpstr>
      <vt:lpstr>          Metro Map 2020</vt:lpstr>
      <vt:lpstr>Contact SLTCO</vt:lpstr>
    </vt:vector>
  </TitlesOfParts>
  <Company>MN Dept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OMBUDSMAN FOR   LONG-TERM CARE</dc:title>
  <dc:creator>Guzman, Sharon E (OOLTC)</dc:creator>
  <cp:lastModifiedBy>Joaquin Phoenix</cp:lastModifiedBy>
  <cp:revision>222</cp:revision>
  <cp:lastPrinted>2020-03-02T21:29:35Z</cp:lastPrinted>
  <dcterms:created xsi:type="dcterms:W3CDTF">2017-11-16T17:40:13Z</dcterms:created>
  <dcterms:modified xsi:type="dcterms:W3CDTF">2020-03-07T23:08:02Z</dcterms:modified>
</cp:coreProperties>
</file>