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351" r:id="rId4"/>
    <p:sldId id="263" r:id="rId5"/>
    <p:sldId id="283" r:id="rId6"/>
    <p:sldId id="284" r:id="rId7"/>
    <p:sldId id="352" r:id="rId8"/>
    <p:sldId id="353" r:id="rId9"/>
    <p:sldId id="285" r:id="rId10"/>
    <p:sldId id="286" r:id="rId11"/>
    <p:sldId id="287" r:id="rId12"/>
    <p:sldId id="28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  <p:embeddedFont>
      <p:font typeface="Source Serif Pro" panose="02040603050405020204" pitchFamily="18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5" roundtripDataSignature="AMtx7mhxqkBRsoi/kLeLuD+LCMhtyiNYW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6" autoAdjust="0"/>
    <p:restoredTop sz="94641" autoAdjust="0"/>
  </p:normalViewPr>
  <p:slideViewPr>
    <p:cSldViewPr snapToGrid="0">
      <p:cViewPr varScale="1">
        <p:scale>
          <a:sx n="79" d="100"/>
          <a:sy n="79" d="100"/>
        </p:scale>
        <p:origin x="809" y="24"/>
      </p:cViewPr>
      <p:guideLst/>
    </p:cSldViewPr>
  </p:slideViewPr>
  <p:outlineViewPr>
    <p:cViewPr>
      <p:scale>
        <a:sx n="33" d="100"/>
        <a:sy n="33" d="100"/>
      </p:scale>
      <p:origin x="0" y="-1026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55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56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3" name="Google Shape;43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Kathryn Braun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A8CE01-25CD-CF42-9DCE-3A72820397E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28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1248b591e13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1248b591e13_1_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g1248b591e13_1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245f470087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245f470087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245f470087_0_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245f470087_0_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1245f470087_0_5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1245f470087_0_5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6773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-lots of copies of soft cover</a:t>
            </a:r>
            <a:endParaRPr/>
          </a:p>
        </p:txBody>
      </p:sp>
      <p:sp>
        <p:nvSpPr>
          <p:cNvPr id="404" name="Google Shape;40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>
            <a:extLst>
              <a:ext uri="{FF2B5EF4-FFF2-40B4-BE49-F238E27FC236}">
                <a16:creationId xmlns:a16="http://schemas.microsoft.com/office/drawing/2014/main" id="{B2D55D35-75EB-C64F-BA6E-EF2AEA88FC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8902"/>
            <a:ext cx="503646" cy="100729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F42E93-C26A-2042-852E-BF17C142BA6E}"/>
              </a:ext>
            </a:extLst>
          </p:cNvPr>
          <p:cNvSpPr txBox="1"/>
          <p:nvPr userDrawn="1"/>
        </p:nvSpPr>
        <p:spPr>
          <a:xfrm>
            <a:off x="11695606" y="219247"/>
            <a:ext cx="414168" cy="24785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noAutofit/>
          </a:bodyPr>
          <a:lstStyle/>
          <a:p>
            <a:pPr marL="0" marR="0" lvl="0" indent="0" algn="l" defTabSz="403433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17F3A7E-816A-3440-A4BE-E039F9E06613}" type="slidenum">
              <a:rPr lang="en-US" sz="1100" b="0" i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algn="l" defTabSz="403433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‹#›</a:t>
            </a:fld>
            <a:endParaRPr lang="en-US" sz="1100" b="0" i="0" u="none" strike="noStrike" kern="1200" cap="none" spc="0" baseline="0" dirty="0">
              <a:solidFill>
                <a:schemeClr val="bg2">
                  <a:lumMod val="50000"/>
                </a:schemeClr>
              </a:solidFill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B5E3C1F-2EE1-FB4C-9F99-89F83DFF6FC9}"/>
              </a:ext>
            </a:extLst>
          </p:cNvPr>
          <p:cNvCxnSpPr/>
          <p:nvPr userDrawn="1"/>
        </p:nvCxnSpPr>
        <p:spPr>
          <a:xfrm>
            <a:off x="11695606" y="3792"/>
            <a:ext cx="0" cy="409392"/>
          </a:xfrm>
          <a:prstGeom prst="line">
            <a:avLst/>
          </a:prstGeom>
          <a:ln>
            <a:solidFill>
              <a:srgbClr val="04A2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436A4CC3-0ACB-7042-AABA-4D52228C08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381350" y="186972"/>
            <a:ext cx="247853" cy="247853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9EA37A-273E-344D-951C-EDDDFE45D7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1363" y="298902"/>
            <a:ext cx="9591675" cy="1012373"/>
          </a:xfrm>
          <a:prstGeom prst="rect">
            <a:avLst/>
          </a:prstGeom>
        </p:spPr>
        <p:txBody>
          <a:bodyPr anchor="ctr"/>
          <a:lstStyle>
            <a:lvl1pPr marL="0" indent="0">
              <a:buFontTx/>
              <a:buNone/>
              <a:defRPr sz="4000" b="1" i="0">
                <a:solidFill>
                  <a:srgbClr val="0B4A5D"/>
                </a:solidFill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3600"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3600"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3600"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3600" b="1" i="0">
                <a:latin typeface="Source Serif Pro" panose="02040603050405020204" pitchFamily="18" charset="0"/>
                <a:ea typeface="Source Serif Pro" panose="02040603050405020204" pitchFamily="18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One column for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C15107D-B4EA-D446-A2D3-185AF0B3C73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960563" y="1900238"/>
            <a:ext cx="8372475" cy="66992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 sz="2400" b="1" i="0">
                <a:solidFill>
                  <a:srgbClr val="04A2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Header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5E434A-2439-FB4D-9893-2E74EB8DCA6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60563" y="2713038"/>
            <a:ext cx="8372475" cy="375721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 sz="1600"/>
            </a:lvl1pPr>
            <a:lvl2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600"/>
            </a:lvl2pPr>
            <a:lvl3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600"/>
            </a:lvl3pPr>
            <a:lvl4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600"/>
            </a:lvl4pPr>
            <a:lvl5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1600"/>
            </a:lvl5pPr>
          </a:lstStyle>
          <a:p>
            <a:pPr lvl="0"/>
            <a:r>
              <a:rPr lang="en-US" dirty="0"/>
              <a:t>Body text</a:t>
            </a:r>
            <a:br>
              <a:rPr lang="en-US" dirty="0"/>
            </a:br>
            <a:r>
              <a:rPr lang="en-US" dirty="0"/>
              <a:t>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. </a:t>
            </a:r>
            <a:r>
              <a:rPr lang="en-US" dirty="0" err="1"/>
              <a:t>Aliciatur</a:t>
            </a:r>
            <a:r>
              <a:rPr lang="en-US" dirty="0"/>
              <a:t>? 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Aliciatur</a:t>
            </a:r>
            <a:r>
              <a:rPr lang="en-US" dirty="0"/>
              <a:t>? 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. </a:t>
            </a:r>
            <a:r>
              <a:rPr lang="en-US" dirty="0" err="1"/>
              <a:t>Aliciatur</a:t>
            </a:r>
            <a:r>
              <a:rPr lang="en-US" dirty="0"/>
              <a:t>? Qui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dolum</a:t>
            </a:r>
            <a:r>
              <a:rPr lang="en-US" dirty="0"/>
              <a:t>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conetur</a:t>
            </a:r>
            <a:r>
              <a:rPr lang="en-US" dirty="0"/>
              <a:t>? </a:t>
            </a: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Genis</a:t>
            </a:r>
            <a:r>
              <a:rPr lang="en-US" dirty="0"/>
              <a:t> </a:t>
            </a:r>
            <a:r>
              <a:rPr lang="en-US" dirty="0" err="1"/>
              <a:t>doloriberro</a:t>
            </a:r>
            <a:r>
              <a:rPr lang="en-US" dirty="0"/>
              <a:t> </a:t>
            </a:r>
            <a:r>
              <a:rPr lang="en-US" dirty="0" err="1"/>
              <a:t>tem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entorum</a:t>
            </a:r>
            <a:r>
              <a:rPr lang="en-US" dirty="0"/>
              <a:t> </a:t>
            </a:r>
            <a:r>
              <a:rPr lang="en-US" dirty="0" err="1"/>
              <a:t>iducill</a:t>
            </a:r>
            <a:r>
              <a:rPr lang="en-US" dirty="0"/>
              <a:t> </a:t>
            </a:r>
            <a:r>
              <a:rPr lang="en-US" dirty="0" err="1"/>
              <a:t>andaeprorrum</a:t>
            </a:r>
            <a:r>
              <a:rPr lang="en-US" dirty="0"/>
              <a:t> rem </a:t>
            </a:r>
            <a:r>
              <a:rPr lang="en-US" dirty="0" err="1"/>
              <a:t>consend</a:t>
            </a:r>
            <a:r>
              <a:rPr lang="en-US" dirty="0"/>
              <a:t> </a:t>
            </a:r>
            <a:r>
              <a:rPr lang="en-US" dirty="0" err="1"/>
              <a:t>erovitatque</a:t>
            </a:r>
            <a:r>
              <a:rPr lang="en-US" dirty="0"/>
              <a:t> </a:t>
            </a:r>
            <a:r>
              <a:rPr lang="en-US" dirty="0" err="1"/>
              <a:t>nisciis</a:t>
            </a:r>
            <a:r>
              <a:rPr lang="en-US" dirty="0"/>
              <a:t> </a:t>
            </a:r>
            <a:r>
              <a:rPr lang="en-US" dirty="0" err="1"/>
              <a:t>incilis</a:t>
            </a:r>
            <a:r>
              <a:rPr lang="en-US" dirty="0"/>
              <a:t> et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consequ</a:t>
            </a:r>
            <a:r>
              <a:rPr lang="en-US" dirty="0"/>
              <a:t> </a:t>
            </a:r>
            <a:r>
              <a:rPr lang="en-US" dirty="0" err="1"/>
              <a:t>atiuscipis</a:t>
            </a:r>
            <a:r>
              <a:rPr lang="en-US" dirty="0"/>
              <a:t> </a:t>
            </a:r>
            <a:r>
              <a:rPr lang="en-US" dirty="0" err="1"/>
              <a:t>mincit</a:t>
            </a:r>
            <a:r>
              <a:rPr lang="en-US" dirty="0"/>
              <a:t>, </a:t>
            </a:r>
            <a:r>
              <a:rPr lang="en-US" dirty="0" err="1"/>
              <a:t>quatus</a:t>
            </a:r>
            <a:r>
              <a:rPr lang="en-US" dirty="0"/>
              <a:t>. </a:t>
            </a:r>
            <a:r>
              <a:rPr lang="en-US" dirty="0" err="1"/>
              <a:t>Aliciatur</a:t>
            </a:r>
            <a:r>
              <a:rPr lang="en-US" dirty="0"/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3810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ransparent frame">
  <p:cSld name="Blank with transparent frame">
    <p:bg>
      <p:bgPr>
        <a:solidFill>
          <a:schemeClr val="lt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1245f470087_0_64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8849"/>
            </a:avLst>
          </a:prstGeom>
          <a:solidFill>
            <a:srgbClr val="3B1106">
              <a:alpha val="61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g1245f470087_0_648"/>
          <p:cNvSpPr txBox="1">
            <a:spLocks noGrp="1"/>
          </p:cNvSpPr>
          <p:nvPr>
            <p:ph type="sldNum" idx="12"/>
          </p:nvPr>
        </p:nvSpPr>
        <p:spPr>
          <a:xfrm>
            <a:off x="11584400" y="6250333"/>
            <a:ext cx="607500" cy="607500"/>
          </a:xfrm>
          <a:prstGeom prst="rect">
            <a:avLst/>
          </a:prstGeom>
          <a:solidFill>
            <a:srgbClr val="3B1106">
              <a:alpha val="6150"/>
            </a:srgbClr>
          </a:solidFill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2555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245f470087_0_630"/>
          <p:cNvSpPr/>
          <p:nvPr/>
        </p:nvSpPr>
        <p:spPr>
          <a:xfrm>
            <a:off x="3076400" y="1228000"/>
            <a:ext cx="9115500" cy="5630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1245f470087_0_630"/>
          <p:cNvSpPr txBox="1">
            <a:spLocks noGrp="1"/>
          </p:cNvSpPr>
          <p:nvPr>
            <p:ph type="title"/>
          </p:nvPr>
        </p:nvSpPr>
        <p:spPr>
          <a:xfrm>
            <a:off x="607600" y="1098367"/>
            <a:ext cx="2165100" cy="5151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9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1245f470087_0_630"/>
          <p:cNvSpPr txBox="1">
            <a:spLocks noGrp="1"/>
          </p:cNvSpPr>
          <p:nvPr>
            <p:ph type="body" idx="1"/>
          </p:nvPr>
        </p:nvSpPr>
        <p:spPr>
          <a:xfrm>
            <a:off x="3683967" y="1835633"/>
            <a:ext cx="2461200" cy="44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▫"/>
              <a:defRPr sz="2100"/>
            </a:lvl1pPr>
            <a:lvl2pPr marL="914400" lvl="1" indent="-361950" rtl="0">
              <a:spcBef>
                <a:spcPts val="800"/>
              </a:spcBef>
              <a:spcAft>
                <a:spcPts val="0"/>
              </a:spcAft>
              <a:buSzPts val="2100"/>
              <a:buChar char="▪"/>
              <a:defRPr sz="2100"/>
            </a:lvl2pPr>
            <a:lvl3pPr marL="1371600" lvl="2" indent="-361950" rtl="0">
              <a:spcBef>
                <a:spcPts val="800"/>
              </a:spcBef>
              <a:spcAft>
                <a:spcPts val="0"/>
              </a:spcAft>
              <a:buSzPts val="2100"/>
              <a:buChar char="▫"/>
              <a:defRPr sz="2100"/>
            </a:lvl3pPr>
            <a:lvl4pPr marL="1828800" lvl="3" indent="-361950" rtl="0">
              <a:spcBef>
                <a:spcPts val="8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rtl="0">
              <a:spcBef>
                <a:spcPts val="8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rtl="0">
              <a:spcBef>
                <a:spcPts val="8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rtl="0">
              <a:spcBef>
                <a:spcPts val="8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rtl="0">
              <a:spcBef>
                <a:spcPts val="8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rtl="0">
              <a:spcBef>
                <a:spcPts val="800"/>
              </a:spcBef>
              <a:spcAft>
                <a:spcPts val="8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7" name="Google Shape;127;g1245f470087_0_630"/>
          <p:cNvSpPr txBox="1">
            <a:spLocks noGrp="1"/>
          </p:cNvSpPr>
          <p:nvPr>
            <p:ph type="body" idx="2"/>
          </p:nvPr>
        </p:nvSpPr>
        <p:spPr>
          <a:xfrm>
            <a:off x="6403650" y="1835633"/>
            <a:ext cx="2461200" cy="44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▫"/>
              <a:defRPr sz="2100"/>
            </a:lvl1pPr>
            <a:lvl2pPr marL="914400" lvl="1" indent="-361950" rtl="0">
              <a:spcBef>
                <a:spcPts val="800"/>
              </a:spcBef>
              <a:spcAft>
                <a:spcPts val="0"/>
              </a:spcAft>
              <a:buSzPts val="2100"/>
              <a:buChar char="▪"/>
              <a:defRPr sz="2100"/>
            </a:lvl2pPr>
            <a:lvl3pPr marL="1371600" lvl="2" indent="-361950" rtl="0">
              <a:spcBef>
                <a:spcPts val="800"/>
              </a:spcBef>
              <a:spcAft>
                <a:spcPts val="0"/>
              </a:spcAft>
              <a:buSzPts val="2100"/>
              <a:buChar char="▫"/>
              <a:defRPr sz="2100"/>
            </a:lvl3pPr>
            <a:lvl4pPr marL="1828800" lvl="3" indent="-361950" rtl="0">
              <a:spcBef>
                <a:spcPts val="8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rtl="0">
              <a:spcBef>
                <a:spcPts val="8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rtl="0">
              <a:spcBef>
                <a:spcPts val="8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rtl="0">
              <a:spcBef>
                <a:spcPts val="8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rtl="0">
              <a:spcBef>
                <a:spcPts val="8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rtl="0">
              <a:spcBef>
                <a:spcPts val="800"/>
              </a:spcBef>
              <a:spcAft>
                <a:spcPts val="8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8" name="Google Shape;128;g1245f470087_0_630"/>
          <p:cNvSpPr txBox="1">
            <a:spLocks noGrp="1"/>
          </p:cNvSpPr>
          <p:nvPr>
            <p:ph type="body" idx="3"/>
          </p:nvPr>
        </p:nvSpPr>
        <p:spPr>
          <a:xfrm>
            <a:off x="9123333" y="1835633"/>
            <a:ext cx="2461200" cy="441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1950" rtl="0">
              <a:spcBef>
                <a:spcPts val="0"/>
              </a:spcBef>
              <a:spcAft>
                <a:spcPts val="0"/>
              </a:spcAft>
              <a:buSzPts val="2100"/>
              <a:buChar char="▫"/>
              <a:defRPr sz="2100"/>
            </a:lvl1pPr>
            <a:lvl2pPr marL="914400" lvl="1" indent="-361950" rtl="0">
              <a:spcBef>
                <a:spcPts val="800"/>
              </a:spcBef>
              <a:spcAft>
                <a:spcPts val="0"/>
              </a:spcAft>
              <a:buSzPts val="2100"/>
              <a:buChar char="▪"/>
              <a:defRPr sz="2100"/>
            </a:lvl2pPr>
            <a:lvl3pPr marL="1371600" lvl="2" indent="-361950" rtl="0">
              <a:spcBef>
                <a:spcPts val="800"/>
              </a:spcBef>
              <a:spcAft>
                <a:spcPts val="0"/>
              </a:spcAft>
              <a:buSzPts val="2100"/>
              <a:buChar char="▫"/>
              <a:defRPr sz="2100"/>
            </a:lvl3pPr>
            <a:lvl4pPr marL="1828800" lvl="3" indent="-361950" rtl="0">
              <a:spcBef>
                <a:spcPts val="800"/>
              </a:spcBef>
              <a:spcAft>
                <a:spcPts val="0"/>
              </a:spcAft>
              <a:buSzPts val="2100"/>
              <a:buChar char="●"/>
              <a:defRPr sz="2100"/>
            </a:lvl4pPr>
            <a:lvl5pPr marL="2286000" lvl="4" indent="-361950" rtl="0">
              <a:spcBef>
                <a:spcPts val="800"/>
              </a:spcBef>
              <a:spcAft>
                <a:spcPts val="0"/>
              </a:spcAft>
              <a:buSzPts val="2100"/>
              <a:buChar char="○"/>
              <a:defRPr sz="2100"/>
            </a:lvl5pPr>
            <a:lvl6pPr marL="2743200" lvl="5" indent="-361950" rtl="0">
              <a:spcBef>
                <a:spcPts val="800"/>
              </a:spcBef>
              <a:spcAft>
                <a:spcPts val="0"/>
              </a:spcAft>
              <a:buSzPts val="2100"/>
              <a:buChar char="■"/>
              <a:defRPr sz="2100"/>
            </a:lvl6pPr>
            <a:lvl7pPr marL="3200400" lvl="6" indent="-361950" rtl="0">
              <a:spcBef>
                <a:spcPts val="800"/>
              </a:spcBef>
              <a:spcAft>
                <a:spcPts val="0"/>
              </a:spcAft>
              <a:buSzPts val="2100"/>
              <a:buChar char="●"/>
              <a:defRPr sz="2100"/>
            </a:lvl7pPr>
            <a:lvl8pPr marL="3657600" lvl="7" indent="-361950" rtl="0">
              <a:spcBef>
                <a:spcPts val="800"/>
              </a:spcBef>
              <a:spcAft>
                <a:spcPts val="0"/>
              </a:spcAft>
              <a:buSzPts val="2100"/>
              <a:buChar char="○"/>
              <a:defRPr sz="2100"/>
            </a:lvl8pPr>
            <a:lvl9pPr marL="4114800" lvl="8" indent="-361950" rtl="0">
              <a:spcBef>
                <a:spcPts val="800"/>
              </a:spcBef>
              <a:spcAft>
                <a:spcPts val="800"/>
              </a:spcAft>
              <a:buSzPts val="21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9" name="Google Shape;129;g1245f470087_0_630"/>
          <p:cNvSpPr txBox="1">
            <a:spLocks noGrp="1"/>
          </p:cNvSpPr>
          <p:nvPr>
            <p:ph type="sldNum" idx="12"/>
          </p:nvPr>
        </p:nvSpPr>
        <p:spPr>
          <a:xfrm>
            <a:off x="11584400" y="6250333"/>
            <a:ext cx="607500" cy="60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0991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  <p:sldLayoutId id="2147483675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manoa.hawaii.edu/hakupuna/pomai-and-her-papa/" TargetMode="External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anoa.hawaii.edu/hakupuna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ctrTitle"/>
          </p:nvPr>
        </p:nvSpPr>
        <p:spPr>
          <a:xfrm>
            <a:off x="366134" y="384732"/>
            <a:ext cx="5109342" cy="6329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lvl="0" algn="l">
              <a:buSzPct val="100000"/>
            </a:pPr>
            <a:r>
              <a:rPr lang="en-US" sz="4400" dirty="0"/>
              <a:t>Collecting and Using Qualitative Data in Needs Assessment </a:t>
            </a:r>
            <a:br>
              <a:rPr lang="en-US" sz="3200" dirty="0"/>
            </a:br>
            <a:br>
              <a:rPr lang="en-US" sz="3200" dirty="0"/>
            </a:br>
            <a:br>
              <a:rPr lang="en-US" sz="3200" dirty="0"/>
            </a:br>
            <a:r>
              <a:rPr lang="en-US" sz="3200" u="sng" dirty="0" err="1"/>
              <a:t>Hā</a:t>
            </a:r>
            <a:r>
              <a:rPr lang="en-US" sz="3200" u="sng" dirty="0"/>
              <a:t> </a:t>
            </a:r>
            <a:r>
              <a:rPr lang="en-US" sz="3200" u="sng" dirty="0" err="1"/>
              <a:t>Kūpuna</a:t>
            </a:r>
            <a:r>
              <a:rPr lang="en-US" sz="3200" u="sng" dirty="0"/>
              <a:t> </a:t>
            </a:r>
            <a:br>
              <a:rPr lang="en-US" sz="3200" u="sng" dirty="0"/>
            </a:br>
            <a:r>
              <a:rPr lang="en-US" sz="3200" u="sng" dirty="0"/>
              <a:t>National Resource Center for Native Hawaiian Elders</a:t>
            </a:r>
            <a:br>
              <a:rPr lang="en-US" sz="3200" dirty="0"/>
            </a:br>
            <a:r>
              <a:rPr lang="en-US" sz="3200" b="0" dirty="0"/>
              <a:t>Thompson School of Social Work &amp; Public Health, UH Manoa</a:t>
            </a:r>
            <a:br>
              <a:rPr lang="en-US" sz="3200" b="0" dirty="0"/>
            </a:br>
            <a:br>
              <a:rPr lang="en-US" sz="3200" b="0" dirty="0"/>
            </a:br>
            <a:br>
              <a:rPr lang="en-US" sz="3200" b="0" dirty="0"/>
            </a:br>
            <a:r>
              <a:rPr lang="en-US" sz="3200" b="0" dirty="0"/>
              <a:t>Title VI Conference </a:t>
            </a:r>
            <a:br>
              <a:rPr lang="en-US" sz="3200" b="0" dirty="0"/>
            </a:br>
            <a:r>
              <a:rPr lang="en-US" sz="3200" b="0" dirty="0"/>
              <a:t>April 19, 2022</a:t>
            </a:r>
            <a:endParaRPr dirty="0"/>
          </a:p>
        </p:txBody>
      </p:sp>
      <p:pic>
        <p:nvPicPr>
          <p:cNvPr id="149" name="Google Shape;149;p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9" descr="Teacher taking to parents. Let's start by thinking about how to work together. Let's create a safety plan. Parents respond- can we sill watch football on Sunday. Of course we can Pomai, I'm still your papap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5267" y="3136603"/>
            <a:ext cx="2840931" cy="2819135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14401" y="2955540"/>
            <a:ext cx="6908296" cy="36009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 teacher asks “what’s wrong.”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family meets with the school counselor.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take papa to the doctor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meet with a social worker who links them to resources and helps them develop a safety plan.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7" name="Google Shape;417;p9" descr="At the doctor's office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41182" y="516851"/>
            <a:ext cx="2944561" cy="2348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9" descr="A group of kids at a table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01910" y="478693"/>
            <a:ext cx="3134452" cy="225783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9" descr="Teacher touching shoulder of little girl.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2376" y="478693"/>
            <a:ext cx="2306667" cy="235983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A41F3E-ABDE-4BB2-A212-B602F2FA5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{Hidden}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5633" y="5761528"/>
            <a:ext cx="10098222" cy="82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Hardcover books at every public and school library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2400"/>
              <a:t>Free to download at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https://manoa.hawaii.edu/hakupuna/pomai-and-her-papa/</a:t>
            </a:r>
            <a:endParaRPr sz="2400"/>
          </a:p>
          <a:p>
            <a:pPr marL="228600" lvl="0" indent="-11112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2000"/>
          </a:p>
        </p:txBody>
      </p:sp>
      <p:pic>
        <p:nvPicPr>
          <p:cNvPr id="427" name="Google Shape;427;p10" descr="Two women cartoons- today I' a peer educator. I teach other kids and teens how to help someone with dementia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37739" y="3405333"/>
            <a:ext cx="3093703" cy="2263823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176230" y="3259159"/>
            <a:ext cx="3662807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get resources.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Pomai becomes a peer educator in high school.</a:t>
            </a:r>
            <a:endParaRPr/>
          </a:p>
        </p:txBody>
      </p:sp>
      <p:pic>
        <p:nvPicPr>
          <p:cNvPr id="430" name="Google Shape;430;p10" descr="More Information and ways to connect through Youtube, Instagram, and Facebook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02988" y="219980"/>
            <a:ext cx="2819684" cy="4758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028414" y="245717"/>
            <a:ext cx="3203028" cy="2868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10" descr="Picture of father and daughter. Text says resources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3077" y="219980"/>
            <a:ext cx="3047811" cy="2919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54805-CEF1-45DD-9E84-C66210F35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{Hidden}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1"/>
          <p:cNvSpPr txBox="1">
            <a:spLocks noGrp="1"/>
          </p:cNvSpPr>
          <p:nvPr>
            <p:ph type="title"/>
          </p:nvPr>
        </p:nvSpPr>
        <p:spPr>
          <a:xfrm>
            <a:off x="4965430" y="629268"/>
            <a:ext cx="6586491" cy="18955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4400"/>
            </a:pPr>
            <a:r>
              <a:rPr lang="en-US" sz="4900" b="1" dirty="0">
                <a:latin typeface="Century Gothic"/>
                <a:ea typeface="Century Gothic"/>
                <a:cs typeface="Century Gothic"/>
                <a:sym typeface="Century Gothic"/>
              </a:rPr>
              <a:t>Mahalo, a hui </a:t>
            </a:r>
            <a:r>
              <a:rPr lang="en-US" sz="4900" b="1" dirty="0" err="1">
                <a:latin typeface="Century Gothic"/>
                <a:ea typeface="Century Gothic"/>
                <a:cs typeface="Century Gothic"/>
                <a:sym typeface="Century Gothic"/>
              </a:rPr>
              <a:t>hou</a:t>
            </a:r>
            <a:r>
              <a:rPr lang="en-US" sz="4900" b="1" dirty="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br>
              <a:rPr lang="en-US" dirty="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3200" u="sng" dirty="0">
                <a:solidFill>
                  <a:schemeClr val="hlink"/>
                </a:solidFill>
                <a:hlinkClick r:id="rId3"/>
              </a:rPr>
              <a:t>manoa.hawaii.edu/</a:t>
            </a:r>
            <a:r>
              <a:rPr lang="en-US" sz="3200" u="sng" dirty="0" err="1">
                <a:solidFill>
                  <a:schemeClr val="hlink"/>
                </a:solidFill>
                <a:hlinkClick r:id="rId3"/>
              </a:rPr>
              <a:t>hakupuna</a:t>
            </a:r>
            <a:br>
              <a:rPr lang="en-US" sz="3200" u="sng" dirty="0">
                <a:solidFill>
                  <a:schemeClr val="hlink"/>
                </a:solidFill>
              </a:rPr>
            </a:br>
            <a:r>
              <a:rPr lang="en-US" sz="3200" u="sng" dirty="0">
                <a:solidFill>
                  <a:schemeClr val="hlink"/>
                </a:solidFill>
              </a:rPr>
              <a:t>kbraun@Hawaii.edu</a:t>
            </a:r>
            <a:endParaRPr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8" name="Google Shape;438;p11" descr="Ehu ahiahi"/>
          <p:cNvPicPr preferRelativeResize="0"/>
          <p:nvPr/>
        </p:nvPicPr>
        <p:blipFill rotWithShape="1">
          <a:blip r:embed="rId4">
            <a:alphaModFix/>
          </a:blip>
          <a:srcRect l="8174" r="170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439" name="Google Shape;439;p11"/>
          <p:cNvSpPr txBox="1"/>
          <p:nvPr/>
        </p:nvSpPr>
        <p:spPr>
          <a:xfrm>
            <a:off x="101601" y="6050145"/>
            <a:ext cx="4378960" cy="646331"/>
          </a:xfrm>
          <a:prstGeom prst="rect">
            <a:avLst/>
          </a:prstGeom>
          <a:solidFill>
            <a:schemeClr val="lt2">
              <a:alpha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ʻEhu ahiahi</a:t>
            </a:r>
            <a:r>
              <a:rPr lang="en-US" sz="18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-US" sz="1800" b="0" i="1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Evening twilight. </a:t>
            </a:r>
            <a:r>
              <a:rPr lang="en-US" sz="1800" b="0" i="0" u="none" strike="noStrik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Old age. (Pukui, 1983, p. 36, #295)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142D731-56DE-4F92-90E0-FF826A96437B}"/>
              </a:ext>
            </a:extLst>
          </p:cNvPr>
          <p:cNvSpPr txBox="1"/>
          <p:nvPr/>
        </p:nvSpPr>
        <p:spPr>
          <a:xfrm>
            <a:off x="5700215" y="2587658"/>
            <a:ext cx="48040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Now</a:t>
            </a:r>
            <a:r>
              <a:rPr lang="en-US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 err="1"/>
              <a:t>Pomai</a:t>
            </a:r>
            <a:r>
              <a:rPr lang="en-US" sz="2400" u="sng" dirty="0"/>
              <a:t> and her Papa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Factsheets summarizing our research findings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b="1" dirty="0"/>
              <a:t>Soon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Interviewing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u="sng" dirty="0"/>
              <a:t>Focus Group Guide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Hawaiian words and sayings related to aging and elderhood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" descr="Agenda"/>
          <p:cNvSpPr/>
          <p:nvPr/>
        </p:nvSpPr>
        <p:spPr>
          <a:xfrm>
            <a:off x="0" y="1"/>
            <a:ext cx="12192000" cy="1911096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2"/>
          <p:cNvSpPr txBox="1">
            <a:spLocks noGrp="1"/>
          </p:cNvSpPr>
          <p:nvPr>
            <p:ph type="title"/>
          </p:nvPr>
        </p:nvSpPr>
        <p:spPr>
          <a:xfrm>
            <a:off x="838200" y="36576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</a:pPr>
            <a:r>
              <a:rPr lang="en-US">
                <a:solidFill>
                  <a:schemeClr val="lt1"/>
                </a:solidFill>
              </a:rPr>
              <a:t>Agenda</a:t>
            </a:r>
            <a:endParaRPr/>
          </a:p>
        </p:txBody>
      </p:sp>
      <p:sp>
        <p:nvSpPr>
          <p:cNvPr id="158" name="Google Shape;158;p2"/>
          <p:cNvSpPr txBox="1">
            <a:spLocks noGrp="1"/>
          </p:cNvSpPr>
          <p:nvPr>
            <p:ph type="body" idx="1"/>
          </p:nvPr>
        </p:nvSpPr>
        <p:spPr>
          <a:xfrm>
            <a:off x="750277" y="1970025"/>
            <a:ext cx="6408614" cy="46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919162" indent="-4572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3200" b="0" i="0" u="none" strike="noStrike" dirty="0"/>
              <a:t>Overview of </a:t>
            </a:r>
            <a:r>
              <a:rPr lang="en-US" sz="3200" dirty="0" err="1"/>
              <a:t>Hā</a:t>
            </a:r>
            <a:r>
              <a:rPr lang="en-US" sz="3200" dirty="0"/>
              <a:t> </a:t>
            </a:r>
            <a:r>
              <a:rPr lang="en-US" sz="3200" dirty="0" err="1"/>
              <a:t>Kūpuna</a:t>
            </a:r>
            <a:endParaRPr lang="en-US" sz="3200" dirty="0"/>
          </a:p>
          <a:p>
            <a:pPr marL="461962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sz="3200" dirty="0"/>
          </a:p>
          <a:p>
            <a:pPr marL="919163" indent="-4572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3200" dirty="0"/>
              <a:t>Interview data</a:t>
            </a:r>
          </a:p>
          <a:p>
            <a:pPr marL="1376363" lvl="1" indent="-4572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2800" dirty="0"/>
              <a:t>Resource</a:t>
            </a:r>
          </a:p>
          <a:p>
            <a:pPr marL="1376363" lvl="1" indent="-4572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2800" dirty="0"/>
              <a:t>Example</a:t>
            </a:r>
          </a:p>
          <a:p>
            <a:pPr marL="919163" lvl="1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lang="en-US" dirty="0"/>
          </a:p>
          <a:p>
            <a:pPr marL="919163" indent="-4572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3200" dirty="0"/>
              <a:t>Focus group data</a:t>
            </a:r>
          </a:p>
          <a:p>
            <a:pPr marL="1371600" lvl="1" indent="-452437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2800" dirty="0"/>
              <a:t>Resource</a:t>
            </a:r>
          </a:p>
          <a:p>
            <a:pPr marL="1371600" lvl="1" indent="-452437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2800" dirty="0"/>
              <a:t>Example</a:t>
            </a:r>
            <a:endParaRPr sz="2800" b="0" i="0" u="none" strike="noStrike" dirty="0"/>
          </a:p>
        </p:txBody>
      </p:sp>
      <p:pic>
        <p:nvPicPr>
          <p:cNvPr id="159" name="Google Shape;159;p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179" r="7060"/>
          <a:stretch/>
        </p:blipFill>
        <p:spPr>
          <a:xfrm>
            <a:off x="7215961" y="2452134"/>
            <a:ext cx="4225762" cy="3589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63641B-1A59-42CB-B33C-2A5BA3BC0B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41363" y="298450"/>
            <a:ext cx="10050462" cy="10128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ource Serif Pro" panose="02040603050405020204" pitchFamily="18" charset="0"/>
                <a:cs typeface="Arial" panose="020B0604020202020204" pitchFamily="34" charset="0"/>
                <a:sym typeface="Calibri"/>
              </a:rPr>
              <a:t>Our Name –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ource Serif Pro" panose="02040603050405020204" pitchFamily="18" charset="0"/>
                <a:cs typeface="Arial" panose="020B0604020202020204" pitchFamily="34" charset="0"/>
                <a:sym typeface="Calibri"/>
              </a:rPr>
              <a:t>Hā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ource Serif Pro" panose="02040603050405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4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ource Serif Pro" panose="02040603050405020204" pitchFamily="18" charset="0"/>
                <a:cs typeface="Arial" panose="020B0604020202020204" pitchFamily="34" charset="0"/>
                <a:sym typeface="Calibri"/>
              </a:rPr>
              <a:t>Kūpuna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ource Serif Pro" panose="02040603050405020204" pitchFamily="18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9EC077-59E2-446C-AFFF-6E86FC878B8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1364" y="1202479"/>
            <a:ext cx="4104956" cy="2057148"/>
          </a:xfrm>
        </p:spPr>
        <p:txBody>
          <a:bodyPr>
            <a:noAutofit/>
          </a:bodyPr>
          <a:lstStyle/>
          <a:p>
            <a:pPr marL="114300" lvl="0">
              <a:lnSpc>
                <a:spcPct val="120000"/>
              </a:lnSpc>
              <a:spcAft>
                <a:spcPts val="600"/>
              </a:spcAft>
              <a:buSzPts val="1800"/>
            </a:pP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Hā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: breath; life</a:t>
            </a:r>
          </a:p>
          <a:p>
            <a:pPr marL="114300" lvl="0">
              <a:lnSpc>
                <a:spcPct val="120000"/>
              </a:lnSpc>
              <a:spcAft>
                <a:spcPts val="600"/>
              </a:spcAft>
              <a:buSzPts val="1800"/>
            </a:pP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Hā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 </a:t>
            </a:r>
            <a:r>
              <a:rPr lang="en-US" sz="2400" b="1" dirty="0" err="1">
                <a:ea typeface="Century Gothic"/>
                <a:cs typeface="Century Gothic"/>
                <a:sym typeface="Century Gothic"/>
              </a:rPr>
              <a:t>Kūpuna</a:t>
            </a:r>
            <a:r>
              <a:rPr lang="en-US" sz="2400" b="1" dirty="0">
                <a:ea typeface="Century Gothic"/>
                <a:cs typeface="Century Gothic"/>
                <a:sym typeface="Century Gothic"/>
              </a:rPr>
              <a:t>: </a:t>
            </a:r>
            <a:r>
              <a:rPr lang="en-US" sz="2400" dirty="0">
                <a:ea typeface="Century Gothic"/>
                <a:cs typeface="Century Gothic"/>
                <a:sym typeface="Century Gothic"/>
              </a:rPr>
              <a:t>to pass on knowledge, wisdom, mana from elder to next generation</a:t>
            </a:r>
            <a:r>
              <a:rPr lang="haw-US" sz="2400" dirty="0">
                <a:ea typeface="Century Gothic"/>
                <a:cs typeface="Century Gothic"/>
                <a:sym typeface="Century Gothic"/>
              </a:rPr>
              <a:t> through one</a:t>
            </a:r>
            <a:r>
              <a:rPr lang="en-US" sz="2400" dirty="0">
                <a:ea typeface="Century Gothic"/>
                <a:cs typeface="Century Gothic"/>
                <a:sym typeface="Century Gothic"/>
              </a:rPr>
              <a:t>’s breath</a:t>
            </a:r>
          </a:p>
          <a:p>
            <a:pPr marL="114300" lvl="0">
              <a:lnSpc>
                <a:spcPct val="120000"/>
              </a:lnSpc>
              <a:spcAft>
                <a:spcPts val="600"/>
              </a:spcAft>
              <a:buSzPts val="1800"/>
            </a:pPr>
            <a:r>
              <a:rPr lang="en-US" sz="2400" b="1" dirty="0">
                <a:ea typeface="Century Gothic"/>
                <a:cs typeface="Century Gothic"/>
                <a:sym typeface="Century Gothic"/>
              </a:rPr>
              <a:t>Mission</a:t>
            </a:r>
            <a:r>
              <a:rPr lang="en-US" sz="2400" dirty="0">
                <a:ea typeface="Century Gothic"/>
                <a:cs typeface="Century Gothic"/>
                <a:sym typeface="Century Gothic"/>
              </a:rPr>
              <a:t>: to extend quality and quantity of life for </a:t>
            </a:r>
            <a:r>
              <a:rPr lang="en-US" sz="2400" dirty="0" err="1">
                <a:ea typeface="Century Gothic"/>
                <a:cs typeface="Century Gothic"/>
                <a:sym typeface="Century Gothic"/>
              </a:rPr>
              <a:t>kūpuna</a:t>
            </a:r>
            <a:r>
              <a:rPr lang="en-US" sz="2400" dirty="0">
                <a:ea typeface="Century Gothic"/>
                <a:cs typeface="Century Gothic"/>
                <a:sym typeface="Century Gothic"/>
              </a:rPr>
              <a:t> so they can pass on their knowledge, wisdom, and mana (spiritual gifts and power) to future generations</a:t>
            </a:r>
            <a:r>
              <a:rPr lang="en-US" sz="2400" dirty="0"/>
              <a:t>.</a:t>
            </a:r>
          </a:p>
        </p:txBody>
      </p:sp>
      <p:pic>
        <p:nvPicPr>
          <p:cNvPr id="1033" name="Picture 9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071" y="626773"/>
            <a:ext cx="2385190" cy="262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134;p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40241" r="7578" b="3555"/>
          <a:stretch/>
        </p:blipFill>
        <p:spPr>
          <a:xfrm>
            <a:off x="5025955" y="3607518"/>
            <a:ext cx="6769549" cy="2967779"/>
          </a:xfrm>
          <a:prstGeom prst="rect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94995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248b591e13_1_28"/>
          <p:cNvSpPr txBox="1">
            <a:spLocks noGrp="1"/>
          </p:cNvSpPr>
          <p:nvPr>
            <p:ph type="title"/>
          </p:nvPr>
        </p:nvSpPr>
        <p:spPr>
          <a:xfrm>
            <a:off x="775232" y="266131"/>
            <a:ext cx="10515600" cy="1325563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lnSpc>
                <a:spcPct val="100000"/>
              </a:lnSpc>
              <a:buSzPts val="2400"/>
            </a:pPr>
            <a:r>
              <a:rPr lang="en-US" dirty="0"/>
              <a:t>Interview Guide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EF6808-D2DC-4CD6-9034-E0B37CEE0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5232" y="1457135"/>
            <a:ext cx="6265986" cy="4766244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Hawaiian history and past experiences with research.</a:t>
            </a:r>
          </a:p>
          <a:p>
            <a:r>
              <a:rPr lang="en-US" dirty="0"/>
              <a:t>Achievements of Native Hawaiian (and other) researchers working in concert with community</a:t>
            </a:r>
          </a:p>
          <a:p>
            <a:r>
              <a:rPr lang="en-US" dirty="0"/>
              <a:t>Researcher self-reflection</a:t>
            </a:r>
          </a:p>
          <a:p>
            <a:r>
              <a:rPr lang="en-US" dirty="0"/>
              <a:t>Roles for </a:t>
            </a:r>
            <a:r>
              <a:rPr lang="en-US" dirty="0" err="1"/>
              <a:t>kūpuna</a:t>
            </a:r>
            <a:r>
              <a:rPr lang="en-US" dirty="0"/>
              <a:t> and other community members in research</a:t>
            </a:r>
          </a:p>
          <a:p>
            <a:r>
              <a:rPr lang="en-US" dirty="0"/>
              <a:t>Tips for working together to:</a:t>
            </a:r>
          </a:p>
          <a:p>
            <a:pPr lvl="1"/>
            <a:r>
              <a:rPr lang="en-US" dirty="0"/>
              <a:t>Develop a research question </a:t>
            </a:r>
          </a:p>
          <a:p>
            <a:pPr lvl="1"/>
            <a:r>
              <a:rPr lang="en-US" dirty="0"/>
              <a:t>Gather, transcribe, and code data</a:t>
            </a:r>
          </a:p>
          <a:p>
            <a:pPr lvl="1"/>
            <a:r>
              <a:rPr lang="en-US" dirty="0"/>
              <a:t>Report data in community-friendly ways.</a:t>
            </a:r>
          </a:p>
        </p:txBody>
      </p:sp>
      <p:pic>
        <p:nvPicPr>
          <p:cNvPr id="6" name="Google Shape;342;g1248b591e13_1_37">
            <a:extLst>
              <a:ext uri="{FF2B5EF4-FFF2-40B4-BE49-F238E27FC236}">
                <a16:creationId xmlns:a16="http://schemas.microsoft.com/office/drawing/2014/main" id="{9AC085DF-3DFA-4647-B8D2-16B7722B0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72708" y="2325350"/>
            <a:ext cx="3618124" cy="3629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245f470087_0_5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4400" y="6250333"/>
            <a:ext cx="607500" cy="60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391" name="Google Shape;391;g1245f470087_0_5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09143" y="1419367"/>
            <a:ext cx="7837714" cy="543863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0960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500" dirty="0">
                <a:solidFill>
                  <a:srgbClr val="222222"/>
                </a:solidFill>
              </a:rPr>
              <a:t>20 elders</a:t>
            </a:r>
          </a:p>
          <a:p>
            <a:pPr marL="1066800" lvl="1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500" dirty="0">
                <a:solidFill>
                  <a:srgbClr val="222222"/>
                </a:solidFill>
              </a:rPr>
              <a:t>Mostly female, </a:t>
            </a:r>
            <a:r>
              <a:rPr lang="en-US" sz="2500" dirty="0" err="1">
                <a:solidFill>
                  <a:srgbClr val="222222"/>
                </a:solidFill>
              </a:rPr>
              <a:t>ave</a:t>
            </a:r>
            <a:r>
              <a:rPr lang="en-US" sz="2500" dirty="0">
                <a:solidFill>
                  <a:srgbClr val="222222"/>
                </a:solidFill>
              </a:rPr>
              <a:t> age = 75</a:t>
            </a:r>
          </a:p>
          <a:p>
            <a:pPr marL="1066800" lvl="1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500" dirty="0">
                <a:solidFill>
                  <a:srgbClr val="222222"/>
                </a:solidFill>
              </a:rPr>
              <a:t>4 Hawaiian communities</a:t>
            </a:r>
          </a:p>
          <a:p>
            <a:pPr marL="1066800" lvl="1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500" dirty="0">
                <a:solidFill>
                  <a:srgbClr val="222222"/>
                </a:solidFill>
              </a:rPr>
              <a:t>3 interviews each</a:t>
            </a:r>
          </a:p>
          <a:p>
            <a:pPr marL="1524000" lvl="2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500" dirty="0">
                <a:solidFill>
                  <a:srgbClr val="222222"/>
                </a:solidFill>
              </a:rPr>
              <a:t>Get to know you</a:t>
            </a:r>
          </a:p>
          <a:p>
            <a:pPr marL="1524000" lvl="2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500" dirty="0">
                <a:solidFill>
                  <a:srgbClr val="222222"/>
                </a:solidFill>
              </a:rPr>
              <a:t>Values learned that should be passed on</a:t>
            </a:r>
          </a:p>
          <a:p>
            <a:pPr marL="1524000" lvl="2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500" dirty="0">
                <a:solidFill>
                  <a:srgbClr val="222222"/>
                </a:solidFill>
              </a:rPr>
              <a:t>Healthcare experiences</a:t>
            </a:r>
          </a:p>
          <a:p>
            <a:pPr marL="603250" lvl="1" indent="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None/>
            </a:pPr>
            <a:endParaRPr lang="en-US" sz="2500" dirty="0">
              <a:solidFill>
                <a:srgbClr val="222222"/>
              </a:solidFill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500" dirty="0">
                <a:solidFill>
                  <a:srgbClr val="222222"/>
                </a:solidFill>
              </a:rPr>
              <a:t>Themes</a:t>
            </a:r>
          </a:p>
          <a:p>
            <a:pPr marL="1066800" lvl="1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5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Childhood experiences with healthcare </a:t>
            </a:r>
            <a:endParaRPr sz="25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66800" lvl="1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5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Positive and negative healthcare experiences</a:t>
            </a:r>
            <a:endParaRPr sz="25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66800" lvl="1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5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Experiences with social services</a:t>
            </a:r>
            <a:endParaRPr sz="25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66800" lvl="1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5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Caregiving and long-term care</a:t>
            </a:r>
            <a:endParaRPr sz="25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66800" lvl="1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5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Advice for providers</a:t>
            </a:r>
            <a:endParaRPr sz="2500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4" name="Google Shape;394;g1245f470087_0_5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 rotWithShape="1">
          <a:blip r:embed="rId3">
            <a:alphaModFix amt="80000"/>
          </a:blip>
          <a:srcRect l="45521" r="14058"/>
          <a:stretch/>
        </p:blipFill>
        <p:spPr>
          <a:xfrm>
            <a:off x="884237" y="2712733"/>
            <a:ext cx="2888871" cy="3841350"/>
          </a:xfrm>
          <a:prstGeom prst="rect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3" name="Google Shape;393;g1245f470087_0_5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84237" y="389230"/>
            <a:ext cx="3087261" cy="158969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Healthcare Experiences </a:t>
            </a:r>
            <a:endParaRPr b="1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1245f470087_0_5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4400" y="6250333"/>
            <a:ext cx="607500" cy="60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399" name="Google Shape;399;g1245f470087_0_59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844050" y="756150"/>
            <a:ext cx="10998600" cy="5776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“If a</a:t>
            </a:r>
            <a:r>
              <a:rPr lang="en-US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ny of us got sick, we had the lā‘au, no other medicine. [M]y grandfather was the one that was a kahuna [expert]… He had all the plants; the lā‘au that he needed if anybody got sick. [T]hey were raised in Waikapu in Waihe‘e where they had the mountains, </a:t>
            </a:r>
            <a:r>
              <a:rPr lang="en-US" sz="24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with everything that they needed</a:t>
            </a:r>
            <a:r>
              <a:rPr lang="en-US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with the lā‘au and the water that came down in their area in their village, so they were raised the same way with </a:t>
            </a:r>
            <a:r>
              <a:rPr lang="en-US" sz="24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using what they had around</a:t>
            </a:r>
            <a:r>
              <a:rPr lang="en-US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“You learn and </a:t>
            </a:r>
            <a:r>
              <a:rPr lang="en-US" sz="24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treat the whole person</a:t>
            </a:r>
            <a:r>
              <a:rPr lang="en-US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not just a symptom. And you got to understand where the genesis of that system comes from and treat that instead of just giving a drug to numb… you got to treat the root of it. And they don't … </a:t>
            </a:r>
            <a:r>
              <a:rPr lang="en-US" sz="24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teach that much in medical schools.</a:t>
            </a:r>
            <a:r>
              <a:rPr lang="en-US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2400">
              <a:solidFill>
                <a:srgbClr val="22222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“I think I would like to see </a:t>
            </a:r>
            <a:r>
              <a:rPr lang="en-US" sz="2400" b="1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Hawaiian medicine</a:t>
            </a:r>
            <a:r>
              <a:rPr lang="en-US" sz="24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, along with regular American medicine. I think that would really help in introducing Hawaiian medicine. Because it works… I've seen it work.”</a:t>
            </a:r>
            <a:endParaRPr sz="240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0B50F9-129F-4AA2-AF57-19DC90A2BA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spcFirstLastPara="1" wrap="square" lIns="91425" tIns="45700" rIns="91425" bIns="45700" anchor="b" anchorCtr="0">
            <a:norm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{Hidden}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A9F85-39CB-4799-BD12-C794B7B4F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Group Guide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32F75-3E4E-4F2B-92C6-AE879AF34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83140"/>
            <a:ext cx="5181600" cy="49097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Organizing focus groups</a:t>
            </a:r>
          </a:p>
          <a:p>
            <a:r>
              <a:rPr lang="en-US" dirty="0"/>
              <a:t>Preparing for a focus group</a:t>
            </a:r>
          </a:p>
          <a:p>
            <a:r>
              <a:rPr lang="en-US" dirty="0"/>
              <a:t>Conducting a focus group</a:t>
            </a:r>
          </a:p>
          <a:p>
            <a:r>
              <a:rPr lang="en-US" dirty="0"/>
              <a:t>Recording the data</a:t>
            </a:r>
          </a:p>
          <a:p>
            <a:r>
              <a:rPr lang="en-US" dirty="0"/>
              <a:t>Analyzing and reporting the data</a:t>
            </a:r>
          </a:p>
          <a:p>
            <a:r>
              <a:rPr lang="en-US" dirty="0"/>
              <a:t>Forms</a:t>
            </a:r>
          </a:p>
          <a:p>
            <a:pPr lvl="1"/>
            <a:r>
              <a:rPr lang="en-US" dirty="0"/>
              <a:t>Recruitment script</a:t>
            </a:r>
          </a:p>
          <a:p>
            <a:pPr lvl="1"/>
            <a:r>
              <a:rPr lang="en-US" dirty="0"/>
              <a:t>Focus group script</a:t>
            </a:r>
          </a:p>
          <a:p>
            <a:pPr lvl="1"/>
            <a:r>
              <a:rPr lang="en-US" dirty="0"/>
              <a:t>Background data sheet</a:t>
            </a:r>
          </a:p>
          <a:p>
            <a:pPr lvl="1"/>
            <a:r>
              <a:rPr lang="en-US" dirty="0"/>
              <a:t>Data summary sheet</a:t>
            </a:r>
          </a:p>
          <a:p>
            <a:pPr lvl="1"/>
            <a:endParaRPr lang="en-US" dirty="0"/>
          </a:p>
        </p:txBody>
      </p:sp>
      <p:pic>
        <p:nvPicPr>
          <p:cNvPr id="5" name="Google Shape;323;g1245f470087_0_209">
            <a:extLst>
              <a:ext uri="{FF2B5EF4-FFF2-40B4-BE49-F238E27FC236}">
                <a16:creationId xmlns:a16="http://schemas.microsoft.com/office/drawing/2014/main" id="{2F4BEA27-EB6F-4F2F-89A0-E4985BFF8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82713" y="2278246"/>
            <a:ext cx="5008174" cy="29456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6823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1245f470087_0_5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584400" y="6250333"/>
            <a:ext cx="607500" cy="607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391" name="Google Shape;391;g1245f470087_0_5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817659" y="1547812"/>
            <a:ext cx="6766741" cy="48939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60960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800" dirty="0">
                <a:solidFill>
                  <a:srgbClr val="222222"/>
                </a:solidFill>
              </a:rPr>
              <a:t>25 youth</a:t>
            </a:r>
          </a:p>
          <a:p>
            <a:pPr marL="1066800" lvl="1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800" dirty="0">
                <a:solidFill>
                  <a:srgbClr val="222222"/>
                </a:solidFill>
              </a:rPr>
              <a:t>4 focus groups on Homestead lands</a:t>
            </a:r>
          </a:p>
          <a:p>
            <a:pPr marL="1524000" lvl="2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800" dirty="0">
                <a:solidFill>
                  <a:srgbClr val="222222"/>
                </a:solidFill>
              </a:rPr>
              <a:t>2 with youth age 8-11 years</a:t>
            </a:r>
          </a:p>
          <a:p>
            <a:pPr marL="1524000" lvl="2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800" dirty="0">
                <a:solidFill>
                  <a:srgbClr val="222222"/>
                </a:solidFill>
              </a:rPr>
              <a:t>2 with youth age 12-15 years</a:t>
            </a:r>
          </a:p>
          <a:p>
            <a:pPr marL="603250" lvl="1" indent="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None/>
            </a:pPr>
            <a:endParaRPr lang="en-US" sz="2800" dirty="0">
              <a:solidFill>
                <a:srgbClr val="222222"/>
              </a:solidFill>
            </a:endParaRPr>
          </a:p>
          <a:p>
            <a:pPr marL="609600" lvl="0" indent="-463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800" dirty="0">
                <a:solidFill>
                  <a:srgbClr val="222222"/>
                </a:solidFill>
              </a:rPr>
              <a:t>Themes</a:t>
            </a:r>
          </a:p>
          <a:p>
            <a:pPr marL="1066800" lvl="1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Comic book format; story</a:t>
            </a:r>
          </a:p>
          <a:p>
            <a:pPr marL="1066800" lvl="1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800" dirty="0">
                <a:solidFill>
                  <a:srgbClr val="222222"/>
                </a:solidFill>
              </a:rPr>
              <a:t>Memory aid</a:t>
            </a:r>
          </a:p>
          <a:p>
            <a:pPr marL="1066800" lvl="1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800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Adults and peers as messengers</a:t>
            </a:r>
          </a:p>
          <a:p>
            <a:pPr marL="1066800" lvl="1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800" dirty="0">
                <a:solidFill>
                  <a:srgbClr val="222222"/>
                </a:solidFill>
              </a:rPr>
              <a:t>Need for child-appropriate resources</a:t>
            </a:r>
          </a:p>
          <a:p>
            <a:pPr marL="1066800" lvl="1" indent="-463550">
              <a:lnSpc>
                <a:spcPct val="100000"/>
              </a:lnSpc>
              <a:spcBef>
                <a:spcPts val="0"/>
              </a:spcBef>
              <a:buClr>
                <a:srgbClr val="222222"/>
              </a:buClr>
              <a:buSzPts val="2500"/>
              <a:buFont typeface="Calibri"/>
              <a:buChar char="▫"/>
            </a:pPr>
            <a:r>
              <a:rPr lang="en-US" sz="2800" dirty="0">
                <a:solidFill>
                  <a:srgbClr val="222222"/>
                </a:solidFill>
              </a:rPr>
              <a:t>Games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2520C96-80AE-4B16-8A69-69B859135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57" y="2767013"/>
            <a:ext cx="380047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3" name="Google Shape;393;g1245f470087_0_57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5846" y="303917"/>
            <a:ext cx="3581354" cy="16740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Children living with grandparents with dementia </a:t>
            </a:r>
            <a:endParaRPr sz="3600" b="1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07419" y="5093997"/>
            <a:ext cx="688515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remembers the fun time.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 lately, she notices changes in his memory &amp; behavior.</a:t>
            </a:r>
            <a:endParaRPr/>
          </a:p>
        </p:txBody>
      </p:sp>
      <p:cxnSp>
        <p:nvCxnSpPr>
          <p:cNvPr id="407" name="Google Shape;407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5080934" y="2115117"/>
            <a:ext cx="6309360" cy="0"/>
          </a:xfrm>
          <a:prstGeom prst="straightConnector1">
            <a:avLst/>
          </a:prstGeom>
          <a:noFill/>
          <a:ln w="19050" cap="flat" cmpd="sng">
            <a:solidFill>
              <a:srgbClr val="FCE50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0" name="Google Shape;410;p8" descr="But, lately. I've been worried because papa hasn't been his usual fun self. Papa, are you okay?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6144" y="1231071"/>
            <a:ext cx="3959102" cy="3478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8" descr="Hali-a fun times together. Papa and I have lots of happy memories together playing at the park, making poi, and swimming at the khakai (beach)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10163" y="1320516"/>
            <a:ext cx="2658689" cy="3389049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27455" y="712099"/>
            <a:ext cx="6665120" cy="73866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Storybook on Dementia in Hawaiian Families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8" descr="Pomai and her papa. Growing up with memory loss and holding on to what matters most.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 b="4206"/>
          <a:stretch/>
        </p:blipFill>
        <p:spPr>
          <a:xfrm>
            <a:off x="20" y="-10150"/>
            <a:ext cx="4635571" cy="68579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1254</TotalTime>
  <Words>707</Words>
  <Application>Microsoft Office PowerPoint</Application>
  <PresentationFormat>Widescreen</PresentationFormat>
  <Paragraphs>107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Source Serif Pro</vt:lpstr>
      <vt:lpstr>Century Gothic</vt:lpstr>
      <vt:lpstr>Office Theme</vt:lpstr>
      <vt:lpstr>Collecting and Using Qualitative Data in Needs Assessment    Hā Kūpuna  National Resource Center for Native Hawaiian Elders Thompson School of Social Work &amp; Public Health, UH Manoa   Title VI Conference  April 19, 2022</vt:lpstr>
      <vt:lpstr>Agenda</vt:lpstr>
      <vt:lpstr>Our Name – Hā Kūpuna </vt:lpstr>
      <vt:lpstr>Interview Guide</vt:lpstr>
      <vt:lpstr>Healthcare Experiences </vt:lpstr>
      <vt:lpstr>{Hidden}</vt:lpstr>
      <vt:lpstr>Focus Group Guide</vt:lpstr>
      <vt:lpstr>Children living with grandparents with dementia </vt:lpstr>
      <vt:lpstr>A Storybook on Dementia in Hawaiian Families </vt:lpstr>
      <vt:lpstr>{Hidden}</vt:lpstr>
      <vt:lpstr>{Hidden}</vt:lpstr>
      <vt:lpstr>Mahalo, a hui hou! manoa.hawaii.edu/hakupuna kbraun@Hawaii.edu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Native Hawaiian Elderhood -- What We're Learning from Kūpuna and ‘Ōlelo No‘eau  Hā Kūpuna  National Resource Center for Native Hawaiian Elders Thompson School of Social Work &amp; Public Health, UH Manoa*  CE event April 14, 2022</dc:title>
  <dc:creator>Shelley Muneoka</dc:creator>
  <cp:lastModifiedBy>Laura Stevenson</cp:lastModifiedBy>
  <cp:revision>19</cp:revision>
  <dcterms:created xsi:type="dcterms:W3CDTF">2021-06-03T22:35:32Z</dcterms:created>
  <dcterms:modified xsi:type="dcterms:W3CDTF">2022-07-19T15:56:21Z</dcterms:modified>
</cp:coreProperties>
</file>