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56" r:id="rId5"/>
    <p:sldId id="283" r:id="rId6"/>
    <p:sldId id="257" r:id="rId7"/>
    <p:sldId id="261" r:id="rId8"/>
    <p:sldId id="284" r:id="rId9"/>
    <p:sldId id="264" r:id="rId10"/>
    <p:sldId id="263" r:id="rId11"/>
    <p:sldId id="265" r:id="rId12"/>
    <p:sldId id="266" r:id="rId13"/>
    <p:sldId id="267" r:id="rId14"/>
    <p:sldId id="268" r:id="rId15"/>
    <p:sldId id="285" r:id="rId16"/>
    <p:sldId id="269" r:id="rId17"/>
    <p:sldId id="270" r:id="rId18"/>
    <p:sldId id="271" r:id="rId19"/>
    <p:sldId id="286" r:id="rId20"/>
    <p:sldId id="272" r:id="rId21"/>
    <p:sldId id="282" r:id="rId22"/>
    <p:sldId id="352" r:id="rId23"/>
    <p:sldId id="353" r:id="rId24"/>
    <p:sldId id="303" r:id="rId25"/>
    <p:sldId id="302" r:id="rId26"/>
    <p:sldId id="325" r:id="rId27"/>
    <p:sldId id="275" r:id="rId28"/>
    <p:sldId id="311" r:id="rId29"/>
    <p:sldId id="310" r:id="rId30"/>
    <p:sldId id="319" r:id="rId31"/>
    <p:sldId id="277" r:id="rId32"/>
    <p:sldId id="332" r:id="rId33"/>
    <p:sldId id="337" r:id="rId34"/>
    <p:sldId id="280" r:id="rId35"/>
    <p:sldId id="281" r:id="rId36"/>
    <p:sldId id="315" r:id="rId37"/>
    <p:sldId id="260" r:id="rId38"/>
    <p:sldId id="316" r:id="rId39"/>
    <p:sldId id="31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24"/>
    <a:srgbClr val="00642D"/>
    <a:srgbClr val="A65F27"/>
    <a:srgbClr val="034158"/>
    <a:srgbClr val="F2CD02"/>
    <a:srgbClr val="FFD200"/>
    <a:srgbClr val="477285"/>
    <a:srgbClr val="FFFF99"/>
    <a:srgbClr val="0B1426"/>
    <a:srgbClr val="3A5D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80" autoAdjust="0"/>
    <p:restoredTop sz="86426" autoAdjust="0"/>
  </p:normalViewPr>
  <p:slideViewPr>
    <p:cSldViewPr snapToGrid="0" snapToObjects="1">
      <p:cViewPr varScale="1">
        <p:scale>
          <a:sx n="76" d="100"/>
          <a:sy n="76" d="100"/>
        </p:scale>
        <p:origin x="46"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81667-6A11-584E-A80E-53564803D0AB}"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9C9EC-0D79-E545-A306-32EC6254D4F8}" type="slidenum">
              <a:rPr lang="en-US" smtClean="0"/>
              <a:t>‹#›</a:t>
            </a:fld>
            <a:endParaRPr lang="en-US"/>
          </a:p>
        </p:txBody>
      </p:sp>
    </p:spTree>
    <p:extLst>
      <p:ext uri="{BB962C8B-B14F-4D97-AF65-F5344CB8AC3E}">
        <p14:creationId xmlns:p14="http://schemas.microsoft.com/office/powerpoint/2010/main" val="1570115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2</a:t>
            </a:fld>
            <a:endParaRPr lang="en-US"/>
          </a:p>
        </p:txBody>
      </p:sp>
    </p:spTree>
    <p:extLst>
      <p:ext uri="{BB962C8B-B14F-4D97-AF65-F5344CB8AC3E}">
        <p14:creationId xmlns:p14="http://schemas.microsoft.com/office/powerpoint/2010/main" val="4086422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11</a:t>
            </a:fld>
            <a:endParaRPr lang="en-US"/>
          </a:p>
        </p:txBody>
      </p:sp>
    </p:spTree>
    <p:extLst>
      <p:ext uri="{BB962C8B-B14F-4D97-AF65-F5344CB8AC3E}">
        <p14:creationId xmlns:p14="http://schemas.microsoft.com/office/powerpoint/2010/main" val="3124753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JOLIE</a:t>
            </a:r>
            <a:br>
              <a:rPr lang="en-US" dirty="0"/>
            </a:br>
            <a:endParaRPr lang="en-US" dirty="0"/>
          </a:p>
          <a:p>
            <a:r>
              <a:rPr lang="en-US" dirty="0"/>
              <a:t>f we look at the information in the yellow box on Page 3 of your Session Workbook or on the slide, we can see that the prevalence of dementia is greater among American Indian and Alaska Native people. 3 times that of the general US population in fact. </a:t>
            </a:r>
          </a:p>
          <a:p>
            <a:r>
              <a:rPr lang="en-US" dirty="0"/>
              <a:t>This next section describes why this is the case and highlights a number of steps we can take to reduce risk of developing dementia. We will review this section together as you follow along in your workbooks </a:t>
            </a:r>
          </a:p>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12</a:t>
            </a:fld>
            <a:endParaRPr lang="en-US"/>
          </a:p>
        </p:txBody>
      </p:sp>
    </p:spTree>
    <p:extLst>
      <p:ext uri="{BB962C8B-B14F-4D97-AF65-F5344CB8AC3E}">
        <p14:creationId xmlns:p14="http://schemas.microsoft.com/office/powerpoint/2010/main" val="248420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JOLIE</a:t>
            </a:r>
          </a:p>
          <a:p>
            <a:endParaRPr lang="en-US" dirty="0"/>
          </a:p>
          <a:p>
            <a:r>
              <a:rPr lang="en-US" dirty="0"/>
              <a:t>So, the big question: Can We Reduce the Risk of Dementia? </a:t>
            </a:r>
          </a:p>
          <a:p>
            <a:endParaRPr lang="en-US" dirty="0"/>
          </a:p>
          <a:p>
            <a:r>
              <a:rPr lang="en-US" dirty="0"/>
              <a:t>Yes! Native people and communities have many strengths and great resiliency drawn from their cultures and traditional ways of life, for example: a strong sense of community and support, hope, coping skills, traditional cultural and spiritual practices, and pride. </a:t>
            </a:r>
          </a:p>
          <a:p>
            <a:endParaRPr lang="en-US" dirty="0"/>
          </a:p>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13</a:t>
            </a:fld>
            <a:endParaRPr lang="en-US"/>
          </a:p>
        </p:txBody>
      </p:sp>
    </p:spTree>
    <p:extLst>
      <p:ext uri="{BB962C8B-B14F-4D97-AF65-F5344CB8AC3E}">
        <p14:creationId xmlns:p14="http://schemas.microsoft.com/office/powerpoint/2010/main" val="709115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JOLIE</a:t>
            </a:r>
          </a:p>
          <a:p>
            <a:endParaRPr lang="en-US" dirty="0"/>
          </a:p>
          <a:p>
            <a:r>
              <a:rPr lang="en-US" dirty="0"/>
              <a:t>However, it is important that we recognize that Native people's cultures and traditions have been severely disrupted by discriminatory policies resulting in loss of land, forced assimilation, relocation, tribal termination, and historical trauma. These in turn have contributed to higher rates of chronic disease and other risk factors for developing memory problems. Some of these risk factors include high blood pressure, diabetes, obesity, and commercial tobacco use, just to name a few.  </a:t>
            </a:r>
          </a:p>
          <a:p>
            <a:endParaRPr lang="en-US" dirty="0"/>
          </a:p>
          <a:p>
            <a:r>
              <a:rPr lang="en-US" dirty="0"/>
              <a:t>So, let’s look at activities that can help us reduce risk. </a:t>
            </a:r>
          </a:p>
          <a:p>
            <a:endParaRPr lang="en-US" dirty="0"/>
          </a:p>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14</a:t>
            </a:fld>
            <a:endParaRPr lang="en-US"/>
          </a:p>
        </p:txBody>
      </p:sp>
    </p:spTree>
    <p:extLst>
      <p:ext uri="{BB962C8B-B14F-4D97-AF65-F5344CB8AC3E}">
        <p14:creationId xmlns:p14="http://schemas.microsoft.com/office/powerpoint/2010/main" val="1235696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JOLIE</a:t>
            </a:r>
          </a:p>
          <a:p>
            <a:endParaRPr lang="en-US" dirty="0"/>
          </a:p>
          <a:p>
            <a:r>
              <a:rPr lang="en-US" dirty="0"/>
              <a:t>Some activities that promote resilience, re-build connections to our communities and cultures, and that can also reduce the risk for dementia include: </a:t>
            </a:r>
          </a:p>
          <a:p>
            <a:endParaRPr lang="en-US" dirty="0"/>
          </a:p>
          <a:p>
            <a:r>
              <a:rPr lang="en-US" dirty="0"/>
              <a:t>•	Health Promotion activities like increasing traditional physical activity through things like dance and drumming, preparing and harvesting traditional foods and medicines</a:t>
            </a:r>
          </a:p>
          <a:p>
            <a:r>
              <a:rPr lang="en-US" dirty="0"/>
              <a:t>•	Increasing knowledge and sharing of tribal history and cultural practices or learning the tribal language and oral histories</a:t>
            </a:r>
          </a:p>
          <a:p>
            <a:r>
              <a:rPr lang="en-US" dirty="0"/>
              <a:t>•	Things that increase social and Emotional Well-being also reduce our risk for dementia... things like increasing our community connections to people and culture through beading, artwork, practicing song, or creating intergenerational interactions are just a few ideas</a:t>
            </a:r>
          </a:p>
          <a:p>
            <a:endParaRPr lang="en-US" dirty="0"/>
          </a:p>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15</a:t>
            </a:fld>
            <a:endParaRPr lang="en-US"/>
          </a:p>
        </p:txBody>
      </p:sp>
    </p:spTree>
    <p:extLst>
      <p:ext uri="{BB962C8B-B14F-4D97-AF65-F5344CB8AC3E}">
        <p14:creationId xmlns:p14="http://schemas.microsoft.com/office/powerpoint/2010/main" val="2879888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JOLIE</a:t>
            </a:r>
          </a:p>
          <a:p>
            <a:endParaRPr lang="en-US" dirty="0"/>
          </a:p>
          <a:p>
            <a:r>
              <a:rPr lang="en-US" dirty="0"/>
              <a:t>It is time to use our Chat feature again!</a:t>
            </a:r>
          </a:p>
          <a:p>
            <a:endParaRPr lang="en-US" dirty="0"/>
          </a:p>
          <a:p>
            <a:r>
              <a:rPr lang="en-US" dirty="0"/>
              <a:t>Are any of you currently practicing any of these strategies?  For yourself or in your community? Can you share a little about your experience in the chat box? What works well for you? For your elders? </a:t>
            </a:r>
          </a:p>
          <a:p>
            <a:endParaRPr lang="en-US" dirty="0">
              <a:highlight>
                <a:srgbClr val="FFFF00"/>
              </a:highlight>
            </a:endParaRPr>
          </a:p>
          <a:p>
            <a:r>
              <a:rPr lang="en-US" i="1" dirty="0">
                <a:highlight>
                  <a:srgbClr val="FFFF00"/>
                </a:highlight>
              </a:rPr>
              <a:t>Allow participants to share for about 3 minutes, and reinforce the take-away that traditional cultural practices can effectively help support brain health and reduce risk of dementia. </a:t>
            </a:r>
          </a:p>
          <a:p>
            <a:endParaRPr lang="en-US" dirty="0"/>
          </a:p>
          <a:p>
            <a:endParaRPr lang="en-US" dirty="0"/>
          </a:p>
          <a:p>
            <a:r>
              <a:rPr lang="en-US" dirty="0"/>
              <a:t>In addition to reducing risk, these same strategies can help people living with dementia to live well, We can each play a role in helping them stay connected to these types of opportunities. Let them know that hope doesn’t end with a dementia diagnosis. </a:t>
            </a:r>
          </a:p>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16</a:t>
            </a:fld>
            <a:endParaRPr lang="en-US"/>
          </a:p>
        </p:txBody>
      </p:sp>
    </p:spTree>
    <p:extLst>
      <p:ext uri="{BB962C8B-B14F-4D97-AF65-F5344CB8AC3E}">
        <p14:creationId xmlns:p14="http://schemas.microsoft.com/office/powerpoint/2010/main" val="1226119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a:t>
            </a:r>
          </a:p>
        </p:txBody>
      </p:sp>
      <p:sp>
        <p:nvSpPr>
          <p:cNvPr id="4" name="Slide Number Placeholder 3"/>
          <p:cNvSpPr>
            <a:spLocks noGrp="1"/>
          </p:cNvSpPr>
          <p:nvPr>
            <p:ph type="sldNum" sz="quarter" idx="5"/>
          </p:nvPr>
        </p:nvSpPr>
        <p:spPr/>
        <p:txBody>
          <a:bodyPr/>
          <a:lstStyle/>
          <a:p>
            <a:fld id="{C219C9EC-0D79-E545-A306-32EC6254D4F8}" type="slidenum">
              <a:rPr lang="en-US" smtClean="0"/>
              <a:t>17</a:t>
            </a:fld>
            <a:endParaRPr lang="en-US"/>
          </a:p>
        </p:txBody>
      </p:sp>
    </p:spTree>
    <p:extLst>
      <p:ext uri="{BB962C8B-B14F-4D97-AF65-F5344CB8AC3E}">
        <p14:creationId xmlns:p14="http://schemas.microsoft.com/office/powerpoint/2010/main" val="440902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a:t>
            </a:r>
          </a:p>
          <a:p>
            <a:endParaRPr lang="en-US" dirty="0"/>
          </a:p>
          <a:p>
            <a:r>
              <a:rPr lang="en-US" dirty="0"/>
              <a:t>The tenth sign is changes in mood and personality. </a:t>
            </a:r>
          </a:p>
          <a:p>
            <a:r>
              <a:rPr lang="en-US" dirty="0"/>
              <a:t>Emotional ups and downs are something we all experience. For people living with dementia, the ups are often higher, the downs can be lower, and they tend to happen in quicker succession. </a:t>
            </a:r>
          </a:p>
          <a:p>
            <a:r>
              <a:rPr lang="en-US" dirty="0"/>
              <a:t>People living with dementia can become confused, suspicious, depressed, fearful, or anxious just moments after being lucid, trusting, elated, confident, or relaxed. </a:t>
            </a:r>
          </a:p>
          <a:p>
            <a:endParaRPr lang="en-US" dirty="0"/>
          </a:p>
          <a:p>
            <a:r>
              <a:rPr lang="en-US" dirty="0"/>
              <a:t>These fluctuations can occur with higher frequency in situations that feel outside the comfort zone of a person living with dementia. </a:t>
            </a:r>
          </a:p>
          <a:p>
            <a:endParaRPr lang="en-US" dirty="0"/>
          </a:p>
          <a:p>
            <a:endParaRPr lang="en-US" dirty="0"/>
          </a:p>
          <a:p>
            <a:r>
              <a:rPr lang="en-US" b="1" i="1" dirty="0"/>
              <a:t>BREAK on next slide! UNLESS WE ARE RUNNING AHEAD THEN KEEP ROLLING</a:t>
            </a:r>
          </a:p>
        </p:txBody>
      </p:sp>
      <p:sp>
        <p:nvSpPr>
          <p:cNvPr id="4" name="Slide Number Placeholder 3"/>
          <p:cNvSpPr>
            <a:spLocks noGrp="1"/>
          </p:cNvSpPr>
          <p:nvPr>
            <p:ph type="sldNum" sz="quarter" idx="5"/>
          </p:nvPr>
        </p:nvSpPr>
        <p:spPr/>
        <p:txBody>
          <a:bodyPr/>
          <a:lstStyle/>
          <a:p>
            <a:fld id="{C219C9EC-0D79-E545-A306-32EC6254D4F8}" type="slidenum">
              <a:rPr lang="en-US" smtClean="0"/>
              <a:t>19</a:t>
            </a:fld>
            <a:endParaRPr lang="en-US"/>
          </a:p>
        </p:txBody>
      </p:sp>
    </p:spTree>
    <p:extLst>
      <p:ext uri="{BB962C8B-B14F-4D97-AF65-F5344CB8AC3E}">
        <p14:creationId xmlns:p14="http://schemas.microsoft.com/office/powerpoint/2010/main" val="2920254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learned a little bit about dementia, let’s focus on putting together the six key messages of today’s session. </a:t>
            </a:r>
          </a:p>
          <a:p>
            <a:endParaRPr lang="en-US" dirty="0"/>
          </a:p>
          <a:p>
            <a:r>
              <a:rPr lang="en-US" dirty="0"/>
              <a:t>JOLIE</a:t>
            </a:r>
          </a:p>
          <a:p>
            <a:endParaRPr lang="en-US" dirty="0"/>
          </a:p>
          <a:p>
            <a:r>
              <a:rPr lang="en-US" dirty="0"/>
              <a:t>Part 7 of 12 – Broken Sentences Worksheet and Six Key Messages</a:t>
            </a:r>
          </a:p>
          <a:p>
            <a:endParaRPr lang="en-US" dirty="0"/>
          </a:p>
          <a:p>
            <a:r>
              <a:rPr lang="en-US" dirty="0"/>
              <a:t>Now, turn to page 6 in your session workbook. We have another exercise called the Broken Sentences matching exercise. </a:t>
            </a:r>
          </a:p>
          <a:p>
            <a:endParaRPr lang="en-US" dirty="0"/>
          </a:p>
          <a:p>
            <a:r>
              <a:rPr lang="en-US" dirty="0"/>
              <a:t>This activity will help you learn the six key messages for a Dementia Friend. We will match the sentences in Column 1 to Column 2 by drawing from each sentence beginning to the matching sentence ending. You should end up with six sentences that make sense and become Dementia Friends’ “Six Key Messages about Dementia.” </a:t>
            </a:r>
          </a:p>
          <a:p>
            <a:endParaRPr lang="en-US" dirty="0"/>
          </a:p>
          <a:p>
            <a:r>
              <a:rPr lang="en-US" dirty="0"/>
              <a:t>FOR TODAY WE ARE GOING TO USE THE POLL FEATURE ONE AT A TIME FOR EACH QUESTION. SO, GET READY TO TAP AWAY ON YOUR KEYBOARD! </a:t>
            </a:r>
          </a:p>
        </p:txBody>
      </p:sp>
      <p:sp>
        <p:nvSpPr>
          <p:cNvPr id="4" name="Slide Number Placeholder 3"/>
          <p:cNvSpPr>
            <a:spLocks noGrp="1"/>
          </p:cNvSpPr>
          <p:nvPr>
            <p:ph type="sldNum" sz="quarter" idx="5"/>
          </p:nvPr>
        </p:nvSpPr>
        <p:spPr/>
        <p:txBody>
          <a:bodyPr/>
          <a:lstStyle/>
          <a:p>
            <a:fld id="{C219C9EC-0D79-E545-A306-32EC6254D4F8}" type="slidenum">
              <a:rPr lang="en-US" smtClean="0"/>
              <a:t>21</a:t>
            </a:fld>
            <a:endParaRPr lang="en-US"/>
          </a:p>
        </p:txBody>
      </p:sp>
    </p:spTree>
    <p:extLst>
      <p:ext uri="{BB962C8B-B14F-4D97-AF65-F5344CB8AC3E}">
        <p14:creationId xmlns:p14="http://schemas.microsoft.com/office/powerpoint/2010/main" val="337052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six statements on the left and the 6 answers on the right, but all jumbled up. </a:t>
            </a:r>
          </a:p>
        </p:txBody>
      </p:sp>
      <p:sp>
        <p:nvSpPr>
          <p:cNvPr id="4" name="Slide Number Placeholder 3"/>
          <p:cNvSpPr>
            <a:spLocks noGrp="1"/>
          </p:cNvSpPr>
          <p:nvPr>
            <p:ph type="sldNum" sz="quarter" idx="5"/>
          </p:nvPr>
        </p:nvSpPr>
        <p:spPr/>
        <p:txBody>
          <a:bodyPr/>
          <a:lstStyle/>
          <a:p>
            <a:fld id="{C219C9EC-0D79-E545-A306-32EC6254D4F8}" type="slidenum">
              <a:rPr lang="en-US" smtClean="0"/>
              <a:t>22</a:t>
            </a:fld>
            <a:endParaRPr lang="en-US"/>
          </a:p>
        </p:txBody>
      </p:sp>
    </p:spTree>
    <p:extLst>
      <p:ext uri="{BB962C8B-B14F-4D97-AF65-F5344CB8AC3E}">
        <p14:creationId xmlns:p14="http://schemas.microsoft.com/office/powerpoint/2010/main" val="931945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JOLIE</a:t>
            </a:r>
          </a:p>
          <a:p>
            <a:endParaRPr lang="en-US" b="1" dirty="0"/>
          </a:p>
          <a:p>
            <a:r>
              <a:rPr lang="en-US" b="1" dirty="0"/>
              <a:t>Thank you for joining us today:</a:t>
            </a:r>
          </a:p>
          <a:p>
            <a:pPr marL="457200" indent="-457200">
              <a:buFont typeface="Arial" panose="020B0604020202020204" pitchFamily="34" charset="0"/>
              <a:buChar char="•"/>
            </a:pPr>
            <a:r>
              <a:rPr lang="en-US" dirty="0"/>
              <a:t>Click + sign at top of session screen.</a:t>
            </a:r>
          </a:p>
          <a:p>
            <a:pPr marL="457200" indent="-457200">
              <a:buFont typeface="Arial" panose="020B0604020202020204" pitchFamily="34" charset="0"/>
              <a:buChar char="•"/>
            </a:pPr>
            <a:r>
              <a:rPr lang="en-US" dirty="0"/>
              <a:t>STOP and this </a:t>
            </a:r>
            <a:r>
              <a:rPr lang="en-US" b="1" dirty="0"/>
              <a:t>pre-session </a:t>
            </a:r>
            <a:r>
              <a:rPr lang="en-US" dirty="0"/>
              <a:t>questionnaire to help us evaluate the content, see if it makes a difference… at the end we will ask you to do the same it’s been very helpful in making changes and improvements:</a:t>
            </a:r>
          </a:p>
          <a:p>
            <a:pPr marL="1143000" lvl="1" indent="-457200"/>
            <a:r>
              <a:rPr lang="en-US" u="sng" dirty="0">
                <a:effectLst/>
                <a:ea typeface="Times New Roman" panose="02020603050405020304" pitchFamily="18" charset="0"/>
              </a:rPr>
              <a:t>https://www.surveymonkey.com/r/TitleVIPreDF</a:t>
            </a:r>
            <a:br>
              <a:rPr lang="en-US" u="sng" dirty="0">
                <a:effectLst/>
                <a:ea typeface="Times New Roman" panose="02020603050405020304" pitchFamily="18" charset="0"/>
              </a:rPr>
            </a:br>
            <a:r>
              <a:rPr lang="en-US" u="sng" dirty="0">
                <a:effectLst/>
                <a:ea typeface="Times New Roman" panose="02020603050405020304" pitchFamily="18" charset="0"/>
              </a:rPr>
              <a:t>We will pause for a few minutes to let folks take do this. </a:t>
            </a:r>
          </a:p>
          <a:p>
            <a:pPr marL="685800" lvl="0" indent="-457200"/>
            <a:r>
              <a:rPr lang="en-US" dirty="0"/>
              <a:t>When you come back, please put your name, tribe, and location in the chat. Just to get us warmed up, let us know who is here.. We will be using the chat a LOT today so want to make sure folks know where it is!</a:t>
            </a:r>
          </a:p>
          <a:p>
            <a:pPr marL="1143000" lvl="1" indent="-457200"/>
            <a:endParaRPr lang="en-US" u="sng" dirty="0">
              <a:effectLs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3</a:t>
            </a:fld>
            <a:endParaRPr lang="en-US"/>
          </a:p>
        </p:txBody>
      </p:sp>
    </p:spTree>
    <p:extLst>
      <p:ext uri="{BB962C8B-B14F-4D97-AF65-F5344CB8AC3E}">
        <p14:creationId xmlns:p14="http://schemas.microsoft.com/office/powerpoint/2010/main" val="2764834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JOLIE</a:t>
            </a:r>
          </a:p>
          <a:p>
            <a:endParaRPr lang="en-US" dirty="0"/>
          </a:p>
          <a:p>
            <a:endParaRPr lang="en-US" dirty="0"/>
          </a:p>
          <a:p>
            <a:r>
              <a:rPr lang="en-US" dirty="0"/>
              <a:t>F: …a full being—worthy of respect—and is a vital part of their community. This is our sixth key message.</a:t>
            </a:r>
          </a:p>
          <a:p>
            <a:endParaRPr lang="en-US" dirty="0"/>
          </a:p>
          <a:p>
            <a:r>
              <a:rPr lang="en-US" dirty="0"/>
              <a:t>In the same way that we would look at someone with diabetes or cancer and see them as a person first, people living with dementia are also people first. </a:t>
            </a:r>
          </a:p>
          <a:p>
            <a:endParaRPr lang="en-US" dirty="0"/>
          </a:p>
          <a:p>
            <a:r>
              <a:rPr lang="en-US" dirty="0"/>
              <a:t>To emphasize this, we can use terms like “person living with dementia” rather than “</a:t>
            </a:r>
            <a:r>
              <a:rPr lang="en-US" dirty="0" err="1"/>
              <a:t>dementED</a:t>
            </a:r>
            <a:r>
              <a:rPr lang="en-US" dirty="0"/>
              <a:t> person.” It’s important to remember that building inclusive, DEMENTIE CAPABLE communities isn’t just about making life better for people living with dementia; </a:t>
            </a:r>
          </a:p>
          <a:p>
            <a:r>
              <a:rPr lang="en-US" dirty="0"/>
              <a:t>it’s about creating more vibrant, diverse, supportive environments for everyone. People living with dementia have much to add to their communities,</a:t>
            </a:r>
          </a:p>
          <a:p>
            <a:r>
              <a:rPr lang="en-US" dirty="0"/>
              <a:t> BUT THEY MUST BE are offered the opportunity  AND SUPPORT to do so. </a:t>
            </a:r>
          </a:p>
          <a:p>
            <a:endParaRPr lang="en-US" dirty="0"/>
          </a:p>
          <a:p>
            <a:endParaRPr lang="en-US" dirty="0"/>
          </a:p>
          <a:p>
            <a:r>
              <a:rPr lang="en-US" dirty="0"/>
              <a:t>We’ll return to these six key message later. For now, let’s JUMP into one aspect of daily life that is often taken for granted: planning. </a:t>
            </a:r>
          </a:p>
          <a:p>
            <a:endParaRPr lang="en-US" dirty="0"/>
          </a:p>
          <a:p>
            <a:r>
              <a:rPr lang="en-US" dirty="0"/>
              <a:t>Casey is going to jump in to our next interactive exercise and this one is a real eye-opener.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9C9EC-0D79-E545-A306-32EC6254D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387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a:t>
            </a:r>
          </a:p>
          <a:p>
            <a:endParaRPr lang="en-US" dirty="0"/>
          </a:p>
          <a:p>
            <a:r>
              <a:rPr lang="en-US" dirty="0"/>
              <a:t>Breana, is going to help out with Jolie pitching in.</a:t>
            </a:r>
          </a:p>
        </p:txBody>
      </p:sp>
      <p:sp>
        <p:nvSpPr>
          <p:cNvPr id="4" name="Slide Number Placeholder 3"/>
          <p:cNvSpPr>
            <a:spLocks noGrp="1"/>
          </p:cNvSpPr>
          <p:nvPr>
            <p:ph type="sldNum" sz="quarter" idx="5"/>
          </p:nvPr>
        </p:nvSpPr>
        <p:spPr/>
        <p:txBody>
          <a:bodyPr/>
          <a:lstStyle/>
          <a:p>
            <a:fld id="{C219C9EC-0D79-E545-A306-32EC6254D4F8}" type="slidenum">
              <a:rPr lang="en-US" smtClean="0"/>
              <a:t>24</a:t>
            </a:fld>
            <a:endParaRPr lang="en-US"/>
          </a:p>
        </p:txBody>
      </p:sp>
    </p:spTree>
    <p:extLst>
      <p:ext uri="{BB962C8B-B14F-4D97-AF65-F5344CB8AC3E}">
        <p14:creationId xmlns:p14="http://schemas.microsoft.com/office/powerpoint/2010/main" val="1214744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a:t>
            </a:r>
          </a:p>
          <a:p>
            <a:endParaRPr lang="en-US" dirty="0"/>
          </a:p>
          <a:p>
            <a:r>
              <a:rPr lang="en-US" dirty="0"/>
              <a:t>Breana, you will jot down a list and then share it with us</a:t>
            </a:r>
          </a:p>
        </p:txBody>
      </p:sp>
      <p:sp>
        <p:nvSpPr>
          <p:cNvPr id="4" name="Slide Number Placeholder 3"/>
          <p:cNvSpPr>
            <a:spLocks noGrp="1"/>
          </p:cNvSpPr>
          <p:nvPr>
            <p:ph type="sldNum" sz="quarter" idx="5"/>
          </p:nvPr>
        </p:nvSpPr>
        <p:spPr/>
        <p:txBody>
          <a:bodyPr/>
          <a:lstStyle/>
          <a:p>
            <a:fld id="{C219C9EC-0D79-E545-A306-32EC6254D4F8}" type="slidenum">
              <a:rPr lang="en-US" smtClean="0"/>
              <a:t>25</a:t>
            </a:fld>
            <a:endParaRPr lang="en-US"/>
          </a:p>
        </p:txBody>
      </p:sp>
    </p:spTree>
    <p:extLst>
      <p:ext uri="{BB962C8B-B14F-4D97-AF65-F5344CB8AC3E}">
        <p14:creationId xmlns:p14="http://schemas.microsoft.com/office/powerpoint/2010/main" val="727673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a:t>
            </a:r>
          </a:p>
        </p:txBody>
      </p:sp>
      <p:sp>
        <p:nvSpPr>
          <p:cNvPr id="4" name="Slide Number Placeholder 3"/>
          <p:cNvSpPr>
            <a:spLocks noGrp="1"/>
          </p:cNvSpPr>
          <p:nvPr>
            <p:ph type="sldNum" sz="quarter" idx="5"/>
          </p:nvPr>
        </p:nvSpPr>
        <p:spPr/>
        <p:txBody>
          <a:bodyPr/>
          <a:lstStyle/>
          <a:p>
            <a:fld id="{C219C9EC-0D79-E545-A306-32EC6254D4F8}" type="slidenum">
              <a:rPr lang="en-US" smtClean="0"/>
              <a:t>26</a:t>
            </a:fld>
            <a:endParaRPr lang="en-US"/>
          </a:p>
        </p:txBody>
      </p:sp>
    </p:spTree>
    <p:extLst>
      <p:ext uri="{BB962C8B-B14F-4D97-AF65-F5344CB8AC3E}">
        <p14:creationId xmlns:p14="http://schemas.microsoft.com/office/powerpoint/2010/main" val="1169565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 </a:t>
            </a:r>
          </a:p>
          <a:p>
            <a:endParaRPr lang="en-US" dirty="0"/>
          </a:p>
          <a:p>
            <a:r>
              <a:rPr lang="en-US" dirty="0"/>
              <a:t>Switch to screen share, then type in Breana’s list. Ask people to add tasks from chat, Jolie fill in, Casey fill in, etc.</a:t>
            </a:r>
          </a:p>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27</a:t>
            </a:fld>
            <a:endParaRPr lang="en-US"/>
          </a:p>
        </p:txBody>
      </p:sp>
    </p:spTree>
    <p:extLst>
      <p:ext uri="{BB962C8B-B14F-4D97-AF65-F5344CB8AC3E}">
        <p14:creationId xmlns:p14="http://schemas.microsoft.com/office/powerpoint/2010/main" val="915634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a:t>
            </a:r>
          </a:p>
        </p:txBody>
      </p:sp>
      <p:sp>
        <p:nvSpPr>
          <p:cNvPr id="4" name="Slide Number Placeholder 3"/>
          <p:cNvSpPr>
            <a:spLocks noGrp="1"/>
          </p:cNvSpPr>
          <p:nvPr>
            <p:ph type="sldNum" sz="quarter" idx="5"/>
          </p:nvPr>
        </p:nvSpPr>
        <p:spPr/>
        <p:txBody>
          <a:bodyPr/>
          <a:lstStyle/>
          <a:p>
            <a:fld id="{C219C9EC-0D79-E545-A306-32EC6254D4F8}" type="slidenum">
              <a:rPr lang="en-US" smtClean="0"/>
              <a:t>28</a:t>
            </a:fld>
            <a:endParaRPr lang="en-US"/>
          </a:p>
        </p:txBody>
      </p:sp>
    </p:spTree>
    <p:extLst>
      <p:ext uri="{BB962C8B-B14F-4D97-AF65-F5344CB8AC3E}">
        <p14:creationId xmlns:p14="http://schemas.microsoft.com/office/powerpoint/2010/main" val="603073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JOLIE</a:t>
            </a:r>
          </a:p>
          <a:p>
            <a:endParaRPr lang="en-US" dirty="0"/>
          </a:p>
          <a:p>
            <a:endParaRPr lang="en-US" dirty="0"/>
          </a:p>
          <a:p>
            <a:r>
              <a:rPr lang="en-US" dirty="0"/>
              <a:t>Encourage nonverbal communication. What does that mean? If you don’t understand what is being said, ask the person to “show” you by pointing or gesturing. </a:t>
            </a:r>
          </a:p>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29</a:t>
            </a:fld>
            <a:endParaRPr lang="en-US"/>
          </a:p>
        </p:txBody>
      </p:sp>
    </p:spTree>
    <p:extLst>
      <p:ext uri="{BB962C8B-B14F-4D97-AF65-F5344CB8AC3E}">
        <p14:creationId xmlns:p14="http://schemas.microsoft.com/office/powerpoint/2010/main" val="2026912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JOLIE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Avoid quizzing the person with questions like “Do you remember when…?” or “Do you remember who this person is?” It doesn’t help and often leads to frustration. </a:t>
            </a:r>
          </a:p>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30</a:t>
            </a:fld>
            <a:endParaRPr lang="en-US"/>
          </a:p>
        </p:txBody>
      </p:sp>
    </p:spTree>
    <p:extLst>
      <p:ext uri="{BB962C8B-B14F-4D97-AF65-F5344CB8AC3E}">
        <p14:creationId xmlns:p14="http://schemas.microsoft.com/office/powerpoint/2010/main" val="1906974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a:t>
            </a:r>
          </a:p>
        </p:txBody>
      </p:sp>
      <p:sp>
        <p:nvSpPr>
          <p:cNvPr id="4" name="Slide Number Placeholder 3"/>
          <p:cNvSpPr>
            <a:spLocks noGrp="1"/>
          </p:cNvSpPr>
          <p:nvPr>
            <p:ph type="sldNum" sz="quarter" idx="5"/>
          </p:nvPr>
        </p:nvSpPr>
        <p:spPr/>
        <p:txBody>
          <a:bodyPr/>
          <a:lstStyle/>
          <a:p>
            <a:fld id="{C219C9EC-0D79-E545-A306-32EC6254D4F8}" type="slidenum">
              <a:rPr lang="en-US" smtClean="0"/>
              <a:t>31</a:t>
            </a:fld>
            <a:endParaRPr lang="en-US"/>
          </a:p>
        </p:txBody>
      </p:sp>
    </p:spTree>
    <p:extLst>
      <p:ext uri="{BB962C8B-B14F-4D97-AF65-F5344CB8AC3E}">
        <p14:creationId xmlns:p14="http://schemas.microsoft.com/office/powerpoint/2010/main" val="1853563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a:t>
            </a:r>
          </a:p>
          <a:p>
            <a:endParaRPr lang="en-US" dirty="0"/>
          </a:p>
          <a:p>
            <a:r>
              <a:rPr lang="en-US" dirty="0"/>
              <a:t>Also: Resource section</a:t>
            </a:r>
          </a:p>
        </p:txBody>
      </p:sp>
      <p:sp>
        <p:nvSpPr>
          <p:cNvPr id="4" name="Slide Number Placeholder 3"/>
          <p:cNvSpPr>
            <a:spLocks noGrp="1"/>
          </p:cNvSpPr>
          <p:nvPr>
            <p:ph type="sldNum" sz="quarter" idx="5"/>
          </p:nvPr>
        </p:nvSpPr>
        <p:spPr/>
        <p:txBody>
          <a:bodyPr/>
          <a:lstStyle/>
          <a:p>
            <a:fld id="{C219C9EC-0D79-E545-A306-32EC6254D4F8}" type="slidenum">
              <a:rPr lang="en-US" smtClean="0"/>
              <a:t>33</a:t>
            </a:fld>
            <a:endParaRPr lang="en-US"/>
          </a:p>
        </p:txBody>
      </p:sp>
    </p:spTree>
    <p:extLst>
      <p:ext uri="{BB962C8B-B14F-4D97-AF65-F5344CB8AC3E}">
        <p14:creationId xmlns:p14="http://schemas.microsoft.com/office/powerpoint/2010/main" val="139440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Jolie</a:t>
            </a:r>
          </a:p>
        </p:txBody>
      </p:sp>
      <p:sp>
        <p:nvSpPr>
          <p:cNvPr id="4" name="Slide Number Placeholder 3"/>
          <p:cNvSpPr>
            <a:spLocks noGrp="1"/>
          </p:cNvSpPr>
          <p:nvPr>
            <p:ph type="sldNum" sz="quarter" idx="5"/>
          </p:nvPr>
        </p:nvSpPr>
        <p:spPr/>
        <p:txBody>
          <a:bodyPr/>
          <a:lstStyle/>
          <a:p>
            <a:fld id="{C219C9EC-0D79-E545-A306-32EC6254D4F8}" type="slidenum">
              <a:rPr lang="en-US" smtClean="0"/>
              <a:t>4</a:t>
            </a:fld>
            <a:endParaRPr lang="en-US"/>
          </a:p>
        </p:txBody>
      </p:sp>
    </p:spTree>
    <p:extLst>
      <p:ext uri="{BB962C8B-B14F-4D97-AF65-F5344CB8AC3E}">
        <p14:creationId xmlns:p14="http://schemas.microsoft.com/office/powerpoint/2010/main" val="2709332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https://www.surveymonkey.com/r/TitleVIDFpost</a:t>
            </a:r>
          </a:p>
        </p:txBody>
      </p:sp>
      <p:sp>
        <p:nvSpPr>
          <p:cNvPr id="4" name="Slide Number Placeholder 3"/>
          <p:cNvSpPr>
            <a:spLocks noGrp="1"/>
          </p:cNvSpPr>
          <p:nvPr>
            <p:ph type="sldNum" sz="quarter" idx="5"/>
          </p:nvPr>
        </p:nvSpPr>
        <p:spPr/>
        <p:txBody>
          <a:bodyPr/>
          <a:lstStyle/>
          <a:p>
            <a:fld id="{C219C9EC-0D79-E545-A306-32EC6254D4F8}" type="slidenum">
              <a:rPr lang="en-US" smtClean="0"/>
              <a:t>34</a:t>
            </a:fld>
            <a:endParaRPr lang="en-US"/>
          </a:p>
        </p:txBody>
      </p:sp>
    </p:spTree>
    <p:extLst>
      <p:ext uri="{BB962C8B-B14F-4D97-AF65-F5344CB8AC3E}">
        <p14:creationId xmlns:p14="http://schemas.microsoft.com/office/powerpoint/2010/main" val="311124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36</a:t>
            </a:fld>
            <a:endParaRPr lang="en-US"/>
          </a:p>
        </p:txBody>
      </p:sp>
    </p:spTree>
    <p:extLst>
      <p:ext uri="{BB962C8B-B14F-4D97-AF65-F5344CB8AC3E}">
        <p14:creationId xmlns:p14="http://schemas.microsoft.com/office/powerpoint/2010/main" val="159239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JOLIE</a:t>
            </a:r>
          </a:p>
          <a:p>
            <a:endParaRPr lang="en-US" b="1" dirty="0"/>
          </a:p>
          <a:p>
            <a:endParaRPr lang="en-US" b="1" dirty="0"/>
          </a:p>
          <a:p>
            <a:pPr marL="457200" indent="-457200">
              <a:buFont typeface="Arial" panose="020B0604020202020204" pitchFamily="34" charset="0"/>
              <a:buChar char="•"/>
            </a:pPr>
            <a:r>
              <a:rPr lang="en-US" dirty="0"/>
              <a:t>This is a </a:t>
            </a:r>
            <a:r>
              <a:rPr lang="en-US" b="1" u="sng" dirty="0"/>
              <a:t>two-part session</a:t>
            </a:r>
            <a:r>
              <a:rPr lang="en-US" b="1" dirty="0"/>
              <a:t>;</a:t>
            </a:r>
            <a:r>
              <a:rPr lang="en-US" dirty="0"/>
              <a:t> </a:t>
            </a:r>
            <a:endParaRPr lang="en-US" b="1" dirty="0"/>
          </a:p>
          <a:p>
            <a:pPr marL="457200" indent="-457200">
              <a:buFont typeface="Arial" panose="020B0604020202020204" pitchFamily="34" charset="0"/>
              <a:buChar char="•"/>
            </a:pPr>
            <a:r>
              <a:rPr lang="en-US" dirty="0"/>
              <a:t>Participants who attend both </a:t>
            </a:r>
            <a:r>
              <a:rPr lang="en-US" b="1" dirty="0"/>
              <a:t>Part 1</a:t>
            </a:r>
            <a:r>
              <a:rPr lang="en-US" dirty="0"/>
              <a:t> and </a:t>
            </a:r>
            <a:r>
              <a:rPr lang="en-US" b="1" dirty="0"/>
              <a:t>Part 2</a:t>
            </a:r>
            <a:r>
              <a:rPr lang="en-US" dirty="0"/>
              <a:t> will get a </a:t>
            </a:r>
            <a:br>
              <a:rPr lang="en-US" dirty="0"/>
            </a:br>
            <a:r>
              <a:rPr lang="en-US" b="1" dirty="0"/>
              <a:t>Dementia Friends Certificate of Participation</a:t>
            </a:r>
          </a:p>
          <a:p>
            <a:pPr marL="457200" indent="-457200">
              <a:buFont typeface="Arial" panose="020B0604020202020204" pitchFamily="34" charset="0"/>
              <a:buChar char="•"/>
            </a:pPr>
            <a:r>
              <a:rPr lang="en-US" dirty="0"/>
              <a:t>Open the </a:t>
            </a:r>
            <a:r>
              <a:rPr lang="en-US" b="1" dirty="0"/>
              <a:t>session workbook </a:t>
            </a:r>
            <a:r>
              <a:rPr lang="en-US" dirty="0"/>
              <a:t>to take notes and follow along.</a:t>
            </a:r>
          </a:p>
          <a:p>
            <a:pPr marL="457200" indent="-457200">
              <a:buFont typeface="Arial" panose="020B0604020202020204" pitchFamily="34" charset="0"/>
              <a:buChar char="•"/>
            </a:pPr>
            <a:r>
              <a:rPr lang="en-US" dirty="0"/>
              <a:t>Be prepared to </a:t>
            </a:r>
            <a:r>
              <a:rPr lang="en-US" b="1" dirty="0"/>
              <a:t>engage/chat </a:t>
            </a:r>
            <a:r>
              <a:rPr lang="en-US" dirty="0"/>
              <a:t>and </a:t>
            </a:r>
            <a:r>
              <a:rPr lang="en-US" b="1" dirty="0"/>
              <a:t>work on exercises.</a:t>
            </a:r>
          </a:p>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5</a:t>
            </a:fld>
            <a:endParaRPr lang="en-US"/>
          </a:p>
        </p:txBody>
      </p:sp>
    </p:spTree>
    <p:extLst>
      <p:ext uri="{BB962C8B-B14F-4D97-AF65-F5344CB8AC3E}">
        <p14:creationId xmlns:p14="http://schemas.microsoft.com/office/powerpoint/2010/main" val="602166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CASEY</a:t>
            </a:r>
          </a:p>
        </p:txBody>
      </p:sp>
      <p:sp>
        <p:nvSpPr>
          <p:cNvPr id="4" name="Slide Number Placeholder 3"/>
          <p:cNvSpPr>
            <a:spLocks noGrp="1"/>
          </p:cNvSpPr>
          <p:nvPr>
            <p:ph type="sldNum" sz="quarter" idx="5"/>
          </p:nvPr>
        </p:nvSpPr>
        <p:spPr/>
        <p:txBody>
          <a:bodyPr/>
          <a:lstStyle/>
          <a:p>
            <a:fld id="{C219C9EC-0D79-E545-A306-32EC6254D4F8}" type="slidenum">
              <a:rPr lang="en-US" smtClean="0"/>
              <a:t>6</a:t>
            </a:fld>
            <a:endParaRPr lang="en-US"/>
          </a:p>
        </p:txBody>
      </p:sp>
    </p:spTree>
    <p:extLst>
      <p:ext uri="{BB962C8B-B14F-4D97-AF65-F5344CB8AC3E}">
        <p14:creationId xmlns:p14="http://schemas.microsoft.com/office/powerpoint/2010/main" val="2946775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CASEY</a:t>
            </a:r>
          </a:p>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7</a:t>
            </a:fld>
            <a:endParaRPr lang="en-US"/>
          </a:p>
        </p:txBody>
      </p:sp>
    </p:spTree>
    <p:extLst>
      <p:ext uri="{BB962C8B-B14F-4D97-AF65-F5344CB8AC3E}">
        <p14:creationId xmlns:p14="http://schemas.microsoft.com/office/powerpoint/2010/main" val="235590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CASEY</a:t>
            </a:r>
          </a:p>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8</a:t>
            </a:fld>
            <a:endParaRPr lang="en-US"/>
          </a:p>
        </p:txBody>
      </p:sp>
    </p:spTree>
    <p:extLst>
      <p:ext uri="{BB962C8B-B14F-4D97-AF65-F5344CB8AC3E}">
        <p14:creationId xmlns:p14="http://schemas.microsoft.com/office/powerpoint/2010/main" val="3703456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CASEY</a:t>
            </a:r>
          </a:p>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9</a:t>
            </a:fld>
            <a:endParaRPr lang="en-US"/>
          </a:p>
        </p:txBody>
      </p:sp>
    </p:spTree>
    <p:extLst>
      <p:ext uri="{BB962C8B-B14F-4D97-AF65-F5344CB8AC3E}">
        <p14:creationId xmlns:p14="http://schemas.microsoft.com/office/powerpoint/2010/main" val="11969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CASEY</a:t>
            </a:r>
          </a:p>
          <a:p>
            <a:endParaRPr lang="en-US" dirty="0"/>
          </a:p>
        </p:txBody>
      </p:sp>
      <p:sp>
        <p:nvSpPr>
          <p:cNvPr id="4" name="Slide Number Placeholder 3"/>
          <p:cNvSpPr>
            <a:spLocks noGrp="1"/>
          </p:cNvSpPr>
          <p:nvPr>
            <p:ph type="sldNum" sz="quarter" idx="5"/>
          </p:nvPr>
        </p:nvSpPr>
        <p:spPr/>
        <p:txBody>
          <a:bodyPr/>
          <a:lstStyle/>
          <a:p>
            <a:fld id="{C219C9EC-0D79-E545-A306-32EC6254D4F8}" type="slidenum">
              <a:rPr lang="en-US" smtClean="0"/>
              <a:t>10</a:t>
            </a:fld>
            <a:endParaRPr lang="en-US"/>
          </a:p>
        </p:txBody>
      </p:sp>
    </p:spTree>
    <p:extLst>
      <p:ext uri="{BB962C8B-B14F-4D97-AF65-F5344CB8AC3E}">
        <p14:creationId xmlns:p14="http://schemas.microsoft.com/office/powerpoint/2010/main" val="2659362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8B8920-232F-7746-8B46-DDE6ED66539B}"/>
              </a:ext>
            </a:extLst>
          </p:cNvPr>
          <p:cNvSpPr/>
          <p:nvPr userDrawn="1"/>
        </p:nvSpPr>
        <p:spPr>
          <a:xfrm>
            <a:off x="1959429" y="4904510"/>
            <a:ext cx="10232572" cy="1021278"/>
          </a:xfrm>
          <a:prstGeom prst="rect">
            <a:avLst/>
          </a:prstGeom>
          <a:gradFill flip="none" rotWithShape="1">
            <a:gsLst>
              <a:gs pos="1900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A2CC6-163F-E548-98CC-C6C46983E604}"/>
              </a:ext>
            </a:extLst>
          </p:cNvPr>
          <p:cNvSpPr>
            <a:spLocks noGrp="1"/>
          </p:cNvSpPr>
          <p:nvPr>
            <p:ph type="ctrTitle"/>
          </p:nvPr>
        </p:nvSpPr>
        <p:spPr>
          <a:xfrm>
            <a:off x="558140" y="2825352"/>
            <a:ext cx="11153696" cy="1631057"/>
          </a:xfrm>
        </p:spPr>
        <p:txBody>
          <a:bodyPr anchor="ctr">
            <a:normAutofit/>
          </a:bodyPr>
          <a:lstStyle>
            <a:lvl1pPr algn="ctr">
              <a:defRPr sz="5400" b="1">
                <a:solidFill>
                  <a:schemeClr val="accent6">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E792E3B7-D80D-8049-B13F-4EB693564AD8}"/>
              </a:ext>
            </a:extLst>
          </p:cNvPr>
          <p:cNvSpPr>
            <a:spLocks noGrp="1"/>
          </p:cNvSpPr>
          <p:nvPr>
            <p:ph type="subTitle" idx="1"/>
          </p:nvPr>
        </p:nvSpPr>
        <p:spPr>
          <a:xfrm>
            <a:off x="558140" y="4621238"/>
            <a:ext cx="11153696" cy="566541"/>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91785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F461C-9F01-ED4A-9676-BA3367411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B05D65-15F5-2540-8E66-F4E0454548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5F85F-4542-844B-B106-1950EE67605E}"/>
              </a:ext>
            </a:extLst>
          </p:cNvPr>
          <p:cNvSpPr>
            <a:spLocks noGrp="1"/>
          </p:cNvSpPr>
          <p:nvPr>
            <p:ph type="dt" sz="half" idx="10"/>
          </p:nvPr>
        </p:nvSpPr>
        <p:spPr>
          <a:xfrm>
            <a:off x="838200" y="6356350"/>
            <a:ext cx="2743200" cy="365125"/>
          </a:xfrm>
          <a:prstGeom prst="rect">
            <a:avLst/>
          </a:prstGeom>
        </p:spPr>
        <p:txBody>
          <a:bodyPr/>
          <a:lstStyle/>
          <a:p>
            <a:fld id="{6154AD01-4440-BC41-8083-4037E2F9D292}" type="datetimeFigureOut">
              <a:rPr lang="en-US" smtClean="0"/>
              <a:t>9/16/2022</a:t>
            </a:fld>
            <a:endParaRPr lang="en-US"/>
          </a:p>
        </p:txBody>
      </p:sp>
      <p:sp>
        <p:nvSpPr>
          <p:cNvPr id="5" name="Footer Placeholder 4">
            <a:extLst>
              <a:ext uri="{FF2B5EF4-FFF2-40B4-BE49-F238E27FC236}">
                <a16:creationId xmlns:a16="http://schemas.microsoft.com/office/drawing/2014/main" id="{2DF67C4D-C05E-5F4C-B708-2B9F69C478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17CBF-AD7C-4547-A28D-E9395122F833}"/>
              </a:ext>
            </a:extLst>
          </p:cNvPr>
          <p:cNvSpPr>
            <a:spLocks noGrp="1"/>
          </p:cNvSpPr>
          <p:nvPr>
            <p:ph type="sldNum" sz="quarter" idx="12"/>
          </p:nvPr>
        </p:nvSpPr>
        <p:spPr>
          <a:xfrm>
            <a:off x="8610600" y="6356350"/>
            <a:ext cx="2743200" cy="365125"/>
          </a:xfrm>
          <a:prstGeom prst="rect">
            <a:avLst/>
          </a:prstGeom>
        </p:spPr>
        <p:txBody>
          <a:bodyPr/>
          <a:lstStyle/>
          <a:p>
            <a:fld id="{CF68B0A6-7CAA-D44D-A5A6-FEA677F2A21A}" type="slidenum">
              <a:rPr lang="en-US" smtClean="0"/>
              <a:t>‹#›</a:t>
            </a:fld>
            <a:endParaRPr lang="en-US"/>
          </a:p>
        </p:txBody>
      </p:sp>
    </p:spTree>
    <p:extLst>
      <p:ext uri="{BB962C8B-B14F-4D97-AF65-F5344CB8AC3E}">
        <p14:creationId xmlns:p14="http://schemas.microsoft.com/office/powerpoint/2010/main" val="487754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612C2E-A842-5645-8FD7-53F49E4190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84F4EF-5D03-D541-82BD-FA3A70D91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945E3-0520-B34E-B846-952D58D3C839}"/>
              </a:ext>
            </a:extLst>
          </p:cNvPr>
          <p:cNvSpPr>
            <a:spLocks noGrp="1"/>
          </p:cNvSpPr>
          <p:nvPr>
            <p:ph type="dt" sz="half" idx="10"/>
          </p:nvPr>
        </p:nvSpPr>
        <p:spPr>
          <a:xfrm>
            <a:off x="838200" y="6356350"/>
            <a:ext cx="2743200" cy="365125"/>
          </a:xfrm>
          <a:prstGeom prst="rect">
            <a:avLst/>
          </a:prstGeom>
        </p:spPr>
        <p:txBody>
          <a:bodyPr/>
          <a:lstStyle/>
          <a:p>
            <a:fld id="{6154AD01-4440-BC41-8083-4037E2F9D292}" type="datetimeFigureOut">
              <a:rPr lang="en-US" smtClean="0"/>
              <a:t>9/16/2022</a:t>
            </a:fld>
            <a:endParaRPr lang="en-US"/>
          </a:p>
        </p:txBody>
      </p:sp>
      <p:sp>
        <p:nvSpPr>
          <p:cNvPr id="5" name="Footer Placeholder 4">
            <a:extLst>
              <a:ext uri="{FF2B5EF4-FFF2-40B4-BE49-F238E27FC236}">
                <a16:creationId xmlns:a16="http://schemas.microsoft.com/office/drawing/2014/main" id="{7E7C0620-37EC-BF41-A312-3845BC154D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4AADDB-BE70-E141-82DE-02109060A1E1}"/>
              </a:ext>
            </a:extLst>
          </p:cNvPr>
          <p:cNvSpPr>
            <a:spLocks noGrp="1"/>
          </p:cNvSpPr>
          <p:nvPr>
            <p:ph type="sldNum" sz="quarter" idx="12"/>
          </p:nvPr>
        </p:nvSpPr>
        <p:spPr>
          <a:xfrm>
            <a:off x="8610600" y="6356350"/>
            <a:ext cx="2743200" cy="365125"/>
          </a:xfrm>
          <a:prstGeom prst="rect">
            <a:avLst/>
          </a:prstGeom>
        </p:spPr>
        <p:txBody>
          <a:bodyPr/>
          <a:lstStyle/>
          <a:p>
            <a:fld id="{CF68B0A6-7CAA-D44D-A5A6-FEA677F2A21A}" type="slidenum">
              <a:rPr lang="en-US" smtClean="0"/>
              <a:t>‹#›</a:t>
            </a:fld>
            <a:endParaRPr lang="en-US"/>
          </a:p>
        </p:txBody>
      </p:sp>
    </p:spTree>
    <p:extLst>
      <p:ext uri="{BB962C8B-B14F-4D97-AF65-F5344CB8AC3E}">
        <p14:creationId xmlns:p14="http://schemas.microsoft.com/office/powerpoint/2010/main" val="1310081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458E-9ED2-0B4E-B810-3CE03CAAF792}"/>
              </a:ext>
            </a:extLst>
          </p:cNvPr>
          <p:cNvSpPr>
            <a:spLocks noGrp="1"/>
          </p:cNvSpPr>
          <p:nvPr>
            <p:ph type="title"/>
          </p:nvPr>
        </p:nvSpPr>
        <p:spPr>
          <a:xfrm>
            <a:off x="4001984" y="1999229"/>
            <a:ext cx="7559539" cy="1853852"/>
          </a:xfrm>
        </p:spPr>
        <p:txBody>
          <a:bodyPr anchor="ctr"/>
          <a:lstStyle>
            <a:lvl1pPr algn="r">
              <a:defRPr sz="6000">
                <a:solidFill>
                  <a:schemeClr val="accent6">
                    <a:lumMod val="7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4F75BB8-8083-7845-BEEF-773BE939D6E5}"/>
              </a:ext>
            </a:extLst>
          </p:cNvPr>
          <p:cNvSpPr>
            <a:spLocks noGrp="1"/>
          </p:cNvSpPr>
          <p:nvPr>
            <p:ph type="body" idx="1"/>
          </p:nvPr>
        </p:nvSpPr>
        <p:spPr>
          <a:xfrm>
            <a:off x="4001984" y="4063370"/>
            <a:ext cx="7559539" cy="759151"/>
          </a:xfrm>
        </p:spPr>
        <p:txBody>
          <a:bodyPr/>
          <a:lstStyle>
            <a:lvl1pPr marL="0" indent="0" algn="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7" name="Straight Connector 6">
            <a:extLst>
              <a:ext uri="{FF2B5EF4-FFF2-40B4-BE49-F238E27FC236}">
                <a16:creationId xmlns:a16="http://schemas.microsoft.com/office/drawing/2014/main" id="{96B8C2C5-37B5-5240-B949-736260D8C222}"/>
              </a:ext>
            </a:extLst>
          </p:cNvPr>
          <p:cNvCxnSpPr/>
          <p:nvPr userDrawn="1"/>
        </p:nvCxnSpPr>
        <p:spPr>
          <a:xfrm>
            <a:off x="4001984" y="3958225"/>
            <a:ext cx="11153696"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48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9E10-1A5F-3442-9440-179D351FCEDE}"/>
              </a:ext>
            </a:extLst>
          </p:cNvPr>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23CBE60-7513-D943-877B-BBBE549453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123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26EC1-8EB6-BD40-AB1A-44F8B9AEB1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83F8C-37D4-CF47-9AEB-A73CE8B286D3}"/>
              </a:ext>
            </a:extLst>
          </p:cNvPr>
          <p:cNvSpPr>
            <a:spLocks noGrp="1"/>
          </p:cNvSpPr>
          <p:nvPr>
            <p:ph sz="half" idx="1"/>
          </p:nvPr>
        </p:nvSpPr>
        <p:spPr>
          <a:xfrm>
            <a:off x="1277654" y="1847849"/>
            <a:ext cx="5263020" cy="4645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50C66-17CE-5C4C-93E7-B7799DFBAA2D}"/>
              </a:ext>
            </a:extLst>
          </p:cNvPr>
          <p:cNvSpPr>
            <a:spLocks noGrp="1"/>
          </p:cNvSpPr>
          <p:nvPr>
            <p:ph sz="half" idx="2"/>
          </p:nvPr>
        </p:nvSpPr>
        <p:spPr>
          <a:xfrm>
            <a:off x="6611654" y="1847849"/>
            <a:ext cx="5263020" cy="4645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159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5D51-CCD4-1243-829F-278F560CCAC9}"/>
              </a:ext>
            </a:extLst>
          </p:cNvPr>
          <p:cNvSpPr>
            <a:spLocks noGrp="1"/>
          </p:cNvSpPr>
          <p:nvPr>
            <p:ph type="title"/>
          </p:nvPr>
        </p:nvSpPr>
        <p:spPr>
          <a:xfrm>
            <a:off x="1353355"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B831D1-EF37-554F-8380-E842E4CDE435}"/>
              </a:ext>
            </a:extLst>
          </p:cNvPr>
          <p:cNvSpPr>
            <a:spLocks noGrp="1"/>
          </p:cNvSpPr>
          <p:nvPr>
            <p:ph type="body" idx="1"/>
          </p:nvPr>
        </p:nvSpPr>
        <p:spPr>
          <a:xfrm>
            <a:off x="1353355" y="1681163"/>
            <a:ext cx="5157787" cy="823912"/>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AC3547C-5D96-544C-A7D5-F92DEE27F7E1}"/>
              </a:ext>
            </a:extLst>
          </p:cNvPr>
          <p:cNvSpPr>
            <a:spLocks noGrp="1"/>
          </p:cNvSpPr>
          <p:nvPr>
            <p:ph sz="half" idx="2"/>
          </p:nvPr>
        </p:nvSpPr>
        <p:spPr>
          <a:xfrm>
            <a:off x="1353355" y="2505075"/>
            <a:ext cx="5157787" cy="398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F272F3-FC1B-4F4E-99A9-AB134D26C47C}"/>
              </a:ext>
            </a:extLst>
          </p:cNvPr>
          <p:cNvSpPr>
            <a:spLocks noGrp="1"/>
          </p:cNvSpPr>
          <p:nvPr>
            <p:ph type="body" sz="quarter" idx="3"/>
          </p:nvPr>
        </p:nvSpPr>
        <p:spPr>
          <a:xfrm>
            <a:off x="6685767" y="1681163"/>
            <a:ext cx="5183188" cy="823912"/>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646C0-31C8-3B4A-A0A5-B657864A9E05}"/>
              </a:ext>
            </a:extLst>
          </p:cNvPr>
          <p:cNvSpPr>
            <a:spLocks noGrp="1"/>
          </p:cNvSpPr>
          <p:nvPr>
            <p:ph sz="quarter" idx="4"/>
          </p:nvPr>
        </p:nvSpPr>
        <p:spPr>
          <a:xfrm>
            <a:off x="6685767" y="2505075"/>
            <a:ext cx="5183188" cy="398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042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3AA9B-AD86-844B-8FC5-B93869C4BD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0375C2-6557-A44D-A966-DC8B00DADD80}"/>
              </a:ext>
            </a:extLst>
          </p:cNvPr>
          <p:cNvSpPr>
            <a:spLocks noGrp="1"/>
          </p:cNvSpPr>
          <p:nvPr>
            <p:ph type="dt" sz="half" idx="10"/>
          </p:nvPr>
        </p:nvSpPr>
        <p:spPr>
          <a:xfrm>
            <a:off x="838200" y="6356350"/>
            <a:ext cx="2743200" cy="365125"/>
          </a:xfrm>
          <a:prstGeom prst="rect">
            <a:avLst/>
          </a:prstGeom>
        </p:spPr>
        <p:txBody>
          <a:bodyPr/>
          <a:lstStyle/>
          <a:p>
            <a:fld id="{6154AD01-4440-BC41-8083-4037E2F9D292}" type="datetimeFigureOut">
              <a:rPr lang="en-US" smtClean="0"/>
              <a:t>9/16/2022</a:t>
            </a:fld>
            <a:endParaRPr lang="en-US"/>
          </a:p>
        </p:txBody>
      </p:sp>
      <p:sp>
        <p:nvSpPr>
          <p:cNvPr id="4" name="Footer Placeholder 3">
            <a:extLst>
              <a:ext uri="{FF2B5EF4-FFF2-40B4-BE49-F238E27FC236}">
                <a16:creationId xmlns:a16="http://schemas.microsoft.com/office/drawing/2014/main" id="{27462E0D-5649-8741-9603-4CE5D55F62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F99D7BE-846B-CD4E-B360-658A8B35DA66}"/>
              </a:ext>
            </a:extLst>
          </p:cNvPr>
          <p:cNvSpPr>
            <a:spLocks noGrp="1"/>
          </p:cNvSpPr>
          <p:nvPr>
            <p:ph type="sldNum" sz="quarter" idx="12"/>
          </p:nvPr>
        </p:nvSpPr>
        <p:spPr>
          <a:xfrm>
            <a:off x="8610600" y="6356350"/>
            <a:ext cx="2743200" cy="365125"/>
          </a:xfrm>
          <a:prstGeom prst="rect">
            <a:avLst/>
          </a:prstGeom>
        </p:spPr>
        <p:txBody>
          <a:bodyPr/>
          <a:lstStyle/>
          <a:p>
            <a:fld id="{CF68B0A6-7CAA-D44D-A5A6-FEA677F2A21A}" type="slidenum">
              <a:rPr lang="en-US" smtClean="0"/>
              <a:t>‹#›</a:t>
            </a:fld>
            <a:endParaRPr lang="en-US"/>
          </a:p>
        </p:txBody>
      </p:sp>
    </p:spTree>
    <p:extLst>
      <p:ext uri="{BB962C8B-B14F-4D97-AF65-F5344CB8AC3E}">
        <p14:creationId xmlns:p14="http://schemas.microsoft.com/office/powerpoint/2010/main" val="41485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25A1A1-28BE-244B-9E8D-6F7F4A3DCFD1}"/>
              </a:ext>
            </a:extLst>
          </p:cNvPr>
          <p:cNvSpPr>
            <a:spLocks noGrp="1"/>
          </p:cNvSpPr>
          <p:nvPr>
            <p:ph type="dt" sz="half" idx="10"/>
          </p:nvPr>
        </p:nvSpPr>
        <p:spPr>
          <a:xfrm>
            <a:off x="838200" y="6356350"/>
            <a:ext cx="2743200" cy="365125"/>
          </a:xfrm>
          <a:prstGeom prst="rect">
            <a:avLst/>
          </a:prstGeom>
        </p:spPr>
        <p:txBody>
          <a:bodyPr/>
          <a:lstStyle/>
          <a:p>
            <a:fld id="{6154AD01-4440-BC41-8083-4037E2F9D292}" type="datetimeFigureOut">
              <a:rPr lang="en-US" smtClean="0"/>
              <a:t>9/16/2022</a:t>
            </a:fld>
            <a:endParaRPr lang="en-US"/>
          </a:p>
        </p:txBody>
      </p:sp>
      <p:sp>
        <p:nvSpPr>
          <p:cNvPr id="3" name="Footer Placeholder 2">
            <a:extLst>
              <a:ext uri="{FF2B5EF4-FFF2-40B4-BE49-F238E27FC236}">
                <a16:creationId xmlns:a16="http://schemas.microsoft.com/office/drawing/2014/main" id="{5B4D1C61-7AFB-8D41-9D7C-296066ABA3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740A96-B645-F24C-9735-20CA62E793D5}"/>
              </a:ext>
            </a:extLst>
          </p:cNvPr>
          <p:cNvSpPr>
            <a:spLocks noGrp="1"/>
          </p:cNvSpPr>
          <p:nvPr>
            <p:ph type="sldNum" sz="quarter" idx="12"/>
          </p:nvPr>
        </p:nvSpPr>
        <p:spPr>
          <a:xfrm>
            <a:off x="8610600" y="6356350"/>
            <a:ext cx="2743200" cy="365125"/>
          </a:xfrm>
          <a:prstGeom prst="rect">
            <a:avLst/>
          </a:prstGeom>
        </p:spPr>
        <p:txBody>
          <a:bodyPr/>
          <a:lstStyle/>
          <a:p>
            <a:fld id="{CF68B0A6-7CAA-D44D-A5A6-FEA677F2A21A}" type="slidenum">
              <a:rPr lang="en-US" smtClean="0"/>
              <a:t>‹#›</a:t>
            </a:fld>
            <a:endParaRPr lang="en-US"/>
          </a:p>
        </p:txBody>
      </p:sp>
    </p:spTree>
    <p:extLst>
      <p:ext uri="{BB962C8B-B14F-4D97-AF65-F5344CB8AC3E}">
        <p14:creationId xmlns:p14="http://schemas.microsoft.com/office/powerpoint/2010/main" val="1799298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BAA1B-E216-AE4B-96FD-9F9E553E38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CC1ED7-865B-B045-983A-AA30CFC133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6522BD-A09D-C646-AE5E-C7F780E3BB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B39D59-970B-E24A-8F7A-89CB4A6A8FCD}"/>
              </a:ext>
            </a:extLst>
          </p:cNvPr>
          <p:cNvSpPr>
            <a:spLocks noGrp="1"/>
          </p:cNvSpPr>
          <p:nvPr>
            <p:ph type="dt" sz="half" idx="10"/>
          </p:nvPr>
        </p:nvSpPr>
        <p:spPr>
          <a:xfrm>
            <a:off x="838200" y="6356350"/>
            <a:ext cx="2743200" cy="365125"/>
          </a:xfrm>
          <a:prstGeom prst="rect">
            <a:avLst/>
          </a:prstGeom>
        </p:spPr>
        <p:txBody>
          <a:bodyPr/>
          <a:lstStyle/>
          <a:p>
            <a:fld id="{6154AD01-4440-BC41-8083-4037E2F9D292}" type="datetimeFigureOut">
              <a:rPr lang="en-US" smtClean="0"/>
              <a:t>9/16/2022</a:t>
            </a:fld>
            <a:endParaRPr lang="en-US"/>
          </a:p>
        </p:txBody>
      </p:sp>
      <p:sp>
        <p:nvSpPr>
          <p:cNvPr id="6" name="Footer Placeholder 5">
            <a:extLst>
              <a:ext uri="{FF2B5EF4-FFF2-40B4-BE49-F238E27FC236}">
                <a16:creationId xmlns:a16="http://schemas.microsoft.com/office/drawing/2014/main" id="{790FBBBB-D505-1C4A-AE79-A61AC167E6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8A8AD-98FD-FC44-A1E4-56C9F148D2C1}"/>
              </a:ext>
            </a:extLst>
          </p:cNvPr>
          <p:cNvSpPr>
            <a:spLocks noGrp="1"/>
          </p:cNvSpPr>
          <p:nvPr>
            <p:ph type="sldNum" sz="quarter" idx="12"/>
          </p:nvPr>
        </p:nvSpPr>
        <p:spPr>
          <a:xfrm>
            <a:off x="8610600" y="6356350"/>
            <a:ext cx="2743200" cy="365125"/>
          </a:xfrm>
          <a:prstGeom prst="rect">
            <a:avLst/>
          </a:prstGeom>
        </p:spPr>
        <p:txBody>
          <a:bodyPr/>
          <a:lstStyle/>
          <a:p>
            <a:fld id="{CF68B0A6-7CAA-D44D-A5A6-FEA677F2A21A}" type="slidenum">
              <a:rPr lang="en-US" smtClean="0"/>
              <a:t>‹#›</a:t>
            </a:fld>
            <a:endParaRPr lang="en-US"/>
          </a:p>
        </p:txBody>
      </p:sp>
    </p:spTree>
    <p:extLst>
      <p:ext uri="{BB962C8B-B14F-4D97-AF65-F5344CB8AC3E}">
        <p14:creationId xmlns:p14="http://schemas.microsoft.com/office/powerpoint/2010/main" val="20373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9036-878F-3547-8C2F-7435A3835F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C83761-2267-7741-A2D6-CA844739F9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27AA96-8DA1-2740-AF50-552E093D6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B4BDBC-2216-8249-88D8-DF14165721C7}"/>
              </a:ext>
            </a:extLst>
          </p:cNvPr>
          <p:cNvSpPr>
            <a:spLocks noGrp="1"/>
          </p:cNvSpPr>
          <p:nvPr>
            <p:ph type="dt" sz="half" idx="10"/>
          </p:nvPr>
        </p:nvSpPr>
        <p:spPr>
          <a:xfrm>
            <a:off x="838200" y="6356350"/>
            <a:ext cx="2743200" cy="365125"/>
          </a:xfrm>
          <a:prstGeom prst="rect">
            <a:avLst/>
          </a:prstGeom>
        </p:spPr>
        <p:txBody>
          <a:bodyPr/>
          <a:lstStyle/>
          <a:p>
            <a:fld id="{6154AD01-4440-BC41-8083-4037E2F9D292}" type="datetimeFigureOut">
              <a:rPr lang="en-US" smtClean="0"/>
              <a:t>9/16/2022</a:t>
            </a:fld>
            <a:endParaRPr lang="en-US"/>
          </a:p>
        </p:txBody>
      </p:sp>
      <p:sp>
        <p:nvSpPr>
          <p:cNvPr id="6" name="Footer Placeholder 5">
            <a:extLst>
              <a:ext uri="{FF2B5EF4-FFF2-40B4-BE49-F238E27FC236}">
                <a16:creationId xmlns:a16="http://schemas.microsoft.com/office/drawing/2014/main" id="{7851ABE7-137D-ED46-AFC4-9C6FFE2800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A934F1-0FBE-524A-97C2-8E0BAE6BDAD2}"/>
              </a:ext>
            </a:extLst>
          </p:cNvPr>
          <p:cNvSpPr>
            <a:spLocks noGrp="1"/>
          </p:cNvSpPr>
          <p:nvPr>
            <p:ph type="sldNum" sz="quarter" idx="12"/>
          </p:nvPr>
        </p:nvSpPr>
        <p:spPr>
          <a:xfrm>
            <a:off x="8610600" y="6356350"/>
            <a:ext cx="2743200" cy="365125"/>
          </a:xfrm>
          <a:prstGeom prst="rect">
            <a:avLst/>
          </a:prstGeom>
        </p:spPr>
        <p:txBody>
          <a:bodyPr/>
          <a:lstStyle/>
          <a:p>
            <a:fld id="{CF68B0A6-7CAA-D44D-A5A6-FEA677F2A21A}" type="slidenum">
              <a:rPr lang="en-US" smtClean="0"/>
              <a:t>‹#›</a:t>
            </a:fld>
            <a:endParaRPr lang="en-US"/>
          </a:p>
        </p:txBody>
      </p:sp>
    </p:spTree>
    <p:extLst>
      <p:ext uri="{BB962C8B-B14F-4D97-AF65-F5344CB8AC3E}">
        <p14:creationId xmlns:p14="http://schemas.microsoft.com/office/powerpoint/2010/main" val="576594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0C182A-85FE-0544-91A0-938A4C4350C3}"/>
              </a:ext>
            </a:extLst>
          </p:cNvPr>
          <p:cNvSpPr>
            <a:spLocks noGrp="1"/>
          </p:cNvSpPr>
          <p:nvPr>
            <p:ph type="title"/>
          </p:nvPr>
        </p:nvSpPr>
        <p:spPr>
          <a:xfrm>
            <a:off x="1277654" y="365125"/>
            <a:ext cx="10597020" cy="10361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C57623F-9D32-CF48-AB2A-42F9B4F6177E}"/>
              </a:ext>
            </a:extLst>
          </p:cNvPr>
          <p:cNvSpPr>
            <a:spLocks noGrp="1"/>
          </p:cNvSpPr>
          <p:nvPr>
            <p:ph type="body" idx="1"/>
          </p:nvPr>
        </p:nvSpPr>
        <p:spPr>
          <a:xfrm>
            <a:off x="1277654" y="1603169"/>
            <a:ext cx="10597020" cy="48897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804101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accent6">
              <a:lumMod val="75000"/>
            </a:schemeClr>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hyperlink" Target="https://www.surveymonkey.com/r/TitleVIPre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png"/><Relationship Id="rId2" Type="http://schemas.openxmlformats.org/officeDocument/2006/relationships/image" Target="../media/image30.jpg"/><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hyperlink" Target="https://www.surveymonkey.com/r/TitleVIDFpost"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35.jpg"/><Relationship Id="rId4" Type="http://schemas.openxmlformats.org/officeDocument/2006/relationships/hyperlink" Target="https://iasquared.org/dementia-friend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8" Type="http://schemas.openxmlformats.org/officeDocument/2006/relationships/hyperlink" Target="mailto:breana@iasquared.org" TargetMode="External"/><Relationship Id="rId3" Type="http://schemas.openxmlformats.org/officeDocument/2006/relationships/image" Target="../media/image6.jpeg"/><Relationship Id="rId7"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mailto:jolie@iasquared.org" TargetMode="External"/><Relationship Id="rId5" Type="http://schemas.openxmlformats.org/officeDocument/2006/relationships/image" Target="../media/image7.jpg"/><Relationship Id="rId10" Type="http://schemas.openxmlformats.org/officeDocument/2006/relationships/image" Target="../media/image9.jpg"/><Relationship Id="rId4" Type="http://schemas.openxmlformats.org/officeDocument/2006/relationships/hyperlink" Target="mailto:cacklin@unr.edu" TargetMode="Externa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6.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mailto:jolie@iasquared.org" TargetMode="External"/><Relationship Id="rId5" Type="http://schemas.openxmlformats.org/officeDocument/2006/relationships/image" Target="../media/image7.jpg"/><Relationship Id="rId4" Type="http://schemas.openxmlformats.org/officeDocument/2006/relationships/hyperlink" Target="mailto:cacklin@unr.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raining &amp; Technical Assistance Conference">
            <a:extLst>
              <a:ext uri="{FF2B5EF4-FFF2-40B4-BE49-F238E27FC236}">
                <a16:creationId xmlns:a16="http://schemas.microsoft.com/office/drawing/2014/main" id="{CCE7635B-8861-1B40-928F-66CDF4DDA2D5}"/>
              </a:ext>
            </a:extLst>
          </p:cNvPr>
          <p:cNvSpPr>
            <a:spLocks noGrp="1"/>
          </p:cNvSpPr>
          <p:nvPr>
            <p:ph type="ctrTitle"/>
          </p:nvPr>
        </p:nvSpPr>
        <p:spPr>
          <a:xfrm>
            <a:off x="558139" y="3205363"/>
            <a:ext cx="11153696" cy="1631057"/>
          </a:xfrm>
        </p:spPr>
        <p:txBody>
          <a:bodyPr/>
          <a:lstStyle/>
          <a:p>
            <a:r>
              <a:rPr lang="en-US" dirty="0"/>
              <a:t>Training &amp; Technical </a:t>
            </a:r>
            <a:br>
              <a:rPr lang="en-US" dirty="0"/>
            </a:br>
            <a:r>
              <a:rPr lang="en-US" dirty="0"/>
              <a:t>Assistance Conference</a:t>
            </a:r>
          </a:p>
        </p:txBody>
      </p:sp>
      <p:sp>
        <p:nvSpPr>
          <p:cNvPr id="3" name="Subtitle 2" descr="April 18-21, 2022">
            <a:extLst>
              <a:ext uri="{FF2B5EF4-FFF2-40B4-BE49-F238E27FC236}">
                <a16:creationId xmlns:a16="http://schemas.microsoft.com/office/drawing/2014/main" id="{D408D263-C530-E046-B0C7-5ED44516007E}"/>
              </a:ext>
            </a:extLst>
          </p:cNvPr>
          <p:cNvSpPr>
            <a:spLocks noGrp="1"/>
          </p:cNvSpPr>
          <p:nvPr>
            <p:ph type="subTitle" idx="1"/>
          </p:nvPr>
        </p:nvSpPr>
        <p:spPr>
          <a:xfrm>
            <a:off x="1930308" y="4991401"/>
            <a:ext cx="8843376" cy="566541"/>
          </a:xfrm>
        </p:spPr>
        <p:txBody>
          <a:bodyPr/>
          <a:lstStyle/>
          <a:p>
            <a:r>
              <a:rPr lang="en-US" dirty="0"/>
              <a:t>April 18-21, 2022</a:t>
            </a:r>
            <a:r>
              <a:rPr lang="en-US" dirty="0">
                <a:effectLst/>
              </a:rPr>
              <a:t> </a:t>
            </a:r>
            <a:endParaRPr lang="en-US" dirty="0"/>
          </a:p>
        </p:txBody>
      </p:sp>
      <p:sp>
        <p:nvSpPr>
          <p:cNvPr id="4" name="Subtitle 2" descr="2022 National Title VI">
            <a:extLst>
              <a:ext uri="{FF2B5EF4-FFF2-40B4-BE49-F238E27FC236}">
                <a16:creationId xmlns:a16="http://schemas.microsoft.com/office/drawing/2014/main" id="{9E4A6632-4F66-A34B-89B6-2519710D52D2}"/>
              </a:ext>
            </a:extLst>
          </p:cNvPr>
          <p:cNvSpPr txBox="1">
            <a:spLocks/>
          </p:cNvSpPr>
          <p:nvPr/>
        </p:nvSpPr>
        <p:spPr>
          <a:xfrm>
            <a:off x="480164" y="2767111"/>
            <a:ext cx="11231672" cy="54594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Font typeface="Courier New" panose="02070309020205020404" pitchFamily="49"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5"/>
              </a:buClr>
              <a:buFont typeface="Wingdings"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4"/>
              </a:buClr>
              <a:buFont typeface="System Font Regular"/>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800" kern="1200" spc="140" baseline="0" dirty="0">
                <a:solidFill>
                  <a:schemeClr val="accent3"/>
                </a:solidFill>
                <a:effectLst/>
                <a:latin typeface="+mn-lt"/>
                <a:ea typeface="+mn-ea"/>
                <a:cs typeface="+mn-cs"/>
              </a:rPr>
              <a:t>2022 NATIONAL TITLE VI </a:t>
            </a:r>
          </a:p>
        </p:txBody>
      </p:sp>
      <p:cxnSp>
        <p:nvCxnSpPr>
          <p:cNvPr id="12" name="Straight Connector 11">
            <a:extLst>
              <a:ext uri="{FF2B5EF4-FFF2-40B4-BE49-F238E27FC236}">
                <a16:creationId xmlns:a16="http://schemas.microsoft.com/office/drawing/2014/main" id="{76644494-5335-394B-A30B-E6A75E5EDFEC}"/>
              </a:ext>
              <a:ext uri="{C183D7F6-B498-43B3-948B-1728B52AA6E4}">
                <adec:decorative xmlns:adec="http://schemas.microsoft.com/office/drawing/2017/decorative" val="1"/>
              </a:ext>
            </a:extLst>
          </p:cNvPr>
          <p:cNvCxnSpPr>
            <a:cxnSpLocks/>
          </p:cNvCxnSpPr>
          <p:nvPr/>
        </p:nvCxnSpPr>
        <p:spPr>
          <a:xfrm>
            <a:off x="976351" y="4839582"/>
            <a:ext cx="10239296"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388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mentia:  What You Should Know">
            <a:extLst>
              <a:ext uri="{FF2B5EF4-FFF2-40B4-BE49-F238E27FC236}">
                <a16:creationId xmlns:a16="http://schemas.microsoft.com/office/drawing/2014/main" id="{5B6D8D63-7F0E-46AE-A80C-123E434DB53C}"/>
              </a:ext>
            </a:extLst>
          </p:cNvPr>
          <p:cNvSpPr>
            <a:spLocks noGrp="1"/>
          </p:cNvSpPr>
          <p:nvPr>
            <p:ph type="title"/>
          </p:nvPr>
        </p:nvSpPr>
        <p:spPr/>
        <p:txBody>
          <a:bodyPr/>
          <a:lstStyle/>
          <a:p>
            <a:pPr algn="ctr"/>
            <a:r>
              <a:rPr lang="en-US" dirty="0"/>
              <a:t>Dementia: What You Should Know</a:t>
            </a:r>
          </a:p>
        </p:txBody>
      </p:sp>
      <p:sp>
        <p:nvSpPr>
          <p:cNvPr id="3" name="Content Placeholder 2" descr="Not a specific disease&#10;Overall term&#10;Many symptoms &#10;Loss of memory or other thinking skills &#10;Severe changes affect ability to do everyday activities &#10;Alzheimer’s disease is thought to be most common type&#10;">
            <a:extLst>
              <a:ext uri="{FF2B5EF4-FFF2-40B4-BE49-F238E27FC236}">
                <a16:creationId xmlns:a16="http://schemas.microsoft.com/office/drawing/2014/main" id="{D9E3327D-166A-4682-BE15-3A6159FA4402}"/>
              </a:ext>
            </a:extLst>
          </p:cNvPr>
          <p:cNvSpPr>
            <a:spLocks noGrp="1"/>
          </p:cNvSpPr>
          <p:nvPr>
            <p:ph idx="1"/>
          </p:nvPr>
        </p:nvSpPr>
        <p:spPr>
          <a:xfrm>
            <a:off x="1212491" y="1603169"/>
            <a:ext cx="5556634" cy="4889706"/>
          </a:xfrm>
        </p:spPr>
        <p:txBody>
          <a:bodyPr>
            <a:normAutofit lnSpcReduction="10000"/>
          </a:bodyPr>
          <a:lstStyle/>
          <a:p>
            <a:pPr marL="457200" indent="-457200">
              <a:lnSpc>
                <a:spcPct val="110000"/>
              </a:lnSpc>
              <a:buFont typeface="Arial" panose="020B0604020202020204" pitchFamily="34" charset="0"/>
              <a:buChar char="•"/>
            </a:pPr>
            <a:r>
              <a:rPr lang="en-US" b="1" dirty="0"/>
              <a:t>Not </a:t>
            </a:r>
            <a:r>
              <a:rPr lang="en-US" dirty="0"/>
              <a:t>a </a:t>
            </a:r>
            <a:r>
              <a:rPr lang="en-US" i="1" dirty="0"/>
              <a:t>specific </a:t>
            </a:r>
            <a:r>
              <a:rPr lang="en-US" dirty="0"/>
              <a:t>disease</a:t>
            </a:r>
          </a:p>
          <a:p>
            <a:pPr marL="457200" indent="-457200">
              <a:lnSpc>
                <a:spcPct val="110000"/>
              </a:lnSpc>
              <a:buFont typeface="Arial" panose="020B0604020202020204" pitchFamily="34" charset="0"/>
              <a:buChar char="•"/>
            </a:pPr>
            <a:r>
              <a:rPr lang="en-US" dirty="0"/>
              <a:t>Overall term</a:t>
            </a:r>
          </a:p>
          <a:p>
            <a:pPr marL="457200" indent="-457200">
              <a:lnSpc>
                <a:spcPct val="110000"/>
              </a:lnSpc>
              <a:buFont typeface="Arial" panose="020B0604020202020204" pitchFamily="34" charset="0"/>
              <a:buChar char="•"/>
            </a:pPr>
            <a:r>
              <a:rPr lang="en-US" dirty="0"/>
              <a:t>Many symptoms </a:t>
            </a:r>
          </a:p>
          <a:p>
            <a:pPr marL="457200" indent="-457200">
              <a:lnSpc>
                <a:spcPct val="110000"/>
              </a:lnSpc>
              <a:buFont typeface="Arial" panose="020B0604020202020204" pitchFamily="34" charset="0"/>
              <a:buChar char="•"/>
            </a:pPr>
            <a:r>
              <a:rPr lang="en-US" dirty="0"/>
              <a:t>Loss of memory or other thinking skills </a:t>
            </a:r>
          </a:p>
          <a:p>
            <a:pPr marL="457200" indent="-457200">
              <a:lnSpc>
                <a:spcPct val="110000"/>
              </a:lnSpc>
              <a:buFont typeface="Arial" panose="020B0604020202020204" pitchFamily="34" charset="0"/>
              <a:buChar char="•"/>
            </a:pPr>
            <a:r>
              <a:rPr lang="en-US" dirty="0"/>
              <a:t>Severe changes affect </a:t>
            </a:r>
            <a:r>
              <a:rPr lang="en-US" dirty="0">
                <a:solidFill>
                  <a:srgbClr val="A65F27"/>
                </a:solidFill>
              </a:rPr>
              <a:t>ability to do everyday </a:t>
            </a:r>
            <a:r>
              <a:rPr lang="en-US" dirty="0"/>
              <a:t>activities </a:t>
            </a:r>
          </a:p>
          <a:p>
            <a:pPr marL="457200" indent="-457200">
              <a:lnSpc>
                <a:spcPct val="110000"/>
              </a:lnSpc>
              <a:buFont typeface="Arial" panose="020B0604020202020204" pitchFamily="34" charset="0"/>
              <a:buChar char="•"/>
            </a:pPr>
            <a:r>
              <a:rPr lang="en-US" dirty="0"/>
              <a:t>Alzheimer’s disease is thought to be most common type</a:t>
            </a:r>
          </a:p>
          <a:p>
            <a:endParaRPr lang="en-US" dirty="0"/>
          </a:p>
          <a:p>
            <a:endParaRPr lang="en-US" dirty="0">
              <a:solidFill>
                <a:schemeClr val="accent2"/>
              </a:solidFill>
            </a:endParaRPr>
          </a:p>
        </p:txBody>
      </p:sp>
      <p:pic>
        <p:nvPicPr>
          <p:cNvPr id="5" name="Picture 4" descr="Common Types of Dementia: Vascular Dementia, Alzheimer's Disease, Lewy Body Dementia, Mixed Dementia, Frontotemporal">
            <a:extLst>
              <a:ext uri="{FF2B5EF4-FFF2-40B4-BE49-F238E27FC236}">
                <a16:creationId xmlns:a16="http://schemas.microsoft.com/office/drawing/2014/main" id="{AC2B7A68-0BAA-4CD8-BD33-30127B147915}"/>
              </a:ext>
            </a:extLst>
          </p:cNvPr>
          <p:cNvPicPr>
            <a:picLocks noChangeAspect="1"/>
          </p:cNvPicPr>
          <p:nvPr/>
        </p:nvPicPr>
        <p:blipFill>
          <a:blip r:embed="rId3"/>
          <a:stretch>
            <a:fillRect/>
          </a:stretch>
        </p:blipFill>
        <p:spPr>
          <a:xfrm>
            <a:off x="7263062" y="1252944"/>
            <a:ext cx="3735805" cy="3919796"/>
          </a:xfrm>
          <a:prstGeom prst="rect">
            <a:avLst/>
          </a:prstGeom>
        </p:spPr>
      </p:pic>
      <p:pic>
        <p:nvPicPr>
          <p:cNvPr id="7" name="Picture 6" descr="Dementia Friends for American Indian &amp; Alaska Native Communities">
            <a:extLst>
              <a:ext uri="{FF2B5EF4-FFF2-40B4-BE49-F238E27FC236}">
                <a16:creationId xmlns:a16="http://schemas.microsoft.com/office/drawing/2014/main" id="{F5181E19-01F8-4798-AB4B-CD130EBF5732}"/>
              </a:ext>
              <a:ext uri="{C183D7F6-B498-43B3-948B-1728B52AA6E4}">
                <adec:decorative xmlns:adec="http://schemas.microsoft.com/office/drawing/2017/decorative" val="0"/>
              </a:ext>
            </a:extLst>
          </p:cNvPr>
          <p:cNvPicPr>
            <a:picLocks noChangeAspect="1"/>
          </p:cNvPicPr>
          <p:nvPr/>
        </p:nvPicPr>
        <p:blipFill rotWithShape="1">
          <a:blip r:embed="rId4"/>
          <a:srcRect l="10259" t="10636"/>
          <a:stretch/>
        </p:blipFill>
        <p:spPr>
          <a:xfrm>
            <a:off x="8946201" y="5024395"/>
            <a:ext cx="3245800" cy="2014358"/>
          </a:xfrm>
          <a:prstGeom prst="rect">
            <a:avLst/>
          </a:prstGeom>
        </p:spPr>
      </p:pic>
    </p:spTree>
    <p:extLst>
      <p:ext uri="{BB962C8B-B14F-4D97-AF65-F5344CB8AC3E}">
        <p14:creationId xmlns:p14="http://schemas.microsoft.com/office/powerpoint/2010/main" val="2100544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Dementia:  What You Should Know">
            <a:extLst>
              <a:ext uri="{FF2B5EF4-FFF2-40B4-BE49-F238E27FC236}">
                <a16:creationId xmlns:a16="http://schemas.microsoft.com/office/drawing/2014/main" id="{13A02992-B453-4166-87BB-EBA180C9723C}"/>
              </a:ext>
              <a:ext uri="{C183D7F6-B498-43B3-948B-1728B52AA6E4}">
                <adec:decorative xmlns:adec="http://schemas.microsoft.com/office/drawing/2017/decorative" val="0"/>
              </a:ext>
            </a:extLst>
          </p:cNvPr>
          <p:cNvSpPr>
            <a:spLocks noGrp="1"/>
          </p:cNvSpPr>
          <p:nvPr>
            <p:ph type="title"/>
          </p:nvPr>
        </p:nvSpPr>
        <p:spPr>
          <a:xfrm>
            <a:off x="1277654" y="365125"/>
            <a:ext cx="10597020" cy="1036163"/>
          </a:xfrm>
        </p:spPr>
        <p:txBody>
          <a:bodyPr/>
          <a:lstStyle/>
          <a:p>
            <a:pPr algn="ctr"/>
            <a:r>
              <a:rPr lang="en-US" dirty="0"/>
              <a:t>Dementia: What You Should Know</a:t>
            </a:r>
          </a:p>
        </p:txBody>
      </p:sp>
      <p:sp>
        <p:nvSpPr>
          <p:cNvPr id="3" name="Content Placeholder 2" descr="Risk factors:&#10;High blood pressure&#10;Brain injuries&#10;Diabetes&#10;Hearing loss&#10;Obesity&#10;&amp; More&#10;">
            <a:extLst>
              <a:ext uri="{FF2B5EF4-FFF2-40B4-BE49-F238E27FC236}">
                <a16:creationId xmlns:a16="http://schemas.microsoft.com/office/drawing/2014/main" id="{426E25DE-316F-493F-8830-09FFE147B079}"/>
              </a:ext>
              <a:ext uri="{C183D7F6-B498-43B3-948B-1728B52AA6E4}">
                <adec:decorative xmlns:adec="http://schemas.microsoft.com/office/drawing/2017/decorative" val="0"/>
              </a:ext>
            </a:extLst>
          </p:cNvPr>
          <p:cNvSpPr>
            <a:spLocks noGrp="1"/>
          </p:cNvSpPr>
          <p:nvPr>
            <p:ph idx="1"/>
          </p:nvPr>
        </p:nvSpPr>
        <p:spPr>
          <a:xfrm>
            <a:off x="2090104" y="1607122"/>
            <a:ext cx="8840166" cy="3643756"/>
          </a:xfrm>
        </p:spPr>
        <p:txBody>
          <a:bodyPr>
            <a:normAutofit/>
          </a:bodyPr>
          <a:lstStyle/>
          <a:p>
            <a:pPr algn="ctr"/>
            <a:r>
              <a:rPr lang="en-US" b="1" dirty="0"/>
              <a:t>Risk factors:</a:t>
            </a:r>
          </a:p>
          <a:p>
            <a:pPr marL="457200" indent="-457200">
              <a:buFont typeface="Arial" panose="020B0604020202020204" pitchFamily="34" charset="0"/>
              <a:buChar char="•"/>
            </a:pPr>
            <a:r>
              <a:rPr lang="en-US" dirty="0">
                <a:solidFill>
                  <a:srgbClr val="A65F27"/>
                </a:solidFill>
              </a:rPr>
              <a:t>High blood pressure</a:t>
            </a:r>
          </a:p>
          <a:p>
            <a:pPr marL="457200" indent="-457200">
              <a:buFont typeface="Arial" panose="020B0604020202020204" pitchFamily="34" charset="0"/>
              <a:buChar char="•"/>
            </a:pPr>
            <a:r>
              <a:rPr lang="en-US" dirty="0"/>
              <a:t>Brain injuries</a:t>
            </a:r>
          </a:p>
          <a:p>
            <a:pPr marL="457200" indent="-457200">
              <a:buFont typeface="Arial" panose="020B0604020202020204" pitchFamily="34" charset="0"/>
              <a:buChar char="•"/>
            </a:pPr>
            <a:r>
              <a:rPr lang="en-US" dirty="0"/>
              <a:t>Diabetes</a:t>
            </a:r>
          </a:p>
          <a:p>
            <a:pPr marL="457200" indent="-457200">
              <a:buFont typeface="Arial" panose="020B0604020202020204" pitchFamily="34" charset="0"/>
              <a:buChar char="•"/>
            </a:pPr>
            <a:r>
              <a:rPr lang="en-US" dirty="0"/>
              <a:t>Hearing loss</a:t>
            </a:r>
          </a:p>
          <a:p>
            <a:pPr marL="457200" indent="-457200">
              <a:buFont typeface="Arial" panose="020B0604020202020204" pitchFamily="34" charset="0"/>
              <a:buChar char="•"/>
            </a:pPr>
            <a:r>
              <a:rPr lang="en-US" dirty="0"/>
              <a:t>Obesity</a:t>
            </a:r>
          </a:p>
          <a:p>
            <a:pPr marL="457200" indent="-457200">
              <a:buFont typeface="Arial" panose="020B0604020202020204" pitchFamily="34" charset="0"/>
              <a:buChar char="•"/>
            </a:pPr>
            <a:r>
              <a:rPr lang="en-US" dirty="0"/>
              <a:t>&amp; More</a:t>
            </a:r>
          </a:p>
          <a:p>
            <a:endParaRPr lang="en-US" dirty="0"/>
          </a:p>
        </p:txBody>
      </p:sp>
      <p:pic>
        <p:nvPicPr>
          <p:cNvPr id="7" name="Picture 6" descr="Dementia Friends logo for American Indian and Alaska Native Communities. ">
            <a:extLst>
              <a:ext uri="{FF2B5EF4-FFF2-40B4-BE49-F238E27FC236}">
                <a16:creationId xmlns:a16="http://schemas.microsoft.com/office/drawing/2014/main" id="{484C8FC7-9551-496A-914B-6290F4B92E9F}"/>
              </a:ext>
              <a:ext uri="{C183D7F6-B498-43B3-948B-1728B52AA6E4}">
                <adec:decorative xmlns:adec="http://schemas.microsoft.com/office/drawing/2017/decorative" val="0"/>
              </a:ext>
            </a:extLst>
          </p:cNvPr>
          <p:cNvPicPr>
            <a:picLocks noChangeAspect="1"/>
          </p:cNvPicPr>
          <p:nvPr/>
        </p:nvPicPr>
        <p:blipFill rotWithShape="1">
          <a:blip r:embed="rId3"/>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4224844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Dementia:  What You Should Know">
            <a:extLst>
              <a:ext uri="{FF2B5EF4-FFF2-40B4-BE49-F238E27FC236}">
                <a16:creationId xmlns:a16="http://schemas.microsoft.com/office/drawing/2014/main" id="{13A02992-B453-4166-87BB-EBA180C9723C}"/>
              </a:ext>
            </a:extLst>
          </p:cNvPr>
          <p:cNvSpPr>
            <a:spLocks noGrp="1"/>
          </p:cNvSpPr>
          <p:nvPr>
            <p:ph type="title"/>
          </p:nvPr>
        </p:nvSpPr>
        <p:spPr>
          <a:xfrm>
            <a:off x="1277654" y="365125"/>
            <a:ext cx="10597020" cy="1036163"/>
          </a:xfrm>
        </p:spPr>
        <p:txBody>
          <a:bodyPr/>
          <a:lstStyle/>
          <a:p>
            <a:pPr algn="ctr"/>
            <a:r>
              <a:rPr lang="en-US" dirty="0"/>
              <a:t>Dementia: What You Should Know</a:t>
            </a:r>
          </a:p>
        </p:txBody>
      </p:sp>
      <p:sp>
        <p:nvSpPr>
          <p:cNvPr id="6" name="Rectangle: Rounded Corners 5" descr="1 in 9 people 65+ in the U.S. will develop dementia&#10;~ 3 in 9 American Indian and Alaska Native people 65+ will develop dementia&#10;~ 1 in 6 American Indian and Alaska Native people 45+ report memory problems getting worse &#10;">
            <a:extLst>
              <a:ext uri="{FF2B5EF4-FFF2-40B4-BE49-F238E27FC236}">
                <a16:creationId xmlns:a16="http://schemas.microsoft.com/office/drawing/2014/main" id="{1C6D8235-EF31-465D-9634-F9EC3F4D9295}"/>
              </a:ext>
              <a:ext uri="{C183D7F6-B498-43B3-948B-1728B52AA6E4}">
                <adec:decorative xmlns:adec="http://schemas.microsoft.com/office/drawing/2017/decorative" val="0"/>
              </a:ext>
            </a:extLst>
          </p:cNvPr>
          <p:cNvSpPr/>
          <p:nvPr/>
        </p:nvSpPr>
        <p:spPr>
          <a:xfrm>
            <a:off x="3533554" y="1637414"/>
            <a:ext cx="5124892" cy="3965945"/>
          </a:xfrm>
          <a:prstGeom prst="roundRect">
            <a:avLst/>
          </a:prstGeom>
          <a:solidFill>
            <a:srgbClr val="FFFF99"/>
          </a:solidFill>
          <a:ln w="79375" cmpd="thinThick">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nSpc>
                <a:spcPts val="2500"/>
              </a:lnSpc>
              <a:spcBef>
                <a:spcPts val="2400"/>
              </a:spcBef>
            </a:pPr>
            <a:r>
              <a:rPr lang="en-US" sz="2400" dirty="0">
                <a:solidFill>
                  <a:schemeClr val="tx1"/>
                </a:solidFill>
                <a:latin typeface="Amasis MT Pro Medium" panose="02040604050005020304" pitchFamily="18" charset="0"/>
              </a:rPr>
              <a:t>~ </a:t>
            </a:r>
            <a:r>
              <a:rPr lang="en-US" sz="2600" b="1" dirty="0">
                <a:solidFill>
                  <a:schemeClr val="tx1"/>
                </a:solidFill>
                <a:latin typeface="Amasis MT Pro Medium" panose="02040604050005020304" pitchFamily="18" charset="0"/>
              </a:rPr>
              <a:t>1 in 9 </a:t>
            </a:r>
            <a:r>
              <a:rPr lang="en-US" sz="2400" dirty="0">
                <a:solidFill>
                  <a:schemeClr val="tx1"/>
                </a:solidFill>
                <a:latin typeface="Amasis MT Pro Medium" panose="02040604050005020304" pitchFamily="18" charset="0"/>
              </a:rPr>
              <a:t>people </a:t>
            </a:r>
            <a:r>
              <a:rPr lang="en-US" sz="2400" b="1" dirty="0">
                <a:solidFill>
                  <a:schemeClr val="tx1"/>
                </a:solidFill>
                <a:latin typeface="Amasis MT Pro Medium" panose="02040604050005020304" pitchFamily="18" charset="0"/>
              </a:rPr>
              <a:t>65+</a:t>
            </a:r>
            <a:r>
              <a:rPr lang="en-US" sz="2400" dirty="0">
                <a:solidFill>
                  <a:schemeClr val="tx1"/>
                </a:solidFill>
                <a:latin typeface="Amasis MT Pro Medium" panose="02040604050005020304" pitchFamily="18" charset="0"/>
              </a:rPr>
              <a:t> in the U.S. will develop dementia</a:t>
            </a:r>
          </a:p>
          <a:p>
            <a:pPr>
              <a:lnSpc>
                <a:spcPts val="2500"/>
              </a:lnSpc>
              <a:spcBef>
                <a:spcPts val="2400"/>
              </a:spcBef>
            </a:pPr>
            <a:r>
              <a:rPr lang="en-US" sz="2400" dirty="0">
                <a:solidFill>
                  <a:schemeClr val="tx1"/>
                </a:solidFill>
                <a:latin typeface="Amasis MT Pro Medium" panose="02040604050005020304" pitchFamily="18" charset="0"/>
              </a:rPr>
              <a:t>~ </a:t>
            </a:r>
            <a:r>
              <a:rPr lang="en-US" sz="2600" b="1" dirty="0">
                <a:solidFill>
                  <a:schemeClr val="tx1"/>
                </a:solidFill>
                <a:latin typeface="Amasis MT Pro Medium" panose="02040604050005020304" pitchFamily="18" charset="0"/>
              </a:rPr>
              <a:t>3 in 9 </a:t>
            </a:r>
            <a:r>
              <a:rPr lang="en-US" sz="2400" dirty="0">
                <a:solidFill>
                  <a:schemeClr val="tx1"/>
                </a:solidFill>
                <a:latin typeface="Amasis MT Pro Medium" panose="02040604050005020304" pitchFamily="18" charset="0"/>
              </a:rPr>
              <a:t>American Indian and Alaska Native people </a:t>
            </a:r>
            <a:r>
              <a:rPr lang="en-US" sz="2400" b="1" dirty="0">
                <a:solidFill>
                  <a:schemeClr val="tx1"/>
                </a:solidFill>
                <a:latin typeface="Amasis MT Pro Medium" panose="02040604050005020304" pitchFamily="18" charset="0"/>
              </a:rPr>
              <a:t>65+</a:t>
            </a:r>
            <a:r>
              <a:rPr lang="en-US" sz="2400" dirty="0">
                <a:solidFill>
                  <a:schemeClr val="tx1"/>
                </a:solidFill>
                <a:latin typeface="Amasis MT Pro Medium" panose="02040604050005020304" pitchFamily="18" charset="0"/>
              </a:rPr>
              <a:t> will develop dementia</a:t>
            </a:r>
          </a:p>
          <a:p>
            <a:pPr>
              <a:lnSpc>
                <a:spcPts val="2500"/>
              </a:lnSpc>
              <a:spcBef>
                <a:spcPts val="2400"/>
              </a:spcBef>
            </a:pPr>
            <a:r>
              <a:rPr lang="en-US" sz="2400" dirty="0">
                <a:solidFill>
                  <a:schemeClr val="tx1"/>
                </a:solidFill>
                <a:latin typeface="Amasis MT Pro Medium" panose="02040604050005020304" pitchFamily="18" charset="0"/>
              </a:rPr>
              <a:t>~ </a:t>
            </a:r>
            <a:r>
              <a:rPr lang="en-US" sz="2600" b="1" dirty="0">
                <a:solidFill>
                  <a:schemeClr val="tx1"/>
                </a:solidFill>
                <a:latin typeface="Amasis MT Pro Medium" panose="02040604050005020304" pitchFamily="18" charset="0"/>
              </a:rPr>
              <a:t>1 in 6 </a:t>
            </a:r>
            <a:r>
              <a:rPr lang="en-US" sz="2400" dirty="0">
                <a:solidFill>
                  <a:schemeClr val="tx1"/>
                </a:solidFill>
                <a:latin typeface="Amasis MT Pro Medium" panose="02040604050005020304" pitchFamily="18" charset="0"/>
              </a:rPr>
              <a:t>American Indian and Alaska Native people </a:t>
            </a:r>
            <a:r>
              <a:rPr lang="en-US" sz="2400" b="1" dirty="0">
                <a:solidFill>
                  <a:schemeClr val="tx1"/>
                </a:solidFill>
                <a:latin typeface="Amasis MT Pro Medium" panose="02040604050005020304" pitchFamily="18" charset="0"/>
              </a:rPr>
              <a:t>45+</a:t>
            </a:r>
            <a:r>
              <a:rPr lang="en-US" sz="2400" dirty="0">
                <a:solidFill>
                  <a:schemeClr val="tx1"/>
                </a:solidFill>
                <a:latin typeface="Amasis MT Pro Medium" panose="02040604050005020304" pitchFamily="18" charset="0"/>
              </a:rPr>
              <a:t> report memory problems getting worse </a:t>
            </a:r>
          </a:p>
        </p:txBody>
      </p:sp>
      <p:pic>
        <p:nvPicPr>
          <p:cNvPr id="7" name="Picture 6" descr="Dementia Friends logo for American Indian and Alaska Native Communities. ">
            <a:extLst>
              <a:ext uri="{FF2B5EF4-FFF2-40B4-BE49-F238E27FC236}">
                <a16:creationId xmlns:a16="http://schemas.microsoft.com/office/drawing/2014/main" id="{484C8FC7-9551-496A-914B-6290F4B92E9F}"/>
              </a:ext>
              <a:ext uri="{C183D7F6-B498-43B3-948B-1728B52AA6E4}">
                <adec:decorative xmlns:adec="http://schemas.microsoft.com/office/drawing/2017/decorative" val="0"/>
              </a:ext>
            </a:extLst>
          </p:cNvPr>
          <p:cNvPicPr>
            <a:picLocks noChangeAspect="1"/>
          </p:cNvPicPr>
          <p:nvPr/>
        </p:nvPicPr>
        <p:blipFill rotWithShape="1">
          <a:blip r:embed="rId3"/>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2994682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an We Reduce the Risk of Dementia?">
            <a:extLst>
              <a:ext uri="{FF2B5EF4-FFF2-40B4-BE49-F238E27FC236}">
                <a16:creationId xmlns:a16="http://schemas.microsoft.com/office/drawing/2014/main" id="{724A413B-AAE1-4B66-8042-DA4B39B3AA4F}"/>
              </a:ext>
            </a:extLst>
          </p:cNvPr>
          <p:cNvSpPr>
            <a:spLocks noGrp="1"/>
          </p:cNvSpPr>
          <p:nvPr>
            <p:ph type="title"/>
          </p:nvPr>
        </p:nvSpPr>
        <p:spPr/>
        <p:txBody>
          <a:bodyPr>
            <a:normAutofit fontScale="90000"/>
          </a:bodyPr>
          <a:lstStyle/>
          <a:p>
            <a:pPr algn="ctr"/>
            <a:r>
              <a:rPr lang="en-US" dirty="0"/>
              <a:t>Can We Reduce the Risk of Dementia? Page 3</a:t>
            </a:r>
          </a:p>
        </p:txBody>
      </p:sp>
      <p:sp>
        <p:nvSpPr>
          <p:cNvPr id="3" name="Content Placeholder 2" descr="Yes! &#10;Native people and communities are resilient and have many strengths&#10;sense of community &#10;support &#10;hope&#10;cultural and spiritual practices &#10;ethnic pride&#10;">
            <a:extLst>
              <a:ext uri="{FF2B5EF4-FFF2-40B4-BE49-F238E27FC236}">
                <a16:creationId xmlns:a16="http://schemas.microsoft.com/office/drawing/2014/main" id="{67F2269F-017D-4E1B-B375-A7D43ADD4AA7}"/>
              </a:ext>
            </a:extLst>
          </p:cNvPr>
          <p:cNvSpPr>
            <a:spLocks noGrp="1"/>
          </p:cNvSpPr>
          <p:nvPr>
            <p:ph idx="1"/>
          </p:nvPr>
        </p:nvSpPr>
        <p:spPr>
          <a:xfrm>
            <a:off x="1660426" y="1751086"/>
            <a:ext cx="9471862" cy="4889706"/>
          </a:xfrm>
        </p:spPr>
        <p:txBody>
          <a:bodyPr/>
          <a:lstStyle/>
          <a:p>
            <a:pPr algn="ctr"/>
            <a:r>
              <a:rPr lang="en-US" sz="5500" b="1" dirty="0">
                <a:solidFill>
                  <a:schemeClr val="accent2"/>
                </a:solidFill>
              </a:rPr>
              <a:t>Yes! </a:t>
            </a:r>
          </a:p>
          <a:p>
            <a:r>
              <a:rPr lang="en-US" dirty="0"/>
              <a:t>Native people and communities are </a:t>
            </a:r>
            <a:r>
              <a:rPr lang="en-US" dirty="0">
                <a:solidFill>
                  <a:srgbClr val="A65F27"/>
                </a:solidFill>
              </a:rPr>
              <a:t>resilient</a:t>
            </a:r>
            <a:r>
              <a:rPr lang="en-US" dirty="0"/>
              <a:t> and </a:t>
            </a:r>
            <a:r>
              <a:rPr lang="en-US" dirty="0">
                <a:solidFill>
                  <a:srgbClr val="A65F27"/>
                </a:solidFill>
              </a:rPr>
              <a:t>have many strengths</a:t>
            </a:r>
          </a:p>
          <a:p>
            <a:pPr marL="457200" indent="-457200">
              <a:buFont typeface="Arial" panose="020B0604020202020204" pitchFamily="34" charset="0"/>
              <a:buChar char="•"/>
            </a:pPr>
            <a:r>
              <a:rPr lang="en-US" dirty="0"/>
              <a:t>sense of community </a:t>
            </a:r>
          </a:p>
          <a:p>
            <a:pPr marL="457200" indent="-457200">
              <a:buFont typeface="Arial" panose="020B0604020202020204" pitchFamily="34" charset="0"/>
              <a:buChar char="•"/>
            </a:pPr>
            <a:r>
              <a:rPr lang="en-US" dirty="0"/>
              <a:t>support </a:t>
            </a:r>
          </a:p>
          <a:p>
            <a:pPr marL="457200" indent="-457200">
              <a:buFont typeface="Arial" panose="020B0604020202020204" pitchFamily="34" charset="0"/>
              <a:buChar char="•"/>
            </a:pPr>
            <a:r>
              <a:rPr lang="en-US" dirty="0"/>
              <a:t>hope</a:t>
            </a:r>
          </a:p>
          <a:p>
            <a:pPr marL="457200" indent="-457200">
              <a:buFont typeface="Arial" panose="020B0604020202020204" pitchFamily="34" charset="0"/>
              <a:buChar char="•"/>
            </a:pPr>
            <a:r>
              <a:rPr lang="en-US" dirty="0"/>
              <a:t>cultural and spiritual practices </a:t>
            </a:r>
          </a:p>
          <a:p>
            <a:pPr marL="457200" indent="-457200">
              <a:buFont typeface="Arial" panose="020B0604020202020204" pitchFamily="34" charset="0"/>
              <a:buChar char="•"/>
            </a:pPr>
            <a:r>
              <a:rPr lang="en-US" dirty="0"/>
              <a:t>ethnic pride</a:t>
            </a:r>
          </a:p>
        </p:txBody>
      </p:sp>
      <p:pic>
        <p:nvPicPr>
          <p:cNvPr id="7" name="Picture 6" descr="Dementia friends logo for American Indian and Alaska Native Communities. ">
            <a:extLst>
              <a:ext uri="{FF2B5EF4-FFF2-40B4-BE49-F238E27FC236}">
                <a16:creationId xmlns:a16="http://schemas.microsoft.com/office/drawing/2014/main" id="{D00E959C-49E8-41AF-A9A8-9A5225E32DE6}"/>
              </a:ext>
              <a:ext uri="{C183D7F6-B498-43B3-948B-1728B52AA6E4}">
                <adec:decorative xmlns:adec="http://schemas.microsoft.com/office/drawing/2017/decorative" val="0"/>
              </a:ext>
            </a:extLst>
          </p:cNvPr>
          <p:cNvPicPr>
            <a:picLocks noChangeAspect="1"/>
          </p:cNvPicPr>
          <p:nvPr/>
        </p:nvPicPr>
        <p:blipFill rotWithShape="1">
          <a:blip r:embed="rId3"/>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1867208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Can We Reduce the Risk of Dementia?  ">
            <a:extLst>
              <a:ext uri="{FF2B5EF4-FFF2-40B4-BE49-F238E27FC236}">
                <a16:creationId xmlns:a16="http://schemas.microsoft.com/office/drawing/2014/main" id="{6C36F882-81B5-4661-856F-77F13EB1F53C}"/>
              </a:ext>
              <a:ext uri="{C183D7F6-B498-43B3-948B-1728B52AA6E4}">
                <adec:decorative xmlns:adec="http://schemas.microsoft.com/office/drawing/2017/decorative" val="0"/>
              </a:ext>
            </a:extLst>
          </p:cNvPr>
          <p:cNvSpPr>
            <a:spLocks noGrp="1"/>
          </p:cNvSpPr>
          <p:nvPr>
            <p:ph type="title"/>
          </p:nvPr>
        </p:nvSpPr>
        <p:spPr>
          <a:xfrm>
            <a:off x="1277938" y="365125"/>
            <a:ext cx="10596562" cy="1036638"/>
          </a:xfrm>
        </p:spPr>
        <p:txBody>
          <a:bodyPr>
            <a:normAutofit/>
          </a:bodyPr>
          <a:lstStyle/>
          <a:p>
            <a:pPr algn="ctr"/>
            <a:r>
              <a:rPr lang="en-US" dirty="0"/>
              <a:t>Can We Reduce the Risk of Dementia?  </a:t>
            </a:r>
          </a:p>
        </p:txBody>
      </p:sp>
      <p:sp>
        <p:nvSpPr>
          <p:cNvPr id="3" name="Content Placeholder 2" descr="American Indian and Alaska Native cultures and traditions have been disrupted by policies resulting in:&#10;&#10;Loss of land&#10;Forced assimilation&#10;Relocation&#10;Tribal termination&#10;Historical trauma">
            <a:extLst>
              <a:ext uri="{FF2B5EF4-FFF2-40B4-BE49-F238E27FC236}">
                <a16:creationId xmlns:a16="http://schemas.microsoft.com/office/drawing/2014/main" id="{AE2B8B75-3101-4208-AF14-04756F33146C}"/>
              </a:ext>
              <a:ext uri="{C183D7F6-B498-43B3-948B-1728B52AA6E4}">
                <adec:decorative xmlns:adec="http://schemas.microsoft.com/office/drawing/2017/decorative" val="0"/>
              </a:ext>
            </a:extLst>
          </p:cNvPr>
          <p:cNvSpPr>
            <a:spLocks noGrp="1"/>
          </p:cNvSpPr>
          <p:nvPr>
            <p:ph idx="1"/>
          </p:nvPr>
        </p:nvSpPr>
        <p:spPr>
          <a:xfrm>
            <a:off x="1363413" y="1499191"/>
            <a:ext cx="10298261" cy="4777321"/>
          </a:xfrm>
        </p:spPr>
        <p:txBody>
          <a:bodyPr>
            <a:normAutofit lnSpcReduction="10000"/>
          </a:bodyPr>
          <a:lstStyle/>
          <a:p>
            <a:r>
              <a:rPr lang="en-US" dirty="0"/>
              <a:t>American Indian and Alaska Native cultures and traditions have been disrupted by policies resulting in:</a:t>
            </a:r>
            <a:br>
              <a:rPr lang="en-US" dirty="0"/>
            </a:br>
            <a:endParaRPr lang="en-US" dirty="0"/>
          </a:p>
          <a:p>
            <a:pPr marL="457200" indent="-457200">
              <a:buFont typeface="Arial" panose="020B0604020202020204" pitchFamily="34" charset="0"/>
              <a:buChar char="•"/>
            </a:pPr>
            <a:r>
              <a:rPr lang="en-US" dirty="0"/>
              <a:t>Loss of land</a:t>
            </a:r>
          </a:p>
          <a:p>
            <a:pPr marL="457200" indent="-457200">
              <a:buFont typeface="Arial" panose="020B0604020202020204" pitchFamily="34" charset="0"/>
              <a:buChar char="•"/>
            </a:pPr>
            <a:r>
              <a:rPr lang="en-US" dirty="0"/>
              <a:t>Forced assimilation</a:t>
            </a:r>
          </a:p>
          <a:p>
            <a:pPr marL="457200" indent="-457200">
              <a:buFont typeface="Arial" panose="020B0604020202020204" pitchFamily="34" charset="0"/>
              <a:buChar char="•"/>
            </a:pPr>
            <a:r>
              <a:rPr lang="en-US" dirty="0"/>
              <a:t>Relocation</a:t>
            </a:r>
          </a:p>
          <a:p>
            <a:pPr marL="457200" indent="-457200">
              <a:buFont typeface="Arial" panose="020B0604020202020204" pitchFamily="34" charset="0"/>
              <a:buChar char="•"/>
            </a:pPr>
            <a:r>
              <a:rPr lang="en-US" dirty="0"/>
              <a:t>Tribal termination</a:t>
            </a:r>
          </a:p>
          <a:p>
            <a:pPr marL="457200" indent="-457200">
              <a:buFont typeface="Arial" panose="020B0604020202020204" pitchFamily="34" charset="0"/>
              <a:buChar char="•"/>
            </a:pPr>
            <a:r>
              <a:rPr lang="en-US" dirty="0"/>
              <a:t>Historical trauma</a:t>
            </a:r>
            <a:br>
              <a:rPr lang="en-US" dirty="0"/>
            </a:br>
            <a:r>
              <a:rPr lang="en-US" dirty="0"/>
              <a:t> </a:t>
            </a:r>
          </a:p>
          <a:p>
            <a:r>
              <a:rPr lang="en-US" dirty="0"/>
              <a:t>Contributing to more chronic disease and other</a:t>
            </a:r>
            <a:br>
              <a:rPr lang="en-US" dirty="0"/>
            </a:br>
            <a:r>
              <a:rPr lang="en-US" dirty="0"/>
              <a:t>risk factors for memory problems. </a:t>
            </a:r>
          </a:p>
        </p:txBody>
      </p:sp>
      <p:pic>
        <p:nvPicPr>
          <p:cNvPr id="6" name="Picture 5" descr="Dementia friends logo for American Indian and Alaska Native Communities. ">
            <a:extLst>
              <a:ext uri="{FF2B5EF4-FFF2-40B4-BE49-F238E27FC236}">
                <a16:creationId xmlns:a16="http://schemas.microsoft.com/office/drawing/2014/main" id="{DA576255-70CB-4528-9F42-3AAAC6C91DCC}"/>
              </a:ext>
              <a:ext uri="{C183D7F6-B498-43B3-948B-1728B52AA6E4}">
                <adec:decorative xmlns:adec="http://schemas.microsoft.com/office/drawing/2017/decorative" val="0"/>
              </a:ext>
            </a:extLst>
          </p:cNvPr>
          <p:cNvPicPr>
            <a:picLocks noChangeAspect="1"/>
          </p:cNvPicPr>
          <p:nvPr/>
        </p:nvPicPr>
        <p:blipFill rotWithShape="1">
          <a:blip r:embed="rId3"/>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337997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romote Resilience, Re-build Connections &amp; Reduce Risk">
            <a:extLst>
              <a:ext uri="{FF2B5EF4-FFF2-40B4-BE49-F238E27FC236}">
                <a16:creationId xmlns:a16="http://schemas.microsoft.com/office/drawing/2014/main" id="{881EF415-D2F2-434B-A336-780BD6764099}"/>
              </a:ext>
            </a:extLst>
          </p:cNvPr>
          <p:cNvSpPr>
            <a:spLocks noGrp="1"/>
          </p:cNvSpPr>
          <p:nvPr>
            <p:ph type="title"/>
          </p:nvPr>
        </p:nvSpPr>
        <p:spPr/>
        <p:txBody>
          <a:bodyPr>
            <a:noAutofit/>
          </a:bodyPr>
          <a:lstStyle/>
          <a:p>
            <a:pPr algn="ctr"/>
            <a:r>
              <a:rPr lang="en-US" dirty="0"/>
              <a:t>Promote Resilience, Re-build Connections &amp; Reduce Risk</a:t>
            </a:r>
          </a:p>
        </p:txBody>
      </p:sp>
      <p:sp>
        <p:nvSpPr>
          <p:cNvPr id="3" name="Content Placeholder 2" descr="Health Promotion: traditional physical activity (dance and drum), preparing and harvest traditional foods and medicine&#10;Cultural Practices: increase knowledge and share oral tribal history and cultural practices, learn and teach language&#10;Social and Emotional Well-being: sense of connection to culture, beading, artwork, practicing song, intergenerational &#10;events&#10;">
            <a:extLst>
              <a:ext uri="{FF2B5EF4-FFF2-40B4-BE49-F238E27FC236}">
                <a16:creationId xmlns:a16="http://schemas.microsoft.com/office/drawing/2014/main" id="{7A859890-1D7B-473B-A64B-EAE51F227CF6}"/>
              </a:ext>
            </a:extLst>
          </p:cNvPr>
          <p:cNvSpPr>
            <a:spLocks noGrp="1"/>
          </p:cNvSpPr>
          <p:nvPr>
            <p:ph idx="1"/>
          </p:nvPr>
        </p:nvSpPr>
        <p:spPr>
          <a:xfrm>
            <a:off x="1277654" y="1778267"/>
            <a:ext cx="10597020" cy="4603078"/>
          </a:xfrm>
        </p:spPr>
        <p:txBody>
          <a:bodyPr>
            <a:normAutofit/>
          </a:bodyPr>
          <a:lstStyle/>
          <a:p>
            <a:pPr marL="342900" indent="-342900">
              <a:spcBef>
                <a:spcPts val="1800"/>
              </a:spcBef>
              <a:buFont typeface="Arial" panose="020B0604020202020204" pitchFamily="34" charset="0"/>
              <a:buChar char="•"/>
            </a:pPr>
            <a:r>
              <a:rPr lang="en-US" b="1" dirty="0">
                <a:solidFill>
                  <a:srgbClr val="A65F27"/>
                </a:solidFill>
              </a:rPr>
              <a:t>Health Promotion:</a:t>
            </a:r>
            <a:r>
              <a:rPr lang="en-US" b="1" dirty="0"/>
              <a:t> </a:t>
            </a:r>
            <a:r>
              <a:rPr lang="en-US" dirty="0"/>
              <a:t>traditional physical activity </a:t>
            </a:r>
            <a:r>
              <a:rPr lang="en-US" dirty="0">
                <a:solidFill>
                  <a:srgbClr val="A65F27"/>
                </a:solidFill>
              </a:rPr>
              <a:t>(dance and drum)</a:t>
            </a:r>
            <a:r>
              <a:rPr lang="en-US" dirty="0"/>
              <a:t>, preparing and harvest </a:t>
            </a:r>
            <a:r>
              <a:rPr lang="en-US" dirty="0">
                <a:solidFill>
                  <a:srgbClr val="A65F27"/>
                </a:solidFill>
              </a:rPr>
              <a:t>traditional foods </a:t>
            </a:r>
            <a:r>
              <a:rPr lang="en-US" dirty="0"/>
              <a:t>and medicine</a:t>
            </a:r>
          </a:p>
          <a:p>
            <a:pPr marL="342900" indent="-342900">
              <a:spcBef>
                <a:spcPts val="1800"/>
              </a:spcBef>
              <a:buFont typeface="Arial" panose="020B0604020202020204" pitchFamily="34" charset="0"/>
              <a:buChar char="•"/>
            </a:pPr>
            <a:r>
              <a:rPr lang="en-US" b="1" dirty="0">
                <a:solidFill>
                  <a:srgbClr val="A65F27"/>
                </a:solidFill>
              </a:rPr>
              <a:t>Cultural Practices:</a:t>
            </a:r>
            <a:r>
              <a:rPr lang="en-US" b="1" dirty="0"/>
              <a:t> i</a:t>
            </a:r>
            <a:r>
              <a:rPr lang="en-US" dirty="0"/>
              <a:t>ncrease knowledge and share oral tribal history and cultural practices, learn and </a:t>
            </a:r>
            <a:r>
              <a:rPr lang="en-US" dirty="0">
                <a:solidFill>
                  <a:srgbClr val="A65F27"/>
                </a:solidFill>
              </a:rPr>
              <a:t>teach language</a:t>
            </a:r>
          </a:p>
          <a:p>
            <a:pPr marL="342900" indent="-342900">
              <a:spcBef>
                <a:spcPts val="1800"/>
              </a:spcBef>
              <a:buFont typeface="Arial" panose="020B0604020202020204" pitchFamily="34" charset="0"/>
              <a:buChar char="•"/>
            </a:pPr>
            <a:r>
              <a:rPr lang="en-US" b="1" dirty="0">
                <a:solidFill>
                  <a:srgbClr val="A65F27"/>
                </a:solidFill>
              </a:rPr>
              <a:t>Social and Emotional Well-being:</a:t>
            </a:r>
            <a:r>
              <a:rPr lang="en-US" b="1" dirty="0"/>
              <a:t> </a:t>
            </a:r>
            <a:r>
              <a:rPr lang="en-US" dirty="0"/>
              <a:t>sense of connection to culture, beading, artwork, practicing song, </a:t>
            </a:r>
            <a:r>
              <a:rPr lang="en-US" dirty="0">
                <a:solidFill>
                  <a:srgbClr val="A65F27"/>
                </a:solidFill>
              </a:rPr>
              <a:t>intergenerational </a:t>
            </a:r>
            <a:br>
              <a:rPr lang="en-US" dirty="0">
                <a:solidFill>
                  <a:srgbClr val="A65F27"/>
                </a:solidFill>
              </a:rPr>
            </a:br>
            <a:r>
              <a:rPr lang="en-US" dirty="0">
                <a:solidFill>
                  <a:srgbClr val="A65F27"/>
                </a:solidFill>
              </a:rPr>
              <a:t>events</a:t>
            </a:r>
          </a:p>
        </p:txBody>
      </p:sp>
      <p:pic>
        <p:nvPicPr>
          <p:cNvPr id="7" name="Picture 6" descr="Dementia friends logo for American Indian and Alaska Native Communities. ">
            <a:extLst>
              <a:ext uri="{FF2B5EF4-FFF2-40B4-BE49-F238E27FC236}">
                <a16:creationId xmlns:a16="http://schemas.microsoft.com/office/drawing/2014/main" id="{9302B83E-2186-4291-A23D-FE34A87C493A}"/>
              </a:ext>
              <a:ext uri="{C183D7F6-B498-43B3-948B-1728B52AA6E4}">
                <adec:decorative xmlns:adec="http://schemas.microsoft.com/office/drawing/2017/decorative" val="0"/>
              </a:ext>
            </a:extLst>
          </p:cNvPr>
          <p:cNvPicPr>
            <a:picLocks noChangeAspect="1"/>
          </p:cNvPicPr>
          <p:nvPr/>
        </p:nvPicPr>
        <p:blipFill rotWithShape="1">
          <a:blip r:embed="rId3"/>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3272306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7BA3D9-A661-482F-924F-1A0E5EB0936F}"/>
              </a:ext>
              <a:ext uri="{C183D7F6-B498-43B3-948B-1728B52AA6E4}">
                <adec:decorative xmlns:adec="http://schemas.microsoft.com/office/drawing/2017/decorative" val="1"/>
              </a:ext>
            </a:extLst>
          </p:cNvPr>
          <p:cNvSpPr/>
          <p:nvPr/>
        </p:nvSpPr>
        <p:spPr>
          <a:xfrm>
            <a:off x="-3" y="0"/>
            <a:ext cx="5009073" cy="6858000"/>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descr="Do you practice any of these strategies for your own health &amp; wellness?">
            <a:extLst>
              <a:ext uri="{FF2B5EF4-FFF2-40B4-BE49-F238E27FC236}">
                <a16:creationId xmlns:a16="http://schemas.microsoft.com/office/drawing/2014/main" id="{E8B3178C-F043-4813-BDAB-A97CA7115BC8}"/>
              </a:ext>
              <a:ext uri="{C183D7F6-B498-43B3-948B-1728B52AA6E4}">
                <adec:decorative xmlns:adec="http://schemas.microsoft.com/office/drawing/2017/decorative" val="0"/>
              </a:ext>
            </a:extLst>
          </p:cNvPr>
          <p:cNvSpPr>
            <a:spLocks noGrp="1"/>
          </p:cNvSpPr>
          <p:nvPr>
            <p:ph type="title"/>
          </p:nvPr>
        </p:nvSpPr>
        <p:spPr>
          <a:xfrm>
            <a:off x="149422" y="2268668"/>
            <a:ext cx="4710224" cy="3740727"/>
          </a:xfrm>
        </p:spPr>
        <p:txBody>
          <a:bodyPr vert="horz" lIns="91440" tIns="45720" rIns="91440" bIns="45720" rtlCol="0" anchor="b">
            <a:noAutofit/>
          </a:bodyPr>
          <a:lstStyle/>
          <a:p>
            <a:pPr algn="ctr"/>
            <a:r>
              <a:rPr lang="en-US" sz="5000" kern="1200" dirty="0">
                <a:solidFill>
                  <a:schemeClr val="bg1"/>
                </a:solidFill>
                <a:latin typeface="+mj-lt"/>
                <a:ea typeface="+mj-ea"/>
                <a:cs typeface="+mj-cs"/>
              </a:rPr>
              <a:t>Do YOU practice any of these strategies for your own health &amp; wellness?</a:t>
            </a:r>
          </a:p>
        </p:txBody>
      </p:sp>
      <p:pic>
        <p:nvPicPr>
          <p:cNvPr id="6" name="Picture 5" descr="Chat Now icon">
            <a:extLst>
              <a:ext uri="{FF2B5EF4-FFF2-40B4-BE49-F238E27FC236}">
                <a16:creationId xmlns:a16="http://schemas.microsoft.com/office/drawing/2014/main" id="{6F1A031B-B92E-48A9-B4D2-BAE27D6DE630}"/>
              </a:ext>
              <a:ext uri="{C183D7F6-B498-43B3-948B-1728B52AA6E4}">
                <adec:decorative xmlns:adec="http://schemas.microsoft.com/office/drawing/2017/decorative" val="0"/>
              </a:ext>
            </a:extLst>
          </p:cNvPr>
          <p:cNvPicPr>
            <a:picLocks noChangeAspect="1"/>
          </p:cNvPicPr>
          <p:nvPr/>
        </p:nvPicPr>
        <p:blipFill rotWithShape="1">
          <a:blip r:embed="rId3">
            <a:duotone>
              <a:schemeClr val="accent2">
                <a:shade val="45000"/>
                <a:satMod val="135000"/>
              </a:schemeClr>
              <a:prstClr val="white"/>
            </a:duotone>
          </a:blip>
          <a:srcRect l="8310" t="5775" r="3916" b="20487"/>
          <a:stretch/>
        </p:blipFill>
        <p:spPr>
          <a:xfrm>
            <a:off x="6868633" y="610060"/>
            <a:ext cx="3421874" cy="3372315"/>
          </a:xfrm>
          <a:prstGeom prst="roundRect">
            <a:avLst/>
          </a:prstGeom>
          <a:ln>
            <a:noFill/>
          </a:ln>
          <a:effectLst>
            <a:outerShdw blurRad="292100" dist="139700" dir="2700000" algn="tl" rotWithShape="0">
              <a:srgbClr val="333333">
                <a:alpha val="65000"/>
              </a:srgbClr>
            </a:outerShdw>
          </a:effectLst>
        </p:spPr>
      </p:pic>
      <p:pic>
        <p:nvPicPr>
          <p:cNvPr id="55" name="Picture 54" descr="Dementia friends logo for American Indian and Alaska Native Communities. ">
            <a:extLst>
              <a:ext uri="{FF2B5EF4-FFF2-40B4-BE49-F238E27FC236}">
                <a16:creationId xmlns:a16="http://schemas.microsoft.com/office/drawing/2014/main" id="{C2E7458B-553C-4FE9-9251-14CC76154A25}"/>
              </a:ext>
              <a:ext uri="{C183D7F6-B498-43B3-948B-1728B52AA6E4}">
                <adec:decorative xmlns:adec="http://schemas.microsoft.com/office/drawing/2017/decorative" val="0"/>
              </a:ext>
            </a:extLst>
          </p:cNvPr>
          <p:cNvPicPr>
            <a:picLocks noChangeAspect="1"/>
          </p:cNvPicPr>
          <p:nvPr/>
        </p:nvPicPr>
        <p:blipFill rotWithShape="1">
          <a:blip r:embed="rId4"/>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1016550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descr="The River">
            <a:extLst>
              <a:ext uri="{FF2B5EF4-FFF2-40B4-BE49-F238E27FC236}">
                <a16:creationId xmlns:a16="http://schemas.microsoft.com/office/drawing/2014/main" id="{49CBFECF-CB86-4DAA-AFA7-DC96862B89AC}"/>
              </a:ext>
              <a:ext uri="{C183D7F6-B498-43B3-948B-1728B52AA6E4}">
                <adec:decorative xmlns:adec="http://schemas.microsoft.com/office/drawing/2017/decorative" val="0"/>
              </a:ext>
            </a:extLst>
          </p:cNvPr>
          <p:cNvSpPr>
            <a:spLocks noGrp="1"/>
          </p:cNvSpPr>
          <p:nvPr>
            <p:ph type="title"/>
          </p:nvPr>
        </p:nvSpPr>
        <p:spPr>
          <a:xfrm>
            <a:off x="1277654" y="365125"/>
            <a:ext cx="10597020" cy="1036163"/>
          </a:xfrm>
        </p:spPr>
        <p:txBody>
          <a:bodyPr/>
          <a:lstStyle/>
          <a:p>
            <a:pPr algn="ctr"/>
            <a:r>
              <a:rPr lang="en-US" dirty="0"/>
              <a:t>The River – Page 4</a:t>
            </a:r>
          </a:p>
        </p:txBody>
      </p:sp>
      <p:pic>
        <p:nvPicPr>
          <p:cNvPr id="3" name="Picture 2" descr="The River Read by Dave Baldridge (Cherokee), Executive Director. ">
            <a:extLst>
              <a:ext uri="{FF2B5EF4-FFF2-40B4-BE49-F238E27FC236}">
                <a16:creationId xmlns:a16="http://schemas.microsoft.com/office/drawing/2014/main" id="{F3BE8AD3-80D9-4ACF-9E0F-479848B1D2F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75366" y="1607752"/>
            <a:ext cx="8184131" cy="4920637"/>
          </a:xfrm>
          <a:prstGeom prst="rect">
            <a:avLst/>
          </a:prstGeom>
        </p:spPr>
      </p:pic>
    </p:spTree>
    <p:extLst>
      <p:ext uri="{BB962C8B-B14F-4D97-AF65-F5344CB8AC3E}">
        <p14:creationId xmlns:p14="http://schemas.microsoft.com/office/powerpoint/2010/main" val="3497329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mentia is caused by diseases or injuries of the brain. &#10;The left is a healthy brain. The right is a brain of a person living with advanced Alzheimer’s disease. When the cells of the brain are damaged, they cannot function effectively. ">
            <a:extLst>
              <a:ext uri="{FF2B5EF4-FFF2-40B4-BE49-F238E27FC236}">
                <a16:creationId xmlns:a16="http://schemas.microsoft.com/office/drawing/2014/main" id="{CC965D60-B77E-484A-8262-37094FE8B3EA}"/>
              </a:ext>
            </a:extLst>
          </p:cNvPr>
          <p:cNvSpPr>
            <a:spLocks noGrp="1"/>
          </p:cNvSpPr>
          <p:nvPr>
            <p:ph type="title"/>
          </p:nvPr>
        </p:nvSpPr>
        <p:spPr>
          <a:xfrm>
            <a:off x="1215304" y="506332"/>
            <a:ext cx="10597020" cy="1036163"/>
          </a:xfrm>
        </p:spPr>
        <p:txBody>
          <a:bodyPr>
            <a:noAutofit/>
          </a:bodyPr>
          <a:lstStyle/>
          <a:p>
            <a:pPr algn="ctr"/>
            <a:r>
              <a:rPr lang="en-US" sz="2400" dirty="0"/>
              <a:t>Dementia is caused by </a:t>
            </a:r>
            <a:r>
              <a:rPr lang="en-US" sz="2400" dirty="0">
                <a:solidFill>
                  <a:srgbClr val="A65F27"/>
                </a:solidFill>
              </a:rPr>
              <a:t>diseases or injuries </a:t>
            </a:r>
            <a:r>
              <a:rPr lang="en-US" sz="2400" dirty="0"/>
              <a:t>of the brain. </a:t>
            </a:r>
            <a:br>
              <a:rPr lang="en-US" sz="2400" dirty="0"/>
            </a:br>
            <a:r>
              <a:rPr lang="en-US" sz="2400" dirty="0"/>
              <a:t>The left is a healthy brain. The right is a brain of a person living with advanced Alzheimer’s disease. When the cells of the brain are damaged, they cannot function effectively. </a:t>
            </a:r>
          </a:p>
        </p:txBody>
      </p:sp>
      <p:pic>
        <p:nvPicPr>
          <p:cNvPr id="5" name="Content Placeholder 4" descr="Healthy Brain vs Advanced Alzheimer's ">
            <a:extLst>
              <a:ext uri="{FF2B5EF4-FFF2-40B4-BE49-F238E27FC236}">
                <a16:creationId xmlns:a16="http://schemas.microsoft.com/office/drawing/2014/main" id="{CDA5041B-C0F1-4002-892D-A4D4A6E4F53A}"/>
              </a:ext>
            </a:extLst>
          </p:cNvPr>
          <p:cNvPicPr>
            <a:picLocks noGrp="1" noChangeAspect="1"/>
          </p:cNvPicPr>
          <p:nvPr>
            <p:ph idx="1"/>
          </p:nvPr>
        </p:nvPicPr>
        <p:blipFill>
          <a:blip r:embed="rId2"/>
          <a:stretch>
            <a:fillRect/>
          </a:stretch>
        </p:blipFill>
        <p:spPr>
          <a:xfrm>
            <a:off x="3796563" y="2301433"/>
            <a:ext cx="4397147" cy="4295564"/>
          </a:xfrm>
        </p:spPr>
      </p:pic>
      <p:pic>
        <p:nvPicPr>
          <p:cNvPr id="7" name="Picture 6" descr="Dementia Friends for American Indian &amp; Alaska Native Communities">
            <a:extLst>
              <a:ext uri="{FF2B5EF4-FFF2-40B4-BE49-F238E27FC236}">
                <a16:creationId xmlns:a16="http://schemas.microsoft.com/office/drawing/2014/main" id="{7B57358B-BD96-4152-83B0-FCE74F8C3EAC}"/>
              </a:ext>
              <a:ext uri="{C183D7F6-B498-43B3-948B-1728B52AA6E4}">
                <adec:decorative xmlns:adec="http://schemas.microsoft.com/office/drawing/2017/decorative" val="0"/>
              </a:ext>
            </a:extLst>
          </p:cNvPr>
          <p:cNvPicPr>
            <a:picLocks noChangeAspect="1"/>
          </p:cNvPicPr>
          <p:nvPr/>
        </p:nvPicPr>
        <p:blipFill rotWithShape="1">
          <a:blip r:embed="rId3"/>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4040257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arly Signs of Dementia Vs. Normal Aging">
            <a:extLst>
              <a:ext uri="{FF2B5EF4-FFF2-40B4-BE49-F238E27FC236}">
                <a16:creationId xmlns:a16="http://schemas.microsoft.com/office/drawing/2014/main" id="{E3B70923-86FC-4672-92E9-EB63B805281D}"/>
              </a:ext>
            </a:extLst>
          </p:cNvPr>
          <p:cNvSpPr>
            <a:spLocks noGrp="1"/>
          </p:cNvSpPr>
          <p:nvPr>
            <p:ph type="title"/>
          </p:nvPr>
        </p:nvSpPr>
        <p:spPr>
          <a:xfrm>
            <a:off x="1199833" y="24657"/>
            <a:ext cx="10597020" cy="1036163"/>
          </a:xfrm>
        </p:spPr>
        <p:txBody>
          <a:bodyPr>
            <a:normAutofit/>
          </a:bodyPr>
          <a:lstStyle/>
          <a:p>
            <a:pPr algn="ctr"/>
            <a:r>
              <a:rPr lang="en-US" sz="3600" dirty="0"/>
              <a:t>Early Signs of Dementia Vs. Normal Aging</a:t>
            </a:r>
          </a:p>
        </p:txBody>
      </p:sp>
      <p:graphicFrame>
        <p:nvGraphicFramePr>
          <p:cNvPr id="4" name="Table 4" descr="Graphic of normal aging vs. 10 early signs and symptoms of dementia and how they compare in memory loss, making errors, familiar tasks, confusion, understanding visual information, communicating verbally, losing things, making bad decisions, withdrawing from social activities, and mood changes. ">
            <a:extLst>
              <a:ext uri="{FF2B5EF4-FFF2-40B4-BE49-F238E27FC236}">
                <a16:creationId xmlns:a16="http://schemas.microsoft.com/office/drawing/2014/main" id="{89526043-9DD1-421B-9664-554EAD2F0F9A}"/>
              </a:ext>
            </a:extLst>
          </p:cNvPr>
          <p:cNvGraphicFramePr>
            <a:graphicFrameLocks noGrp="1"/>
          </p:cNvGraphicFramePr>
          <p:nvPr>
            <p:ph idx="1"/>
            <p:extLst>
              <p:ext uri="{D42A27DB-BD31-4B8C-83A1-F6EECF244321}">
                <p14:modId xmlns:p14="http://schemas.microsoft.com/office/powerpoint/2010/main" val="2768466633"/>
              </p:ext>
            </p:extLst>
          </p:nvPr>
        </p:nvGraphicFramePr>
        <p:xfrm>
          <a:off x="1122469" y="941894"/>
          <a:ext cx="10596562" cy="5745480"/>
        </p:xfrm>
        <a:graphic>
          <a:graphicData uri="http://schemas.openxmlformats.org/drawingml/2006/table">
            <a:tbl>
              <a:tblPr firstRow="1" bandRow="1">
                <a:tableStyleId>{7DF18680-E054-41AD-8BC1-D1AEF772440D}</a:tableStyleId>
              </a:tblPr>
              <a:tblGrid>
                <a:gridCol w="5298281">
                  <a:extLst>
                    <a:ext uri="{9D8B030D-6E8A-4147-A177-3AD203B41FA5}">
                      <a16:colId xmlns:a16="http://schemas.microsoft.com/office/drawing/2014/main" val="1951607374"/>
                    </a:ext>
                  </a:extLst>
                </a:gridCol>
                <a:gridCol w="5298281">
                  <a:extLst>
                    <a:ext uri="{9D8B030D-6E8A-4147-A177-3AD203B41FA5}">
                      <a16:colId xmlns:a16="http://schemas.microsoft.com/office/drawing/2014/main" val="2050098428"/>
                    </a:ext>
                  </a:extLst>
                </a:gridCol>
              </a:tblGrid>
              <a:tr h="370840">
                <a:tc>
                  <a:txBody>
                    <a:bodyPr/>
                    <a:lstStyle/>
                    <a:p>
                      <a:pPr algn="ctr"/>
                      <a:r>
                        <a:rPr lang="en-US" dirty="0"/>
                        <a:t>Normal Aging</a:t>
                      </a:r>
                    </a:p>
                  </a:txBody>
                  <a:tcPr/>
                </a:tc>
                <a:tc>
                  <a:txBody>
                    <a:bodyPr/>
                    <a:lstStyle/>
                    <a:p>
                      <a:pPr algn="ctr"/>
                      <a:r>
                        <a:rPr lang="en-US" dirty="0"/>
                        <a:t>10 Early Signs and Symptoms</a:t>
                      </a:r>
                    </a:p>
                  </a:txBody>
                  <a:tcPr/>
                </a:tc>
                <a:extLst>
                  <a:ext uri="{0D108BD9-81ED-4DB2-BD59-A6C34878D82A}">
                    <a16:rowId xmlns:a16="http://schemas.microsoft.com/office/drawing/2014/main" val="2108360683"/>
                  </a:ext>
                </a:extLst>
              </a:tr>
              <a:tr h="370840">
                <a:tc>
                  <a:txBody>
                    <a:bodyPr/>
                    <a:lstStyle/>
                    <a:p>
                      <a:pPr algn="ctr"/>
                      <a:r>
                        <a:rPr lang="en-US" sz="1600" b="1" dirty="0">
                          <a:solidFill>
                            <a:schemeClr val="accent2"/>
                          </a:solidFill>
                        </a:rPr>
                        <a:t>Sometimes</a:t>
                      </a:r>
                      <a:r>
                        <a:rPr lang="en-US" sz="1600" dirty="0">
                          <a:solidFill>
                            <a:schemeClr val="tx1"/>
                          </a:solidFill>
                        </a:rPr>
                        <a:t> forgetting names or appointments but remembering them later</a:t>
                      </a:r>
                    </a:p>
                  </a:txBody>
                  <a:tcPr/>
                </a:tc>
                <a:tc>
                  <a:txBody>
                    <a:bodyPr/>
                    <a:lstStyle/>
                    <a:p>
                      <a:pPr algn="ctr"/>
                      <a:r>
                        <a:rPr lang="en-US" sz="1600" dirty="0">
                          <a:solidFill>
                            <a:schemeClr val="tx1"/>
                          </a:solidFill>
                        </a:rPr>
                        <a:t>Memory loss that disrupts daily life</a:t>
                      </a:r>
                    </a:p>
                  </a:txBody>
                  <a:tcPr/>
                </a:tc>
                <a:extLst>
                  <a:ext uri="{0D108BD9-81ED-4DB2-BD59-A6C34878D82A}">
                    <a16:rowId xmlns:a16="http://schemas.microsoft.com/office/drawing/2014/main" val="361678281"/>
                  </a:ext>
                </a:extLst>
              </a:tr>
              <a:tr h="370840">
                <a:tc>
                  <a:txBody>
                    <a:bodyPr/>
                    <a:lstStyle/>
                    <a:p>
                      <a:pPr algn="ctr"/>
                      <a:r>
                        <a:rPr lang="en-US" sz="1600" dirty="0">
                          <a:solidFill>
                            <a:schemeClr val="tx1"/>
                          </a:solidFill>
                        </a:rPr>
                        <a:t>Making </a:t>
                      </a:r>
                      <a:r>
                        <a:rPr lang="en-US" sz="1600" b="1" dirty="0">
                          <a:solidFill>
                            <a:schemeClr val="accent2"/>
                          </a:solidFill>
                        </a:rPr>
                        <a:t>occasional</a:t>
                      </a:r>
                      <a:r>
                        <a:rPr lang="en-US" sz="1600" dirty="0">
                          <a:solidFill>
                            <a:schemeClr val="tx1"/>
                          </a:solidFill>
                        </a:rPr>
                        <a:t> errors when balancing a checkbook</a:t>
                      </a:r>
                    </a:p>
                  </a:txBody>
                  <a:tcPr/>
                </a:tc>
                <a:tc>
                  <a:txBody>
                    <a:bodyPr/>
                    <a:lstStyle/>
                    <a:p>
                      <a:pPr algn="ctr"/>
                      <a:r>
                        <a:rPr lang="en-US" sz="1600" dirty="0">
                          <a:solidFill>
                            <a:schemeClr val="tx1"/>
                          </a:solidFill>
                        </a:rPr>
                        <a:t>Challenges in planning or solving problems</a:t>
                      </a:r>
                    </a:p>
                  </a:txBody>
                  <a:tcPr/>
                </a:tc>
                <a:extLst>
                  <a:ext uri="{0D108BD9-81ED-4DB2-BD59-A6C34878D82A}">
                    <a16:rowId xmlns:a16="http://schemas.microsoft.com/office/drawing/2014/main" val="430179121"/>
                  </a:ext>
                </a:extLst>
              </a:tr>
              <a:tr h="370840">
                <a:tc>
                  <a:txBody>
                    <a:bodyPr/>
                    <a:lstStyle/>
                    <a:p>
                      <a:pPr algn="ctr"/>
                      <a:r>
                        <a:rPr lang="en-US" sz="1600" dirty="0">
                          <a:solidFill>
                            <a:schemeClr val="tx1"/>
                          </a:solidFill>
                        </a:rPr>
                        <a:t>Needing </a:t>
                      </a:r>
                      <a:r>
                        <a:rPr lang="en-US" sz="1600" b="1" dirty="0">
                          <a:solidFill>
                            <a:schemeClr val="accent2"/>
                          </a:solidFill>
                        </a:rPr>
                        <a:t>occasional</a:t>
                      </a:r>
                      <a:r>
                        <a:rPr lang="en-US" sz="1600" dirty="0">
                          <a:solidFill>
                            <a:schemeClr val="tx1"/>
                          </a:solidFill>
                        </a:rPr>
                        <a:t> help to use a microwave or record a TV show </a:t>
                      </a:r>
                    </a:p>
                  </a:txBody>
                  <a:tcPr/>
                </a:tc>
                <a:tc>
                  <a:txBody>
                    <a:bodyPr/>
                    <a:lstStyle/>
                    <a:p>
                      <a:pPr algn="ctr"/>
                      <a:r>
                        <a:rPr lang="en-US" sz="1600" dirty="0">
                          <a:solidFill>
                            <a:schemeClr val="tx1"/>
                          </a:solidFill>
                        </a:rPr>
                        <a:t>Difficulty with familiar tasks at home or at work </a:t>
                      </a:r>
                    </a:p>
                  </a:txBody>
                  <a:tcPr/>
                </a:tc>
                <a:extLst>
                  <a:ext uri="{0D108BD9-81ED-4DB2-BD59-A6C34878D82A}">
                    <a16:rowId xmlns:a16="http://schemas.microsoft.com/office/drawing/2014/main" val="258069950"/>
                  </a:ext>
                </a:extLst>
              </a:tr>
              <a:tr h="370840">
                <a:tc>
                  <a:txBody>
                    <a:bodyPr/>
                    <a:lstStyle/>
                    <a:p>
                      <a:pPr algn="ctr"/>
                      <a:r>
                        <a:rPr lang="en-US" sz="1600" dirty="0">
                          <a:solidFill>
                            <a:schemeClr val="tx1"/>
                          </a:solidFill>
                        </a:rPr>
                        <a:t>Forgetting the day of the week </a:t>
                      </a:r>
                      <a:r>
                        <a:rPr lang="en-US" sz="1500" b="1" dirty="0">
                          <a:solidFill>
                            <a:schemeClr val="accent2"/>
                          </a:solidFill>
                        </a:rPr>
                        <a:t>but being able to recall it </a:t>
                      </a:r>
                      <a:r>
                        <a:rPr lang="en-US" sz="1600" dirty="0">
                          <a:solidFill>
                            <a:schemeClr val="tx1"/>
                          </a:solidFill>
                        </a:rPr>
                        <a:t>later </a:t>
                      </a:r>
                    </a:p>
                  </a:txBody>
                  <a:tcPr/>
                </a:tc>
                <a:tc>
                  <a:txBody>
                    <a:bodyPr/>
                    <a:lstStyle/>
                    <a:p>
                      <a:pPr algn="ctr"/>
                      <a:r>
                        <a:rPr lang="en-US" sz="1600" dirty="0">
                          <a:solidFill>
                            <a:schemeClr val="tx1"/>
                          </a:solidFill>
                        </a:rPr>
                        <a:t>Confusion with time or place </a:t>
                      </a:r>
                    </a:p>
                  </a:txBody>
                  <a:tcPr/>
                </a:tc>
                <a:extLst>
                  <a:ext uri="{0D108BD9-81ED-4DB2-BD59-A6C34878D82A}">
                    <a16:rowId xmlns:a16="http://schemas.microsoft.com/office/drawing/2014/main" val="3738570977"/>
                  </a:ext>
                </a:extLst>
              </a:tr>
              <a:tr h="370840">
                <a:tc>
                  <a:txBody>
                    <a:bodyPr/>
                    <a:lstStyle/>
                    <a:p>
                      <a:pPr algn="ctr"/>
                      <a:r>
                        <a:rPr lang="en-US" sz="1600" dirty="0">
                          <a:solidFill>
                            <a:schemeClr val="tx1"/>
                          </a:solidFill>
                        </a:rPr>
                        <a:t>Vision changes related to cataracts </a:t>
                      </a:r>
                    </a:p>
                  </a:txBody>
                  <a:tcPr/>
                </a:tc>
                <a:tc>
                  <a:txBody>
                    <a:bodyPr/>
                    <a:lstStyle/>
                    <a:p>
                      <a:pPr algn="ctr"/>
                      <a:r>
                        <a:rPr lang="en-US" sz="1600" dirty="0">
                          <a:solidFill>
                            <a:schemeClr val="tx1"/>
                          </a:solidFill>
                        </a:rPr>
                        <a:t>Trouble understanding visual information</a:t>
                      </a:r>
                    </a:p>
                  </a:txBody>
                  <a:tcPr/>
                </a:tc>
                <a:extLst>
                  <a:ext uri="{0D108BD9-81ED-4DB2-BD59-A6C34878D82A}">
                    <a16:rowId xmlns:a16="http://schemas.microsoft.com/office/drawing/2014/main" val="2201096278"/>
                  </a:ext>
                </a:extLst>
              </a:tr>
              <a:tr h="370840">
                <a:tc>
                  <a:txBody>
                    <a:bodyPr/>
                    <a:lstStyle/>
                    <a:p>
                      <a:pPr algn="ctr"/>
                      <a:r>
                        <a:rPr lang="en-US" sz="1600" b="1" dirty="0">
                          <a:solidFill>
                            <a:schemeClr val="accent2"/>
                          </a:solidFill>
                        </a:rPr>
                        <a:t>Sometimes</a:t>
                      </a:r>
                      <a:r>
                        <a:rPr lang="en-US" sz="1600" dirty="0">
                          <a:solidFill>
                            <a:schemeClr val="tx1"/>
                          </a:solidFill>
                        </a:rPr>
                        <a:t> having trouble finding the right word</a:t>
                      </a:r>
                    </a:p>
                  </a:txBody>
                  <a:tcPr/>
                </a:tc>
                <a:tc>
                  <a:txBody>
                    <a:bodyPr/>
                    <a:lstStyle/>
                    <a:p>
                      <a:pPr algn="ctr"/>
                      <a:r>
                        <a:rPr lang="en-US" sz="1600" dirty="0">
                          <a:solidFill>
                            <a:schemeClr val="tx1"/>
                          </a:solidFill>
                        </a:rPr>
                        <a:t>Confusion with understanding and communicating thoughts verbally</a:t>
                      </a:r>
                    </a:p>
                  </a:txBody>
                  <a:tcPr/>
                </a:tc>
                <a:extLst>
                  <a:ext uri="{0D108BD9-81ED-4DB2-BD59-A6C34878D82A}">
                    <a16:rowId xmlns:a16="http://schemas.microsoft.com/office/drawing/2014/main" val="428550961"/>
                  </a:ext>
                </a:extLst>
              </a:tr>
              <a:tr h="370840">
                <a:tc>
                  <a:txBody>
                    <a:bodyPr/>
                    <a:lstStyle/>
                    <a:p>
                      <a:pPr algn="ctr"/>
                      <a:r>
                        <a:rPr lang="en-US" sz="1600" dirty="0">
                          <a:solidFill>
                            <a:schemeClr val="tx1"/>
                          </a:solidFill>
                        </a:rPr>
                        <a:t>Losing things </a:t>
                      </a:r>
                      <a:r>
                        <a:rPr lang="en-US" sz="1600" b="1" dirty="0">
                          <a:solidFill>
                            <a:schemeClr val="accent2"/>
                          </a:solidFill>
                        </a:rPr>
                        <a:t>from time to time </a:t>
                      </a:r>
                      <a:r>
                        <a:rPr lang="en-US" sz="1600" dirty="0">
                          <a:solidFill>
                            <a:schemeClr val="tx1"/>
                          </a:solidFill>
                        </a:rPr>
                        <a:t>and retracing steps to find them </a:t>
                      </a:r>
                    </a:p>
                  </a:txBody>
                  <a:tcPr/>
                </a:tc>
                <a:tc>
                  <a:txBody>
                    <a:bodyPr/>
                    <a:lstStyle/>
                    <a:p>
                      <a:pPr algn="ctr"/>
                      <a:r>
                        <a:rPr lang="en-US" sz="1600" dirty="0">
                          <a:solidFill>
                            <a:schemeClr val="tx1"/>
                          </a:solidFill>
                        </a:rPr>
                        <a:t>Misplacing things and losing the ability to retrace steps to find them</a:t>
                      </a:r>
                    </a:p>
                  </a:txBody>
                  <a:tcPr/>
                </a:tc>
                <a:extLst>
                  <a:ext uri="{0D108BD9-81ED-4DB2-BD59-A6C34878D82A}">
                    <a16:rowId xmlns:a16="http://schemas.microsoft.com/office/drawing/2014/main" val="2241078229"/>
                  </a:ext>
                </a:extLst>
              </a:tr>
              <a:tr h="370840">
                <a:tc>
                  <a:txBody>
                    <a:bodyPr/>
                    <a:lstStyle/>
                    <a:p>
                      <a:pPr algn="ctr"/>
                      <a:r>
                        <a:rPr lang="en-US" sz="1600" dirty="0">
                          <a:solidFill>
                            <a:schemeClr val="tx1"/>
                          </a:solidFill>
                        </a:rPr>
                        <a:t>Making a bad decision </a:t>
                      </a:r>
                      <a:r>
                        <a:rPr lang="en-US" sz="1600" b="1" dirty="0">
                          <a:solidFill>
                            <a:schemeClr val="accent2"/>
                          </a:solidFill>
                        </a:rPr>
                        <a:t>once in a while </a:t>
                      </a:r>
                    </a:p>
                  </a:txBody>
                  <a:tcPr/>
                </a:tc>
                <a:tc>
                  <a:txBody>
                    <a:bodyPr/>
                    <a:lstStyle/>
                    <a:p>
                      <a:pPr algn="ctr"/>
                      <a:r>
                        <a:rPr lang="en-US" sz="1600" dirty="0">
                          <a:solidFill>
                            <a:schemeClr val="tx1"/>
                          </a:solidFill>
                        </a:rPr>
                        <a:t>Experiencing more slips in judgment or acting impulsively</a:t>
                      </a:r>
                    </a:p>
                  </a:txBody>
                  <a:tcPr/>
                </a:tc>
                <a:extLst>
                  <a:ext uri="{0D108BD9-81ED-4DB2-BD59-A6C34878D82A}">
                    <a16:rowId xmlns:a16="http://schemas.microsoft.com/office/drawing/2014/main" val="130902228"/>
                  </a:ext>
                </a:extLst>
              </a:tr>
              <a:tr h="370840">
                <a:tc>
                  <a:txBody>
                    <a:bodyPr/>
                    <a:lstStyle/>
                    <a:p>
                      <a:pPr algn="ctr"/>
                      <a:r>
                        <a:rPr lang="en-US" sz="1600" b="1" dirty="0">
                          <a:solidFill>
                            <a:schemeClr val="accent2"/>
                          </a:solidFill>
                        </a:rPr>
                        <a:t>Sometimes</a:t>
                      </a:r>
                      <a:r>
                        <a:rPr lang="en-US" sz="1600" dirty="0">
                          <a:solidFill>
                            <a:schemeClr val="tx1"/>
                          </a:solidFill>
                        </a:rPr>
                        <a:t> feeling weary of work, family, and social obligations </a:t>
                      </a:r>
                    </a:p>
                  </a:txBody>
                  <a:tcPr/>
                </a:tc>
                <a:tc>
                  <a:txBody>
                    <a:bodyPr/>
                    <a:lstStyle/>
                    <a:p>
                      <a:pPr algn="ctr"/>
                      <a:r>
                        <a:rPr lang="en-US" sz="1600" dirty="0">
                          <a:solidFill>
                            <a:schemeClr val="tx1"/>
                          </a:solidFill>
                        </a:rPr>
                        <a:t>Withdrawing from work or social activities </a:t>
                      </a:r>
                    </a:p>
                  </a:txBody>
                  <a:tcPr/>
                </a:tc>
                <a:extLst>
                  <a:ext uri="{0D108BD9-81ED-4DB2-BD59-A6C34878D82A}">
                    <a16:rowId xmlns:a16="http://schemas.microsoft.com/office/drawing/2014/main" val="1195757253"/>
                  </a:ext>
                </a:extLst>
              </a:tr>
              <a:tr h="370840">
                <a:tc>
                  <a:txBody>
                    <a:bodyPr/>
                    <a:lstStyle/>
                    <a:p>
                      <a:pPr algn="ctr"/>
                      <a:r>
                        <a:rPr lang="en-US" sz="1600" dirty="0">
                          <a:solidFill>
                            <a:schemeClr val="tx1"/>
                          </a:solidFill>
                        </a:rPr>
                        <a:t>Developing very specific ways of doing things and preferring routines </a:t>
                      </a:r>
                    </a:p>
                  </a:txBody>
                  <a:tcPr/>
                </a:tc>
                <a:tc>
                  <a:txBody>
                    <a:bodyPr/>
                    <a:lstStyle/>
                    <a:p>
                      <a:pPr algn="ctr"/>
                      <a:r>
                        <a:rPr lang="en-US" sz="1600" dirty="0">
                          <a:solidFill>
                            <a:schemeClr val="tx1"/>
                          </a:solidFill>
                        </a:rPr>
                        <a:t>Changes in mood and personality</a:t>
                      </a:r>
                    </a:p>
                  </a:txBody>
                  <a:tcPr/>
                </a:tc>
                <a:extLst>
                  <a:ext uri="{0D108BD9-81ED-4DB2-BD59-A6C34878D82A}">
                    <a16:rowId xmlns:a16="http://schemas.microsoft.com/office/drawing/2014/main" val="2301468239"/>
                  </a:ext>
                </a:extLst>
              </a:tr>
            </a:tbl>
          </a:graphicData>
        </a:graphic>
      </p:graphicFrame>
    </p:spTree>
    <p:extLst>
      <p:ext uri="{BB962C8B-B14F-4D97-AF65-F5344CB8AC3E}">
        <p14:creationId xmlns:p14="http://schemas.microsoft.com/office/powerpoint/2010/main" val="1685319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mentia Friends">
            <a:extLst>
              <a:ext uri="{FF2B5EF4-FFF2-40B4-BE49-F238E27FC236}">
                <a16:creationId xmlns:a16="http://schemas.microsoft.com/office/drawing/2014/main" id="{6B8C0112-8185-4D80-AC87-975DC37CB45D}"/>
              </a:ext>
              <a:ext uri="{C183D7F6-B498-43B3-948B-1728B52AA6E4}">
                <adec:decorative xmlns:adec="http://schemas.microsoft.com/office/drawing/2017/decorative" val="0"/>
              </a:ext>
            </a:extLst>
          </p:cNvPr>
          <p:cNvSpPr>
            <a:spLocks noGrp="1"/>
          </p:cNvSpPr>
          <p:nvPr>
            <p:ph type="title"/>
          </p:nvPr>
        </p:nvSpPr>
        <p:spPr>
          <a:xfrm>
            <a:off x="1277654" y="-1036163"/>
            <a:ext cx="10597020" cy="1036163"/>
          </a:xfrm>
        </p:spPr>
        <p:txBody>
          <a:bodyPr vert="horz" lIns="91440" tIns="45720" rIns="91440" bIns="45720" rtlCol="0" anchor="b">
            <a:normAutofit/>
          </a:bodyPr>
          <a:lstStyle/>
          <a:p>
            <a:r>
              <a:rPr lang="en-US" dirty="0">
                <a:solidFill>
                  <a:schemeClr val="bg1">
                    <a:lumMod val="95000"/>
                  </a:schemeClr>
                </a:solidFill>
              </a:rPr>
              <a:t>Dementia Friends</a:t>
            </a:r>
          </a:p>
        </p:txBody>
      </p:sp>
      <p:pic>
        <p:nvPicPr>
          <p:cNvPr id="3" name="Picture 2" descr="Dementia Friends for American Indian and Alaska Native Communities logo.">
            <a:extLst>
              <a:ext uri="{FF2B5EF4-FFF2-40B4-BE49-F238E27FC236}">
                <a16:creationId xmlns:a16="http://schemas.microsoft.com/office/drawing/2014/main" id="{B8E41145-3DD8-4480-B394-7CC4C56F3C3E}"/>
              </a:ext>
              <a:ext uri="{C183D7F6-B498-43B3-948B-1728B52AA6E4}">
                <adec:decorative xmlns:adec="http://schemas.microsoft.com/office/drawing/2017/decorative" val="0"/>
              </a:ext>
            </a:extLst>
          </p:cNvPr>
          <p:cNvPicPr>
            <a:picLocks noChangeAspect="1"/>
          </p:cNvPicPr>
          <p:nvPr/>
        </p:nvPicPr>
        <p:blipFill rotWithShape="1">
          <a:blip r:embed="rId3"/>
          <a:srcRect l="7565" t="13636" r="5537" b="15000"/>
          <a:stretch/>
        </p:blipFill>
        <p:spPr>
          <a:xfrm>
            <a:off x="1787332" y="449021"/>
            <a:ext cx="7927338" cy="4067295"/>
          </a:xfrm>
          <a:prstGeom prst="rect">
            <a:avLst/>
          </a:prstGeom>
        </p:spPr>
      </p:pic>
      <p:sp>
        <p:nvSpPr>
          <p:cNvPr id="5" name="Text Placeholder 4" descr="Presenters:&#10;Jolie Crowder, PhD, MSN, RN, CCM&#10;Senior Project Director, International Association for Indigenous Aging&#10;Casey Acklin, BA&#10;Coordinator; DEER Program &#10;School of Public Health; University of Reno, Nevada&#10;">
            <a:extLst>
              <a:ext uri="{FF2B5EF4-FFF2-40B4-BE49-F238E27FC236}">
                <a16:creationId xmlns:a16="http://schemas.microsoft.com/office/drawing/2014/main" id="{2F3717F5-DB3F-C448-A0E4-65A999956420}"/>
              </a:ext>
              <a:ext uri="{C183D7F6-B498-43B3-948B-1728B52AA6E4}">
                <adec:decorative xmlns:adec="http://schemas.microsoft.com/office/drawing/2017/decorative" val="0"/>
              </a:ext>
            </a:extLst>
          </p:cNvPr>
          <p:cNvSpPr>
            <a:spLocks noGrp="1"/>
          </p:cNvSpPr>
          <p:nvPr>
            <p:ph idx="1"/>
          </p:nvPr>
        </p:nvSpPr>
        <p:spPr>
          <a:xfrm>
            <a:off x="1478988" y="4773730"/>
            <a:ext cx="10597020" cy="1422484"/>
          </a:xfrm>
        </p:spPr>
        <p:txBody>
          <a:bodyPr>
            <a:normAutofit fontScale="85000" lnSpcReduction="10000"/>
          </a:bodyPr>
          <a:lstStyle/>
          <a:p>
            <a:pPr algn="r">
              <a:lnSpc>
                <a:spcPts val="2100"/>
              </a:lnSpc>
              <a:spcBef>
                <a:spcPts val="0"/>
              </a:spcBef>
            </a:pPr>
            <a:r>
              <a:rPr lang="en-US" sz="2000" b="1" dirty="0">
                <a:solidFill>
                  <a:srgbClr val="B15A51"/>
                </a:solidFill>
              </a:rPr>
              <a:t>Jolie Crowder, PhD, MSN, RN, CCM</a:t>
            </a:r>
            <a:br>
              <a:rPr lang="en-US" sz="2000" b="1" dirty="0"/>
            </a:br>
            <a:r>
              <a:rPr lang="en-US" sz="2000" b="1" dirty="0"/>
              <a:t>Senior Project Director, </a:t>
            </a:r>
            <a:r>
              <a:rPr lang="en-US" sz="2000" b="1" dirty="0">
                <a:effectLst/>
              </a:rPr>
              <a:t>International Association for Indigenous Aging</a:t>
            </a:r>
            <a:endParaRPr lang="en-US" sz="2000" b="1" dirty="0"/>
          </a:p>
          <a:p>
            <a:pPr algn="r">
              <a:lnSpc>
                <a:spcPts val="2100"/>
              </a:lnSpc>
              <a:spcBef>
                <a:spcPts val="0"/>
              </a:spcBef>
            </a:pPr>
            <a:r>
              <a:rPr lang="en-US" sz="2000" b="1" dirty="0">
                <a:solidFill>
                  <a:srgbClr val="B15A51"/>
                </a:solidFill>
              </a:rPr>
              <a:t>Casey Acklin, BA</a:t>
            </a:r>
          </a:p>
          <a:p>
            <a:pPr algn="r">
              <a:lnSpc>
                <a:spcPts val="2100"/>
              </a:lnSpc>
              <a:spcBef>
                <a:spcPts val="0"/>
              </a:spcBef>
            </a:pPr>
            <a:r>
              <a:rPr lang="en-US" sz="2000" b="1" dirty="0"/>
              <a:t>Coordinator; DEER Program </a:t>
            </a:r>
            <a:br>
              <a:rPr lang="en-US" sz="2000" b="1" dirty="0"/>
            </a:br>
            <a:r>
              <a:rPr lang="en-US" sz="2000" b="1" dirty="0"/>
              <a:t>School of Public Health; University of Reno, Nevada</a:t>
            </a:r>
          </a:p>
        </p:txBody>
      </p:sp>
      <p:sp>
        <p:nvSpPr>
          <p:cNvPr id="8" name="Subtitle 2" descr="April 20, 2022">
            <a:extLst>
              <a:ext uri="{FF2B5EF4-FFF2-40B4-BE49-F238E27FC236}">
                <a16:creationId xmlns:a16="http://schemas.microsoft.com/office/drawing/2014/main" id="{47443357-9314-49C2-948C-A07604E5BC0C}"/>
              </a:ext>
              <a:ext uri="{C183D7F6-B498-43B3-948B-1728B52AA6E4}">
                <adec:decorative xmlns:adec="http://schemas.microsoft.com/office/drawing/2017/decorative" val="0"/>
              </a:ext>
            </a:extLst>
          </p:cNvPr>
          <p:cNvSpPr txBox="1">
            <a:spLocks/>
          </p:cNvSpPr>
          <p:nvPr/>
        </p:nvSpPr>
        <p:spPr>
          <a:xfrm>
            <a:off x="3232632" y="6196213"/>
            <a:ext cx="8843376" cy="566541"/>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accent2"/>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Clr>
                <a:schemeClr val="accent4"/>
              </a:buClr>
              <a:buFont typeface="Courier New" panose="02070309020205020404" pitchFamily="49"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Clr>
                <a:schemeClr val="accent6"/>
              </a:buClr>
              <a:buFont typeface="Wingdings" pitchFamily="2" charset="2"/>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Clr>
                <a:schemeClr val="accent4"/>
              </a:buClr>
              <a:buFont typeface="System Font Regular"/>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dirty="0"/>
              <a:t>April 20, 2022 </a:t>
            </a:r>
          </a:p>
        </p:txBody>
      </p:sp>
    </p:spTree>
    <p:extLst>
      <p:ext uri="{BB962C8B-B14F-4D97-AF65-F5344CB8AC3E}">
        <p14:creationId xmlns:p14="http://schemas.microsoft.com/office/powerpoint/2010/main" val="272291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15-minute break">
            <a:extLst>
              <a:ext uri="{FF2B5EF4-FFF2-40B4-BE49-F238E27FC236}">
                <a16:creationId xmlns:a16="http://schemas.microsoft.com/office/drawing/2014/main" id="{9BB5AF3A-DB49-04A1-6333-9BB6AD409F9E}"/>
              </a:ext>
            </a:extLst>
          </p:cNvPr>
          <p:cNvSpPr txBox="1">
            <a:spLocks noGrp="1"/>
          </p:cNvSpPr>
          <p:nvPr>
            <p:ph type="title" idx="4294967295"/>
          </p:nvPr>
        </p:nvSpPr>
        <p:spPr>
          <a:xfrm>
            <a:off x="2295976" y="2671948"/>
            <a:ext cx="7600047" cy="8650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accent6">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chemeClr val="tx1"/>
                </a:solidFill>
                <a:effectLst/>
                <a:uLnTx/>
                <a:uFillTx/>
                <a:latin typeface="+mj-lt"/>
                <a:ea typeface="+mj-ea"/>
                <a:cs typeface="+mj-cs"/>
              </a:rPr>
              <a:t>15-minute break</a:t>
            </a:r>
          </a:p>
        </p:txBody>
      </p:sp>
    </p:spTree>
    <p:extLst>
      <p:ext uri="{BB962C8B-B14F-4D97-AF65-F5344CB8AC3E}">
        <p14:creationId xmlns:p14="http://schemas.microsoft.com/office/powerpoint/2010/main" val="2014385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Poll Time! Broken Sentences Exercise in Workbook-6 key messages">
            <a:extLst>
              <a:ext uri="{FF2B5EF4-FFF2-40B4-BE49-F238E27FC236}">
                <a16:creationId xmlns:a16="http://schemas.microsoft.com/office/drawing/2014/main" id="{B67BA3D9-A661-482F-924F-1A0E5EB0936F}"/>
              </a:ext>
            </a:extLst>
          </p:cNvPr>
          <p:cNvSpPr/>
          <p:nvPr/>
        </p:nvSpPr>
        <p:spPr>
          <a:xfrm>
            <a:off x="-2" y="0"/>
            <a:ext cx="5009073" cy="6858000"/>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descr="Poll Time!  Broken Sentences Exercise in Workbook - 6 Key Messages">
            <a:extLst>
              <a:ext uri="{FF2B5EF4-FFF2-40B4-BE49-F238E27FC236}">
                <a16:creationId xmlns:a16="http://schemas.microsoft.com/office/drawing/2014/main" id="{E8B3178C-F043-4813-BDAB-A97CA7115BC8}"/>
              </a:ext>
            </a:extLst>
          </p:cNvPr>
          <p:cNvSpPr>
            <a:spLocks noGrp="1"/>
          </p:cNvSpPr>
          <p:nvPr>
            <p:ph type="title"/>
          </p:nvPr>
        </p:nvSpPr>
        <p:spPr>
          <a:xfrm>
            <a:off x="149422" y="2268601"/>
            <a:ext cx="4710224" cy="3740727"/>
          </a:xfrm>
        </p:spPr>
        <p:txBody>
          <a:bodyPr vert="horz" lIns="91440" tIns="45720" rIns="91440" bIns="45720" rtlCol="0" anchor="b">
            <a:noAutofit/>
          </a:bodyPr>
          <a:lstStyle/>
          <a:p>
            <a:pPr algn="ctr"/>
            <a:r>
              <a:rPr lang="en-US" sz="5000" kern="1200" dirty="0">
                <a:solidFill>
                  <a:schemeClr val="bg1"/>
                </a:solidFill>
                <a:latin typeface="+mj-lt"/>
                <a:ea typeface="+mj-ea"/>
                <a:cs typeface="+mj-cs"/>
              </a:rPr>
              <a:t>POLL TIME!</a:t>
            </a:r>
            <a:br>
              <a:rPr lang="en-US" sz="5000" kern="1200" dirty="0">
                <a:solidFill>
                  <a:schemeClr val="bg1"/>
                </a:solidFill>
                <a:latin typeface="+mj-lt"/>
                <a:ea typeface="+mj-ea"/>
                <a:cs typeface="+mj-cs"/>
              </a:rPr>
            </a:br>
            <a:br>
              <a:rPr lang="en-US" sz="5000" kern="1200" dirty="0">
                <a:solidFill>
                  <a:schemeClr val="bg1"/>
                </a:solidFill>
                <a:latin typeface="+mj-lt"/>
                <a:ea typeface="+mj-ea"/>
                <a:cs typeface="+mj-cs"/>
              </a:rPr>
            </a:br>
            <a:r>
              <a:rPr lang="en-US" sz="5000" kern="1200" dirty="0">
                <a:solidFill>
                  <a:schemeClr val="bg1"/>
                </a:solidFill>
                <a:latin typeface="+mj-lt"/>
                <a:ea typeface="+mj-ea"/>
                <a:cs typeface="+mj-cs"/>
              </a:rPr>
              <a:t>Broken Sentences Exercise in Workbook – </a:t>
            </a:r>
            <a:br>
              <a:rPr lang="en-US" sz="5000" kern="1200" dirty="0">
                <a:solidFill>
                  <a:schemeClr val="bg1"/>
                </a:solidFill>
                <a:latin typeface="+mj-lt"/>
                <a:ea typeface="+mj-ea"/>
                <a:cs typeface="+mj-cs"/>
              </a:rPr>
            </a:br>
            <a:r>
              <a:rPr lang="en-US" sz="5000" kern="1200" dirty="0">
                <a:solidFill>
                  <a:schemeClr val="bg1"/>
                </a:solidFill>
                <a:latin typeface="+mj-lt"/>
                <a:ea typeface="+mj-ea"/>
                <a:cs typeface="+mj-cs"/>
              </a:rPr>
              <a:t>6 Key Messages</a:t>
            </a:r>
          </a:p>
        </p:txBody>
      </p:sp>
      <p:pic>
        <p:nvPicPr>
          <p:cNvPr id="1026" name="Picture 2" descr="Icon Poll ">
            <a:extLst>
              <a:ext uri="{FF2B5EF4-FFF2-40B4-BE49-F238E27FC236}">
                <a16:creationId xmlns:a16="http://schemas.microsoft.com/office/drawing/2014/main" id="{89D3FEBF-65C9-40F3-9C0D-5D06AA021198}"/>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21906" y="599122"/>
            <a:ext cx="3289841" cy="3834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 name="Picture 54" descr="Dementia friends logo for American Indian and Alaska Native Communities. ">
            <a:extLst>
              <a:ext uri="{FF2B5EF4-FFF2-40B4-BE49-F238E27FC236}">
                <a16:creationId xmlns:a16="http://schemas.microsoft.com/office/drawing/2014/main" id="{C2E7458B-553C-4FE9-9251-14CC76154A25}"/>
              </a:ext>
              <a:ext uri="{C183D7F6-B498-43B3-948B-1728B52AA6E4}">
                <adec:decorative xmlns:adec="http://schemas.microsoft.com/office/drawing/2017/decorative" val="0"/>
              </a:ext>
            </a:extLst>
          </p:cNvPr>
          <p:cNvPicPr>
            <a:picLocks noChangeAspect="1"/>
          </p:cNvPicPr>
          <p:nvPr/>
        </p:nvPicPr>
        <p:blipFill rotWithShape="1">
          <a:blip r:embed="rId4"/>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3531664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IX Key Messages – Page 6">
            <a:extLst>
              <a:ext uri="{FF2B5EF4-FFF2-40B4-BE49-F238E27FC236}">
                <a16:creationId xmlns:a16="http://schemas.microsoft.com/office/drawing/2014/main" id="{115296CD-765E-466B-AC86-6988C4F21A89}"/>
              </a:ext>
            </a:extLst>
          </p:cNvPr>
          <p:cNvSpPr>
            <a:spLocks noGrp="1"/>
          </p:cNvSpPr>
          <p:nvPr>
            <p:ph type="title"/>
          </p:nvPr>
        </p:nvSpPr>
        <p:spPr/>
        <p:txBody>
          <a:bodyPr/>
          <a:lstStyle/>
          <a:p>
            <a:pPr algn="ctr"/>
            <a:r>
              <a:rPr lang="en-US" dirty="0">
                <a:solidFill>
                  <a:srgbClr val="A65F27"/>
                </a:solidFill>
              </a:rPr>
              <a:t>SIX</a:t>
            </a:r>
            <a:r>
              <a:rPr lang="en-US" dirty="0"/>
              <a:t> Key Messages – Page 6</a:t>
            </a:r>
          </a:p>
        </p:txBody>
      </p:sp>
      <p:sp>
        <p:nvSpPr>
          <p:cNvPr id="18" name="Google Shape;344;p20" descr="1. Dementia is caused by">
            <a:extLst>
              <a:ext uri="{FF2B5EF4-FFF2-40B4-BE49-F238E27FC236}">
                <a16:creationId xmlns:a16="http://schemas.microsoft.com/office/drawing/2014/main" id="{47DE99C1-D4C6-91C1-F82C-AA41313408A1}"/>
              </a:ext>
            </a:extLst>
          </p:cNvPr>
          <p:cNvSpPr txBox="1"/>
          <p:nvPr/>
        </p:nvSpPr>
        <p:spPr>
          <a:xfrm>
            <a:off x="1450432" y="1569521"/>
            <a:ext cx="3717300" cy="461700"/>
          </a:xfrm>
          <a:prstGeom prst="rect">
            <a:avLst/>
          </a:prstGeom>
          <a:solidFill>
            <a:srgbClr val="3F3F3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1. Dementia is caused by…</a:t>
            </a:r>
            <a:endParaRPr dirty="0"/>
          </a:p>
        </p:txBody>
      </p:sp>
      <p:sp>
        <p:nvSpPr>
          <p:cNvPr id="19" name="Google Shape;354;p20" descr="2. There are things you can do to...">
            <a:extLst>
              <a:ext uri="{FF2B5EF4-FFF2-40B4-BE49-F238E27FC236}">
                <a16:creationId xmlns:a16="http://schemas.microsoft.com/office/drawing/2014/main" id="{444EEB13-9A1D-7F30-2A87-2014B14B16DB}"/>
              </a:ext>
            </a:extLst>
          </p:cNvPr>
          <p:cNvSpPr txBox="1"/>
          <p:nvPr/>
        </p:nvSpPr>
        <p:spPr>
          <a:xfrm>
            <a:off x="1466182" y="2244637"/>
            <a:ext cx="3717300" cy="831000"/>
          </a:xfrm>
          <a:prstGeom prst="rect">
            <a:avLst/>
          </a:prstGeom>
          <a:solidFill>
            <a:srgbClr val="3F3F3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2. There are things you can do to…</a:t>
            </a:r>
            <a:endParaRPr dirty="0"/>
          </a:p>
        </p:txBody>
      </p:sp>
      <p:sp>
        <p:nvSpPr>
          <p:cNvPr id="21" name="Google Shape;355;p20" descr="3. Dementia becomes...">
            <a:extLst>
              <a:ext uri="{FF2B5EF4-FFF2-40B4-BE49-F238E27FC236}">
                <a16:creationId xmlns:a16="http://schemas.microsoft.com/office/drawing/2014/main" id="{19CF2933-603E-B76B-A9F8-40DF7406AE82}"/>
              </a:ext>
            </a:extLst>
          </p:cNvPr>
          <p:cNvSpPr txBox="1"/>
          <p:nvPr/>
        </p:nvSpPr>
        <p:spPr>
          <a:xfrm>
            <a:off x="1450432" y="3327502"/>
            <a:ext cx="3717300" cy="461700"/>
          </a:xfrm>
          <a:prstGeom prst="rect">
            <a:avLst/>
          </a:prstGeom>
          <a:solidFill>
            <a:srgbClr val="3F3F3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3. Dementia becomes…</a:t>
            </a:r>
            <a:endParaRPr dirty="0"/>
          </a:p>
        </p:txBody>
      </p:sp>
      <p:sp>
        <p:nvSpPr>
          <p:cNvPr id="23" name="Google Shape;356;p20" descr="4. Dementia is not...">
            <a:extLst>
              <a:ext uri="{FF2B5EF4-FFF2-40B4-BE49-F238E27FC236}">
                <a16:creationId xmlns:a16="http://schemas.microsoft.com/office/drawing/2014/main" id="{0F4AE459-D69E-261A-5ABF-092E84AE6C8D}"/>
              </a:ext>
            </a:extLst>
          </p:cNvPr>
          <p:cNvSpPr txBox="1"/>
          <p:nvPr/>
        </p:nvSpPr>
        <p:spPr>
          <a:xfrm>
            <a:off x="1450407" y="4041080"/>
            <a:ext cx="3717300" cy="461700"/>
          </a:xfrm>
          <a:prstGeom prst="rect">
            <a:avLst/>
          </a:prstGeom>
          <a:solidFill>
            <a:srgbClr val="3F3F3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4. Dementia is not…</a:t>
            </a:r>
            <a:endParaRPr/>
          </a:p>
        </p:txBody>
      </p:sp>
      <p:sp>
        <p:nvSpPr>
          <p:cNvPr id="24" name="Google Shape;357;p20" descr="5. People living with dementia can">
            <a:extLst>
              <a:ext uri="{FF2B5EF4-FFF2-40B4-BE49-F238E27FC236}">
                <a16:creationId xmlns:a16="http://schemas.microsoft.com/office/drawing/2014/main" id="{FAD5BB1E-8318-9E4A-7E5E-1006C9B157E5}"/>
              </a:ext>
            </a:extLst>
          </p:cNvPr>
          <p:cNvSpPr txBox="1"/>
          <p:nvPr/>
        </p:nvSpPr>
        <p:spPr>
          <a:xfrm>
            <a:off x="1450394" y="4754656"/>
            <a:ext cx="3717300" cy="831000"/>
          </a:xfrm>
          <a:prstGeom prst="rect">
            <a:avLst/>
          </a:prstGeom>
          <a:solidFill>
            <a:srgbClr val="3F3F3F"/>
          </a:solidFill>
          <a:ln>
            <a:noFill/>
          </a:ln>
        </p:spPr>
        <p:txBody>
          <a:bodyPr spcFirstLastPara="1" wrap="square" lIns="91425" tIns="45700" rIns="91425" bIns="45700" anchor="t" anchorCtr="0">
            <a:spAutoFit/>
          </a:bodyPr>
          <a:lstStyle/>
          <a:p>
            <a:pPr marL="288925" marR="0" lvl="0" indent="-288925" algn="l" rtl="0">
              <a:spcBef>
                <a:spcPts val="0"/>
              </a:spcBef>
              <a:spcAft>
                <a:spcPts val="0"/>
              </a:spcAft>
              <a:buNone/>
            </a:pPr>
            <a:r>
              <a:rPr lang="en-US" sz="2400">
                <a:solidFill>
                  <a:schemeClr val="lt1"/>
                </a:solidFill>
                <a:latin typeface="Calibri"/>
                <a:ea typeface="Calibri"/>
                <a:cs typeface="Calibri"/>
                <a:sym typeface="Calibri"/>
              </a:rPr>
              <a:t>5. People living with dementia can</a:t>
            </a:r>
            <a:endParaRPr/>
          </a:p>
        </p:txBody>
      </p:sp>
      <p:sp>
        <p:nvSpPr>
          <p:cNvPr id="30" name="Google Shape;352;p20" descr="6. A person living with dementia is...">
            <a:extLst>
              <a:ext uri="{FF2B5EF4-FFF2-40B4-BE49-F238E27FC236}">
                <a16:creationId xmlns:a16="http://schemas.microsoft.com/office/drawing/2014/main" id="{E99A23C6-0432-7328-0729-F6CFAB751C96}"/>
              </a:ext>
            </a:extLst>
          </p:cNvPr>
          <p:cNvSpPr txBox="1"/>
          <p:nvPr/>
        </p:nvSpPr>
        <p:spPr>
          <a:xfrm>
            <a:off x="1466179" y="5749764"/>
            <a:ext cx="3717300" cy="923400"/>
          </a:xfrm>
          <a:prstGeom prst="rect">
            <a:avLst/>
          </a:prstGeom>
          <a:solidFill>
            <a:srgbClr val="3F3F3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lt1"/>
                </a:solidFill>
                <a:latin typeface="Calibri"/>
                <a:ea typeface="Calibri"/>
                <a:cs typeface="Calibri"/>
                <a:sym typeface="Calibri"/>
              </a:rPr>
              <a:t>6. A person living with dementia is…</a:t>
            </a:r>
            <a:endParaRPr/>
          </a:p>
        </p:txBody>
      </p:sp>
      <p:sp>
        <p:nvSpPr>
          <p:cNvPr id="25" name="Google Shape;348;p20" descr="a)...more common as people get older, but is not a normal part of healthy aging.">
            <a:extLst>
              <a:ext uri="{FF2B5EF4-FFF2-40B4-BE49-F238E27FC236}">
                <a16:creationId xmlns:a16="http://schemas.microsoft.com/office/drawing/2014/main" id="{584567D9-5EB9-C3A8-98A7-B738F9A4E0CE}"/>
              </a:ext>
            </a:extLst>
          </p:cNvPr>
          <p:cNvSpPr txBox="1"/>
          <p:nvPr/>
        </p:nvSpPr>
        <p:spPr>
          <a:xfrm>
            <a:off x="6989233" y="1569521"/>
            <a:ext cx="5073900" cy="708000"/>
          </a:xfrm>
          <a:prstGeom prst="rect">
            <a:avLst/>
          </a:prstGeom>
          <a:solidFill>
            <a:srgbClr val="FFC000"/>
          </a:solid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000" dirty="0">
                <a:solidFill>
                  <a:schemeClr val="dk1"/>
                </a:solidFill>
                <a:latin typeface="Calibri"/>
                <a:ea typeface="Calibri"/>
                <a:cs typeface="Calibri"/>
                <a:sym typeface="Calibri"/>
              </a:rPr>
              <a:t>a)…more common as people get older, but it is not a normal part of healthy aging.</a:t>
            </a:r>
            <a:endParaRPr dirty="0"/>
          </a:p>
        </p:txBody>
      </p:sp>
      <p:sp>
        <p:nvSpPr>
          <p:cNvPr id="26" name="Google Shape;345;p20" descr="b)...diseases of or injuries to the brain.">
            <a:extLst>
              <a:ext uri="{FF2B5EF4-FFF2-40B4-BE49-F238E27FC236}">
                <a16:creationId xmlns:a16="http://schemas.microsoft.com/office/drawing/2014/main" id="{80DB2F07-E410-D363-4815-1132EB1F5B59}"/>
              </a:ext>
            </a:extLst>
          </p:cNvPr>
          <p:cNvSpPr txBox="1"/>
          <p:nvPr/>
        </p:nvSpPr>
        <p:spPr>
          <a:xfrm>
            <a:off x="6989233" y="2581642"/>
            <a:ext cx="5073900" cy="400200"/>
          </a:xfrm>
          <a:prstGeom prst="rect">
            <a:avLst/>
          </a:prstGeom>
          <a:solidFill>
            <a:srgbClr val="FFC000"/>
          </a:solid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000" dirty="0">
                <a:solidFill>
                  <a:schemeClr val="dk1"/>
                </a:solidFill>
                <a:latin typeface="Calibri"/>
                <a:ea typeface="Calibri"/>
                <a:cs typeface="Calibri"/>
                <a:sym typeface="Calibri"/>
              </a:rPr>
              <a:t>b)…diseases of or injuries to the brain.</a:t>
            </a:r>
            <a:endParaRPr dirty="0"/>
          </a:p>
        </p:txBody>
      </p:sp>
      <p:sp>
        <p:nvSpPr>
          <p:cNvPr id="27" name="Google Shape;350;p20" descr="c) ...live well, especially with their community's support.">
            <a:extLst>
              <a:ext uri="{FF2B5EF4-FFF2-40B4-BE49-F238E27FC236}">
                <a16:creationId xmlns:a16="http://schemas.microsoft.com/office/drawing/2014/main" id="{A397F4BB-F996-DA14-BF58-958861740D42}"/>
              </a:ext>
            </a:extLst>
          </p:cNvPr>
          <p:cNvSpPr txBox="1"/>
          <p:nvPr/>
        </p:nvSpPr>
        <p:spPr>
          <a:xfrm>
            <a:off x="6989233" y="3282136"/>
            <a:ext cx="5073900" cy="708000"/>
          </a:xfrm>
          <a:prstGeom prst="rect">
            <a:avLst/>
          </a:prstGeom>
          <a:solidFill>
            <a:srgbClr val="FFC000"/>
          </a:solid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000" dirty="0">
                <a:solidFill>
                  <a:schemeClr val="dk1"/>
                </a:solidFill>
                <a:latin typeface="Calibri"/>
                <a:ea typeface="Calibri"/>
                <a:cs typeface="Calibri"/>
                <a:sym typeface="Calibri"/>
              </a:rPr>
              <a:t>c)…live well, especially with their community’s support.</a:t>
            </a:r>
            <a:endParaRPr dirty="0"/>
          </a:p>
        </p:txBody>
      </p:sp>
      <p:sp>
        <p:nvSpPr>
          <p:cNvPr id="28" name="Google Shape;358;p20" descr="d)...reduce the risk of developing dementia">
            <a:extLst>
              <a:ext uri="{FF2B5EF4-FFF2-40B4-BE49-F238E27FC236}">
                <a16:creationId xmlns:a16="http://schemas.microsoft.com/office/drawing/2014/main" id="{ED6421DD-071D-FAAF-CEF0-787777FF7826}"/>
              </a:ext>
            </a:extLst>
          </p:cNvPr>
          <p:cNvSpPr txBox="1"/>
          <p:nvPr/>
        </p:nvSpPr>
        <p:spPr>
          <a:xfrm>
            <a:off x="7004994" y="4337217"/>
            <a:ext cx="5051400" cy="400200"/>
          </a:xfrm>
          <a:prstGeom prst="rect">
            <a:avLst/>
          </a:prstGeom>
          <a:solidFill>
            <a:srgbClr val="FFC000"/>
          </a:solid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000" dirty="0">
                <a:solidFill>
                  <a:schemeClr val="dk1"/>
                </a:solidFill>
                <a:latin typeface="Calibri"/>
                <a:ea typeface="Calibri"/>
                <a:cs typeface="Calibri"/>
                <a:sym typeface="Calibri"/>
              </a:rPr>
              <a:t>d)…reduce the risk of developing dementia.</a:t>
            </a:r>
            <a:endParaRPr dirty="0"/>
          </a:p>
        </p:txBody>
      </p:sp>
      <p:sp>
        <p:nvSpPr>
          <p:cNvPr id="29" name="Google Shape;359;p20" descr="e)...just about having memory problems.">
            <a:extLst>
              <a:ext uri="{FF2B5EF4-FFF2-40B4-BE49-F238E27FC236}">
                <a16:creationId xmlns:a16="http://schemas.microsoft.com/office/drawing/2014/main" id="{D14F4535-6AB5-8FB3-B0BD-1A1AA922E9D1}"/>
              </a:ext>
            </a:extLst>
          </p:cNvPr>
          <p:cNvSpPr txBox="1"/>
          <p:nvPr/>
        </p:nvSpPr>
        <p:spPr>
          <a:xfrm>
            <a:off x="7035194" y="5084525"/>
            <a:ext cx="5073900" cy="400200"/>
          </a:xfrm>
          <a:prstGeom prst="rect">
            <a:avLst/>
          </a:prstGeom>
          <a:solidFill>
            <a:srgbClr val="FFC000"/>
          </a:solid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000" dirty="0">
                <a:solidFill>
                  <a:schemeClr val="dk1"/>
                </a:solidFill>
                <a:latin typeface="Calibri"/>
                <a:ea typeface="Calibri"/>
                <a:cs typeface="Calibri"/>
                <a:sym typeface="Calibri"/>
              </a:rPr>
              <a:t>e)…just about having memory problems.</a:t>
            </a:r>
            <a:endParaRPr dirty="0"/>
          </a:p>
        </p:txBody>
      </p:sp>
      <p:sp>
        <p:nvSpPr>
          <p:cNvPr id="32" name="Google Shape;353;p20" descr="f)...a full being - worthy of respect - and is a vital part of their community">
            <a:extLst>
              <a:ext uri="{FF2B5EF4-FFF2-40B4-BE49-F238E27FC236}">
                <a16:creationId xmlns:a16="http://schemas.microsoft.com/office/drawing/2014/main" id="{40E27E9D-6C7E-E4B8-FC67-83E0195A2AB2}"/>
              </a:ext>
            </a:extLst>
          </p:cNvPr>
          <p:cNvSpPr txBox="1"/>
          <p:nvPr/>
        </p:nvSpPr>
        <p:spPr>
          <a:xfrm>
            <a:off x="7008519" y="5831825"/>
            <a:ext cx="5073900" cy="708000"/>
          </a:xfrm>
          <a:prstGeom prst="rect">
            <a:avLst/>
          </a:prstGeom>
          <a:solidFill>
            <a:srgbClr val="FFC000"/>
          </a:solid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000" dirty="0">
                <a:solidFill>
                  <a:schemeClr val="dk1"/>
                </a:solidFill>
                <a:latin typeface="Calibri"/>
                <a:ea typeface="Calibri"/>
                <a:cs typeface="Calibri"/>
                <a:sym typeface="Calibri"/>
              </a:rPr>
              <a:t>f)…a full being - worthy of respect - and is a vital part of their community.</a:t>
            </a:r>
            <a:endParaRPr dirty="0"/>
          </a:p>
        </p:txBody>
      </p:sp>
    </p:spTree>
    <p:extLst>
      <p:ext uri="{BB962C8B-B14F-4D97-AF65-F5344CB8AC3E}">
        <p14:creationId xmlns:p14="http://schemas.microsoft.com/office/powerpoint/2010/main" val="326881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ix Key Messages">
            <a:extLst>
              <a:ext uri="{FF2B5EF4-FFF2-40B4-BE49-F238E27FC236}">
                <a16:creationId xmlns:a16="http://schemas.microsoft.com/office/drawing/2014/main" id="{115296CD-765E-466B-AC86-6988C4F21A89}"/>
              </a:ext>
              <a:ext uri="{C183D7F6-B498-43B3-948B-1728B52AA6E4}">
                <adec:decorative xmlns:adec="http://schemas.microsoft.com/office/drawing/2017/decorative" val="0"/>
              </a:ext>
            </a:extLst>
          </p:cNvPr>
          <p:cNvSpPr>
            <a:spLocks noGrp="1"/>
          </p:cNvSpPr>
          <p:nvPr>
            <p:ph type="title"/>
          </p:nvPr>
        </p:nvSpPr>
        <p:spPr/>
        <p:txBody>
          <a:bodyPr/>
          <a:lstStyle/>
          <a:p>
            <a:pPr algn="ctr"/>
            <a:r>
              <a:rPr lang="en-US" dirty="0">
                <a:solidFill>
                  <a:srgbClr val="A65F27"/>
                </a:solidFill>
              </a:rPr>
              <a:t>SIX</a:t>
            </a:r>
            <a:r>
              <a:rPr lang="en-US" dirty="0"/>
              <a:t> Key Messages</a:t>
            </a:r>
          </a:p>
        </p:txBody>
      </p:sp>
      <p:sp>
        <p:nvSpPr>
          <p:cNvPr id="11" name="Google Shape;344;p20" descr="1. Dementia is caused by...">
            <a:extLst>
              <a:ext uri="{FF2B5EF4-FFF2-40B4-BE49-F238E27FC236}">
                <a16:creationId xmlns:a16="http://schemas.microsoft.com/office/drawing/2014/main" id="{A6CB17EA-8B1B-B0C4-E06E-4CE6702C47B0}"/>
              </a:ext>
              <a:ext uri="{C183D7F6-B498-43B3-948B-1728B52AA6E4}">
                <adec:decorative xmlns:adec="http://schemas.microsoft.com/office/drawing/2017/decorative" val="0"/>
              </a:ext>
            </a:extLst>
          </p:cNvPr>
          <p:cNvSpPr txBox="1"/>
          <p:nvPr/>
        </p:nvSpPr>
        <p:spPr>
          <a:xfrm>
            <a:off x="1450432" y="1569521"/>
            <a:ext cx="3717300" cy="461700"/>
          </a:xfrm>
          <a:prstGeom prst="rect">
            <a:avLst/>
          </a:prstGeom>
          <a:solidFill>
            <a:srgbClr val="3F3F3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Calibri"/>
                <a:cs typeface="Calibri"/>
                <a:sym typeface="Calibri"/>
              </a:rPr>
              <a:t>1. Dementia is caused by…</a:t>
            </a: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12" name="Google Shape;343;p20" descr="arrow 1">
            <a:extLst>
              <a:ext uri="{FF2B5EF4-FFF2-40B4-BE49-F238E27FC236}">
                <a16:creationId xmlns:a16="http://schemas.microsoft.com/office/drawing/2014/main" id="{04584720-4017-65AF-2F0C-A7F3D83C417C}"/>
              </a:ext>
              <a:ext uri="{C183D7F6-B498-43B3-948B-1728B52AA6E4}">
                <adec:decorative xmlns:adec="http://schemas.microsoft.com/office/drawing/2017/decorative" val="0"/>
              </a:ext>
            </a:extLst>
          </p:cNvPr>
          <p:cNvCxnSpPr>
            <a:cxnSpLocks/>
          </p:cNvCxnSpPr>
          <p:nvPr/>
        </p:nvCxnSpPr>
        <p:spPr>
          <a:xfrm>
            <a:off x="5202768" y="1781299"/>
            <a:ext cx="1786465" cy="1009402"/>
          </a:xfrm>
          <a:prstGeom prst="straightConnector1">
            <a:avLst/>
          </a:prstGeom>
          <a:noFill/>
          <a:ln w="57150" cap="flat" cmpd="sng">
            <a:solidFill>
              <a:srgbClr val="7A2975"/>
            </a:solidFill>
            <a:prstDash val="solid"/>
            <a:miter lim="800000"/>
            <a:headEnd type="none" w="sm" len="sm"/>
            <a:tailEnd type="triangle" w="med" len="med"/>
          </a:ln>
        </p:spPr>
      </p:cxnSp>
      <p:sp>
        <p:nvSpPr>
          <p:cNvPr id="26" name="Google Shape;345;p20" descr="b) diseases of or injuries ot the brain">
            <a:extLst>
              <a:ext uri="{FF2B5EF4-FFF2-40B4-BE49-F238E27FC236}">
                <a16:creationId xmlns:a16="http://schemas.microsoft.com/office/drawing/2014/main" id="{80DB2F07-E410-D363-4815-1132EB1F5B59}"/>
              </a:ext>
              <a:ext uri="{C183D7F6-B498-43B3-948B-1728B52AA6E4}">
                <adec:decorative xmlns:adec="http://schemas.microsoft.com/office/drawing/2017/decorative" val="0"/>
              </a:ext>
            </a:extLst>
          </p:cNvPr>
          <p:cNvSpPr txBox="1"/>
          <p:nvPr/>
        </p:nvSpPr>
        <p:spPr>
          <a:xfrm>
            <a:off x="6989233" y="2581642"/>
            <a:ext cx="5073900" cy="400200"/>
          </a:xfrm>
          <a:prstGeom prst="rect">
            <a:avLst/>
          </a:prstGeom>
          <a:solidFill>
            <a:srgbClr val="FFC000"/>
          </a:solidFill>
          <a:ln>
            <a:noFill/>
          </a:ln>
        </p:spPr>
        <p:txBody>
          <a:bodyPr spcFirstLastPara="1" wrap="square" lIns="91425" tIns="45700" rIns="91425" bIns="45700" anchor="t" anchorCtr="0">
            <a:spAutoFit/>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Calibri"/>
                <a:cs typeface="Calibri"/>
                <a:sym typeface="Calibri"/>
              </a:rPr>
              <a:t>b)…diseases of or injuries to the brain.</a:t>
            </a: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Google Shape;354;p20" descr="2. There are things you can do to...">
            <a:extLst>
              <a:ext uri="{FF2B5EF4-FFF2-40B4-BE49-F238E27FC236}">
                <a16:creationId xmlns:a16="http://schemas.microsoft.com/office/drawing/2014/main" id="{8782DD12-598B-5B76-A365-5CC5EAC294BE}"/>
              </a:ext>
              <a:ext uri="{C183D7F6-B498-43B3-948B-1728B52AA6E4}">
                <adec:decorative xmlns:adec="http://schemas.microsoft.com/office/drawing/2017/decorative" val="0"/>
              </a:ext>
            </a:extLst>
          </p:cNvPr>
          <p:cNvSpPr txBox="1"/>
          <p:nvPr/>
        </p:nvSpPr>
        <p:spPr>
          <a:xfrm>
            <a:off x="1466182" y="2244637"/>
            <a:ext cx="3717300" cy="831000"/>
          </a:xfrm>
          <a:prstGeom prst="rect">
            <a:avLst/>
          </a:prstGeom>
          <a:solidFill>
            <a:srgbClr val="3F3F3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Calibri"/>
                <a:cs typeface="Calibri"/>
                <a:sym typeface="Calibri"/>
              </a:rPr>
              <a:t>2. There are things you can do to…</a:t>
            </a: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15" name="Google Shape;347;p20" descr="arrow 2">
            <a:extLst>
              <a:ext uri="{FF2B5EF4-FFF2-40B4-BE49-F238E27FC236}">
                <a16:creationId xmlns:a16="http://schemas.microsoft.com/office/drawing/2014/main" id="{C54AF973-F774-1700-A734-B9D06646D270}"/>
              </a:ext>
              <a:ext uri="{C183D7F6-B498-43B3-948B-1728B52AA6E4}">
                <adec:decorative xmlns:adec="http://schemas.microsoft.com/office/drawing/2017/decorative" val="0"/>
              </a:ext>
            </a:extLst>
          </p:cNvPr>
          <p:cNvCxnSpPr>
            <a:cxnSpLocks/>
          </p:cNvCxnSpPr>
          <p:nvPr/>
        </p:nvCxnSpPr>
        <p:spPr>
          <a:xfrm>
            <a:off x="5202768" y="2695699"/>
            <a:ext cx="1802226" cy="1841618"/>
          </a:xfrm>
          <a:prstGeom prst="straightConnector1">
            <a:avLst/>
          </a:prstGeom>
          <a:noFill/>
          <a:ln w="57150" cap="flat" cmpd="sng">
            <a:solidFill>
              <a:srgbClr val="7A2975"/>
            </a:solidFill>
            <a:prstDash val="solid"/>
            <a:miter lim="800000"/>
            <a:headEnd type="none" w="sm" len="sm"/>
            <a:tailEnd type="triangle" w="med" len="med"/>
          </a:ln>
        </p:spPr>
      </p:cxnSp>
      <p:sp>
        <p:nvSpPr>
          <p:cNvPr id="28" name="Google Shape;358;p20" descr="d)...reduce the risk of developing dementia">
            <a:extLst>
              <a:ext uri="{FF2B5EF4-FFF2-40B4-BE49-F238E27FC236}">
                <a16:creationId xmlns:a16="http://schemas.microsoft.com/office/drawing/2014/main" id="{ED6421DD-071D-FAAF-CEF0-787777FF7826}"/>
              </a:ext>
              <a:ext uri="{C183D7F6-B498-43B3-948B-1728B52AA6E4}">
                <adec:decorative xmlns:adec="http://schemas.microsoft.com/office/drawing/2017/decorative" val="0"/>
              </a:ext>
            </a:extLst>
          </p:cNvPr>
          <p:cNvSpPr txBox="1"/>
          <p:nvPr/>
        </p:nvSpPr>
        <p:spPr>
          <a:xfrm>
            <a:off x="7004994" y="4337217"/>
            <a:ext cx="5051400" cy="400200"/>
          </a:xfrm>
          <a:prstGeom prst="rect">
            <a:avLst/>
          </a:prstGeom>
          <a:solidFill>
            <a:srgbClr val="FFC000"/>
          </a:solidFill>
          <a:ln>
            <a:noFill/>
          </a:ln>
        </p:spPr>
        <p:txBody>
          <a:bodyPr spcFirstLastPara="1" wrap="square" lIns="91425" tIns="45700" rIns="91425" bIns="45700" anchor="t" anchorCtr="0">
            <a:spAutoFit/>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Calibri"/>
                <a:cs typeface="Calibri"/>
                <a:sym typeface="Calibri"/>
              </a:rPr>
              <a:t>d)…reduce the risk of developing dementia.</a:t>
            </a: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Google Shape;355;p20" descr="3. Dementia becomes...">
            <a:extLst>
              <a:ext uri="{FF2B5EF4-FFF2-40B4-BE49-F238E27FC236}">
                <a16:creationId xmlns:a16="http://schemas.microsoft.com/office/drawing/2014/main" id="{19CF2933-603E-B76B-A9F8-40DF7406AE82}"/>
              </a:ext>
              <a:ext uri="{C183D7F6-B498-43B3-948B-1728B52AA6E4}">
                <adec:decorative xmlns:adec="http://schemas.microsoft.com/office/drawing/2017/decorative" val="0"/>
              </a:ext>
            </a:extLst>
          </p:cNvPr>
          <p:cNvSpPr txBox="1"/>
          <p:nvPr/>
        </p:nvSpPr>
        <p:spPr>
          <a:xfrm>
            <a:off x="1450432" y="3327502"/>
            <a:ext cx="3717300" cy="461700"/>
          </a:xfrm>
          <a:prstGeom prst="rect">
            <a:avLst/>
          </a:prstGeom>
          <a:solidFill>
            <a:srgbClr val="3F3F3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Calibri"/>
                <a:cs typeface="Calibri"/>
                <a:sym typeface="Calibri"/>
              </a:rPr>
              <a:t>3. Dementia becomes…</a:t>
            </a: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16" name="Google Shape;347;p20" descr="arrow 3">
            <a:extLst>
              <a:ext uri="{FF2B5EF4-FFF2-40B4-BE49-F238E27FC236}">
                <a16:creationId xmlns:a16="http://schemas.microsoft.com/office/drawing/2014/main" id="{1C8F701F-4368-5961-4BD2-ACD3C2A854DB}"/>
              </a:ext>
              <a:ext uri="{C183D7F6-B498-43B3-948B-1728B52AA6E4}">
                <adec:decorative xmlns:adec="http://schemas.microsoft.com/office/drawing/2017/decorative" val="0"/>
              </a:ext>
            </a:extLst>
          </p:cNvPr>
          <p:cNvCxnSpPr>
            <a:cxnSpLocks/>
          </p:cNvCxnSpPr>
          <p:nvPr/>
        </p:nvCxnSpPr>
        <p:spPr>
          <a:xfrm flipV="1">
            <a:off x="5202768" y="1923521"/>
            <a:ext cx="1786465" cy="1603450"/>
          </a:xfrm>
          <a:prstGeom prst="straightConnector1">
            <a:avLst/>
          </a:prstGeom>
          <a:noFill/>
          <a:ln w="57150" cap="flat" cmpd="sng">
            <a:solidFill>
              <a:srgbClr val="7A2975"/>
            </a:solidFill>
            <a:prstDash val="solid"/>
            <a:miter lim="800000"/>
            <a:headEnd type="none" w="sm" len="sm"/>
            <a:tailEnd type="triangle" w="med" len="med"/>
          </a:ln>
        </p:spPr>
      </p:cxnSp>
      <p:sp>
        <p:nvSpPr>
          <p:cNvPr id="25" name="Google Shape;348;p20" descr="a) ...more common as people get older, but it is not a normal part of healthy aging">
            <a:extLst>
              <a:ext uri="{FF2B5EF4-FFF2-40B4-BE49-F238E27FC236}">
                <a16:creationId xmlns:a16="http://schemas.microsoft.com/office/drawing/2014/main" id="{584567D9-5EB9-C3A8-98A7-B738F9A4E0CE}"/>
              </a:ext>
              <a:ext uri="{C183D7F6-B498-43B3-948B-1728B52AA6E4}">
                <adec:decorative xmlns:adec="http://schemas.microsoft.com/office/drawing/2017/decorative" val="0"/>
              </a:ext>
            </a:extLst>
          </p:cNvPr>
          <p:cNvSpPr txBox="1"/>
          <p:nvPr/>
        </p:nvSpPr>
        <p:spPr>
          <a:xfrm>
            <a:off x="6989233" y="1569521"/>
            <a:ext cx="5073900" cy="708000"/>
          </a:xfrm>
          <a:prstGeom prst="rect">
            <a:avLst/>
          </a:prstGeom>
          <a:solidFill>
            <a:srgbClr val="FFC000"/>
          </a:solidFill>
          <a:ln>
            <a:noFill/>
          </a:ln>
        </p:spPr>
        <p:txBody>
          <a:bodyPr spcFirstLastPara="1" wrap="square" lIns="91425" tIns="45700" rIns="91425" bIns="45700" anchor="t" anchorCtr="0">
            <a:spAutoFit/>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Calibri"/>
                <a:cs typeface="Calibri"/>
                <a:sym typeface="Calibri"/>
              </a:rPr>
              <a:t>a)…more common as people get older, but it is not a normal part of healthy aging.</a:t>
            </a: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Google Shape;356;p20" descr="4. Dementia is not...">
            <a:extLst>
              <a:ext uri="{FF2B5EF4-FFF2-40B4-BE49-F238E27FC236}">
                <a16:creationId xmlns:a16="http://schemas.microsoft.com/office/drawing/2014/main" id="{4D7F85CC-74AA-D10A-C321-67A7096F1D73}"/>
              </a:ext>
              <a:ext uri="{C183D7F6-B498-43B3-948B-1728B52AA6E4}">
                <adec:decorative xmlns:adec="http://schemas.microsoft.com/office/drawing/2017/decorative" val="0"/>
              </a:ext>
            </a:extLst>
          </p:cNvPr>
          <p:cNvSpPr txBox="1"/>
          <p:nvPr/>
        </p:nvSpPr>
        <p:spPr>
          <a:xfrm>
            <a:off x="1450407" y="4041080"/>
            <a:ext cx="3717300" cy="461700"/>
          </a:xfrm>
          <a:prstGeom prst="rect">
            <a:avLst/>
          </a:prstGeom>
          <a:solidFill>
            <a:srgbClr val="3F3F3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Calibri"/>
                <a:cs typeface="Calibri"/>
                <a:sym typeface="Calibri"/>
              </a:rPr>
              <a:t>4. Dementia is not…</a:t>
            </a: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18" name="Google Shape;360;p20" descr="arrow 4">
            <a:extLst>
              <a:ext uri="{FF2B5EF4-FFF2-40B4-BE49-F238E27FC236}">
                <a16:creationId xmlns:a16="http://schemas.microsoft.com/office/drawing/2014/main" id="{0ABC4966-9192-7971-6ADC-43727DF25F5C}"/>
              </a:ext>
              <a:ext uri="{C183D7F6-B498-43B3-948B-1728B52AA6E4}">
                <adec:decorative xmlns:adec="http://schemas.microsoft.com/office/drawing/2017/decorative" val="0"/>
              </a:ext>
            </a:extLst>
          </p:cNvPr>
          <p:cNvCxnSpPr>
            <a:cxnSpLocks/>
          </p:cNvCxnSpPr>
          <p:nvPr/>
        </p:nvCxnSpPr>
        <p:spPr>
          <a:xfrm>
            <a:off x="5202768" y="4239491"/>
            <a:ext cx="1856176" cy="1045134"/>
          </a:xfrm>
          <a:prstGeom prst="straightConnector1">
            <a:avLst/>
          </a:prstGeom>
          <a:noFill/>
          <a:ln w="57150" cap="flat" cmpd="sng">
            <a:solidFill>
              <a:srgbClr val="7A2975"/>
            </a:solidFill>
            <a:prstDash val="solid"/>
            <a:miter lim="800000"/>
            <a:headEnd type="none" w="sm" len="sm"/>
            <a:tailEnd type="triangle" w="med" len="med"/>
          </a:ln>
        </p:spPr>
      </p:cxnSp>
      <p:sp>
        <p:nvSpPr>
          <p:cNvPr id="29" name="Google Shape;359;p20" descr="e)...just about having memory problems">
            <a:extLst>
              <a:ext uri="{FF2B5EF4-FFF2-40B4-BE49-F238E27FC236}">
                <a16:creationId xmlns:a16="http://schemas.microsoft.com/office/drawing/2014/main" id="{D14F4535-6AB5-8FB3-B0BD-1A1AA922E9D1}"/>
              </a:ext>
              <a:ext uri="{C183D7F6-B498-43B3-948B-1728B52AA6E4}">
                <adec:decorative xmlns:adec="http://schemas.microsoft.com/office/drawing/2017/decorative" val="0"/>
              </a:ext>
            </a:extLst>
          </p:cNvPr>
          <p:cNvSpPr txBox="1"/>
          <p:nvPr/>
        </p:nvSpPr>
        <p:spPr>
          <a:xfrm>
            <a:off x="7035194" y="5084525"/>
            <a:ext cx="5073900" cy="400200"/>
          </a:xfrm>
          <a:prstGeom prst="rect">
            <a:avLst/>
          </a:prstGeom>
          <a:solidFill>
            <a:srgbClr val="FFC000"/>
          </a:solidFill>
          <a:ln>
            <a:noFill/>
          </a:ln>
        </p:spPr>
        <p:txBody>
          <a:bodyPr spcFirstLastPara="1" wrap="square" lIns="91425" tIns="45700" rIns="91425" bIns="45700" anchor="t" anchorCtr="0">
            <a:spAutoFit/>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Calibri"/>
                <a:cs typeface="Calibri"/>
                <a:sym typeface="Calibri"/>
              </a:rPr>
              <a:t>e)…just about having memory problems.</a:t>
            </a: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Google Shape;357;p20" descr="5. People living with dementia can">
            <a:extLst>
              <a:ext uri="{FF2B5EF4-FFF2-40B4-BE49-F238E27FC236}">
                <a16:creationId xmlns:a16="http://schemas.microsoft.com/office/drawing/2014/main" id="{245A4329-C22F-007E-B22D-0EAEDEB8029A}"/>
              </a:ext>
              <a:ext uri="{C183D7F6-B498-43B3-948B-1728B52AA6E4}">
                <adec:decorative xmlns:adec="http://schemas.microsoft.com/office/drawing/2017/decorative" val="0"/>
              </a:ext>
            </a:extLst>
          </p:cNvPr>
          <p:cNvSpPr txBox="1"/>
          <p:nvPr/>
        </p:nvSpPr>
        <p:spPr>
          <a:xfrm>
            <a:off x="1450394" y="4754656"/>
            <a:ext cx="3717300" cy="831000"/>
          </a:xfrm>
          <a:prstGeom prst="rect">
            <a:avLst/>
          </a:prstGeom>
          <a:solidFill>
            <a:srgbClr val="3F3F3F"/>
          </a:solidFill>
          <a:ln>
            <a:noFill/>
          </a:ln>
        </p:spPr>
        <p:txBody>
          <a:bodyPr spcFirstLastPara="1" wrap="square" lIns="91425" tIns="45700" rIns="91425" bIns="45700" anchor="t" anchorCtr="0">
            <a:spAutoFit/>
          </a:bodyPr>
          <a:lstStyle/>
          <a:p>
            <a:pPr marL="288925" marR="0" lvl="0" indent="-288925"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Calibri"/>
                <a:cs typeface="Calibri"/>
                <a:sym typeface="Calibri"/>
              </a:rPr>
              <a:t>5. People living with dementia can</a:t>
            </a: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20" name="Google Shape;349;p20" descr="arrow 5">
            <a:extLst>
              <a:ext uri="{FF2B5EF4-FFF2-40B4-BE49-F238E27FC236}">
                <a16:creationId xmlns:a16="http://schemas.microsoft.com/office/drawing/2014/main" id="{8B596457-65DA-5DB1-8C61-76D4BB678B1D}"/>
              </a:ext>
              <a:ext uri="{C183D7F6-B498-43B3-948B-1728B52AA6E4}">
                <adec:decorative xmlns:adec="http://schemas.microsoft.com/office/drawing/2017/decorative" val="0"/>
              </a:ext>
            </a:extLst>
          </p:cNvPr>
          <p:cNvCxnSpPr>
            <a:cxnSpLocks/>
            <a:stCxn id="19" idx="3"/>
          </p:cNvCxnSpPr>
          <p:nvPr/>
        </p:nvCxnSpPr>
        <p:spPr>
          <a:xfrm flipV="1">
            <a:off x="5167694" y="3636136"/>
            <a:ext cx="1821539" cy="1534020"/>
          </a:xfrm>
          <a:prstGeom prst="straightConnector1">
            <a:avLst/>
          </a:prstGeom>
          <a:noFill/>
          <a:ln w="57150" cap="flat" cmpd="sng">
            <a:solidFill>
              <a:srgbClr val="7A2975"/>
            </a:solidFill>
            <a:prstDash val="solid"/>
            <a:miter lim="800000"/>
            <a:headEnd type="none" w="sm" len="sm"/>
            <a:tailEnd type="triangle" w="med" len="med"/>
          </a:ln>
        </p:spPr>
      </p:cxnSp>
      <p:sp>
        <p:nvSpPr>
          <p:cNvPr id="27" name="Google Shape;350;p20" descr="c)...live well, especially with their community's support">
            <a:extLst>
              <a:ext uri="{FF2B5EF4-FFF2-40B4-BE49-F238E27FC236}">
                <a16:creationId xmlns:a16="http://schemas.microsoft.com/office/drawing/2014/main" id="{A397F4BB-F996-DA14-BF58-958861740D42}"/>
              </a:ext>
              <a:ext uri="{C183D7F6-B498-43B3-948B-1728B52AA6E4}">
                <adec:decorative xmlns:adec="http://schemas.microsoft.com/office/drawing/2017/decorative" val="0"/>
              </a:ext>
            </a:extLst>
          </p:cNvPr>
          <p:cNvSpPr txBox="1"/>
          <p:nvPr/>
        </p:nvSpPr>
        <p:spPr>
          <a:xfrm>
            <a:off x="6989233" y="3282136"/>
            <a:ext cx="5073900" cy="708000"/>
          </a:xfrm>
          <a:prstGeom prst="rect">
            <a:avLst/>
          </a:prstGeom>
          <a:solidFill>
            <a:srgbClr val="FFC000"/>
          </a:solidFill>
          <a:ln>
            <a:noFill/>
          </a:ln>
        </p:spPr>
        <p:txBody>
          <a:bodyPr spcFirstLastPara="1" wrap="square" lIns="91425" tIns="45700" rIns="91425" bIns="45700" anchor="t" anchorCtr="0">
            <a:spAutoFit/>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Calibri"/>
                <a:cs typeface="Calibri"/>
                <a:sym typeface="Calibri"/>
              </a:rPr>
              <a:t>c)…live well, especially with their community’s support.</a:t>
            </a: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Google Shape;352;p20" descr="6. A person living with dementia is...">
            <a:extLst>
              <a:ext uri="{FF2B5EF4-FFF2-40B4-BE49-F238E27FC236}">
                <a16:creationId xmlns:a16="http://schemas.microsoft.com/office/drawing/2014/main" id="{022AD51B-0323-8E23-0CDC-0C73E5F9CCE8}"/>
              </a:ext>
              <a:ext uri="{C183D7F6-B498-43B3-948B-1728B52AA6E4}">
                <adec:decorative xmlns:adec="http://schemas.microsoft.com/office/drawing/2017/decorative" val="0"/>
              </a:ext>
            </a:extLst>
          </p:cNvPr>
          <p:cNvSpPr txBox="1"/>
          <p:nvPr/>
        </p:nvSpPr>
        <p:spPr>
          <a:xfrm>
            <a:off x="1466179" y="5749764"/>
            <a:ext cx="3717300" cy="923400"/>
          </a:xfrm>
          <a:prstGeom prst="rect">
            <a:avLst/>
          </a:prstGeom>
          <a:solidFill>
            <a:srgbClr val="3F3F3F"/>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Calibri"/>
                <a:cs typeface="Calibri"/>
                <a:sym typeface="Calibri"/>
              </a:rPr>
              <a:t>6. A person living with dementia is…</a:t>
            </a: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23" name="Google Shape;351;p20" descr="arrow 6">
            <a:extLst>
              <a:ext uri="{FF2B5EF4-FFF2-40B4-BE49-F238E27FC236}">
                <a16:creationId xmlns:a16="http://schemas.microsoft.com/office/drawing/2014/main" id="{1C00B190-3259-DFD2-C396-95E5003773F1}"/>
              </a:ext>
              <a:ext uri="{C183D7F6-B498-43B3-948B-1728B52AA6E4}">
                <adec:decorative xmlns:adec="http://schemas.microsoft.com/office/drawing/2017/decorative" val="0"/>
              </a:ext>
            </a:extLst>
          </p:cNvPr>
          <p:cNvCxnSpPr>
            <a:cxnSpLocks/>
            <a:stCxn id="22" idx="3"/>
          </p:cNvCxnSpPr>
          <p:nvPr/>
        </p:nvCxnSpPr>
        <p:spPr>
          <a:xfrm flipV="1">
            <a:off x="5183479" y="6185975"/>
            <a:ext cx="1824946" cy="25489"/>
          </a:xfrm>
          <a:prstGeom prst="straightConnector1">
            <a:avLst/>
          </a:prstGeom>
          <a:noFill/>
          <a:ln w="57150" cap="flat" cmpd="sng">
            <a:solidFill>
              <a:srgbClr val="7A2975"/>
            </a:solidFill>
            <a:prstDash val="solid"/>
            <a:miter lim="800000"/>
            <a:headEnd type="none" w="sm" len="sm"/>
            <a:tailEnd type="triangle" w="med" len="med"/>
          </a:ln>
        </p:spPr>
      </p:cxnSp>
      <p:sp>
        <p:nvSpPr>
          <p:cNvPr id="32" name="Google Shape;353;p20" descr="f)...a full being - worthy of respect - and is a vital part of their community">
            <a:extLst>
              <a:ext uri="{FF2B5EF4-FFF2-40B4-BE49-F238E27FC236}">
                <a16:creationId xmlns:a16="http://schemas.microsoft.com/office/drawing/2014/main" id="{40E27E9D-6C7E-E4B8-FC67-83E0195A2AB2}"/>
              </a:ext>
              <a:ext uri="{C183D7F6-B498-43B3-948B-1728B52AA6E4}">
                <adec:decorative xmlns:adec="http://schemas.microsoft.com/office/drawing/2017/decorative" val="0"/>
              </a:ext>
            </a:extLst>
          </p:cNvPr>
          <p:cNvSpPr txBox="1"/>
          <p:nvPr/>
        </p:nvSpPr>
        <p:spPr>
          <a:xfrm>
            <a:off x="7008519" y="5831825"/>
            <a:ext cx="5073900" cy="708000"/>
          </a:xfrm>
          <a:prstGeom prst="rect">
            <a:avLst/>
          </a:prstGeom>
          <a:solidFill>
            <a:srgbClr val="FFC000"/>
          </a:solidFill>
          <a:ln>
            <a:noFill/>
          </a:ln>
        </p:spPr>
        <p:txBody>
          <a:bodyPr spcFirstLastPara="1" wrap="square" lIns="91425" tIns="45700" rIns="91425" bIns="45700" anchor="t" anchorCtr="0">
            <a:spAutoFit/>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Calibri"/>
                <a:cs typeface="Calibri"/>
                <a:sym typeface="Calibri"/>
              </a:rPr>
              <a:t>f)…a full being - worthy of respect - and is a vital part of their community.</a:t>
            </a: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0960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veryday Tasks - Page 7">
            <a:extLst>
              <a:ext uri="{FF2B5EF4-FFF2-40B4-BE49-F238E27FC236}">
                <a16:creationId xmlns:a16="http://schemas.microsoft.com/office/drawing/2014/main" id="{4AC2A58F-FE6F-423B-973A-0C326B01134F}"/>
              </a:ext>
              <a:ext uri="{C183D7F6-B498-43B3-948B-1728B52AA6E4}">
                <adec:decorative xmlns:adec="http://schemas.microsoft.com/office/drawing/2017/decorative" val="0"/>
              </a:ext>
            </a:extLst>
          </p:cNvPr>
          <p:cNvSpPr>
            <a:spLocks noGrp="1"/>
          </p:cNvSpPr>
          <p:nvPr>
            <p:ph type="title"/>
          </p:nvPr>
        </p:nvSpPr>
        <p:spPr/>
        <p:txBody>
          <a:bodyPr/>
          <a:lstStyle/>
          <a:p>
            <a:pPr algn="ctr"/>
            <a:r>
              <a:rPr lang="en-US" dirty="0"/>
              <a:t>Everyday Tasks – Page 7</a:t>
            </a:r>
          </a:p>
        </p:txBody>
      </p:sp>
      <p:sp>
        <p:nvSpPr>
          <p:cNvPr id="4" name="Content Placeholder 2" descr="Develop a step-by-step instruction list to…&#10;">
            <a:extLst>
              <a:ext uri="{FF2B5EF4-FFF2-40B4-BE49-F238E27FC236}">
                <a16:creationId xmlns:a16="http://schemas.microsoft.com/office/drawing/2014/main" id="{E9346D8B-C2F0-4796-9B1A-DC038A68EF47}"/>
              </a:ext>
              <a:ext uri="{C183D7F6-B498-43B3-948B-1728B52AA6E4}">
                <adec:decorative xmlns:adec="http://schemas.microsoft.com/office/drawing/2017/decorative" val="0"/>
              </a:ext>
            </a:extLst>
          </p:cNvPr>
          <p:cNvSpPr>
            <a:spLocks noGrp="1"/>
          </p:cNvSpPr>
          <p:nvPr>
            <p:ph idx="1"/>
          </p:nvPr>
        </p:nvSpPr>
        <p:spPr>
          <a:xfrm>
            <a:off x="1277654" y="1368105"/>
            <a:ext cx="9765883" cy="1036163"/>
          </a:xfrm>
        </p:spPr>
        <p:txBody>
          <a:bodyPr vert="horz" lIns="91440" tIns="45720" rIns="91440" bIns="45720" rtlCol="0" anchor="t">
            <a:normAutofit/>
          </a:bodyPr>
          <a:lstStyle/>
          <a:p>
            <a:pPr marL="0" indent="0">
              <a:lnSpc>
                <a:spcPct val="150000"/>
              </a:lnSpc>
              <a:buNone/>
            </a:pPr>
            <a:r>
              <a:rPr lang="en-US" dirty="0">
                <a:ea typeface="Verdana" panose="020B0604030504040204" pitchFamily="34" charset="0"/>
              </a:rPr>
              <a:t>Develop a step-by-step instruction list to…</a:t>
            </a:r>
          </a:p>
          <a:p>
            <a:pPr marL="0" indent="0">
              <a:lnSpc>
                <a:spcPct val="150000"/>
              </a:lnSpc>
              <a:buNone/>
            </a:pPr>
            <a:endParaRPr lang="en-US" dirty="0">
              <a:solidFill>
                <a:schemeClr val="accent2"/>
              </a:solidFill>
              <a:ea typeface="Verdana" panose="020B0604030504040204" pitchFamily="34" charset="0"/>
            </a:endParaRPr>
          </a:p>
          <a:p>
            <a:pPr marL="0" indent="0">
              <a:lnSpc>
                <a:spcPct val="150000"/>
              </a:lnSpc>
              <a:buNone/>
            </a:pPr>
            <a:endParaRPr lang="en-US" dirty="0">
              <a:solidFill>
                <a:schemeClr val="accent2"/>
              </a:solidFill>
              <a:ea typeface="Verdana" panose="020B0604030504040204" pitchFamily="34" charset="0"/>
            </a:endParaRPr>
          </a:p>
          <a:p>
            <a:pPr marL="0" indent="0">
              <a:lnSpc>
                <a:spcPct val="150000"/>
              </a:lnSpc>
              <a:buNone/>
            </a:pPr>
            <a:endParaRPr lang="en-US" dirty="0">
              <a:solidFill>
                <a:schemeClr val="accent2"/>
              </a:solidFill>
              <a:ea typeface="Verdana" panose="020B0604030504040204" pitchFamily="34" charset="0"/>
            </a:endParaRPr>
          </a:p>
        </p:txBody>
      </p:sp>
      <p:pic>
        <p:nvPicPr>
          <p:cNvPr id="5" name="Picture 4" descr="People checking out at cash register">
            <a:extLst>
              <a:ext uri="{FF2B5EF4-FFF2-40B4-BE49-F238E27FC236}">
                <a16:creationId xmlns:a16="http://schemas.microsoft.com/office/drawing/2014/main" id="{CE4E339C-B730-47B1-B554-037FE8367465}"/>
              </a:ext>
              <a:ext uri="{C183D7F6-B498-43B3-948B-1728B52AA6E4}">
                <adec:decorative xmlns:adec="http://schemas.microsoft.com/office/drawing/2017/decorative" val="0"/>
              </a:ext>
            </a:extLst>
          </p:cNvPr>
          <p:cNvPicPr>
            <a:picLocks noChangeAspect="1"/>
          </p:cNvPicPr>
          <p:nvPr/>
        </p:nvPicPr>
        <p:blipFill rotWithShape="1">
          <a:blip r:embed="rId3"/>
          <a:srcRect l="33837"/>
          <a:stretch/>
        </p:blipFill>
        <p:spPr>
          <a:xfrm>
            <a:off x="1352082" y="2590332"/>
            <a:ext cx="5274010" cy="1992301"/>
          </a:xfrm>
          <a:prstGeom prst="rect">
            <a:avLst/>
          </a:prstGeom>
          <a:ln>
            <a:noFill/>
          </a:ln>
          <a:effectLst>
            <a:outerShdw blurRad="292100" dist="139700" dir="2700000" algn="tl" rotWithShape="0">
              <a:srgbClr val="333333">
                <a:alpha val="65000"/>
              </a:srgbClr>
            </a:outerShdw>
          </a:effectLst>
        </p:spPr>
      </p:pic>
      <p:sp>
        <p:nvSpPr>
          <p:cNvPr id="6" name="Rectangle 5" descr="check out at the grocery store">
            <a:extLst>
              <a:ext uri="{FF2B5EF4-FFF2-40B4-BE49-F238E27FC236}">
                <a16:creationId xmlns:a16="http://schemas.microsoft.com/office/drawing/2014/main" id="{0F61FF00-582D-490A-9E1F-C69CB7B4EB19}"/>
              </a:ext>
              <a:ext uri="{C183D7F6-B498-43B3-948B-1728B52AA6E4}">
                <adec:decorative xmlns:adec="http://schemas.microsoft.com/office/drawing/2017/decorative" val="0"/>
              </a:ext>
            </a:extLst>
          </p:cNvPr>
          <p:cNvSpPr/>
          <p:nvPr/>
        </p:nvSpPr>
        <p:spPr>
          <a:xfrm>
            <a:off x="7060270" y="2258319"/>
            <a:ext cx="4536777" cy="2585323"/>
          </a:xfrm>
          <a:prstGeom prst="rect">
            <a:avLst/>
          </a:prstGeom>
        </p:spPr>
        <p:txBody>
          <a:bodyPr wrap="square">
            <a:spAutoFit/>
          </a:bodyPr>
          <a:lstStyle/>
          <a:p>
            <a:r>
              <a:rPr lang="en-US" sz="5400" b="1" dirty="0">
                <a:solidFill>
                  <a:schemeClr val="accent2"/>
                </a:solidFill>
                <a:ea typeface="Verdana" panose="020B0604030504040204" pitchFamily="34" charset="0"/>
              </a:rPr>
              <a:t>check out at the grocery store</a:t>
            </a:r>
          </a:p>
        </p:txBody>
      </p:sp>
      <p:sp>
        <p:nvSpPr>
          <p:cNvPr id="7" name="Rectangle 6" descr="Make sure someone following your list could complete the task as if they had never done it before in their life.&#10;">
            <a:extLst>
              <a:ext uri="{FF2B5EF4-FFF2-40B4-BE49-F238E27FC236}">
                <a16:creationId xmlns:a16="http://schemas.microsoft.com/office/drawing/2014/main" id="{6765DAB7-EA29-449D-ABF3-B6286F71D5C1}"/>
              </a:ext>
              <a:ext uri="{C183D7F6-B498-43B3-948B-1728B52AA6E4}">
                <adec:decorative xmlns:adec="http://schemas.microsoft.com/office/drawing/2017/decorative" val="0"/>
              </a:ext>
            </a:extLst>
          </p:cNvPr>
          <p:cNvSpPr/>
          <p:nvPr/>
        </p:nvSpPr>
        <p:spPr>
          <a:xfrm>
            <a:off x="1277654" y="5454029"/>
            <a:ext cx="5782616" cy="1200329"/>
          </a:xfrm>
          <a:prstGeom prst="rect">
            <a:avLst/>
          </a:prstGeom>
        </p:spPr>
        <p:txBody>
          <a:bodyPr wrap="square">
            <a:spAutoFit/>
          </a:bodyPr>
          <a:lstStyle/>
          <a:p>
            <a:r>
              <a:rPr lang="en-US" sz="2400" i="1" dirty="0">
                <a:ea typeface="Verdana" panose="020B0604030504040204" pitchFamily="34" charset="0"/>
              </a:rPr>
              <a:t>Make sure someone following your list could complete the task </a:t>
            </a:r>
            <a:r>
              <a:rPr lang="en-US" sz="2400" b="1" i="1" dirty="0">
                <a:ea typeface="Verdana" panose="020B0604030504040204" pitchFamily="34" charset="0"/>
              </a:rPr>
              <a:t>as if they had never done it before in their life.</a:t>
            </a:r>
            <a:endParaRPr lang="en-US" sz="2400" i="1" dirty="0">
              <a:ea typeface="Verdana" panose="020B0604030504040204" pitchFamily="34" charset="0"/>
            </a:endParaRPr>
          </a:p>
        </p:txBody>
      </p:sp>
      <p:pic>
        <p:nvPicPr>
          <p:cNvPr id="11" name="Picture 10" descr="Dementia friends logo for American Indian and Alaska Native Communities. ">
            <a:extLst>
              <a:ext uri="{FF2B5EF4-FFF2-40B4-BE49-F238E27FC236}">
                <a16:creationId xmlns:a16="http://schemas.microsoft.com/office/drawing/2014/main" id="{5B3FBC41-CEBA-432F-8190-3DC2B40D9C12}"/>
              </a:ext>
              <a:ext uri="{C183D7F6-B498-43B3-948B-1728B52AA6E4}">
                <adec:decorative xmlns:adec="http://schemas.microsoft.com/office/drawing/2017/decorative" val="0"/>
              </a:ext>
            </a:extLst>
          </p:cNvPr>
          <p:cNvPicPr>
            <a:picLocks noChangeAspect="1"/>
          </p:cNvPicPr>
          <p:nvPr/>
        </p:nvPicPr>
        <p:blipFill rotWithShape="1">
          <a:blip r:embed="rId4"/>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294757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Take 1 minute to write down all the steps AFTER you have put your groceries up until you walk away to leave. ">
            <a:extLst>
              <a:ext uri="{FF2B5EF4-FFF2-40B4-BE49-F238E27FC236}">
                <a16:creationId xmlns:a16="http://schemas.microsoft.com/office/drawing/2014/main" id="{B67BA3D9-A661-482F-924F-1A0E5EB0936F}"/>
              </a:ext>
            </a:extLst>
          </p:cNvPr>
          <p:cNvSpPr/>
          <p:nvPr/>
        </p:nvSpPr>
        <p:spPr>
          <a:xfrm>
            <a:off x="-2" y="0"/>
            <a:ext cx="5009073" cy="6858000"/>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descr="Take 1 minute to write down all the steps after you have put your groceries up until you walk away to leave">
            <a:extLst>
              <a:ext uri="{FF2B5EF4-FFF2-40B4-BE49-F238E27FC236}">
                <a16:creationId xmlns:a16="http://schemas.microsoft.com/office/drawing/2014/main" id="{E8B3178C-F043-4813-BDAB-A97CA7115BC8}"/>
              </a:ext>
            </a:extLst>
          </p:cNvPr>
          <p:cNvSpPr>
            <a:spLocks noGrp="1"/>
          </p:cNvSpPr>
          <p:nvPr>
            <p:ph type="title"/>
          </p:nvPr>
        </p:nvSpPr>
        <p:spPr>
          <a:xfrm>
            <a:off x="446850" y="1276821"/>
            <a:ext cx="4115367" cy="4574000"/>
          </a:xfrm>
        </p:spPr>
        <p:txBody>
          <a:bodyPr vert="horz" lIns="91440" tIns="45720" rIns="91440" bIns="45720" rtlCol="0" anchor="b">
            <a:noAutofit/>
          </a:bodyPr>
          <a:lstStyle/>
          <a:p>
            <a:pPr algn="ctr"/>
            <a:r>
              <a:rPr lang="en-US" sz="4500" kern="1200" dirty="0">
                <a:solidFill>
                  <a:schemeClr val="bg1"/>
                </a:solidFill>
                <a:latin typeface="+mj-lt"/>
                <a:ea typeface="+mj-ea"/>
                <a:cs typeface="+mj-cs"/>
              </a:rPr>
              <a:t>Take 1 minute to </a:t>
            </a:r>
            <a:r>
              <a:rPr lang="en-US" sz="4500" dirty="0">
                <a:solidFill>
                  <a:schemeClr val="bg1"/>
                </a:solidFill>
              </a:rPr>
              <a:t>write </a:t>
            </a:r>
            <a:r>
              <a:rPr lang="en-US" sz="4500" kern="1200" dirty="0">
                <a:solidFill>
                  <a:schemeClr val="bg1"/>
                </a:solidFill>
                <a:latin typeface="+mj-lt"/>
                <a:ea typeface="+mj-ea"/>
                <a:cs typeface="+mj-cs"/>
              </a:rPr>
              <a:t>down all the steps AFTER you have put your groceries up </a:t>
            </a:r>
            <a:r>
              <a:rPr lang="en-US" sz="4500" dirty="0">
                <a:solidFill>
                  <a:schemeClr val="bg1"/>
                </a:solidFill>
              </a:rPr>
              <a:t>un</a:t>
            </a:r>
            <a:r>
              <a:rPr lang="en-US" sz="4500" kern="1200" dirty="0">
                <a:solidFill>
                  <a:schemeClr val="bg1"/>
                </a:solidFill>
                <a:latin typeface="+mj-lt"/>
                <a:ea typeface="+mj-ea"/>
                <a:cs typeface="+mj-cs"/>
              </a:rPr>
              <a:t>til you walk away to leave</a:t>
            </a:r>
          </a:p>
        </p:txBody>
      </p:sp>
      <p:pic>
        <p:nvPicPr>
          <p:cNvPr id="2050" name="Picture 2" descr="60 seconds minutes stopwatch icon clock.">
            <a:extLst>
              <a:ext uri="{FF2B5EF4-FFF2-40B4-BE49-F238E27FC236}">
                <a16:creationId xmlns:a16="http://schemas.microsoft.com/office/drawing/2014/main" id="{5BB904EB-E2E1-4E96-9BC0-2E044FACEA3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7839"/>
          <a:stretch/>
        </p:blipFill>
        <p:spPr bwMode="auto">
          <a:xfrm>
            <a:off x="6801257" y="536570"/>
            <a:ext cx="3310555" cy="417948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Dementia friends logo for American Indian and Alaska Native Communities. ">
            <a:extLst>
              <a:ext uri="{FF2B5EF4-FFF2-40B4-BE49-F238E27FC236}">
                <a16:creationId xmlns:a16="http://schemas.microsoft.com/office/drawing/2014/main" id="{C2E7458B-553C-4FE9-9251-14CC76154A25}"/>
              </a:ext>
              <a:ext uri="{C183D7F6-B498-43B3-948B-1728B52AA6E4}">
                <adec:decorative xmlns:adec="http://schemas.microsoft.com/office/drawing/2017/decorative" val="0"/>
              </a:ext>
            </a:extLst>
          </p:cNvPr>
          <p:cNvPicPr>
            <a:picLocks noChangeAspect="1"/>
          </p:cNvPicPr>
          <p:nvPr/>
        </p:nvPicPr>
        <p:blipFill rotWithShape="1">
          <a:blip r:embed="rId4"/>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2423228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7BA3D9-A661-482F-924F-1A0E5EB0936F}"/>
              </a:ext>
              <a:ext uri="{C183D7F6-B498-43B3-948B-1728B52AA6E4}">
                <adec:decorative xmlns:adec="http://schemas.microsoft.com/office/drawing/2017/decorative" val="1"/>
              </a:ext>
            </a:extLst>
          </p:cNvPr>
          <p:cNvSpPr/>
          <p:nvPr/>
        </p:nvSpPr>
        <p:spPr>
          <a:xfrm>
            <a:off x="-2" y="0"/>
            <a:ext cx="5009073" cy="6858000"/>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descr="Write in the chat the number of steps you wrote down to check out">
            <a:extLst>
              <a:ext uri="{FF2B5EF4-FFF2-40B4-BE49-F238E27FC236}">
                <a16:creationId xmlns:a16="http://schemas.microsoft.com/office/drawing/2014/main" id="{E8B3178C-F043-4813-BDAB-A97CA7115BC8}"/>
              </a:ext>
              <a:ext uri="{C183D7F6-B498-43B3-948B-1728B52AA6E4}">
                <adec:decorative xmlns:adec="http://schemas.microsoft.com/office/drawing/2017/decorative" val="0"/>
              </a:ext>
            </a:extLst>
          </p:cNvPr>
          <p:cNvSpPr>
            <a:spLocks noGrp="1"/>
          </p:cNvSpPr>
          <p:nvPr>
            <p:ph type="title"/>
          </p:nvPr>
        </p:nvSpPr>
        <p:spPr>
          <a:xfrm>
            <a:off x="149422" y="1673245"/>
            <a:ext cx="4710224" cy="3740727"/>
          </a:xfrm>
        </p:spPr>
        <p:txBody>
          <a:bodyPr vert="horz" lIns="91440" tIns="45720" rIns="91440" bIns="45720" rtlCol="0" anchor="b">
            <a:noAutofit/>
          </a:bodyPr>
          <a:lstStyle/>
          <a:p>
            <a:pPr algn="ctr"/>
            <a:r>
              <a:rPr lang="en-US" sz="5000" kern="1200" dirty="0">
                <a:solidFill>
                  <a:schemeClr val="bg1"/>
                </a:solidFill>
                <a:latin typeface="+mj-lt"/>
                <a:ea typeface="+mj-ea"/>
                <a:cs typeface="+mj-cs"/>
              </a:rPr>
              <a:t>Write in the chat the number of steps you wrote down to check out</a:t>
            </a:r>
          </a:p>
        </p:txBody>
      </p:sp>
      <p:pic>
        <p:nvPicPr>
          <p:cNvPr id="6" name="Picture 5" descr="Chat now icon">
            <a:extLst>
              <a:ext uri="{FF2B5EF4-FFF2-40B4-BE49-F238E27FC236}">
                <a16:creationId xmlns:a16="http://schemas.microsoft.com/office/drawing/2014/main" id="{6F1A031B-B92E-48A9-B4D2-BAE27D6DE630}"/>
              </a:ext>
              <a:ext uri="{C183D7F6-B498-43B3-948B-1728B52AA6E4}">
                <adec:decorative xmlns:adec="http://schemas.microsoft.com/office/drawing/2017/decorative" val="0"/>
              </a:ext>
            </a:extLst>
          </p:cNvPr>
          <p:cNvPicPr>
            <a:picLocks noChangeAspect="1"/>
          </p:cNvPicPr>
          <p:nvPr/>
        </p:nvPicPr>
        <p:blipFill rotWithShape="1">
          <a:blip r:embed="rId3">
            <a:duotone>
              <a:schemeClr val="accent2">
                <a:shade val="45000"/>
                <a:satMod val="135000"/>
              </a:schemeClr>
              <a:prstClr val="white"/>
            </a:duotone>
          </a:blip>
          <a:srcRect l="8310" t="5775" r="3916" b="20487"/>
          <a:stretch/>
        </p:blipFill>
        <p:spPr>
          <a:xfrm>
            <a:off x="6868633" y="610060"/>
            <a:ext cx="3421874" cy="3372315"/>
          </a:xfrm>
          <a:prstGeom prst="roundRect">
            <a:avLst/>
          </a:prstGeom>
          <a:ln>
            <a:noFill/>
          </a:ln>
          <a:effectLst>
            <a:outerShdw blurRad="292100" dist="139700" dir="2700000" algn="tl" rotWithShape="0">
              <a:srgbClr val="333333">
                <a:alpha val="65000"/>
              </a:srgbClr>
            </a:outerShdw>
          </a:effectLst>
        </p:spPr>
      </p:pic>
      <p:pic>
        <p:nvPicPr>
          <p:cNvPr id="55" name="Picture 54" descr="Dementia friends logo for American Indian and Alaska Native Communities. ">
            <a:extLst>
              <a:ext uri="{FF2B5EF4-FFF2-40B4-BE49-F238E27FC236}">
                <a16:creationId xmlns:a16="http://schemas.microsoft.com/office/drawing/2014/main" id="{C2E7458B-553C-4FE9-9251-14CC76154A25}"/>
              </a:ext>
              <a:ext uri="{C183D7F6-B498-43B3-948B-1728B52AA6E4}">
                <adec:decorative xmlns:adec="http://schemas.microsoft.com/office/drawing/2017/decorative" val="0"/>
              </a:ext>
            </a:extLst>
          </p:cNvPr>
          <p:cNvPicPr>
            <a:picLocks noChangeAspect="1"/>
          </p:cNvPicPr>
          <p:nvPr/>
        </p:nvPicPr>
        <p:blipFill rotWithShape="1">
          <a:blip r:embed="rId4"/>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2523265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ere’s what Breana found…">
            <a:extLst>
              <a:ext uri="{FF2B5EF4-FFF2-40B4-BE49-F238E27FC236}">
                <a16:creationId xmlns:a16="http://schemas.microsoft.com/office/drawing/2014/main" id="{4849669C-284A-452B-CA2A-A59464FEFF60}"/>
              </a:ext>
              <a:ext uri="{C183D7F6-B498-43B3-948B-1728B52AA6E4}">
                <adec:decorative xmlns:adec="http://schemas.microsoft.com/office/drawing/2017/decorative" val="0"/>
              </a:ext>
            </a:extLst>
          </p:cNvPr>
          <p:cNvSpPr>
            <a:spLocks noGrp="1"/>
          </p:cNvSpPr>
          <p:nvPr>
            <p:ph type="title"/>
          </p:nvPr>
        </p:nvSpPr>
        <p:spPr/>
        <p:txBody>
          <a:bodyPr/>
          <a:lstStyle/>
          <a:p>
            <a:r>
              <a:rPr lang="en-US" dirty="0"/>
              <a:t>Here’s what Breana found…</a:t>
            </a:r>
          </a:p>
        </p:txBody>
      </p:sp>
      <p:sp>
        <p:nvSpPr>
          <p:cNvPr id="5" name="Title 1" descr="Watch for any steps we might have missed!&#10;">
            <a:extLst>
              <a:ext uri="{FF2B5EF4-FFF2-40B4-BE49-F238E27FC236}">
                <a16:creationId xmlns:a16="http://schemas.microsoft.com/office/drawing/2014/main" id="{5BAA5A24-26F8-6D3C-834C-F2F6298DCC22}"/>
              </a:ext>
              <a:ext uri="{C183D7F6-B498-43B3-948B-1728B52AA6E4}">
                <adec:decorative xmlns:adec="http://schemas.microsoft.com/office/drawing/2017/decorative" val="0"/>
              </a:ext>
            </a:extLst>
          </p:cNvPr>
          <p:cNvSpPr txBox="1">
            <a:spLocks/>
          </p:cNvSpPr>
          <p:nvPr/>
        </p:nvSpPr>
        <p:spPr>
          <a:xfrm>
            <a:off x="1865940" y="2365259"/>
            <a:ext cx="4710224" cy="285449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chemeClr val="accent6">
                    <a:lumMod val="75000"/>
                  </a:schemeClr>
                </a:solidFill>
                <a:latin typeface="+mj-lt"/>
                <a:ea typeface="+mj-ea"/>
                <a:cs typeface="+mj-cs"/>
              </a:defRPr>
            </a:lvl1pPr>
          </a:lstStyle>
          <a:p>
            <a:pPr algn="ctr"/>
            <a:r>
              <a:rPr lang="en-US" sz="5000" dirty="0">
                <a:solidFill>
                  <a:schemeClr val="tx1"/>
                </a:solidFill>
              </a:rPr>
              <a:t>Watch for any steps we might have missed!</a:t>
            </a:r>
          </a:p>
        </p:txBody>
      </p:sp>
      <p:pic>
        <p:nvPicPr>
          <p:cNvPr id="4" name="Picture 3" descr="Chat now icon">
            <a:extLst>
              <a:ext uri="{FF2B5EF4-FFF2-40B4-BE49-F238E27FC236}">
                <a16:creationId xmlns:a16="http://schemas.microsoft.com/office/drawing/2014/main" id="{B2BB99DB-0111-2518-3A27-95501EC1D29F}"/>
              </a:ext>
              <a:ext uri="{C183D7F6-B498-43B3-948B-1728B52AA6E4}">
                <adec:decorative xmlns:adec="http://schemas.microsoft.com/office/drawing/2017/decorative" val="0"/>
              </a:ext>
            </a:extLst>
          </p:cNvPr>
          <p:cNvPicPr>
            <a:picLocks noChangeAspect="1"/>
          </p:cNvPicPr>
          <p:nvPr/>
        </p:nvPicPr>
        <p:blipFill rotWithShape="1">
          <a:blip r:embed="rId3">
            <a:duotone>
              <a:schemeClr val="accent2">
                <a:shade val="45000"/>
                <a:satMod val="135000"/>
              </a:schemeClr>
              <a:prstClr val="white"/>
            </a:duotone>
          </a:blip>
          <a:srcRect l="8310" t="5775" r="3916" b="20487"/>
          <a:stretch/>
        </p:blipFill>
        <p:spPr>
          <a:xfrm>
            <a:off x="7153641" y="2106349"/>
            <a:ext cx="3421874" cy="3372315"/>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0497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Everyday Tasks">
            <a:extLst>
              <a:ext uri="{FF2B5EF4-FFF2-40B4-BE49-F238E27FC236}">
                <a16:creationId xmlns:a16="http://schemas.microsoft.com/office/drawing/2014/main" id="{A5F0A388-D8C0-4CC9-ADF2-9D7CE02BD975}"/>
              </a:ext>
            </a:extLst>
          </p:cNvPr>
          <p:cNvSpPr>
            <a:spLocks noGrp="1"/>
          </p:cNvSpPr>
          <p:nvPr>
            <p:ph type="title"/>
          </p:nvPr>
        </p:nvSpPr>
        <p:spPr>
          <a:xfrm>
            <a:off x="1277938" y="365125"/>
            <a:ext cx="10596562" cy="1036638"/>
          </a:xfrm>
        </p:spPr>
        <p:txBody>
          <a:bodyPr/>
          <a:lstStyle/>
          <a:p>
            <a:pPr algn="ctr"/>
            <a:r>
              <a:rPr lang="en-US" dirty="0"/>
              <a:t>Everyday Tasks</a:t>
            </a:r>
          </a:p>
        </p:txBody>
      </p:sp>
      <p:sp>
        <p:nvSpPr>
          <p:cNvPr id="3" name="Content Placeholder 2" descr="Even simple tasks are actually really complex.&#10;For someone with dementia, any one of these steps can become hard.&#10;With your support, it is possible for people living with dementia in your community to continue living successfully and accomplishing big and small tasks.  &#10;">
            <a:extLst>
              <a:ext uri="{FF2B5EF4-FFF2-40B4-BE49-F238E27FC236}">
                <a16:creationId xmlns:a16="http://schemas.microsoft.com/office/drawing/2014/main" id="{1FE2F5D9-467A-463E-8129-18864E5601CE}"/>
              </a:ext>
            </a:extLst>
          </p:cNvPr>
          <p:cNvSpPr>
            <a:spLocks noGrp="1"/>
          </p:cNvSpPr>
          <p:nvPr>
            <p:ph idx="1"/>
          </p:nvPr>
        </p:nvSpPr>
        <p:spPr>
          <a:xfrm>
            <a:off x="1277938" y="1386806"/>
            <a:ext cx="7015457" cy="4889706"/>
          </a:xfrm>
        </p:spPr>
        <p:txBody>
          <a:bodyPr/>
          <a:lstStyle/>
          <a:p>
            <a:pPr marL="228600" marR="0" lvl="0" indent="-228600" algn="l" defTabSz="914400" rtl="0" eaLnBrk="1" fontAlgn="auto" latinLnBrk="0" hangingPunct="1">
              <a:lnSpc>
                <a:spcPct val="100000"/>
              </a:lnSpc>
              <a:spcBef>
                <a:spcPts val="1000"/>
              </a:spcBef>
              <a:spcAft>
                <a:spcPts val="240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ea typeface="Verdana" panose="020B0604030504040204" pitchFamily="34" charset="0"/>
                <a:cs typeface="+mn-cs"/>
              </a:rPr>
              <a:t>Even simple tasks are actually really complex.</a:t>
            </a:r>
          </a:p>
          <a:p>
            <a:pPr marL="228600" marR="0" lvl="0" indent="-228600" algn="l" defTabSz="914400" rtl="0" eaLnBrk="1" fontAlgn="auto" latinLnBrk="0" hangingPunct="1">
              <a:lnSpc>
                <a:spcPct val="100000"/>
              </a:lnSpc>
              <a:spcBef>
                <a:spcPts val="1000"/>
              </a:spcBef>
              <a:spcAft>
                <a:spcPts val="240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ea typeface="Verdana" panose="020B0604030504040204" pitchFamily="34" charset="0"/>
                <a:cs typeface="+mn-cs"/>
              </a:rPr>
              <a:t>For someone with dementia, any one of these steps can become hard.</a:t>
            </a:r>
          </a:p>
          <a:p>
            <a:pPr marL="228600" marR="0" lvl="0" indent="-228600" algn="l" defTabSz="914400" rtl="0" eaLnBrk="1" fontAlgn="auto" latinLnBrk="0" hangingPunct="1">
              <a:lnSpc>
                <a:spcPct val="100000"/>
              </a:lnSpc>
              <a:spcBef>
                <a:spcPts val="1000"/>
              </a:spcBef>
              <a:spcAft>
                <a:spcPts val="2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A65F27"/>
                </a:solidFill>
                <a:effectLst/>
                <a:uLnTx/>
                <a:uFillTx/>
                <a:ea typeface="Verdana" panose="020B0604030504040204" pitchFamily="34" charset="0"/>
                <a:cs typeface="+mn-cs"/>
              </a:rPr>
              <a:t>With your support</a:t>
            </a:r>
            <a:r>
              <a:rPr kumimoji="0" lang="en-US" sz="2800" b="0" i="0" u="none" strike="noStrike" kern="1200" cap="none" spc="0" normalizeH="0" baseline="0" noProof="0" dirty="0">
                <a:ln>
                  <a:noFill/>
                </a:ln>
                <a:effectLst/>
                <a:uLnTx/>
                <a:uFillTx/>
                <a:ea typeface="Verdana" panose="020B0604030504040204" pitchFamily="34" charset="0"/>
                <a:cs typeface="+mn-cs"/>
              </a:rPr>
              <a:t>, it is possible for people living with dementia in your community to continue living successfully and accomplishing big and small tasks.  </a:t>
            </a:r>
          </a:p>
          <a:p>
            <a:endParaRPr lang="en-US" dirty="0"/>
          </a:p>
        </p:txBody>
      </p:sp>
      <p:pic>
        <p:nvPicPr>
          <p:cNvPr id="6" name="Picture 5" descr="A picture containing person holding an object. ">
            <a:extLst>
              <a:ext uri="{FF2B5EF4-FFF2-40B4-BE49-F238E27FC236}">
                <a16:creationId xmlns:a16="http://schemas.microsoft.com/office/drawing/2014/main" id="{816A5E99-E118-453E-9F4B-2FC2436D4F78}"/>
              </a:ext>
            </a:extLst>
          </p:cNvPr>
          <p:cNvPicPr>
            <a:picLocks noChangeAspect="1"/>
          </p:cNvPicPr>
          <p:nvPr/>
        </p:nvPicPr>
        <p:blipFill rotWithShape="1">
          <a:blip r:embed="rId3"/>
          <a:srcRect t="26843" b="20412"/>
          <a:stretch/>
        </p:blipFill>
        <p:spPr>
          <a:xfrm>
            <a:off x="8555137" y="1996327"/>
            <a:ext cx="3319363" cy="2626139"/>
          </a:xfrm>
          <a:prstGeom prst="rect">
            <a:avLst/>
          </a:prstGeom>
          <a:ln>
            <a:noFill/>
          </a:ln>
          <a:effectLst>
            <a:outerShdw blurRad="292100" dist="139700" dir="2700000" algn="tl" rotWithShape="0">
              <a:srgbClr val="333333">
                <a:alpha val="65000"/>
              </a:srgbClr>
            </a:outerShdw>
          </a:effectLst>
        </p:spPr>
      </p:pic>
      <p:pic>
        <p:nvPicPr>
          <p:cNvPr id="8" name="Picture 7" descr="Dementia friends logo for American Indian and Alaska Native Communities. ">
            <a:extLst>
              <a:ext uri="{FF2B5EF4-FFF2-40B4-BE49-F238E27FC236}">
                <a16:creationId xmlns:a16="http://schemas.microsoft.com/office/drawing/2014/main" id="{8F9D44B6-B984-4119-B7AB-DE0C010D4CF6}"/>
              </a:ext>
              <a:ext uri="{C183D7F6-B498-43B3-948B-1728B52AA6E4}">
                <adec:decorative xmlns:adec="http://schemas.microsoft.com/office/drawing/2017/decorative" val="0"/>
              </a:ext>
            </a:extLst>
          </p:cNvPr>
          <p:cNvPicPr>
            <a:picLocks noChangeAspect="1"/>
          </p:cNvPicPr>
          <p:nvPr/>
        </p:nvPicPr>
        <p:blipFill rotWithShape="1">
          <a:blip r:embed="rId4"/>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3215477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mmunication Best Practices – Page 8">
            <a:extLst>
              <a:ext uri="{FF2B5EF4-FFF2-40B4-BE49-F238E27FC236}">
                <a16:creationId xmlns:a16="http://schemas.microsoft.com/office/drawing/2014/main" id="{2C1F4D36-4556-4BB3-B6CC-05012BB2DF0F}"/>
              </a:ext>
              <a:ext uri="{C183D7F6-B498-43B3-948B-1728B52AA6E4}">
                <adec:decorative xmlns:adec="http://schemas.microsoft.com/office/drawing/2017/decorative" val="0"/>
              </a:ext>
            </a:extLst>
          </p:cNvPr>
          <p:cNvSpPr>
            <a:spLocks noGrp="1"/>
          </p:cNvSpPr>
          <p:nvPr>
            <p:ph type="title"/>
          </p:nvPr>
        </p:nvSpPr>
        <p:spPr/>
        <p:txBody>
          <a:bodyPr>
            <a:normAutofit/>
          </a:bodyPr>
          <a:lstStyle/>
          <a:p>
            <a:pPr algn="ctr"/>
            <a:r>
              <a:rPr lang="en-US" sz="4000" dirty="0"/>
              <a:t>Communication Best Practices – Page 8</a:t>
            </a:r>
          </a:p>
        </p:txBody>
      </p:sp>
      <p:pic>
        <p:nvPicPr>
          <p:cNvPr id="6" name="Graphic 5" descr="Sad face">
            <a:extLst>
              <a:ext uri="{FF2B5EF4-FFF2-40B4-BE49-F238E27FC236}">
                <a16:creationId xmlns:a16="http://schemas.microsoft.com/office/drawing/2014/main" id="{34E62867-9967-4E9A-B8C7-2A7F4A56FF58}"/>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3440" y="1244996"/>
            <a:ext cx="914400" cy="914400"/>
          </a:xfrm>
          <a:prstGeom prst="rect">
            <a:avLst/>
          </a:prstGeom>
        </p:spPr>
      </p:pic>
      <p:sp>
        <p:nvSpPr>
          <p:cNvPr id="8" name="TextBox 7" descr="Try not to...">
            <a:extLst>
              <a:ext uri="{FF2B5EF4-FFF2-40B4-BE49-F238E27FC236}">
                <a16:creationId xmlns:a16="http://schemas.microsoft.com/office/drawing/2014/main" id="{4C11E4E4-9456-4E93-92B0-03456C2EFA77}"/>
              </a:ext>
              <a:ext uri="{C183D7F6-B498-43B3-948B-1728B52AA6E4}">
                <adec:decorative xmlns:adec="http://schemas.microsoft.com/office/drawing/2017/decorative" val="0"/>
              </a:ext>
            </a:extLst>
          </p:cNvPr>
          <p:cNvSpPr txBox="1"/>
          <p:nvPr/>
        </p:nvSpPr>
        <p:spPr>
          <a:xfrm>
            <a:off x="1862832" y="2121628"/>
            <a:ext cx="2048446" cy="523220"/>
          </a:xfrm>
          <a:prstGeom prst="rect">
            <a:avLst/>
          </a:prstGeom>
          <a:noFill/>
        </p:spPr>
        <p:txBody>
          <a:bodyPr wrap="none" rtlCol="0">
            <a:spAutoFit/>
          </a:bodyPr>
          <a:lstStyle/>
          <a:p>
            <a:r>
              <a:rPr lang="en-US" sz="2800" dirty="0">
                <a:solidFill>
                  <a:srgbClr val="FF0000"/>
                </a:solidFill>
              </a:rPr>
              <a:t>Try not to…</a:t>
            </a:r>
          </a:p>
        </p:txBody>
      </p:sp>
      <p:sp>
        <p:nvSpPr>
          <p:cNvPr id="10" name="Content Placeholder 2" descr=" talk to someone like a child.&#10; get frustrated.&#10; correct someone.&#10; be defensive.&#10; talk too fast.&#10; rely on words alone.&#10;">
            <a:extLst>
              <a:ext uri="{FF2B5EF4-FFF2-40B4-BE49-F238E27FC236}">
                <a16:creationId xmlns:a16="http://schemas.microsoft.com/office/drawing/2014/main" id="{14B260FB-03D8-4843-97FD-EFB8150634C6}"/>
              </a:ext>
              <a:ext uri="{C183D7F6-B498-43B3-948B-1728B52AA6E4}">
                <adec:decorative xmlns:adec="http://schemas.microsoft.com/office/drawing/2017/decorative" val="0"/>
              </a:ext>
            </a:extLst>
          </p:cNvPr>
          <p:cNvSpPr txBox="1">
            <a:spLocks/>
          </p:cNvSpPr>
          <p:nvPr/>
        </p:nvSpPr>
        <p:spPr>
          <a:xfrm>
            <a:off x="1441000" y="2644848"/>
            <a:ext cx="4913211" cy="50959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Font typeface="Arial" panose="020B0604020202020204" pitchFamily="34" charset="0"/>
              <a:buBlip>
                <a:blip r:embed="rId5">
                  <a:extLst>
                    <a:ext uri="{96DAC541-7B7A-43D3-8B79-37D633B846F1}">
                      <asvg:svgBlip xmlns:asvg="http://schemas.microsoft.com/office/drawing/2016/SVG/main" r:embed="rId6"/>
                    </a:ext>
                  </a:extLst>
                </a:blip>
              </a:buBlip>
            </a:pPr>
            <a:r>
              <a:rPr lang="en-US" sz="2000" dirty="0">
                <a:solidFill>
                  <a:prstClr val="black"/>
                </a:solidFill>
                <a:latin typeface="Verdana" panose="020B0604030504040204" pitchFamily="34" charset="0"/>
                <a:ea typeface="Verdana" panose="020B0604030504040204" pitchFamily="34" charset="0"/>
              </a:rPr>
              <a:t> talk to someone like a child.</a:t>
            </a:r>
          </a:p>
          <a:p>
            <a:pPr>
              <a:lnSpc>
                <a:spcPct val="100000"/>
              </a:lnSpc>
              <a:spcAft>
                <a:spcPts val="600"/>
              </a:spcAft>
              <a:buFont typeface="Arial" panose="020B0604020202020204" pitchFamily="34" charset="0"/>
              <a:buBlip>
                <a:blip r:embed="rId5">
                  <a:extLst>
                    <a:ext uri="{96DAC541-7B7A-43D3-8B79-37D633B846F1}">
                      <asvg:svgBlip xmlns:asvg="http://schemas.microsoft.com/office/drawing/2016/SVG/main" r:embed="rId6"/>
                    </a:ext>
                  </a:extLst>
                </a:blip>
              </a:buBlip>
            </a:pPr>
            <a:r>
              <a:rPr lang="en-US" sz="2000" dirty="0">
                <a:solidFill>
                  <a:prstClr val="black"/>
                </a:solidFill>
                <a:latin typeface="Verdana" panose="020B0604030504040204" pitchFamily="34" charset="0"/>
                <a:ea typeface="Verdana" panose="020B0604030504040204" pitchFamily="34" charset="0"/>
              </a:rPr>
              <a:t> get frustrated.</a:t>
            </a:r>
          </a:p>
          <a:p>
            <a:pPr>
              <a:lnSpc>
                <a:spcPct val="100000"/>
              </a:lnSpc>
              <a:spcAft>
                <a:spcPts val="600"/>
              </a:spcAft>
              <a:buFont typeface="Arial" panose="020B0604020202020204" pitchFamily="34" charset="0"/>
              <a:buBlip>
                <a:blip r:embed="rId5">
                  <a:extLst>
                    <a:ext uri="{96DAC541-7B7A-43D3-8B79-37D633B846F1}">
                      <asvg:svgBlip xmlns:asvg="http://schemas.microsoft.com/office/drawing/2016/SVG/main" r:embed="rId6"/>
                    </a:ext>
                  </a:extLst>
                </a:blip>
              </a:buBlip>
            </a:pPr>
            <a:r>
              <a:rPr lang="en-US" sz="2000" dirty="0">
                <a:solidFill>
                  <a:prstClr val="black"/>
                </a:solidFill>
                <a:latin typeface="Verdana" panose="020B0604030504040204" pitchFamily="34" charset="0"/>
                <a:ea typeface="Verdana" panose="020B0604030504040204" pitchFamily="34" charset="0"/>
              </a:rPr>
              <a:t> correct someone.</a:t>
            </a:r>
          </a:p>
          <a:p>
            <a:pPr>
              <a:lnSpc>
                <a:spcPct val="100000"/>
              </a:lnSpc>
              <a:spcAft>
                <a:spcPts val="600"/>
              </a:spcAft>
              <a:buFont typeface="Arial" panose="020B0604020202020204" pitchFamily="34" charset="0"/>
              <a:buBlip>
                <a:blip r:embed="rId5">
                  <a:extLst>
                    <a:ext uri="{96DAC541-7B7A-43D3-8B79-37D633B846F1}">
                      <asvg:svgBlip xmlns:asvg="http://schemas.microsoft.com/office/drawing/2016/SVG/main" r:embed="rId6"/>
                    </a:ext>
                  </a:extLst>
                </a:blip>
              </a:buBlip>
            </a:pPr>
            <a:r>
              <a:rPr lang="en-US" sz="2000" dirty="0">
                <a:solidFill>
                  <a:prstClr val="black"/>
                </a:solidFill>
                <a:latin typeface="Verdana" panose="020B0604030504040204" pitchFamily="34" charset="0"/>
                <a:ea typeface="Verdana" panose="020B0604030504040204" pitchFamily="34" charset="0"/>
              </a:rPr>
              <a:t> be defensive.</a:t>
            </a:r>
          </a:p>
          <a:p>
            <a:pPr>
              <a:lnSpc>
                <a:spcPct val="100000"/>
              </a:lnSpc>
              <a:spcAft>
                <a:spcPts val="600"/>
              </a:spcAft>
              <a:buFont typeface="Arial" panose="020B0604020202020204" pitchFamily="34" charset="0"/>
              <a:buBlip>
                <a:blip r:embed="rId5">
                  <a:extLst>
                    <a:ext uri="{96DAC541-7B7A-43D3-8B79-37D633B846F1}">
                      <asvg:svgBlip xmlns:asvg="http://schemas.microsoft.com/office/drawing/2016/SVG/main" r:embed="rId6"/>
                    </a:ext>
                  </a:extLst>
                </a:blip>
              </a:buBlip>
            </a:pPr>
            <a:r>
              <a:rPr lang="en-US" sz="2000" dirty="0">
                <a:solidFill>
                  <a:prstClr val="black"/>
                </a:solidFill>
                <a:latin typeface="Verdana" panose="020B0604030504040204" pitchFamily="34" charset="0"/>
                <a:ea typeface="Verdana" panose="020B0604030504040204" pitchFamily="34" charset="0"/>
              </a:rPr>
              <a:t> talk too fast.</a:t>
            </a:r>
          </a:p>
          <a:p>
            <a:pPr>
              <a:lnSpc>
                <a:spcPct val="100000"/>
              </a:lnSpc>
              <a:spcAft>
                <a:spcPts val="600"/>
              </a:spcAft>
              <a:buFont typeface="Arial" panose="020B0604020202020204" pitchFamily="34" charset="0"/>
              <a:buBlip>
                <a:blip r:embed="rId5">
                  <a:extLst>
                    <a:ext uri="{96DAC541-7B7A-43D3-8B79-37D633B846F1}">
                      <asvg:svgBlip xmlns:asvg="http://schemas.microsoft.com/office/drawing/2016/SVG/main" r:embed="rId6"/>
                    </a:ext>
                  </a:extLst>
                </a:blip>
              </a:buBlip>
            </a:pPr>
            <a:r>
              <a:rPr lang="en-US" sz="2000" dirty="0">
                <a:solidFill>
                  <a:prstClr val="black"/>
                </a:solidFill>
                <a:latin typeface="Verdana" panose="020B0604030504040204" pitchFamily="34" charset="0"/>
                <a:ea typeface="Verdana" panose="020B0604030504040204" pitchFamily="34" charset="0"/>
              </a:rPr>
              <a:t> rely on words alone.</a:t>
            </a:r>
          </a:p>
        </p:txBody>
      </p:sp>
      <p:pic>
        <p:nvPicPr>
          <p:cNvPr id="7" name="Graphic 6" descr="Happy face with shades">
            <a:extLst>
              <a:ext uri="{FF2B5EF4-FFF2-40B4-BE49-F238E27FC236}">
                <a16:creationId xmlns:a16="http://schemas.microsoft.com/office/drawing/2014/main" id="{6C1B4E13-C792-46FF-9602-41092AA30613}"/>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79138" y="1244996"/>
            <a:ext cx="914400" cy="914400"/>
          </a:xfrm>
          <a:prstGeom prst="rect">
            <a:avLst/>
          </a:prstGeom>
        </p:spPr>
      </p:pic>
      <p:sp>
        <p:nvSpPr>
          <p:cNvPr id="9" name="TextBox 8" descr="Instead...">
            <a:extLst>
              <a:ext uri="{FF2B5EF4-FFF2-40B4-BE49-F238E27FC236}">
                <a16:creationId xmlns:a16="http://schemas.microsoft.com/office/drawing/2014/main" id="{DDC4425C-099C-4CF3-9CC0-A06D6C163E08}"/>
              </a:ext>
              <a:ext uri="{C183D7F6-B498-43B3-948B-1728B52AA6E4}">
                <adec:decorative xmlns:adec="http://schemas.microsoft.com/office/drawing/2017/decorative" val="0"/>
              </a:ext>
            </a:extLst>
          </p:cNvPr>
          <p:cNvSpPr txBox="1"/>
          <p:nvPr/>
        </p:nvSpPr>
        <p:spPr>
          <a:xfrm>
            <a:off x="6576164" y="2121628"/>
            <a:ext cx="1723549" cy="523220"/>
          </a:xfrm>
          <a:prstGeom prst="rect">
            <a:avLst/>
          </a:prstGeom>
          <a:noFill/>
        </p:spPr>
        <p:txBody>
          <a:bodyPr wrap="none" rtlCol="0">
            <a:spAutoFit/>
          </a:bodyPr>
          <a:lstStyle/>
          <a:p>
            <a:r>
              <a:rPr lang="en-US" sz="2800" dirty="0">
                <a:solidFill>
                  <a:srgbClr val="00642D"/>
                </a:solidFill>
              </a:rPr>
              <a:t>Instead…</a:t>
            </a:r>
          </a:p>
        </p:txBody>
      </p:sp>
      <p:sp>
        <p:nvSpPr>
          <p:cNvPr id="5" name="Content Placeholder 2" descr="treat the person with dignity &amp; respect.&#10; be patient and supportive.  &#10; look for the meaning.&#10; acknowledge feelings &amp; emotions.&#10; give time to process/speak.&#10; use body language.&#10;">
            <a:extLst>
              <a:ext uri="{FF2B5EF4-FFF2-40B4-BE49-F238E27FC236}">
                <a16:creationId xmlns:a16="http://schemas.microsoft.com/office/drawing/2014/main" id="{354BA441-DD52-4C2A-B7CB-1C766B1F89D6}"/>
              </a:ext>
              <a:ext uri="{C183D7F6-B498-43B3-948B-1728B52AA6E4}">
                <adec:decorative xmlns:adec="http://schemas.microsoft.com/office/drawing/2017/decorative" val="0"/>
              </a:ext>
            </a:extLst>
          </p:cNvPr>
          <p:cNvSpPr txBox="1">
            <a:spLocks/>
          </p:cNvSpPr>
          <p:nvPr/>
        </p:nvSpPr>
        <p:spPr>
          <a:xfrm>
            <a:off x="6354211" y="2644848"/>
            <a:ext cx="5579379" cy="40839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Blip>
                <a:blip r:embed="rId9">
                  <a:extLst>
                    <a:ext uri="{96DAC541-7B7A-43D3-8B79-37D633B846F1}">
                      <asvg:svgBlip xmlns:asvg="http://schemas.microsoft.com/office/drawing/2016/SVG/main" r:embed="rId10"/>
                    </a:ext>
                  </a:extLst>
                </a:blip>
              </a:buBlip>
            </a:pPr>
            <a:r>
              <a:rPr lang="en-US" sz="2000" dirty="0">
                <a:latin typeface="Verdana" panose="020B0604030504040204" pitchFamily="34" charset="0"/>
                <a:ea typeface="Verdana" panose="020B0604030504040204" pitchFamily="34" charset="0"/>
              </a:rPr>
              <a:t> treat the person with dignity &amp; respect.</a:t>
            </a:r>
          </a:p>
          <a:p>
            <a:pPr>
              <a:lnSpc>
                <a:spcPct val="100000"/>
              </a:lnSpc>
              <a:spcAft>
                <a:spcPts val="600"/>
              </a:spcAft>
              <a:buBlip>
                <a:blip r:embed="rId9">
                  <a:extLst>
                    <a:ext uri="{96DAC541-7B7A-43D3-8B79-37D633B846F1}">
                      <asvg:svgBlip xmlns:asvg="http://schemas.microsoft.com/office/drawing/2016/SVG/main" r:embed="rId10"/>
                    </a:ext>
                  </a:extLst>
                </a:blip>
              </a:buBlip>
            </a:pPr>
            <a:r>
              <a:rPr lang="en-US" sz="2000" dirty="0">
                <a:latin typeface="Verdana" panose="020B0604030504040204" pitchFamily="34" charset="0"/>
                <a:ea typeface="Verdana" panose="020B0604030504040204" pitchFamily="34" charset="0"/>
              </a:rPr>
              <a:t> be patient and supportive.  </a:t>
            </a:r>
          </a:p>
          <a:p>
            <a:pPr>
              <a:lnSpc>
                <a:spcPct val="100000"/>
              </a:lnSpc>
              <a:spcAft>
                <a:spcPts val="600"/>
              </a:spcAft>
              <a:buBlip>
                <a:blip r:embed="rId9">
                  <a:extLst>
                    <a:ext uri="{96DAC541-7B7A-43D3-8B79-37D633B846F1}">
                      <asvg:svgBlip xmlns:asvg="http://schemas.microsoft.com/office/drawing/2016/SVG/main" r:embed="rId10"/>
                    </a:ext>
                  </a:extLst>
                </a:blip>
              </a:buBlip>
            </a:pPr>
            <a:r>
              <a:rPr lang="en-US" sz="2000" dirty="0">
                <a:latin typeface="Verdana" panose="020B0604030504040204" pitchFamily="34" charset="0"/>
                <a:ea typeface="Verdana" panose="020B0604030504040204" pitchFamily="34" charset="0"/>
              </a:rPr>
              <a:t> look for the meaning.</a:t>
            </a:r>
          </a:p>
          <a:p>
            <a:pPr>
              <a:lnSpc>
                <a:spcPct val="100000"/>
              </a:lnSpc>
              <a:spcAft>
                <a:spcPts val="600"/>
              </a:spcAft>
              <a:buBlip>
                <a:blip r:embed="rId9">
                  <a:extLst>
                    <a:ext uri="{96DAC541-7B7A-43D3-8B79-37D633B846F1}">
                      <asvg:svgBlip xmlns:asvg="http://schemas.microsoft.com/office/drawing/2016/SVG/main" r:embed="rId10"/>
                    </a:ext>
                  </a:extLst>
                </a:blip>
              </a:buBlip>
            </a:pPr>
            <a:r>
              <a:rPr lang="en-US" sz="2000" dirty="0">
                <a:latin typeface="Verdana" panose="020B0604030504040204" pitchFamily="34" charset="0"/>
                <a:ea typeface="Verdana" panose="020B0604030504040204" pitchFamily="34" charset="0"/>
              </a:rPr>
              <a:t> acknowledge feelings &amp; emotions.</a:t>
            </a:r>
          </a:p>
          <a:p>
            <a:pPr>
              <a:lnSpc>
                <a:spcPct val="100000"/>
              </a:lnSpc>
              <a:spcAft>
                <a:spcPts val="600"/>
              </a:spcAft>
              <a:buBlip>
                <a:blip r:embed="rId9">
                  <a:extLst>
                    <a:ext uri="{96DAC541-7B7A-43D3-8B79-37D633B846F1}">
                      <asvg:svgBlip xmlns:asvg="http://schemas.microsoft.com/office/drawing/2016/SVG/main" r:embed="rId10"/>
                    </a:ext>
                  </a:extLst>
                </a:blip>
              </a:buBlip>
            </a:pPr>
            <a:r>
              <a:rPr lang="en-US" sz="2000" dirty="0">
                <a:latin typeface="Verdana" panose="020B0604030504040204" pitchFamily="34" charset="0"/>
                <a:ea typeface="Verdana" panose="020B0604030504040204" pitchFamily="34" charset="0"/>
              </a:rPr>
              <a:t> give time to process/speak.</a:t>
            </a:r>
          </a:p>
          <a:p>
            <a:pPr>
              <a:lnSpc>
                <a:spcPct val="100000"/>
              </a:lnSpc>
              <a:spcAft>
                <a:spcPts val="600"/>
              </a:spcAft>
              <a:buBlip>
                <a:blip r:embed="rId9">
                  <a:extLst>
                    <a:ext uri="{96DAC541-7B7A-43D3-8B79-37D633B846F1}">
                      <asvg:svgBlip xmlns:asvg="http://schemas.microsoft.com/office/drawing/2016/SVG/main" r:embed="rId10"/>
                    </a:ext>
                  </a:extLst>
                </a:blip>
              </a:buBlip>
            </a:pPr>
            <a:r>
              <a:rPr lang="en-US" sz="2000" dirty="0">
                <a:latin typeface="Verdana" panose="020B0604030504040204" pitchFamily="34" charset="0"/>
                <a:ea typeface="Verdana" panose="020B0604030504040204" pitchFamily="34" charset="0"/>
              </a:rPr>
              <a:t> use body language.</a:t>
            </a:r>
          </a:p>
          <a:p>
            <a:pPr marL="0" indent="0">
              <a:lnSpc>
                <a:spcPct val="100000"/>
              </a:lnSpc>
              <a:spcAft>
                <a:spcPts val="600"/>
              </a:spcAft>
              <a:buNone/>
            </a:pPr>
            <a:endParaRPr lang="en-US" sz="2400" dirty="0">
              <a:latin typeface="Verdana" panose="020B0604030504040204" pitchFamily="34" charset="0"/>
              <a:ea typeface="Verdana" panose="020B0604030504040204" pitchFamily="34" charset="0"/>
            </a:endParaRPr>
          </a:p>
        </p:txBody>
      </p:sp>
      <p:pic>
        <p:nvPicPr>
          <p:cNvPr id="13" name="Graphic 12" descr="Tree graphic">
            <a:extLst>
              <a:ext uri="{FF2B5EF4-FFF2-40B4-BE49-F238E27FC236}">
                <a16:creationId xmlns:a16="http://schemas.microsoft.com/office/drawing/2014/main" id="{006D7258-167B-4807-9976-613AACB7CD8A}"/>
              </a:ext>
              <a:ext uri="{C183D7F6-B498-43B3-948B-1728B52AA6E4}">
                <adec:decorative xmlns:adec="http://schemas.microsoft.com/office/drawing/2017/decorative" val="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68333" y="5437821"/>
            <a:ext cx="1776462" cy="1776462"/>
          </a:xfrm>
          <a:prstGeom prst="rect">
            <a:avLst/>
          </a:prstGeom>
        </p:spPr>
      </p:pic>
    </p:spTree>
    <p:extLst>
      <p:ext uri="{BB962C8B-B14F-4D97-AF65-F5344CB8AC3E}">
        <p14:creationId xmlns:p14="http://schemas.microsoft.com/office/powerpoint/2010/main" val="1268863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elcome">
            <a:extLst>
              <a:ext uri="{FF2B5EF4-FFF2-40B4-BE49-F238E27FC236}">
                <a16:creationId xmlns:a16="http://schemas.microsoft.com/office/drawing/2014/main" id="{CBB21A0A-2BF6-5D48-B52C-84A46D5B58D9}"/>
              </a:ext>
            </a:extLst>
          </p:cNvPr>
          <p:cNvSpPr>
            <a:spLocks noGrp="1"/>
          </p:cNvSpPr>
          <p:nvPr>
            <p:ph type="title"/>
          </p:nvPr>
        </p:nvSpPr>
        <p:spPr/>
        <p:txBody>
          <a:bodyPr>
            <a:normAutofit/>
          </a:bodyPr>
          <a:lstStyle/>
          <a:p>
            <a:pPr algn="ctr"/>
            <a:r>
              <a:rPr lang="en-US" sz="5200" dirty="0"/>
              <a:t>Welcome</a:t>
            </a:r>
            <a:r>
              <a:rPr lang="en-US" sz="5000" dirty="0"/>
              <a:t>!</a:t>
            </a:r>
          </a:p>
        </p:txBody>
      </p:sp>
      <p:sp>
        <p:nvSpPr>
          <p:cNvPr id="3" name="Content Placeholder 2" descr="Instructions for Attendees:&#10;Top of screen click + sign to join so we see you.&#10;STOP and click to take this pre-session questionnaire:&#10;https://www.surveymonkey.com/r/TitleVIPreDF&#10;Chat your name, tribe, location.">
            <a:extLst>
              <a:ext uri="{FF2B5EF4-FFF2-40B4-BE49-F238E27FC236}">
                <a16:creationId xmlns:a16="http://schemas.microsoft.com/office/drawing/2014/main" id="{E1D09A51-8F03-A54D-84AC-73FEFDFF5CA4}"/>
              </a:ext>
            </a:extLst>
          </p:cNvPr>
          <p:cNvSpPr>
            <a:spLocks noGrp="1"/>
          </p:cNvSpPr>
          <p:nvPr>
            <p:ph idx="1"/>
          </p:nvPr>
        </p:nvSpPr>
        <p:spPr>
          <a:xfrm>
            <a:off x="1277654" y="1401288"/>
            <a:ext cx="8312660" cy="4889706"/>
          </a:xfrm>
        </p:spPr>
        <p:txBody>
          <a:bodyPr>
            <a:normAutofit/>
          </a:bodyPr>
          <a:lstStyle/>
          <a:p>
            <a:pPr>
              <a:spcBef>
                <a:spcPts val="1800"/>
              </a:spcBef>
            </a:pPr>
            <a:r>
              <a:rPr lang="en-US" b="1" dirty="0">
                <a:solidFill>
                  <a:srgbClr val="A65F27"/>
                </a:solidFill>
              </a:rPr>
              <a:t>Let’s get ready…</a:t>
            </a:r>
          </a:p>
          <a:p>
            <a:pPr marL="457200" indent="-457200">
              <a:lnSpc>
                <a:spcPct val="100000"/>
              </a:lnSpc>
              <a:spcBef>
                <a:spcPts val="1800"/>
              </a:spcBef>
              <a:buFont typeface="Arial" panose="020B0604020202020204" pitchFamily="34" charset="0"/>
              <a:buChar char="•"/>
            </a:pPr>
            <a:r>
              <a:rPr lang="en-US" dirty="0"/>
              <a:t>Top of screen </a:t>
            </a:r>
            <a:r>
              <a:rPr lang="en-US" b="1" u="sng" dirty="0">
                <a:solidFill>
                  <a:srgbClr val="A65F27"/>
                </a:solidFill>
              </a:rPr>
              <a:t>click +</a:t>
            </a:r>
            <a:r>
              <a:rPr lang="en-US" b="1" dirty="0">
                <a:solidFill>
                  <a:srgbClr val="A65F27"/>
                </a:solidFill>
              </a:rPr>
              <a:t> </a:t>
            </a:r>
            <a:r>
              <a:rPr lang="en-US" dirty="0"/>
              <a:t>sign to join so we see you.</a:t>
            </a:r>
          </a:p>
          <a:p>
            <a:pPr marL="457200" indent="-457200">
              <a:lnSpc>
                <a:spcPct val="100000"/>
              </a:lnSpc>
              <a:spcBef>
                <a:spcPts val="1800"/>
              </a:spcBef>
              <a:buFont typeface="Arial" panose="020B0604020202020204" pitchFamily="34" charset="0"/>
              <a:buChar char="•"/>
            </a:pPr>
            <a:r>
              <a:rPr lang="en-US" dirty="0"/>
              <a:t>STOP </a:t>
            </a:r>
            <a:r>
              <a:rPr lang="en-US" b="1" u="sng" dirty="0">
                <a:solidFill>
                  <a:srgbClr val="A65F27"/>
                </a:solidFill>
              </a:rPr>
              <a:t>and click</a:t>
            </a:r>
            <a:r>
              <a:rPr lang="en-US" b="1" dirty="0">
                <a:solidFill>
                  <a:srgbClr val="A65F27"/>
                </a:solidFill>
              </a:rPr>
              <a:t> </a:t>
            </a:r>
            <a:r>
              <a:rPr lang="en-US" dirty="0"/>
              <a:t>to take this </a:t>
            </a:r>
            <a:r>
              <a:rPr lang="en-US" b="1" dirty="0"/>
              <a:t>pre-session </a:t>
            </a:r>
            <a:r>
              <a:rPr lang="en-US" dirty="0"/>
              <a:t>questionnaire:</a:t>
            </a:r>
          </a:p>
          <a:p>
            <a:pPr marL="1143000" lvl="1" indent="-457200">
              <a:lnSpc>
                <a:spcPct val="100000"/>
              </a:lnSpc>
              <a:spcBef>
                <a:spcPts val="1800"/>
              </a:spcBef>
            </a:pPr>
            <a:r>
              <a:rPr lang="en-US" u="sng" dirty="0">
                <a:ea typeface="Times New Roman" panose="02020603050405020304" pitchFamily="18" charset="0"/>
                <a:hlinkClick r:id="rId3"/>
              </a:rPr>
              <a:t>https://www.surveymonkey.com/r/TitleVIPreDF</a:t>
            </a:r>
            <a:endParaRPr lang="en-US" u="sng" dirty="0">
              <a:ea typeface="Times New Roman" panose="02020603050405020304" pitchFamily="18" charset="0"/>
            </a:endParaRPr>
          </a:p>
          <a:p>
            <a:pPr marL="457200" indent="-457200">
              <a:lnSpc>
                <a:spcPct val="100000"/>
              </a:lnSpc>
              <a:spcBef>
                <a:spcPts val="1800"/>
              </a:spcBef>
              <a:buFont typeface="Arial" panose="020B0604020202020204" pitchFamily="34" charset="0"/>
              <a:buChar char="•"/>
            </a:pPr>
            <a:r>
              <a:rPr lang="en-US" b="1" u="sng" dirty="0">
                <a:solidFill>
                  <a:srgbClr val="A65F27"/>
                </a:solidFill>
              </a:rPr>
              <a:t>Chat</a:t>
            </a:r>
            <a:r>
              <a:rPr lang="en-US" b="1" dirty="0"/>
              <a:t> </a:t>
            </a:r>
            <a:r>
              <a:rPr lang="en-US" dirty="0"/>
              <a:t>your name, tribe, location.</a:t>
            </a:r>
          </a:p>
        </p:txBody>
      </p:sp>
      <p:pic>
        <p:nvPicPr>
          <p:cNvPr id="9" name="Picture 8" descr="Dementia Friends for American Indian &amp; Alaska Native Communities">
            <a:extLst>
              <a:ext uri="{FF2B5EF4-FFF2-40B4-BE49-F238E27FC236}">
                <a16:creationId xmlns:a16="http://schemas.microsoft.com/office/drawing/2014/main" id="{EF62C474-B406-4471-BFA5-EB31C7F622DF}"/>
              </a:ext>
            </a:extLst>
          </p:cNvPr>
          <p:cNvPicPr>
            <a:picLocks noChangeAspect="1"/>
          </p:cNvPicPr>
          <p:nvPr/>
        </p:nvPicPr>
        <p:blipFill rotWithShape="1">
          <a:blip r:embed="rId4"/>
          <a:srcRect l="10259" t="10636"/>
          <a:stretch/>
        </p:blipFill>
        <p:spPr>
          <a:xfrm>
            <a:off x="8946200" y="4843642"/>
            <a:ext cx="3245800" cy="2014358"/>
          </a:xfrm>
          <a:prstGeom prst="rect">
            <a:avLst/>
          </a:prstGeom>
        </p:spPr>
      </p:pic>
    </p:spTree>
    <p:extLst>
      <p:ext uri="{BB962C8B-B14F-4D97-AF65-F5344CB8AC3E}">
        <p14:creationId xmlns:p14="http://schemas.microsoft.com/office/powerpoint/2010/main" val="1284812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nversation Tips – Page 9">
            <a:extLst>
              <a:ext uri="{FF2B5EF4-FFF2-40B4-BE49-F238E27FC236}">
                <a16:creationId xmlns:a16="http://schemas.microsoft.com/office/drawing/2014/main" id="{09172359-317A-4048-859C-F320FEB94A13}"/>
              </a:ext>
            </a:extLst>
          </p:cNvPr>
          <p:cNvSpPr>
            <a:spLocks noGrp="1"/>
          </p:cNvSpPr>
          <p:nvPr>
            <p:ph type="title"/>
          </p:nvPr>
        </p:nvSpPr>
        <p:spPr/>
        <p:txBody>
          <a:bodyPr/>
          <a:lstStyle/>
          <a:p>
            <a:pPr algn="ctr"/>
            <a:r>
              <a:rPr lang="en-US" dirty="0"/>
              <a:t>Conversation Tips – Page 9</a:t>
            </a:r>
          </a:p>
        </p:txBody>
      </p:sp>
      <p:sp>
        <p:nvSpPr>
          <p:cNvPr id="7" name="Content Placeholder 2" descr="Come from the front, identify yourself, and keep good eye contact, unless it is culturally taboo. &#10;Speak slowly and clearly. Use a gentle and relaxed tone.&#10;Use statements not questions.&#10;Give visual cues. &#10;Do not quiz.&#10;">
            <a:extLst>
              <a:ext uri="{FF2B5EF4-FFF2-40B4-BE49-F238E27FC236}">
                <a16:creationId xmlns:a16="http://schemas.microsoft.com/office/drawing/2014/main" id="{A3846512-5FB0-4C85-B433-DB84F33494A8}"/>
              </a:ext>
            </a:extLst>
          </p:cNvPr>
          <p:cNvSpPr txBox="1">
            <a:spLocks/>
          </p:cNvSpPr>
          <p:nvPr/>
        </p:nvSpPr>
        <p:spPr>
          <a:xfrm>
            <a:off x="1201479" y="1832730"/>
            <a:ext cx="1039013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solidFill>
                  <a:srgbClr val="A65F27"/>
                </a:solidFill>
                <a:ea typeface="Verdana" panose="020B0604030504040204" pitchFamily="34" charset="0"/>
              </a:rPr>
              <a:t>Come from the front</a:t>
            </a:r>
            <a:r>
              <a:rPr lang="en-US" dirty="0">
                <a:ea typeface="Verdana" panose="020B0604030504040204" pitchFamily="34" charset="0"/>
              </a:rPr>
              <a:t>, identify yourself, and keep good eye contact, unless it is culturally taboo. </a:t>
            </a:r>
          </a:p>
          <a:p>
            <a:pPr>
              <a:spcAft>
                <a:spcPts val="1800"/>
              </a:spcAft>
            </a:pPr>
            <a:r>
              <a:rPr lang="en-US" dirty="0">
                <a:solidFill>
                  <a:srgbClr val="A65F27"/>
                </a:solidFill>
                <a:ea typeface="Verdana" panose="020B0604030504040204" pitchFamily="34" charset="0"/>
              </a:rPr>
              <a:t>Speak slowly </a:t>
            </a:r>
            <a:r>
              <a:rPr lang="en-US" dirty="0">
                <a:ea typeface="Verdana" panose="020B0604030504040204" pitchFamily="34" charset="0"/>
              </a:rPr>
              <a:t>and clearly. Use a </a:t>
            </a:r>
            <a:r>
              <a:rPr lang="en-US" dirty="0">
                <a:solidFill>
                  <a:srgbClr val="A65F27"/>
                </a:solidFill>
                <a:ea typeface="Verdana" panose="020B0604030504040204" pitchFamily="34" charset="0"/>
              </a:rPr>
              <a:t>gentle and relaxed </a:t>
            </a:r>
            <a:r>
              <a:rPr lang="en-US" dirty="0">
                <a:ea typeface="Verdana" panose="020B0604030504040204" pitchFamily="34" charset="0"/>
              </a:rPr>
              <a:t>tone.</a:t>
            </a:r>
          </a:p>
          <a:p>
            <a:pPr>
              <a:spcAft>
                <a:spcPts val="1800"/>
              </a:spcAft>
            </a:pPr>
            <a:r>
              <a:rPr lang="en-US" dirty="0">
                <a:ea typeface="Verdana" panose="020B0604030504040204" pitchFamily="34" charset="0"/>
              </a:rPr>
              <a:t>Use statements </a:t>
            </a:r>
            <a:r>
              <a:rPr lang="en-US" dirty="0">
                <a:solidFill>
                  <a:srgbClr val="A65F27"/>
                </a:solidFill>
                <a:ea typeface="Verdana" panose="020B0604030504040204" pitchFamily="34" charset="0"/>
              </a:rPr>
              <a:t>not questions</a:t>
            </a:r>
            <a:r>
              <a:rPr lang="en-US" dirty="0">
                <a:ea typeface="Verdana" panose="020B0604030504040204" pitchFamily="34" charset="0"/>
              </a:rPr>
              <a:t>.</a:t>
            </a:r>
          </a:p>
          <a:p>
            <a:pPr>
              <a:spcAft>
                <a:spcPts val="1800"/>
              </a:spcAft>
            </a:pPr>
            <a:r>
              <a:rPr lang="en-US" dirty="0">
                <a:ea typeface="Verdana" panose="020B0604030504040204" pitchFamily="34" charset="0"/>
              </a:rPr>
              <a:t>Give </a:t>
            </a:r>
            <a:r>
              <a:rPr lang="en-US" dirty="0">
                <a:solidFill>
                  <a:srgbClr val="A65F27"/>
                </a:solidFill>
                <a:ea typeface="Verdana" panose="020B0604030504040204" pitchFamily="34" charset="0"/>
              </a:rPr>
              <a:t>visual cues</a:t>
            </a:r>
            <a:r>
              <a:rPr lang="en-US" dirty="0">
                <a:ea typeface="Verdana" panose="020B0604030504040204" pitchFamily="34" charset="0"/>
              </a:rPr>
              <a:t>. </a:t>
            </a:r>
          </a:p>
          <a:p>
            <a:pPr>
              <a:spcAft>
                <a:spcPts val="1800"/>
              </a:spcAft>
            </a:pPr>
            <a:r>
              <a:rPr lang="en-US" dirty="0">
                <a:solidFill>
                  <a:srgbClr val="A65F27"/>
                </a:solidFill>
                <a:ea typeface="Verdana" panose="020B0604030504040204" pitchFamily="34" charset="0"/>
              </a:rPr>
              <a:t>Do not </a:t>
            </a:r>
            <a:r>
              <a:rPr lang="en-US" dirty="0">
                <a:ea typeface="Verdana" panose="020B0604030504040204" pitchFamily="34" charset="0"/>
              </a:rPr>
              <a:t>quiz.</a:t>
            </a:r>
          </a:p>
        </p:txBody>
      </p:sp>
      <p:pic>
        <p:nvPicPr>
          <p:cNvPr id="6" name="Picture 5" descr="Dementia friends logo for American Indian and Alaska Native Communities. ">
            <a:extLst>
              <a:ext uri="{FF2B5EF4-FFF2-40B4-BE49-F238E27FC236}">
                <a16:creationId xmlns:a16="http://schemas.microsoft.com/office/drawing/2014/main" id="{937AB4B9-E202-40E5-8D60-4BFA2FEB3113}"/>
              </a:ext>
              <a:ext uri="{C183D7F6-B498-43B3-948B-1728B52AA6E4}">
                <adec:decorative xmlns:adec="http://schemas.microsoft.com/office/drawing/2017/decorative" val="0"/>
              </a:ext>
            </a:extLst>
          </p:cNvPr>
          <p:cNvPicPr>
            <a:picLocks noChangeAspect="1"/>
          </p:cNvPicPr>
          <p:nvPr/>
        </p:nvPicPr>
        <p:blipFill rotWithShape="1">
          <a:blip r:embed="rId3"/>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4090707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e Six Key Messages – Page 10">
            <a:extLst>
              <a:ext uri="{FF2B5EF4-FFF2-40B4-BE49-F238E27FC236}">
                <a16:creationId xmlns:a16="http://schemas.microsoft.com/office/drawing/2014/main" id="{EF648A0D-900D-4124-A7AA-F27364F86957}"/>
              </a:ext>
            </a:extLst>
          </p:cNvPr>
          <p:cNvSpPr>
            <a:spLocks noGrp="1"/>
          </p:cNvSpPr>
          <p:nvPr>
            <p:ph type="title"/>
          </p:nvPr>
        </p:nvSpPr>
        <p:spPr/>
        <p:txBody>
          <a:bodyPr/>
          <a:lstStyle/>
          <a:p>
            <a:pPr algn="ctr"/>
            <a:r>
              <a:rPr lang="en-US" dirty="0"/>
              <a:t>The Six Key Messages – Page 10</a:t>
            </a:r>
          </a:p>
        </p:txBody>
      </p:sp>
      <p:sp>
        <p:nvSpPr>
          <p:cNvPr id="6" name="TextBox 5" descr="Dementia is caused by diseases of or injuries to the brain. &#10;There are things you can do to reduce the risk of developing dementia. &#10;Dementia becomes more common as people get older but is not a normal part of healthy aging. &#10;Dementia is not just about having memory problems.&#10;People living with dementia can live well, especially with their community’s support. &#10;A person living with dementia is a full being—worthy of &#10;respect—and is a vital part of their community. &#10;">
            <a:extLst>
              <a:ext uri="{FF2B5EF4-FFF2-40B4-BE49-F238E27FC236}">
                <a16:creationId xmlns:a16="http://schemas.microsoft.com/office/drawing/2014/main" id="{3B48833E-DEE6-43DF-A4BD-B50A1E4B9FDA}"/>
              </a:ext>
            </a:extLst>
          </p:cNvPr>
          <p:cNvSpPr txBox="1"/>
          <p:nvPr/>
        </p:nvSpPr>
        <p:spPr>
          <a:xfrm>
            <a:off x="1277654" y="1322229"/>
            <a:ext cx="9141781" cy="4632037"/>
          </a:xfrm>
          <a:prstGeom prst="rect">
            <a:avLst/>
          </a:prstGeom>
          <a:noFill/>
        </p:spPr>
        <p:txBody>
          <a:bodyPr wrap="square">
            <a:spAutoFit/>
          </a:bodyPr>
          <a:lstStyle/>
          <a:p>
            <a:pPr marL="457200" indent="-457200">
              <a:spcBef>
                <a:spcPts val="1800"/>
              </a:spcBef>
              <a:buFont typeface="+mj-lt"/>
              <a:buAutoNum type="arabicPeriod"/>
            </a:pPr>
            <a:r>
              <a:rPr lang="en-US" sz="2200" dirty="0"/>
              <a:t>Dementia is caused by </a:t>
            </a:r>
            <a:r>
              <a:rPr lang="en-US" sz="2200" dirty="0">
                <a:solidFill>
                  <a:srgbClr val="A65F27"/>
                </a:solidFill>
              </a:rPr>
              <a:t>diseases of or injuries </a:t>
            </a:r>
            <a:r>
              <a:rPr lang="en-US" sz="2200" dirty="0"/>
              <a:t>to the brain. </a:t>
            </a:r>
          </a:p>
          <a:p>
            <a:pPr marL="457200" indent="-457200">
              <a:spcBef>
                <a:spcPts val="1800"/>
              </a:spcBef>
              <a:buFont typeface="+mj-lt"/>
              <a:buAutoNum type="arabicPeriod"/>
            </a:pPr>
            <a:r>
              <a:rPr lang="en-US" sz="2200" dirty="0"/>
              <a:t>There are things </a:t>
            </a:r>
            <a:r>
              <a:rPr lang="en-US" sz="2200" dirty="0">
                <a:solidFill>
                  <a:srgbClr val="A65F27"/>
                </a:solidFill>
              </a:rPr>
              <a:t>you can do to reduce the risk </a:t>
            </a:r>
            <a:r>
              <a:rPr lang="en-US" sz="2200" dirty="0"/>
              <a:t>of developing dementia. </a:t>
            </a:r>
          </a:p>
          <a:p>
            <a:pPr marL="457200" indent="-457200">
              <a:spcBef>
                <a:spcPts val="1800"/>
              </a:spcBef>
              <a:buFont typeface="+mj-lt"/>
              <a:buAutoNum type="arabicPeriod"/>
            </a:pPr>
            <a:r>
              <a:rPr lang="en-US" sz="2200" dirty="0"/>
              <a:t>Dementia becomes more common as people get older but </a:t>
            </a:r>
            <a:r>
              <a:rPr lang="en-US" sz="2200" dirty="0">
                <a:solidFill>
                  <a:srgbClr val="A65F27"/>
                </a:solidFill>
              </a:rPr>
              <a:t>is not a normal part of healthy aging</a:t>
            </a:r>
            <a:r>
              <a:rPr lang="en-US" sz="2200" dirty="0"/>
              <a:t>. </a:t>
            </a:r>
          </a:p>
          <a:p>
            <a:pPr marL="457200" indent="-457200">
              <a:spcBef>
                <a:spcPts val="1800"/>
              </a:spcBef>
              <a:buFont typeface="+mj-lt"/>
              <a:buAutoNum type="arabicPeriod"/>
            </a:pPr>
            <a:r>
              <a:rPr lang="en-US" sz="2200" dirty="0"/>
              <a:t>Dementia </a:t>
            </a:r>
            <a:r>
              <a:rPr lang="en-US" sz="2200" dirty="0">
                <a:solidFill>
                  <a:srgbClr val="A65F27"/>
                </a:solidFill>
              </a:rPr>
              <a:t>is not just</a:t>
            </a:r>
            <a:r>
              <a:rPr lang="en-US" sz="2200" dirty="0"/>
              <a:t> about having memory problems.</a:t>
            </a:r>
          </a:p>
          <a:p>
            <a:pPr marL="457200" indent="-457200">
              <a:spcBef>
                <a:spcPts val="1800"/>
              </a:spcBef>
              <a:buFont typeface="+mj-lt"/>
              <a:buAutoNum type="arabicPeriod"/>
            </a:pPr>
            <a:r>
              <a:rPr lang="en-US" sz="2200" dirty="0">
                <a:solidFill>
                  <a:srgbClr val="A65F27"/>
                </a:solidFill>
              </a:rPr>
              <a:t>People living with dementia can live well</a:t>
            </a:r>
            <a:r>
              <a:rPr lang="en-US" sz="2200" dirty="0"/>
              <a:t>, especially with their community’s support. </a:t>
            </a:r>
          </a:p>
          <a:p>
            <a:pPr marL="457200" indent="-457200">
              <a:spcBef>
                <a:spcPts val="1800"/>
              </a:spcBef>
              <a:buFont typeface="+mj-lt"/>
              <a:buAutoNum type="arabicPeriod"/>
            </a:pPr>
            <a:r>
              <a:rPr lang="en-US" sz="2200" dirty="0"/>
              <a:t>A person living with dementia </a:t>
            </a:r>
            <a:r>
              <a:rPr lang="en-US" sz="2200" dirty="0">
                <a:solidFill>
                  <a:srgbClr val="A65F27"/>
                </a:solidFill>
              </a:rPr>
              <a:t>is a full being—worthy of </a:t>
            </a:r>
            <a:br>
              <a:rPr lang="en-US" sz="2200" dirty="0">
                <a:solidFill>
                  <a:srgbClr val="A65F27"/>
                </a:solidFill>
              </a:rPr>
            </a:br>
            <a:r>
              <a:rPr lang="en-US" sz="2200" dirty="0">
                <a:solidFill>
                  <a:srgbClr val="A65F27"/>
                </a:solidFill>
              </a:rPr>
              <a:t>respect</a:t>
            </a:r>
            <a:r>
              <a:rPr lang="en-US" sz="2200" dirty="0"/>
              <a:t>—and is a vital part of their community. </a:t>
            </a:r>
          </a:p>
        </p:txBody>
      </p:sp>
      <p:pic>
        <p:nvPicPr>
          <p:cNvPr id="8" name="Picture 7" descr="Dementia friends logo for American Indian and Alaska Native Communities. ">
            <a:extLst>
              <a:ext uri="{FF2B5EF4-FFF2-40B4-BE49-F238E27FC236}">
                <a16:creationId xmlns:a16="http://schemas.microsoft.com/office/drawing/2014/main" id="{23BB0D41-1290-48A7-8C3A-3DF754BE798B}"/>
              </a:ext>
              <a:ext uri="{C183D7F6-B498-43B3-948B-1728B52AA6E4}">
                <adec:decorative xmlns:adec="http://schemas.microsoft.com/office/drawing/2017/decorative" val="0"/>
              </a:ext>
            </a:extLst>
          </p:cNvPr>
          <p:cNvPicPr>
            <a:picLocks noChangeAspect="1"/>
          </p:cNvPicPr>
          <p:nvPr/>
        </p:nvPicPr>
        <p:blipFill rotWithShape="1">
          <a:blip r:embed="rId3"/>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2803653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7" name="Rectangle 16">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descr="Understanding Into Action - Page 11">
            <a:extLst>
              <a:ext uri="{FF2B5EF4-FFF2-40B4-BE49-F238E27FC236}">
                <a16:creationId xmlns:a16="http://schemas.microsoft.com/office/drawing/2014/main" id="{E827498A-E497-481D-A129-51A7A957D096}"/>
              </a:ext>
            </a:extLst>
          </p:cNvPr>
          <p:cNvSpPr>
            <a:spLocks noGrp="1"/>
          </p:cNvSpPr>
          <p:nvPr>
            <p:ph type="title"/>
          </p:nvPr>
        </p:nvSpPr>
        <p:spPr>
          <a:xfrm>
            <a:off x="6745298" y="669925"/>
            <a:ext cx="5322655" cy="1325563"/>
          </a:xfrm>
        </p:spPr>
        <p:txBody>
          <a:bodyPr vert="horz" lIns="91440" tIns="45720" rIns="91440" bIns="45720" rtlCol="0" anchor="b">
            <a:noAutofit/>
          </a:bodyPr>
          <a:lstStyle/>
          <a:p>
            <a:r>
              <a:rPr lang="en-US" dirty="0">
                <a:solidFill>
                  <a:schemeClr val="bg1"/>
                </a:solidFill>
              </a:rPr>
              <a:t>Understanding Into Action – Page 11</a:t>
            </a:r>
          </a:p>
        </p:txBody>
      </p:sp>
      <p:pic>
        <p:nvPicPr>
          <p:cNvPr id="5" name="Picture 4" descr="Hands in a clenched like manner.">
            <a:extLst>
              <a:ext uri="{FF2B5EF4-FFF2-40B4-BE49-F238E27FC236}">
                <a16:creationId xmlns:a16="http://schemas.microsoft.com/office/drawing/2014/main" id="{E5327B1C-0CDD-4009-AC7B-5D84E91B3E60}"/>
              </a:ext>
            </a:extLst>
          </p:cNvPr>
          <p:cNvPicPr>
            <a:picLocks noChangeAspect="1"/>
          </p:cNvPicPr>
          <p:nvPr/>
        </p:nvPicPr>
        <p:blipFill rotWithShape="1">
          <a:blip r:embed="rId2"/>
          <a:srcRect t="15604" r="-4583" b="13613"/>
          <a:stretch/>
        </p:blipFill>
        <p:spPr>
          <a:xfrm>
            <a:off x="416408" y="233582"/>
            <a:ext cx="2930911" cy="2971800"/>
          </a:xfrm>
          <a:prstGeom prst="rect">
            <a:avLst/>
          </a:prstGeom>
        </p:spPr>
      </p:pic>
      <p:pic>
        <p:nvPicPr>
          <p:cNvPr id="9" name="Graphic 8" descr="A bow">
            <a:extLst>
              <a:ext uri="{FF2B5EF4-FFF2-40B4-BE49-F238E27FC236}">
                <a16:creationId xmlns:a16="http://schemas.microsoft.com/office/drawing/2014/main" id="{1A5EFF77-F85B-4C80-978D-6B26779974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5704" y="592681"/>
            <a:ext cx="2612702" cy="2612702"/>
          </a:xfrm>
          <a:prstGeom prst="rect">
            <a:avLst/>
          </a:prstGeom>
        </p:spPr>
      </p:pic>
      <p:pic>
        <p:nvPicPr>
          <p:cNvPr id="12" name="Graphic 11" descr="A bow">
            <a:extLst>
              <a:ext uri="{FF2B5EF4-FFF2-40B4-BE49-F238E27FC236}">
                <a16:creationId xmlns:a16="http://schemas.microsoft.com/office/drawing/2014/main" id="{52C39170-A395-4078-BCEE-8C5F302DA6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301" y="3438964"/>
            <a:ext cx="2826356" cy="2826356"/>
          </a:xfrm>
          <a:prstGeom prst="rect">
            <a:avLst/>
          </a:prstGeom>
        </p:spPr>
      </p:pic>
      <p:pic>
        <p:nvPicPr>
          <p:cNvPr id="8" name="Picture 7" descr="Dementia friends logo for American Indian and Alaska Native Communities.">
            <a:extLst>
              <a:ext uri="{FF2B5EF4-FFF2-40B4-BE49-F238E27FC236}">
                <a16:creationId xmlns:a16="http://schemas.microsoft.com/office/drawing/2014/main" id="{15FFFB5C-FAE1-481C-AFBA-AC5488BE4975}"/>
              </a:ext>
              <a:ext uri="{C183D7F6-B498-43B3-948B-1728B52AA6E4}">
                <adec:decorative xmlns:adec="http://schemas.microsoft.com/office/drawing/2017/decorative" val="0"/>
              </a:ext>
            </a:extLst>
          </p:cNvPr>
          <p:cNvPicPr>
            <a:picLocks noChangeAspect="1"/>
          </p:cNvPicPr>
          <p:nvPr/>
        </p:nvPicPr>
        <p:blipFill rotWithShape="1">
          <a:blip r:embed="rId7"/>
          <a:srcRect l="10259" t="10636"/>
          <a:stretch/>
        </p:blipFill>
        <p:spPr>
          <a:xfrm>
            <a:off x="3059377" y="3946242"/>
            <a:ext cx="3257107" cy="2019033"/>
          </a:xfrm>
          <a:prstGeom prst="roundRect">
            <a:avLst/>
          </a:prstGeom>
        </p:spPr>
      </p:pic>
      <p:sp>
        <p:nvSpPr>
          <p:cNvPr id="3" name="Content Placeholder 2" descr="Elders are our community’s lifeblood. &#10;Even with dementia they can continue to serve as leaders, storytellers, and serve as active community members. &#10;As a Dementia Friend you help protect our elders and preserve meaning.&#10;THINK: What does “dementia-friendly” mean to you? &#10;">
            <a:extLst>
              <a:ext uri="{FF2B5EF4-FFF2-40B4-BE49-F238E27FC236}">
                <a16:creationId xmlns:a16="http://schemas.microsoft.com/office/drawing/2014/main" id="{16B7B90D-7029-42BE-845D-7768C8A7E269}"/>
              </a:ext>
            </a:extLst>
          </p:cNvPr>
          <p:cNvSpPr>
            <a:spLocks noGrp="1"/>
          </p:cNvSpPr>
          <p:nvPr>
            <p:ph idx="1"/>
          </p:nvPr>
        </p:nvSpPr>
        <p:spPr>
          <a:xfrm>
            <a:off x="6597146" y="2118153"/>
            <a:ext cx="5446702" cy="4345883"/>
          </a:xfrm>
        </p:spPr>
        <p:txBody>
          <a:bodyPr vert="horz" lIns="91440" tIns="45720" rIns="91440" bIns="45720" rtlCol="0">
            <a:noAutofit/>
          </a:bodyPr>
          <a:lstStyle/>
          <a:p>
            <a:pPr marL="228600" marR="0" lvl="0" indent="-228600" fontAlgn="auto">
              <a:lnSpc>
                <a:spcPts val="2700"/>
              </a:lnSpc>
              <a:spcBef>
                <a:spcPts val="1200"/>
              </a:spcBef>
              <a:buClrTx/>
              <a:buSzTx/>
              <a:buFont typeface="Arial" panose="020B0604020202020204" pitchFamily="34" charset="0"/>
              <a:buChar char="•"/>
              <a:tabLst/>
              <a:defRPr/>
            </a:pPr>
            <a:r>
              <a:rPr kumimoji="0" lang="en-US" sz="2400" b="0" i="0" u="none" strike="noStrike" cap="none" spc="0" normalizeH="0" baseline="0" noProof="0" dirty="0">
                <a:ln>
                  <a:noFill/>
                </a:ln>
                <a:solidFill>
                  <a:schemeClr val="bg1"/>
                </a:solidFill>
                <a:effectLst/>
                <a:uLnTx/>
                <a:uFillTx/>
              </a:rPr>
              <a:t>Elders are our community’s </a:t>
            </a:r>
            <a:r>
              <a:rPr kumimoji="0" lang="en-US" sz="2400" b="0" i="0" u="none" strike="noStrike" cap="none" spc="0" normalizeH="0" baseline="0" noProof="0" dirty="0">
                <a:ln>
                  <a:noFill/>
                </a:ln>
                <a:solidFill>
                  <a:srgbClr val="A65F27"/>
                </a:solidFill>
                <a:effectLst/>
                <a:uLnTx/>
                <a:uFillTx/>
              </a:rPr>
              <a:t>lifeblood</a:t>
            </a:r>
            <a:r>
              <a:rPr kumimoji="0" lang="en-US" sz="2400" b="0" i="0" u="none" strike="noStrike" cap="none" spc="0" normalizeH="0" baseline="0" noProof="0" dirty="0">
                <a:ln>
                  <a:noFill/>
                </a:ln>
                <a:solidFill>
                  <a:schemeClr val="bg1"/>
                </a:solidFill>
                <a:effectLst/>
                <a:uLnTx/>
                <a:uFillTx/>
              </a:rPr>
              <a:t>. </a:t>
            </a:r>
          </a:p>
          <a:p>
            <a:pPr marL="228600" marR="0" lvl="0" indent="-228600" fontAlgn="auto">
              <a:lnSpc>
                <a:spcPts val="2700"/>
              </a:lnSpc>
              <a:spcBef>
                <a:spcPts val="1200"/>
              </a:spcBef>
              <a:buClrTx/>
              <a:buSzTx/>
              <a:buFont typeface="Arial" panose="020B0604020202020204" pitchFamily="34" charset="0"/>
              <a:buChar char="•"/>
              <a:tabLst/>
              <a:defRPr/>
            </a:pPr>
            <a:r>
              <a:rPr lang="en-US" sz="2400" dirty="0">
                <a:solidFill>
                  <a:schemeClr val="bg1"/>
                </a:solidFill>
              </a:rPr>
              <a:t>Even with dementia they can </a:t>
            </a:r>
            <a:r>
              <a:rPr lang="en-US" sz="2400" dirty="0">
                <a:solidFill>
                  <a:srgbClr val="A65F27"/>
                </a:solidFill>
              </a:rPr>
              <a:t>continue to serve as leaders, storytellers</a:t>
            </a:r>
            <a:r>
              <a:rPr lang="en-US" sz="2400" dirty="0">
                <a:solidFill>
                  <a:schemeClr val="bg1"/>
                </a:solidFill>
              </a:rPr>
              <a:t>, and serve as active community members. </a:t>
            </a:r>
          </a:p>
          <a:p>
            <a:pPr marL="228600" marR="0" lvl="0" indent="-228600" fontAlgn="auto">
              <a:lnSpc>
                <a:spcPts val="2700"/>
              </a:lnSpc>
              <a:spcBef>
                <a:spcPts val="1200"/>
              </a:spcBef>
              <a:buClrTx/>
              <a:buSzTx/>
              <a:buFont typeface="Arial" panose="020B0604020202020204" pitchFamily="34" charset="0"/>
              <a:buChar char="•"/>
              <a:tabLst/>
              <a:defRPr/>
            </a:pPr>
            <a:r>
              <a:rPr lang="en-US" sz="2400" dirty="0">
                <a:solidFill>
                  <a:schemeClr val="bg1"/>
                </a:solidFill>
              </a:rPr>
              <a:t>As a Dementia Friend </a:t>
            </a:r>
            <a:r>
              <a:rPr lang="en-US" sz="2400" dirty="0">
                <a:solidFill>
                  <a:srgbClr val="A65F27"/>
                </a:solidFill>
              </a:rPr>
              <a:t>you help protect </a:t>
            </a:r>
            <a:r>
              <a:rPr lang="en-US" sz="2400" dirty="0">
                <a:solidFill>
                  <a:schemeClr val="bg1"/>
                </a:solidFill>
              </a:rPr>
              <a:t>our elders and preserve meaning.</a:t>
            </a:r>
            <a:endParaRPr kumimoji="0" lang="en-US" sz="2400" b="0" i="0" u="none" strike="noStrike" cap="none" spc="0" normalizeH="0" baseline="0" noProof="0" dirty="0">
              <a:ln>
                <a:noFill/>
              </a:ln>
              <a:solidFill>
                <a:schemeClr val="bg1"/>
              </a:solidFill>
              <a:effectLst/>
              <a:uLnTx/>
              <a:uFillTx/>
            </a:endParaRPr>
          </a:p>
          <a:p>
            <a:pPr marL="228600" marR="0" lvl="0" indent="-228600" fontAlgn="auto">
              <a:lnSpc>
                <a:spcPts val="2700"/>
              </a:lnSpc>
              <a:spcBef>
                <a:spcPts val="1200"/>
              </a:spcBef>
              <a:buClrTx/>
              <a:buSzTx/>
              <a:buFont typeface="Arial" panose="020B0604020202020204" pitchFamily="34" charset="0"/>
              <a:buChar char="•"/>
              <a:tabLst/>
              <a:defRPr/>
            </a:pPr>
            <a:r>
              <a:rPr kumimoji="0" lang="en-US" sz="2400" b="0" i="0" u="none" strike="noStrike" cap="none" spc="0" normalizeH="0" baseline="0" noProof="0" dirty="0">
                <a:ln>
                  <a:noFill/>
                </a:ln>
                <a:solidFill>
                  <a:schemeClr val="bg1"/>
                </a:solidFill>
                <a:effectLst/>
                <a:uLnTx/>
                <a:uFillTx/>
              </a:rPr>
              <a:t>THINK: What does </a:t>
            </a:r>
            <a:r>
              <a:rPr kumimoji="0" lang="en-US" sz="2400" b="0" i="0" u="none" strike="noStrike" cap="none" spc="0" normalizeH="0" baseline="0" noProof="0" dirty="0">
                <a:ln>
                  <a:noFill/>
                </a:ln>
                <a:solidFill>
                  <a:srgbClr val="A65F27"/>
                </a:solidFill>
                <a:effectLst/>
                <a:uLnTx/>
                <a:uFillTx/>
              </a:rPr>
              <a:t>“dementia-friendly” </a:t>
            </a:r>
            <a:r>
              <a:rPr kumimoji="0" lang="en-US" sz="2400" b="0" i="0" u="none" strike="noStrike" cap="none" spc="0" normalizeH="0" baseline="0" noProof="0" dirty="0">
                <a:ln>
                  <a:noFill/>
                </a:ln>
                <a:solidFill>
                  <a:schemeClr val="bg1"/>
                </a:solidFill>
                <a:effectLst/>
                <a:uLnTx/>
                <a:uFillTx/>
              </a:rPr>
              <a:t>mean to you? </a:t>
            </a:r>
          </a:p>
        </p:txBody>
      </p:sp>
      <p:cxnSp>
        <p:nvCxnSpPr>
          <p:cNvPr id="28" name="Straight Connector 1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45298" y="2026340"/>
            <a:ext cx="544670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0">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477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599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7BA3D9-A661-482F-924F-1A0E5EB0936F}"/>
              </a:ext>
              <a:ext uri="{C183D7F6-B498-43B3-948B-1728B52AA6E4}">
                <adec:decorative xmlns:adec="http://schemas.microsoft.com/office/drawing/2017/decorative" val="1"/>
              </a:ext>
            </a:extLst>
          </p:cNvPr>
          <p:cNvSpPr/>
          <p:nvPr/>
        </p:nvSpPr>
        <p:spPr>
          <a:xfrm>
            <a:off x="-3" y="0"/>
            <a:ext cx="5009073" cy="6858000"/>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descr="What action will you choose to do after today?">
            <a:extLst>
              <a:ext uri="{FF2B5EF4-FFF2-40B4-BE49-F238E27FC236}">
                <a16:creationId xmlns:a16="http://schemas.microsoft.com/office/drawing/2014/main" id="{E8B3178C-F043-4813-BDAB-A97CA7115BC8}"/>
              </a:ext>
              <a:ext uri="{C183D7F6-B498-43B3-948B-1728B52AA6E4}">
                <adec:decorative xmlns:adec="http://schemas.microsoft.com/office/drawing/2017/decorative" val="0"/>
              </a:ext>
            </a:extLst>
          </p:cNvPr>
          <p:cNvSpPr>
            <a:spLocks noGrp="1"/>
          </p:cNvSpPr>
          <p:nvPr>
            <p:ph type="title"/>
          </p:nvPr>
        </p:nvSpPr>
        <p:spPr>
          <a:xfrm>
            <a:off x="149422" y="1558636"/>
            <a:ext cx="4710224" cy="3740727"/>
          </a:xfrm>
        </p:spPr>
        <p:txBody>
          <a:bodyPr vert="horz" lIns="91440" tIns="45720" rIns="91440" bIns="45720" rtlCol="0" anchor="b">
            <a:noAutofit/>
          </a:bodyPr>
          <a:lstStyle/>
          <a:p>
            <a:pPr algn="ctr"/>
            <a:r>
              <a:rPr lang="en-US" sz="3600" kern="1200" dirty="0">
                <a:solidFill>
                  <a:schemeClr val="bg1"/>
                </a:solidFill>
                <a:latin typeface="+mj-lt"/>
                <a:ea typeface="+mj-ea"/>
                <a:cs typeface="+mj-cs"/>
              </a:rPr>
              <a:t>What action will you choose to do after today? </a:t>
            </a:r>
            <a:r>
              <a:rPr lang="en-US" sz="3600" dirty="0">
                <a:solidFill>
                  <a:schemeClr val="bg1"/>
                </a:solidFill>
              </a:rPr>
              <a:t>(See </a:t>
            </a:r>
            <a:r>
              <a:rPr lang="en-US" sz="3600" dirty="0" err="1">
                <a:solidFill>
                  <a:schemeClr val="bg1"/>
                </a:solidFill>
              </a:rPr>
              <a:t>pg</a:t>
            </a:r>
            <a:r>
              <a:rPr lang="en-US" sz="3600" dirty="0">
                <a:solidFill>
                  <a:schemeClr val="bg1"/>
                </a:solidFill>
              </a:rPr>
              <a:t> 11)</a:t>
            </a:r>
            <a:br>
              <a:rPr lang="en-US" sz="3600" dirty="0">
                <a:solidFill>
                  <a:schemeClr val="bg1"/>
                </a:solidFill>
              </a:rPr>
            </a:br>
            <a:br>
              <a:rPr lang="en-US" sz="3600" kern="1200" dirty="0">
                <a:solidFill>
                  <a:schemeClr val="bg1"/>
                </a:solidFill>
                <a:latin typeface="+mj-lt"/>
                <a:ea typeface="+mj-ea"/>
                <a:cs typeface="+mj-cs"/>
              </a:rPr>
            </a:br>
            <a:br>
              <a:rPr lang="en-US" sz="3600" kern="1200" dirty="0">
                <a:solidFill>
                  <a:schemeClr val="bg1"/>
                </a:solidFill>
                <a:latin typeface="+mj-lt"/>
                <a:ea typeface="+mj-ea"/>
                <a:cs typeface="+mj-cs"/>
              </a:rPr>
            </a:br>
            <a:r>
              <a:rPr kumimoji="0" lang="en-US" sz="3200" b="0" i="1" u="none" strike="noStrike" cap="none" spc="0" normalizeH="0" baseline="0" noProof="0" dirty="0">
                <a:ln>
                  <a:noFill/>
                </a:ln>
                <a:solidFill>
                  <a:schemeClr val="bg1"/>
                </a:solidFill>
                <a:effectLst/>
                <a:uLnTx/>
                <a:uFillTx/>
              </a:rPr>
              <a:t>No action is too big or too small—every bit will make a difference!</a:t>
            </a:r>
            <a:br>
              <a:rPr kumimoji="0" lang="en-US" sz="3200" b="0" i="1" u="none" strike="noStrike" cap="none" spc="0" normalizeH="0" baseline="0" noProof="0" dirty="0">
                <a:ln>
                  <a:noFill/>
                </a:ln>
                <a:solidFill>
                  <a:schemeClr val="bg1"/>
                </a:solidFill>
                <a:effectLst/>
                <a:uLnTx/>
                <a:uFillTx/>
              </a:rPr>
            </a:br>
            <a:r>
              <a:rPr lang="en-US" sz="3200" kern="1200" dirty="0">
                <a:solidFill>
                  <a:schemeClr val="bg1"/>
                </a:solidFill>
                <a:latin typeface="+mj-lt"/>
                <a:ea typeface="+mj-ea"/>
                <a:cs typeface="+mj-cs"/>
              </a:rPr>
              <a:t> </a:t>
            </a:r>
          </a:p>
        </p:txBody>
      </p:sp>
      <p:pic>
        <p:nvPicPr>
          <p:cNvPr id="6" name="Picture 5" descr="Chat icon">
            <a:extLst>
              <a:ext uri="{FF2B5EF4-FFF2-40B4-BE49-F238E27FC236}">
                <a16:creationId xmlns:a16="http://schemas.microsoft.com/office/drawing/2014/main" id="{6F1A031B-B92E-48A9-B4D2-BAE27D6DE630}"/>
              </a:ext>
              <a:ext uri="{C183D7F6-B498-43B3-948B-1728B52AA6E4}">
                <adec:decorative xmlns:adec="http://schemas.microsoft.com/office/drawing/2017/decorative" val="0"/>
              </a:ext>
            </a:extLst>
          </p:cNvPr>
          <p:cNvPicPr>
            <a:picLocks noChangeAspect="1"/>
          </p:cNvPicPr>
          <p:nvPr/>
        </p:nvPicPr>
        <p:blipFill rotWithShape="1">
          <a:blip r:embed="rId3">
            <a:duotone>
              <a:schemeClr val="accent2">
                <a:shade val="45000"/>
                <a:satMod val="135000"/>
              </a:schemeClr>
              <a:prstClr val="white"/>
            </a:duotone>
          </a:blip>
          <a:srcRect l="8310" t="5775" r="3916" b="20487"/>
          <a:stretch/>
        </p:blipFill>
        <p:spPr>
          <a:xfrm>
            <a:off x="6868633" y="610060"/>
            <a:ext cx="3421874" cy="3372315"/>
          </a:xfrm>
          <a:prstGeom prst="roundRect">
            <a:avLst/>
          </a:prstGeom>
          <a:ln>
            <a:noFill/>
          </a:ln>
          <a:effectLst>
            <a:outerShdw blurRad="292100" dist="139700" dir="2700000" algn="tl" rotWithShape="0">
              <a:srgbClr val="333333">
                <a:alpha val="65000"/>
              </a:srgbClr>
            </a:outerShdw>
          </a:effectLst>
        </p:spPr>
      </p:pic>
      <p:pic>
        <p:nvPicPr>
          <p:cNvPr id="55" name="Picture 54" descr="Dementia Friends for American Indian and Alaska Native Communities">
            <a:extLst>
              <a:ext uri="{FF2B5EF4-FFF2-40B4-BE49-F238E27FC236}">
                <a16:creationId xmlns:a16="http://schemas.microsoft.com/office/drawing/2014/main" id="{C2E7458B-553C-4FE9-9251-14CC76154A25}"/>
              </a:ext>
              <a:ext uri="{C183D7F6-B498-43B3-948B-1728B52AA6E4}">
                <adec:decorative xmlns:adec="http://schemas.microsoft.com/office/drawing/2017/decorative" val="0"/>
              </a:ext>
            </a:extLst>
          </p:cNvPr>
          <p:cNvPicPr>
            <a:picLocks noChangeAspect="1"/>
          </p:cNvPicPr>
          <p:nvPr/>
        </p:nvPicPr>
        <p:blipFill rotWithShape="1">
          <a:blip r:embed="rId4"/>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1591624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ank You for Becoming a Dementia Friend!">
            <a:extLst>
              <a:ext uri="{FF2B5EF4-FFF2-40B4-BE49-F238E27FC236}">
                <a16:creationId xmlns:a16="http://schemas.microsoft.com/office/drawing/2014/main" id="{CBB21A0A-2BF6-5D48-B52C-84A46D5B58D9}"/>
              </a:ext>
            </a:extLst>
          </p:cNvPr>
          <p:cNvSpPr>
            <a:spLocks noGrp="1"/>
          </p:cNvSpPr>
          <p:nvPr>
            <p:ph type="title"/>
          </p:nvPr>
        </p:nvSpPr>
        <p:spPr>
          <a:xfrm>
            <a:off x="906646" y="356658"/>
            <a:ext cx="10597020" cy="1036163"/>
          </a:xfrm>
        </p:spPr>
        <p:txBody>
          <a:bodyPr>
            <a:noAutofit/>
          </a:bodyPr>
          <a:lstStyle/>
          <a:p>
            <a:pPr algn="ctr"/>
            <a:r>
              <a:rPr lang="en-US" dirty="0"/>
              <a:t>Thank You for Becoming a Dementia Friend!</a:t>
            </a:r>
          </a:p>
        </p:txBody>
      </p:sp>
      <p:sp>
        <p:nvSpPr>
          <p:cNvPr id="3" name="Content Placeholder 2" descr="Take our post-session questionnaire and evaluation:&#10;https://www.surveymonkey.com/r/TitleVIDFpost&#10;&#10;Visit our website for more information:&#10;https://iasquared.org/dementia-friends/&#10;">
            <a:extLst>
              <a:ext uri="{FF2B5EF4-FFF2-40B4-BE49-F238E27FC236}">
                <a16:creationId xmlns:a16="http://schemas.microsoft.com/office/drawing/2014/main" id="{E1D09A51-8F03-A54D-84AC-73FEFDFF5CA4}"/>
              </a:ext>
            </a:extLst>
          </p:cNvPr>
          <p:cNvSpPr>
            <a:spLocks noGrp="1"/>
          </p:cNvSpPr>
          <p:nvPr>
            <p:ph idx="1"/>
          </p:nvPr>
        </p:nvSpPr>
        <p:spPr>
          <a:xfrm>
            <a:off x="1026213" y="2033351"/>
            <a:ext cx="10597020" cy="4889706"/>
          </a:xfrm>
        </p:spPr>
        <p:txBody>
          <a:bodyPr>
            <a:normAutofit/>
          </a:bodyPr>
          <a:lstStyle/>
          <a:p>
            <a:pPr marL="1143000" lvl="1" indent="-457200"/>
            <a:r>
              <a:rPr lang="en-US" sz="2800" dirty="0"/>
              <a:t>Take our </a:t>
            </a:r>
            <a:r>
              <a:rPr lang="en-US" sz="2800" b="1" dirty="0"/>
              <a:t>post-session</a:t>
            </a:r>
            <a:r>
              <a:rPr lang="en-US" sz="2800" dirty="0"/>
              <a:t> </a:t>
            </a:r>
            <a:r>
              <a:rPr lang="en-US" sz="2800" dirty="0">
                <a:solidFill>
                  <a:srgbClr val="A65F27"/>
                </a:solidFill>
              </a:rPr>
              <a:t>questionnaire and evaluation</a:t>
            </a:r>
            <a:r>
              <a:rPr lang="en-US" sz="2800" dirty="0"/>
              <a:t>:</a:t>
            </a:r>
          </a:p>
          <a:p>
            <a:pPr marL="1600200" lvl="2" indent="-457200"/>
            <a:r>
              <a:rPr lang="en-US" sz="2800" dirty="0">
                <a:hlinkClick r:id="rId3"/>
              </a:rPr>
              <a:t>https://www.surveymonkey.com/r/TitleVIDFpost</a:t>
            </a:r>
            <a:endParaRPr lang="en-US" sz="2800" dirty="0"/>
          </a:p>
          <a:p>
            <a:pPr marL="1143000" lvl="1" indent="-457200"/>
            <a:endParaRPr lang="en-US" sz="2800" dirty="0"/>
          </a:p>
          <a:p>
            <a:pPr marL="1143000" lvl="1" indent="-457200"/>
            <a:r>
              <a:rPr lang="en-US" sz="2800" dirty="0"/>
              <a:t>Visit our </a:t>
            </a:r>
            <a:r>
              <a:rPr lang="en-US" sz="2800" dirty="0">
                <a:solidFill>
                  <a:srgbClr val="A65F27"/>
                </a:solidFill>
              </a:rPr>
              <a:t>website</a:t>
            </a:r>
            <a:r>
              <a:rPr lang="en-US" sz="2800" dirty="0"/>
              <a:t> for more information:</a:t>
            </a:r>
          </a:p>
          <a:p>
            <a:pPr marL="1600200" lvl="2" indent="-457200"/>
            <a:r>
              <a:rPr lang="en-US" sz="2800" dirty="0">
                <a:hlinkClick r:id="rId4">
                  <a:extLst>
                    <a:ext uri="{A12FA001-AC4F-418D-AE19-62706E023703}">
                      <ahyp:hlinkClr xmlns:ahyp="http://schemas.microsoft.com/office/drawing/2018/hyperlinkcolor" val="tx"/>
                    </a:ext>
                  </a:extLst>
                </a:hlinkClick>
              </a:rPr>
              <a:t>https://iasquared.org/dementia-friends/</a:t>
            </a:r>
            <a:endParaRPr lang="en-US" sz="2800" dirty="0"/>
          </a:p>
          <a:p>
            <a:pPr marL="1600200" lvl="2" indent="-457200"/>
            <a:endParaRPr lang="en-US" sz="2800" dirty="0"/>
          </a:p>
        </p:txBody>
      </p:sp>
      <p:pic>
        <p:nvPicPr>
          <p:cNvPr id="9" name="Picture 8" descr="A group of people holding signs.">
            <a:extLst>
              <a:ext uri="{FF2B5EF4-FFF2-40B4-BE49-F238E27FC236}">
                <a16:creationId xmlns:a16="http://schemas.microsoft.com/office/drawing/2014/main" id="{1F86FCE9-59C2-4C2F-ACF3-D4B538044CA7}"/>
              </a:ext>
            </a:extLst>
          </p:cNvPr>
          <p:cNvPicPr>
            <a:picLocks noChangeAspect="1"/>
          </p:cNvPicPr>
          <p:nvPr/>
        </p:nvPicPr>
        <p:blipFill rotWithShape="1">
          <a:blip r:embed="rId5"/>
          <a:srcRect l="5583" t="23205" r="9166" b="12222"/>
          <a:stretch/>
        </p:blipFill>
        <p:spPr>
          <a:xfrm>
            <a:off x="3936770" y="4478204"/>
            <a:ext cx="3934578" cy="2235200"/>
          </a:xfrm>
          <a:prstGeom prst="rect">
            <a:avLst/>
          </a:prstGeom>
        </p:spPr>
      </p:pic>
      <p:pic>
        <p:nvPicPr>
          <p:cNvPr id="7" name="Picture 6" descr="Dementia friends logo for American Indian and Alaska Native Communities.">
            <a:extLst>
              <a:ext uri="{FF2B5EF4-FFF2-40B4-BE49-F238E27FC236}">
                <a16:creationId xmlns:a16="http://schemas.microsoft.com/office/drawing/2014/main" id="{C1BB79B2-10F5-4F7C-B40F-B589786FB013}"/>
              </a:ext>
              <a:ext uri="{C183D7F6-B498-43B3-948B-1728B52AA6E4}">
                <adec:decorative xmlns:adec="http://schemas.microsoft.com/office/drawing/2017/decorative" val="0"/>
              </a:ext>
            </a:extLst>
          </p:cNvPr>
          <p:cNvPicPr>
            <a:picLocks noChangeAspect="1"/>
          </p:cNvPicPr>
          <p:nvPr/>
        </p:nvPicPr>
        <p:blipFill rotWithShape="1">
          <a:blip r:embed="rId6"/>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3382631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descr="Become a Dementia Friends Champion">
            <a:extLst>
              <a:ext uri="{FF2B5EF4-FFF2-40B4-BE49-F238E27FC236}">
                <a16:creationId xmlns:a16="http://schemas.microsoft.com/office/drawing/2014/main" id="{FED07E1A-E872-4E50-8291-80C7DDDA306D}"/>
              </a:ext>
            </a:extLst>
          </p:cNvPr>
          <p:cNvSpPr>
            <a:spLocks noGrp="1"/>
          </p:cNvSpPr>
          <p:nvPr>
            <p:ph type="title"/>
          </p:nvPr>
        </p:nvSpPr>
        <p:spPr>
          <a:xfrm>
            <a:off x="794238" y="941682"/>
            <a:ext cx="5257800" cy="1325563"/>
          </a:xfrm>
        </p:spPr>
        <p:txBody>
          <a:bodyPr vert="horz" lIns="91440" tIns="45720" rIns="91440" bIns="45720" rtlCol="0" anchor="ctr">
            <a:normAutofit/>
          </a:bodyPr>
          <a:lstStyle/>
          <a:p>
            <a:r>
              <a:rPr lang="en-US" sz="4100" kern="1200" dirty="0">
                <a:solidFill>
                  <a:schemeClr val="tx1"/>
                </a:solidFill>
                <a:latin typeface="+mj-lt"/>
                <a:ea typeface="+mj-ea"/>
                <a:cs typeface="+mj-cs"/>
              </a:rPr>
              <a:t>Become a Dementia Friends Champion</a:t>
            </a:r>
          </a:p>
        </p:txBody>
      </p:sp>
      <p:sp>
        <p:nvSpPr>
          <p:cNvPr id="4" name="Text Placeholder 3" descr="Bring Dementia Friends Information Sessions to your tribal or Alaska Native community&#10;Receive free training including a Champions guide with full script&#10;Offer sessions as big or as small at any time convenient for you&#10;Commit to lead a minimal # of information sessions per year with help from Master Trainers and other Champions&#10;">
            <a:extLst>
              <a:ext uri="{FF2B5EF4-FFF2-40B4-BE49-F238E27FC236}">
                <a16:creationId xmlns:a16="http://schemas.microsoft.com/office/drawing/2014/main" id="{BD5844A4-3274-453F-A1EE-508826CBD42F}"/>
              </a:ext>
              <a:ext uri="{C183D7F6-B498-43B3-948B-1728B52AA6E4}">
                <adec:decorative xmlns:adec="http://schemas.microsoft.com/office/drawing/2017/decorative" val="0"/>
              </a:ext>
            </a:extLst>
          </p:cNvPr>
          <p:cNvSpPr>
            <a:spLocks noGrp="1"/>
          </p:cNvSpPr>
          <p:nvPr>
            <p:ph type="body" sz="half" idx="2"/>
          </p:nvPr>
        </p:nvSpPr>
        <p:spPr>
          <a:xfrm>
            <a:off x="794237" y="2455216"/>
            <a:ext cx="5746815" cy="4192520"/>
          </a:xfrm>
        </p:spPr>
        <p:txBody>
          <a:bodyPr vert="horz" lIns="91440" tIns="45720" rIns="91440" bIns="45720" rtlCol="0">
            <a:normAutofit fontScale="77500" lnSpcReduction="20000"/>
          </a:bodyPr>
          <a:lstStyle/>
          <a:p>
            <a:pPr indent="-228600">
              <a:lnSpc>
                <a:spcPct val="120000"/>
              </a:lnSpc>
              <a:spcBef>
                <a:spcPts val="1200"/>
              </a:spcBef>
              <a:buFont typeface="Arial" panose="020B0604020202020204" pitchFamily="34" charset="0"/>
              <a:buChar char="•"/>
            </a:pPr>
            <a:r>
              <a:rPr lang="en-US" sz="2800" dirty="0"/>
              <a:t>Bring Dementia Friends Information Sessions to your tribal or Alaska Native community</a:t>
            </a:r>
          </a:p>
          <a:p>
            <a:pPr indent="-228600">
              <a:lnSpc>
                <a:spcPct val="120000"/>
              </a:lnSpc>
              <a:spcBef>
                <a:spcPts val="1200"/>
              </a:spcBef>
              <a:buFont typeface="Arial" panose="020B0604020202020204" pitchFamily="34" charset="0"/>
              <a:buChar char="•"/>
            </a:pPr>
            <a:r>
              <a:rPr lang="en-US" sz="2800" dirty="0"/>
              <a:t>Receive free training including a Champions guide with full script</a:t>
            </a:r>
          </a:p>
          <a:p>
            <a:pPr indent="-228600">
              <a:lnSpc>
                <a:spcPct val="120000"/>
              </a:lnSpc>
              <a:spcBef>
                <a:spcPts val="1200"/>
              </a:spcBef>
              <a:buFont typeface="Arial" panose="020B0604020202020204" pitchFamily="34" charset="0"/>
              <a:buChar char="•"/>
            </a:pPr>
            <a:r>
              <a:rPr lang="en-US" sz="2800" dirty="0"/>
              <a:t>Offer sessions as big or as small at any time convenient for you</a:t>
            </a:r>
          </a:p>
          <a:p>
            <a:pPr indent="-228600">
              <a:lnSpc>
                <a:spcPct val="120000"/>
              </a:lnSpc>
              <a:spcBef>
                <a:spcPts val="1200"/>
              </a:spcBef>
              <a:buFont typeface="Arial" panose="020B0604020202020204" pitchFamily="34" charset="0"/>
              <a:buChar char="•"/>
            </a:pPr>
            <a:r>
              <a:rPr lang="en-US" sz="2800" dirty="0"/>
              <a:t>Commit to lead a minimal # of information sessions per year with help from Master Trainers and other Champions</a:t>
            </a:r>
          </a:p>
          <a:p>
            <a:pPr indent="-228600">
              <a:buFont typeface="Arial" panose="020B0604020202020204" pitchFamily="34" charset="0"/>
              <a:buChar char="•"/>
            </a:pPr>
            <a:endParaRPr lang="en-US" dirty="0"/>
          </a:p>
        </p:txBody>
      </p:sp>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Dementia Friends for American Indian &amp; Alaska Native Communities">
            <a:extLst>
              <a:ext uri="{FF2B5EF4-FFF2-40B4-BE49-F238E27FC236}">
                <a16:creationId xmlns:a16="http://schemas.microsoft.com/office/drawing/2014/main" id="{2E312300-AC4B-48EB-AC10-89D774A7E5D6}"/>
              </a:ext>
              <a:ext uri="{C183D7F6-B498-43B3-948B-1728B52AA6E4}">
                <adec:decorative xmlns:adec="http://schemas.microsoft.com/office/drawing/2017/decorative" val="0"/>
              </a:ext>
            </a:extLst>
          </p:cNvPr>
          <p:cNvPicPr>
            <a:picLocks noChangeAspect="1"/>
          </p:cNvPicPr>
          <p:nvPr/>
        </p:nvPicPr>
        <p:blipFill rotWithShape="1">
          <a:blip r:embed="rId2"/>
          <a:srcRect l="10259" t="10636"/>
          <a:stretch/>
        </p:blipFill>
        <p:spPr>
          <a:xfrm>
            <a:off x="6541053" y="1861932"/>
            <a:ext cx="5355294" cy="331966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9604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Presenters and contributors">
            <a:extLst>
              <a:ext uri="{FF2B5EF4-FFF2-40B4-BE49-F238E27FC236}">
                <a16:creationId xmlns:a16="http://schemas.microsoft.com/office/drawing/2014/main" id="{659C8864-6F78-4705-87D7-E620647BD9BE}"/>
              </a:ext>
              <a:ext uri="{C183D7F6-B498-43B3-948B-1728B52AA6E4}">
                <adec:decorative xmlns:adec="http://schemas.microsoft.com/office/drawing/2017/decorative" val="0"/>
              </a:ext>
            </a:extLst>
          </p:cNvPr>
          <p:cNvSpPr>
            <a:spLocks noGrp="1"/>
          </p:cNvSpPr>
          <p:nvPr>
            <p:ph type="title"/>
          </p:nvPr>
        </p:nvSpPr>
        <p:spPr>
          <a:xfrm>
            <a:off x="1353355" y="-1325563"/>
            <a:ext cx="10515600" cy="1325563"/>
          </a:xfrm>
        </p:spPr>
        <p:txBody>
          <a:bodyPr vert="horz" lIns="91440" tIns="45720" rIns="91440" bIns="45720" rtlCol="0" anchor="b">
            <a:normAutofit/>
          </a:bodyPr>
          <a:lstStyle/>
          <a:p>
            <a:r>
              <a:rPr lang="en-US" dirty="0">
                <a:solidFill>
                  <a:schemeClr val="bg1">
                    <a:lumMod val="95000"/>
                  </a:schemeClr>
                </a:solidFill>
              </a:rPr>
              <a:t>Presenters and contributors</a:t>
            </a:r>
          </a:p>
        </p:txBody>
      </p:sp>
      <p:sp>
        <p:nvSpPr>
          <p:cNvPr id="7" name="Text Placeholder 6" descr="Casey Acklin">
            <a:extLst>
              <a:ext uri="{FF2B5EF4-FFF2-40B4-BE49-F238E27FC236}">
                <a16:creationId xmlns:a16="http://schemas.microsoft.com/office/drawing/2014/main" id="{47D65866-EAC6-4D11-BBC5-5009FFA74CC9}"/>
              </a:ext>
              <a:ext uri="{C183D7F6-B498-43B3-948B-1728B52AA6E4}">
                <adec:decorative xmlns:adec="http://schemas.microsoft.com/office/drawing/2017/decorative" val="0"/>
              </a:ext>
            </a:extLst>
          </p:cNvPr>
          <p:cNvSpPr>
            <a:spLocks noGrp="1"/>
          </p:cNvSpPr>
          <p:nvPr>
            <p:ph type="body" sz="quarter" idx="3"/>
          </p:nvPr>
        </p:nvSpPr>
        <p:spPr>
          <a:xfrm>
            <a:off x="1344585" y="153630"/>
            <a:ext cx="3196428" cy="823912"/>
          </a:xfrm>
        </p:spPr>
        <p:txBody>
          <a:bodyPr>
            <a:normAutofit/>
          </a:bodyPr>
          <a:lstStyle/>
          <a:p>
            <a:r>
              <a:rPr lang="en-US" sz="3600" dirty="0"/>
              <a:t>Casey </a:t>
            </a:r>
            <a:r>
              <a:rPr lang="en-US" sz="3600" dirty="0" err="1"/>
              <a:t>Acklin</a:t>
            </a:r>
            <a:endParaRPr lang="en-US" sz="3600" dirty="0"/>
          </a:p>
        </p:txBody>
      </p:sp>
      <p:pic>
        <p:nvPicPr>
          <p:cNvPr id="9" name="Picture 8" descr="Casey Acklin photo">
            <a:extLst>
              <a:ext uri="{FF2B5EF4-FFF2-40B4-BE49-F238E27FC236}">
                <a16:creationId xmlns:a16="http://schemas.microsoft.com/office/drawing/2014/main" id="{6C61E03B-742B-459C-B8FF-93E8DE7B120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t="16903"/>
          <a:stretch/>
        </p:blipFill>
        <p:spPr>
          <a:xfrm>
            <a:off x="1643591" y="1109952"/>
            <a:ext cx="2352316" cy="3028080"/>
          </a:xfrm>
          <a:prstGeom prst="rect">
            <a:avLst/>
          </a:prstGeom>
          <a:ln>
            <a:noFill/>
          </a:ln>
          <a:effectLst>
            <a:outerShdw blurRad="292100" dist="139700" dir="2700000" algn="tl" rotWithShape="0">
              <a:srgbClr val="333333">
                <a:alpha val="65000"/>
              </a:srgbClr>
            </a:outerShdw>
          </a:effectLst>
        </p:spPr>
      </p:pic>
      <p:sp>
        <p:nvSpPr>
          <p:cNvPr id="12" name="TextBox 11" descr="cacklin@unr.edu&#10;">
            <a:extLst>
              <a:ext uri="{FF2B5EF4-FFF2-40B4-BE49-F238E27FC236}">
                <a16:creationId xmlns:a16="http://schemas.microsoft.com/office/drawing/2014/main" id="{C19D30C3-5E23-4996-A2EF-06F865D8A815}"/>
              </a:ext>
              <a:ext uri="{C183D7F6-B498-43B3-948B-1728B52AA6E4}">
                <adec:decorative xmlns:adec="http://schemas.microsoft.com/office/drawing/2017/decorative" val="0"/>
              </a:ext>
            </a:extLst>
          </p:cNvPr>
          <p:cNvSpPr txBox="1"/>
          <p:nvPr/>
        </p:nvSpPr>
        <p:spPr>
          <a:xfrm>
            <a:off x="1467644" y="4316974"/>
            <a:ext cx="2524346" cy="830997"/>
          </a:xfrm>
          <a:prstGeom prst="rect">
            <a:avLst/>
          </a:prstGeom>
          <a:noFill/>
        </p:spPr>
        <p:txBody>
          <a:bodyPr wrap="square">
            <a:spAutoFit/>
          </a:bodyPr>
          <a:lstStyle/>
          <a:p>
            <a:r>
              <a:rPr lang="en-US" sz="2400" dirty="0">
                <a:hlinkClick r:id="rId4"/>
              </a:rPr>
              <a:t>cacklin@unr.edu</a:t>
            </a:r>
            <a:endParaRPr lang="en-US" sz="2400" dirty="0"/>
          </a:p>
          <a:p>
            <a:endParaRPr lang="en-US" sz="2400" dirty="0"/>
          </a:p>
        </p:txBody>
      </p:sp>
      <p:sp>
        <p:nvSpPr>
          <p:cNvPr id="5" name="Text Placeholder 4" descr="Jolie Crowder">
            <a:extLst>
              <a:ext uri="{FF2B5EF4-FFF2-40B4-BE49-F238E27FC236}">
                <a16:creationId xmlns:a16="http://schemas.microsoft.com/office/drawing/2014/main" id="{05DB378F-8657-48BD-A042-0997A12E7719}"/>
              </a:ext>
              <a:ext uri="{C183D7F6-B498-43B3-948B-1728B52AA6E4}">
                <adec:decorative xmlns:adec="http://schemas.microsoft.com/office/drawing/2017/decorative" val="0"/>
              </a:ext>
            </a:extLst>
          </p:cNvPr>
          <p:cNvSpPr>
            <a:spLocks noGrp="1"/>
          </p:cNvSpPr>
          <p:nvPr>
            <p:ph type="body" idx="1"/>
          </p:nvPr>
        </p:nvSpPr>
        <p:spPr>
          <a:xfrm>
            <a:off x="4598119" y="146047"/>
            <a:ext cx="3288060" cy="823912"/>
          </a:xfrm>
        </p:spPr>
        <p:txBody>
          <a:bodyPr>
            <a:normAutofit/>
          </a:bodyPr>
          <a:lstStyle/>
          <a:p>
            <a:r>
              <a:rPr lang="en-US" sz="3600" dirty="0"/>
              <a:t>Jolie Crowder</a:t>
            </a:r>
          </a:p>
        </p:txBody>
      </p:sp>
      <p:pic>
        <p:nvPicPr>
          <p:cNvPr id="6" name="Picture 5" descr="Jolie Crowder photo">
            <a:extLst>
              <a:ext uri="{FF2B5EF4-FFF2-40B4-BE49-F238E27FC236}">
                <a16:creationId xmlns:a16="http://schemas.microsoft.com/office/drawing/2014/main" id="{339292D2-A129-4CE9-BD59-A0ACD00AB54A}"/>
              </a:ext>
              <a:ext uri="{C183D7F6-B498-43B3-948B-1728B52AA6E4}">
                <adec:decorative xmlns:adec="http://schemas.microsoft.com/office/drawing/2017/decorative" val="0"/>
              </a:ext>
            </a:extLst>
          </p:cNvPr>
          <p:cNvPicPr>
            <a:picLocks noChangeAspect="1"/>
          </p:cNvPicPr>
          <p:nvPr/>
        </p:nvPicPr>
        <p:blipFill rotWithShape="1">
          <a:blip r:embed="rId5"/>
          <a:srcRect t="7712"/>
          <a:stretch/>
        </p:blipFill>
        <p:spPr>
          <a:xfrm>
            <a:off x="5148599" y="1031808"/>
            <a:ext cx="2187100" cy="3026725"/>
          </a:xfrm>
          <a:prstGeom prst="rect">
            <a:avLst/>
          </a:prstGeom>
          <a:ln>
            <a:noFill/>
          </a:ln>
          <a:effectLst>
            <a:outerShdw blurRad="292100" dist="139700" dir="2700000" algn="tl" rotWithShape="0">
              <a:srgbClr val="333333">
                <a:alpha val="65000"/>
              </a:srgbClr>
            </a:outerShdw>
          </a:effectLst>
        </p:spPr>
      </p:pic>
      <p:sp>
        <p:nvSpPr>
          <p:cNvPr id="2" name="TextBox 1" descr="jolie@iasquared.org&#10;">
            <a:extLst>
              <a:ext uri="{FF2B5EF4-FFF2-40B4-BE49-F238E27FC236}">
                <a16:creationId xmlns:a16="http://schemas.microsoft.com/office/drawing/2014/main" id="{490A8519-A01D-4815-B2CB-BF8D11142CF3}"/>
              </a:ext>
              <a:ext uri="{C183D7F6-B498-43B3-948B-1728B52AA6E4}">
                <adec:decorative xmlns:adec="http://schemas.microsoft.com/office/drawing/2017/decorative" val="0"/>
              </a:ext>
            </a:extLst>
          </p:cNvPr>
          <p:cNvSpPr txBox="1"/>
          <p:nvPr/>
        </p:nvSpPr>
        <p:spPr>
          <a:xfrm>
            <a:off x="4871735" y="4325654"/>
            <a:ext cx="2932213" cy="830997"/>
          </a:xfrm>
          <a:prstGeom prst="rect">
            <a:avLst/>
          </a:prstGeom>
          <a:noFill/>
        </p:spPr>
        <p:txBody>
          <a:bodyPr wrap="none" rtlCol="0">
            <a:spAutoFit/>
          </a:bodyPr>
          <a:lstStyle/>
          <a:p>
            <a:r>
              <a:rPr lang="en-US" sz="2400" dirty="0">
                <a:hlinkClick r:id="rId6"/>
              </a:rPr>
              <a:t>jolie@iasquared.org</a:t>
            </a:r>
            <a:endParaRPr lang="en-US" sz="2400" dirty="0"/>
          </a:p>
          <a:p>
            <a:endParaRPr lang="en-US" sz="2400" dirty="0"/>
          </a:p>
        </p:txBody>
      </p:sp>
      <p:sp>
        <p:nvSpPr>
          <p:cNvPr id="16" name="Text Placeholder 4" descr="Breana Dorame">
            <a:extLst>
              <a:ext uri="{FF2B5EF4-FFF2-40B4-BE49-F238E27FC236}">
                <a16:creationId xmlns:a16="http://schemas.microsoft.com/office/drawing/2014/main" id="{58E9D03A-A2B0-48C6-820B-F36C31D2F40F}"/>
              </a:ext>
              <a:ext uri="{C183D7F6-B498-43B3-948B-1728B52AA6E4}">
                <adec:decorative xmlns:adec="http://schemas.microsoft.com/office/drawing/2017/decorative" val="0"/>
              </a:ext>
            </a:extLst>
          </p:cNvPr>
          <p:cNvSpPr txBox="1">
            <a:spLocks/>
          </p:cNvSpPr>
          <p:nvPr/>
        </p:nvSpPr>
        <p:spPr>
          <a:xfrm>
            <a:off x="8117674" y="153630"/>
            <a:ext cx="3655225" cy="8239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6"/>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4"/>
              </a:buClr>
              <a:buFont typeface="Courier New" panose="02070309020205020404" pitchFamily="49"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6"/>
              </a:buClr>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4"/>
              </a:buClr>
              <a:buFont typeface="System Font Regular"/>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3600" dirty="0"/>
              <a:t>Breana Dorame</a:t>
            </a:r>
          </a:p>
        </p:txBody>
      </p:sp>
      <p:pic>
        <p:nvPicPr>
          <p:cNvPr id="8" name="Picture 7" descr="Breana Dorame photo">
            <a:extLst>
              <a:ext uri="{FF2B5EF4-FFF2-40B4-BE49-F238E27FC236}">
                <a16:creationId xmlns:a16="http://schemas.microsoft.com/office/drawing/2014/main" id="{783B1933-BF1A-48D2-93B2-15D179358335}"/>
              </a:ext>
              <a:ext uri="{C183D7F6-B498-43B3-948B-1728B52AA6E4}">
                <adec:decorative xmlns:adec="http://schemas.microsoft.com/office/drawing/2017/decorative" val="0"/>
              </a:ext>
            </a:extLst>
          </p:cNvPr>
          <p:cNvPicPr>
            <a:picLocks noChangeAspect="1"/>
          </p:cNvPicPr>
          <p:nvPr/>
        </p:nvPicPr>
        <p:blipFill rotWithShape="1">
          <a:blip r:embed="rId7"/>
          <a:srcRect r="41962"/>
          <a:stretch/>
        </p:blipFill>
        <p:spPr>
          <a:xfrm>
            <a:off x="8675996" y="977542"/>
            <a:ext cx="2171419" cy="3056051"/>
          </a:xfrm>
          <a:prstGeom prst="rect">
            <a:avLst/>
          </a:prstGeom>
          <a:ln>
            <a:noFill/>
          </a:ln>
          <a:effectLst>
            <a:outerShdw blurRad="292100" dist="139700" dir="2700000" algn="tl" rotWithShape="0">
              <a:srgbClr val="333333">
                <a:alpha val="65000"/>
              </a:srgbClr>
            </a:outerShdw>
          </a:effectLst>
        </p:spPr>
      </p:pic>
      <p:sp>
        <p:nvSpPr>
          <p:cNvPr id="17" name="TextBox 16" descr="breana@iasquared.org&#10;">
            <a:extLst>
              <a:ext uri="{FF2B5EF4-FFF2-40B4-BE49-F238E27FC236}">
                <a16:creationId xmlns:a16="http://schemas.microsoft.com/office/drawing/2014/main" id="{BC218724-B448-4B8E-8E56-40D6E48A3AED}"/>
              </a:ext>
              <a:ext uri="{C183D7F6-B498-43B3-948B-1728B52AA6E4}">
                <adec:decorative xmlns:adec="http://schemas.microsoft.com/office/drawing/2017/decorative" val="0"/>
              </a:ext>
            </a:extLst>
          </p:cNvPr>
          <p:cNvSpPr txBox="1"/>
          <p:nvPr/>
        </p:nvSpPr>
        <p:spPr>
          <a:xfrm>
            <a:off x="8063153" y="4442006"/>
            <a:ext cx="3342582" cy="830997"/>
          </a:xfrm>
          <a:prstGeom prst="rect">
            <a:avLst/>
          </a:prstGeom>
          <a:noFill/>
        </p:spPr>
        <p:txBody>
          <a:bodyPr wrap="none" rtlCol="0">
            <a:spAutoFit/>
          </a:bodyPr>
          <a:lstStyle/>
          <a:p>
            <a:r>
              <a:rPr lang="en-US" sz="2400" dirty="0">
                <a:hlinkClick r:id="rId8"/>
              </a:rPr>
              <a:t>breana@iasquared.org</a:t>
            </a:r>
            <a:endParaRPr lang="en-US" sz="2400" dirty="0"/>
          </a:p>
          <a:p>
            <a:endParaRPr lang="en-US" sz="2400" dirty="0"/>
          </a:p>
        </p:txBody>
      </p:sp>
      <p:pic>
        <p:nvPicPr>
          <p:cNvPr id="14" name="Picture 13" descr="Dementia Friendly America- Nevada">
            <a:extLst>
              <a:ext uri="{FF2B5EF4-FFF2-40B4-BE49-F238E27FC236}">
                <a16:creationId xmlns:a16="http://schemas.microsoft.com/office/drawing/2014/main" id="{4F23F41B-16B9-4389-A86D-F7985EE73C69}"/>
              </a:ext>
              <a:ext uri="{C183D7F6-B498-43B3-948B-1728B52AA6E4}">
                <adec:decorative xmlns:adec="http://schemas.microsoft.com/office/drawing/2017/decorative" val="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1581" y="5106476"/>
            <a:ext cx="2369950" cy="1562412"/>
          </a:xfrm>
          <a:prstGeom prst="rect">
            <a:avLst/>
          </a:prstGeom>
        </p:spPr>
      </p:pic>
      <p:pic>
        <p:nvPicPr>
          <p:cNvPr id="15" name="Picture 14" descr="IA2- International Association for Indigenous Aging">
            <a:extLst>
              <a:ext uri="{FF2B5EF4-FFF2-40B4-BE49-F238E27FC236}">
                <a16:creationId xmlns:a16="http://schemas.microsoft.com/office/drawing/2014/main" id="{32B4F425-F552-4570-86F4-EA654A23C1ED}"/>
              </a:ext>
              <a:ext uri="{C183D7F6-B498-43B3-948B-1728B52AA6E4}">
                <adec:decorative xmlns:adec="http://schemas.microsoft.com/office/drawing/2017/decorative" val="0"/>
              </a:ext>
            </a:extLst>
          </p:cNvPr>
          <p:cNvPicPr>
            <a:picLocks noChangeAspect="1"/>
          </p:cNvPicPr>
          <p:nvPr/>
        </p:nvPicPr>
        <p:blipFill>
          <a:blip r:embed="rId10"/>
          <a:stretch>
            <a:fillRect/>
          </a:stretch>
        </p:blipFill>
        <p:spPr>
          <a:xfrm>
            <a:off x="5903118" y="5164039"/>
            <a:ext cx="4714706" cy="1104022"/>
          </a:xfrm>
          <a:prstGeom prst="rect">
            <a:avLst/>
          </a:prstGeom>
        </p:spPr>
      </p:pic>
    </p:spTree>
    <p:extLst>
      <p:ext uri="{BB962C8B-B14F-4D97-AF65-F5344CB8AC3E}">
        <p14:creationId xmlns:p14="http://schemas.microsoft.com/office/powerpoint/2010/main" val="2074028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DAA9-697F-4822-87D7-315A15DF4BAC}"/>
              </a:ext>
              <a:ext uri="{C183D7F6-B498-43B3-948B-1728B52AA6E4}">
                <adec:decorative xmlns:adec="http://schemas.microsoft.com/office/drawing/2017/decorative" val="1"/>
              </a:ext>
            </a:extLst>
          </p:cNvPr>
          <p:cNvSpPr>
            <a:spLocks noGrp="1"/>
          </p:cNvSpPr>
          <p:nvPr>
            <p:ph type="title"/>
          </p:nvPr>
        </p:nvSpPr>
        <p:spPr>
          <a:xfrm>
            <a:off x="1353355" y="-1325563"/>
            <a:ext cx="10515600" cy="1325563"/>
          </a:xfrm>
        </p:spPr>
        <p:txBody>
          <a:bodyPr vert="horz" lIns="91440" tIns="45720" rIns="91440" bIns="45720" rtlCol="0" anchor="b">
            <a:normAutofit/>
          </a:bodyPr>
          <a:lstStyle/>
          <a:p>
            <a:r>
              <a:rPr lang="en-US" dirty="0">
                <a:solidFill>
                  <a:schemeClr val="bg1">
                    <a:lumMod val="95000"/>
                  </a:schemeClr>
                </a:solidFill>
              </a:rPr>
              <a:t>Presenters</a:t>
            </a:r>
          </a:p>
        </p:txBody>
      </p:sp>
      <p:sp>
        <p:nvSpPr>
          <p:cNvPr id="7" name="Text Placeholder 6" descr="Casey Acklin">
            <a:extLst>
              <a:ext uri="{FF2B5EF4-FFF2-40B4-BE49-F238E27FC236}">
                <a16:creationId xmlns:a16="http://schemas.microsoft.com/office/drawing/2014/main" id="{47D65866-EAC6-4D11-BBC5-5009FFA74CC9}"/>
              </a:ext>
              <a:ext uri="{C183D7F6-B498-43B3-948B-1728B52AA6E4}">
                <adec:decorative xmlns:adec="http://schemas.microsoft.com/office/drawing/2017/decorative" val="0"/>
              </a:ext>
            </a:extLst>
          </p:cNvPr>
          <p:cNvSpPr>
            <a:spLocks noGrp="1"/>
          </p:cNvSpPr>
          <p:nvPr>
            <p:ph type="body" sz="quarter" idx="3"/>
          </p:nvPr>
        </p:nvSpPr>
        <p:spPr>
          <a:xfrm>
            <a:off x="2618131" y="77236"/>
            <a:ext cx="3196428" cy="823912"/>
          </a:xfrm>
        </p:spPr>
        <p:txBody>
          <a:bodyPr>
            <a:normAutofit/>
          </a:bodyPr>
          <a:lstStyle/>
          <a:p>
            <a:r>
              <a:rPr lang="en-US" sz="3600" dirty="0"/>
              <a:t>Casey </a:t>
            </a:r>
            <a:r>
              <a:rPr lang="en-US" sz="3600" dirty="0" err="1"/>
              <a:t>Acklin</a:t>
            </a:r>
            <a:endParaRPr lang="en-US" sz="3600" dirty="0"/>
          </a:p>
        </p:txBody>
      </p:sp>
      <p:pic>
        <p:nvPicPr>
          <p:cNvPr id="9" name="Picture 8" descr="Casey Acklin">
            <a:extLst>
              <a:ext uri="{FF2B5EF4-FFF2-40B4-BE49-F238E27FC236}">
                <a16:creationId xmlns:a16="http://schemas.microsoft.com/office/drawing/2014/main" id="{6C61E03B-742B-459C-B8FF-93E8DE7B120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t="16903"/>
          <a:stretch/>
        </p:blipFill>
        <p:spPr>
          <a:xfrm>
            <a:off x="2917137" y="1033558"/>
            <a:ext cx="2352316" cy="3028080"/>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6BAAE25E-DB7E-49D5-9B48-59ED50918749}"/>
              </a:ext>
              <a:ext uri="{C183D7F6-B498-43B3-948B-1728B52AA6E4}">
                <adec:decorative xmlns:adec="http://schemas.microsoft.com/office/drawing/2017/decorative" val="1"/>
              </a:ext>
            </a:extLst>
          </p:cNvPr>
          <p:cNvSpPr txBox="1"/>
          <p:nvPr/>
        </p:nvSpPr>
        <p:spPr>
          <a:xfrm>
            <a:off x="2973059" y="4228713"/>
            <a:ext cx="2524346" cy="707886"/>
          </a:xfrm>
          <a:prstGeom prst="rect">
            <a:avLst/>
          </a:prstGeom>
          <a:noFill/>
        </p:spPr>
        <p:txBody>
          <a:bodyPr wrap="square">
            <a:spAutoFit/>
          </a:bodyPr>
          <a:lstStyle/>
          <a:p>
            <a:r>
              <a:rPr lang="en-US" sz="2000" dirty="0">
                <a:hlinkClick r:id="rId4"/>
              </a:rPr>
              <a:t>cacklin@unr.edu</a:t>
            </a:r>
            <a:endParaRPr lang="en-US" sz="2000" dirty="0"/>
          </a:p>
          <a:p>
            <a:endParaRPr lang="en-US" sz="2000" dirty="0"/>
          </a:p>
        </p:txBody>
      </p:sp>
      <p:sp>
        <p:nvSpPr>
          <p:cNvPr id="5" name="Text Placeholder 4" descr="Jolie Crowder">
            <a:extLst>
              <a:ext uri="{FF2B5EF4-FFF2-40B4-BE49-F238E27FC236}">
                <a16:creationId xmlns:a16="http://schemas.microsoft.com/office/drawing/2014/main" id="{05DB378F-8657-48BD-A042-0997A12E7719}"/>
              </a:ext>
              <a:ext uri="{C183D7F6-B498-43B3-948B-1728B52AA6E4}">
                <adec:decorative xmlns:adec="http://schemas.microsoft.com/office/drawing/2017/decorative" val="0"/>
              </a:ext>
            </a:extLst>
          </p:cNvPr>
          <p:cNvSpPr>
            <a:spLocks noGrp="1"/>
          </p:cNvSpPr>
          <p:nvPr>
            <p:ph type="body" idx="1"/>
          </p:nvPr>
        </p:nvSpPr>
        <p:spPr>
          <a:xfrm>
            <a:off x="7643919" y="77236"/>
            <a:ext cx="3288060" cy="823912"/>
          </a:xfrm>
        </p:spPr>
        <p:txBody>
          <a:bodyPr>
            <a:normAutofit/>
          </a:bodyPr>
          <a:lstStyle/>
          <a:p>
            <a:r>
              <a:rPr lang="en-US" sz="3600" dirty="0"/>
              <a:t>Jolie Crowder</a:t>
            </a:r>
          </a:p>
        </p:txBody>
      </p:sp>
      <p:pic>
        <p:nvPicPr>
          <p:cNvPr id="6" name="Picture 5" descr="Jolie Crowder">
            <a:extLst>
              <a:ext uri="{FF2B5EF4-FFF2-40B4-BE49-F238E27FC236}">
                <a16:creationId xmlns:a16="http://schemas.microsoft.com/office/drawing/2014/main" id="{339292D2-A129-4CE9-BD59-A0ACD00AB54A}"/>
              </a:ext>
              <a:ext uri="{C183D7F6-B498-43B3-948B-1728B52AA6E4}">
                <adec:decorative xmlns:adec="http://schemas.microsoft.com/office/drawing/2017/decorative" val="0"/>
              </a:ext>
            </a:extLst>
          </p:cNvPr>
          <p:cNvPicPr>
            <a:picLocks noChangeAspect="1"/>
          </p:cNvPicPr>
          <p:nvPr/>
        </p:nvPicPr>
        <p:blipFill rotWithShape="1">
          <a:blip r:embed="rId5"/>
          <a:srcRect t="7712"/>
          <a:stretch/>
        </p:blipFill>
        <p:spPr>
          <a:xfrm>
            <a:off x="8098706" y="977542"/>
            <a:ext cx="2187100" cy="3026725"/>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7B955903-4ED6-47B5-8B07-6C1B283CC4B9}"/>
              </a:ext>
              <a:ext uri="{C183D7F6-B498-43B3-948B-1728B52AA6E4}">
                <adec:decorative xmlns:adec="http://schemas.microsoft.com/office/drawing/2017/decorative" val="1"/>
              </a:ext>
            </a:extLst>
          </p:cNvPr>
          <p:cNvSpPr txBox="1"/>
          <p:nvPr/>
        </p:nvSpPr>
        <p:spPr>
          <a:xfrm>
            <a:off x="8098706" y="4289625"/>
            <a:ext cx="2470548" cy="707886"/>
          </a:xfrm>
          <a:prstGeom prst="rect">
            <a:avLst/>
          </a:prstGeom>
          <a:noFill/>
        </p:spPr>
        <p:txBody>
          <a:bodyPr wrap="none" rtlCol="0">
            <a:spAutoFit/>
          </a:bodyPr>
          <a:lstStyle/>
          <a:p>
            <a:r>
              <a:rPr lang="en-US" sz="2000" dirty="0">
                <a:hlinkClick r:id="rId6"/>
              </a:rPr>
              <a:t>jolie@iasquared.org</a:t>
            </a:r>
            <a:endParaRPr lang="en-US" sz="2000" dirty="0"/>
          </a:p>
          <a:p>
            <a:endParaRPr lang="en-US" sz="2000" dirty="0"/>
          </a:p>
        </p:txBody>
      </p:sp>
      <p:pic>
        <p:nvPicPr>
          <p:cNvPr id="14" name="Picture 13" descr="Dementia Friendly America Nevada logo">
            <a:extLst>
              <a:ext uri="{FF2B5EF4-FFF2-40B4-BE49-F238E27FC236}">
                <a16:creationId xmlns:a16="http://schemas.microsoft.com/office/drawing/2014/main" id="{4F23F41B-16B9-4389-A86D-F7985EE73C69}"/>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8131" y="4818315"/>
            <a:ext cx="2369950" cy="1562412"/>
          </a:xfrm>
          <a:prstGeom prst="rect">
            <a:avLst/>
          </a:prstGeom>
        </p:spPr>
      </p:pic>
      <p:pic>
        <p:nvPicPr>
          <p:cNvPr id="15" name="Picture 14" descr="International Association for Indigenous Aging logo">
            <a:extLst>
              <a:ext uri="{FF2B5EF4-FFF2-40B4-BE49-F238E27FC236}">
                <a16:creationId xmlns:a16="http://schemas.microsoft.com/office/drawing/2014/main" id="{32B4F425-F552-4570-86F4-EA654A23C1ED}"/>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6739365" y="4818316"/>
            <a:ext cx="4714706" cy="1104022"/>
          </a:xfrm>
          <a:prstGeom prst="rect">
            <a:avLst/>
          </a:prstGeom>
        </p:spPr>
      </p:pic>
      <p:sp>
        <p:nvSpPr>
          <p:cNvPr id="18" name="TextBox 17">
            <a:extLst>
              <a:ext uri="{FF2B5EF4-FFF2-40B4-BE49-F238E27FC236}">
                <a16:creationId xmlns:a16="http://schemas.microsoft.com/office/drawing/2014/main" id="{5A74E0CA-8B9F-4F58-B991-9CD2C64174F4}"/>
              </a:ext>
              <a:ext uri="{C183D7F6-B498-43B3-948B-1728B52AA6E4}">
                <adec:decorative xmlns:adec="http://schemas.microsoft.com/office/drawing/2017/decorative" val="1"/>
              </a:ext>
            </a:extLst>
          </p:cNvPr>
          <p:cNvSpPr txBox="1"/>
          <p:nvPr/>
        </p:nvSpPr>
        <p:spPr>
          <a:xfrm>
            <a:off x="3690479" y="5852686"/>
            <a:ext cx="6097772" cy="1000274"/>
          </a:xfrm>
          <a:prstGeom prst="rect">
            <a:avLst/>
          </a:prstGeom>
          <a:noFill/>
        </p:spPr>
        <p:txBody>
          <a:bodyPr wrap="square">
            <a:spAutoFit/>
          </a:bodyPr>
          <a:lstStyle/>
          <a:p>
            <a:pPr algn="l"/>
            <a:endParaRPr lang="en-US" sz="1600" b="0" i="0" u="none" strike="noStrike" baseline="0" dirty="0">
              <a:solidFill>
                <a:srgbClr val="000000"/>
              </a:solidFill>
              <a:latin typeface="AAAAAC+Calibri"/>
            </a:endParaRPr>
          </a:p>
          <a:p>
            <a:pPr algn="ctr"/>
            <a:r>
              <a:rPr lang="en-US" sz="1600" b="0" i="0" u="none" strike="noStrike" baseline="0" dirty="0">
                <a:solidFill>
                  <a:srgbClr val="000000"/>
                </a:solidFill>
                <a:latin typeface="AAAAAC+Calibri"/>
              </a:rPr>
              <a:t> </a:t>
            </a:r>
            <a:r>
              <a:rPr lang="en-US" sz="900" i="1" dirty="0"/>
              <a:t>This project is supported by the Centers for Disease Control and Prevention (CDC) of the U.S. Department of Health and Human Services (HHS) as part of a financial assistance award totaling $348,711 with 75 percent funded by CDC/HHS. The contents are those of the author(s) and do not necessarily represent the official views of, nor an endorsement, by CDC/HHS, or the U.S. Government.</a:t>
            </a:r>
            <a:endParaRPr lang="en-US" sz="900" dirty="0"/>
          </a:p>
        </p:txBody>
      </p:sp>
    </p:spTree>
    <p:extLst>
      <p:ext uri="{BB962C8B-B14F-4D97-AF65-F5344CB8AC3E}">
        <p14:creationId xmlns:p14="http://schemas.microsoft.com/office/powerpoint/2010/main" val="1251380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elcome">
            <a:extLst>
              <a:ext uri="{FF2B5EF4-FFF2-40B4-BE49-F238E27FC236}">
                <a16:creationId xmlns:a16="http://schemas.microsoft.com/office/drawing/2014/main" id="{CBB21A0A-2BF6-5D48-B52C-84A46D5B58D9}"/>
              </a:ext>
            </a:extLst>
          </p:cNvPr>
          <p:cNvSpPr>
            <a:spLocks noGrp="1"/>
          </p:cNvSpPr>
          <p:nvPr>
            <p:ph type="title"/>
          </p:nvPr>
        </p:nvSpPr>
        <p:spPr/>
        <p:txBody>
          <a:bodyPr>
            <a:normAutofit/>
          </a:bodyPr>
          <a:lstStyle/>
          <a:p>
            <a:pPr algn="ctr"/>
            <a:r>
              <a:rPr lang="en-US" sz="5200" dirty="0"/>
              <a:t>Welcome</a:t>
            </a:r>
            <a:r>
              <a:rPr lang="en-US" sz="5000" dirty="0"/>
              <a:t>!</a:t>
            </a:r>
            <a:endParaRPr lang="en-US" sz="5000" dirty="0">
              <a:solidFill>
                <a:srgbClr val="3A5D6C"/>
              </a:solidFill>
            </a:endParaRPr>
          </a:p>
        </p:txBody>
      </p:sp>
      <p:sp>
        <p:nvSpPr>
          <p:cNvPr id="3" name="Content Placeholder 2" descr="Instructions: &#10;This is a two-part session&gt;&gt; please come back for Part 2!&#10;Attend both Part 1 and Part 2 today get a Dementia Friends Certificate of Participation.&#10;Open the session workbook for notes and exercises.&#10;Engage/chat for group discussions, &#10;polls, exercises.">
            <a:extLst>
              <a:ext uri="{FF2B5EF4-FFF2-40B4-BE49-F238E27FC236}">
                <a16:creationId xmlns:a16="http://schemas.microsoft.com/office/drawing/2014/main" id="{E1D09A51-8F03-A54D-84AC-73FEFDFF5CA4}"/>
              </a:ext>
            </a:extLst>
          </p:cNvPr>
          <p:cNvSpPr>
            <a:spLocks noGrp="1"/>
          </p:cNvSpPr>
          <p:nvPr>
            <p:ph idx="1"/>
          </p:nvPr>
        </p:nvSpPr>
        <p:spPr>
          <a:xfrm>
            <a:off x="1277655" y="1401288"/>
            <a:ext cx="8344810" cy="4889706"/>
          </a:xfrm>
        </p:spPr>
        <p:txBody>
          <a:bodyPr>
            <a:normAutofit/>
          </a:bodyPr>
          <a:lstStyle/>
          <a:p>
            <a:r>
              <a:rPr lang="en-US" sz="3200" b="1" dirty="0">
                <a:solidFill>
                  <a:srgbClr val="A65F27"/>
                </a:solidFill>
              </a:rPr>
              <a:t>Let’s go…</a:t>
            </a:r>
          </a:p>
          <a:p>
            <a:pPr marL="457200" indent="-457200">
              <a:spcBef>
                <a:spcPts val="1800"/>
              </a:spcBef>
              <a:buFont typeface="Arial" panose="020B0604020202020204" pitchFamily="34" charset="0"/>
              <a:buChar char="•"/>
            </a:pPr>
            <a:r>
              <a:rPr lang="en-US" dirty="0"/>
              <a:t>This is a </a:t>
            </a:r>
            <a:r>
              <a:rPr lang="en-US" b="1" u="sng" dirty="0">
                <a:solidFill>
                  <a:srgbClr val="A65F27"/>
                </a:solidFill>
              </a:rPr>
              <a:t>two-part session&gt;&gt;</a:t>
            </a:r>
            <a:r>
              <a:rPr lang="en-US" dirty="0">
                <a:solidFill>
                  <a:srgbClr val="A65F27"/>
                </a:solidFill>
              </a:rPr>
              <a:t> </a:t>
            </a:r>
            <a:r>
              <a:rPr lang="en-US" dirty="0"/>
              <a:t>please come back for </a:t>
            </a:r>
            <a:r>
              <a:rPr lang="en-US" b="1" dirty="0"/>
              <a:t>Part 2!</a:t>
            </a:r>
          </a:p>
          <a:p>
            <a:pPr marL="457200" indent="-457200">
              <a:spcBef>
                <a:spcPts val="1800"/>
              </a:spcBef>
              <a:buFont typeface="Arial" panose="020B0604020202020204" pitchFamily="34" charset="0"/>
              <a:buChar char="•"/>
            </a:pPr>
            <a:r>
              <a:rPr lang="en-US" dirty="0"/>
              <a:t>Attend both </a:t>
            </a:r>
            <a:r>
              <a:rPr lang="en-US" b="1" dirty="0">
                <a:solidFill>
                  <a:srgbClr val="A65F27"/>
                </a:solidFill>
              </a:rPr>
              <a:t>Part 1</a:t>
            </a:r>
            <a:r>
              <a:rPr lang="en-US" dirty="0">
                <a:solidFill>
                  <a:srgbClr val="A65F27"/>
                </a:solidFill>
              </a:rPr>
              <a:t> and </a:t>
            </a:r>
            <a:r>
              <a:rPr lang="en-US" b="1" dirty="0">
                <a:solidFill>
                  <a:srgbClr val="A65F27"/>
                </a:solidFill>
              </a:rPr>
              <a:t>Part 2</a:t>
            </a:r>
            <a:r>
              <a:rPr lang="en-US" dirty="0">
                <a:solidFill>
                  <a:srgbClr val="A65F27"/>
                </a:solidFill>
              </a:rPr>
              <a:t> </a:t>
            </a:r>
            <a:r>
              <a:rPr lang="en-US" dirty="0"/>
              <a:t>today get a </a:t>
            </a:r>
            <a:br>
              <a:rPr lang="en-US" dirty="0"/>
            </a:br>
            <a:r>
              <a:rPr lang="en-US" b="1" dirty="0"/>
              <a:t>Dementia Friends Certificate of Participation.</a:t>
            </a:r>
          </a:p>
          <a:p>
            <a:pPr marL="457200" indent="-457200">
              <a:spcBef>
                <a:spcPts val="1800"/>
              </a:spcBef>
              <a:buFont typeface="Arial" panose="020B0604020202020204" pitchFamily="34" charset="0"/>
              <a:buChar char="•"/>
            </a:pPr>
            <a:r>
              <a:rPr lang="en-US" dirty="0"/>
              <a:t>Open the </a:t>
            </a:r>
            <a:r>
              <a:rPr lang="en-US" b="1" u="sng" dirty="0">
                <a:solidFill>
                  <a:srgbClr val="A65F27"/>
                </a:solidFill>
              </a:rPr>
              <a:t>session workbook</a:t>
            </a:r>
            <a:r>
              <a:rPr lang="en-US" b="1" dirty="0">
                <a:solidFill>
                  <a:srgbClr val="A65F27"/>
                </a:solidFill>
              </a:rPr>
              <a:t> </a:t>
            </a:r>
            <a:r>
              <a:rPr lang="en-US" dirty="0"/>
              <a:t>for notes and exercises.</a:t>
            </a:r>
          </a:p>
          <a:p>
            <a:pPr marL="457200" indent="-457200">
              <a:spcBef>
                <a:spcPts val="1800"/>
              </a:spcBef>
              <a:buFont typeface="Arial" panose="020B0604020202020204" pitchFamily="34" charset="0"/>
              <a:buChar char="•"/>
            </a:pPr>
            <a:r>
              <a:rPr lang="en-US" b="1" u="sng" dirty="0">
                <a:solidFill>
                  <a:srgbClr val="A65F27"/>
                </a:solidFill>
              </a:rPr>
              <a:t>Engage/chat </a:t>
            </a:r>
            <a:r>
              <a:rPr lang="en-US" dirty="0"/>
              <a:t>for group discussions, </a:t>
            </a:r>
            <a:br>
              <a:rPr lang="en-US" dirty="0"/>
            </a:br>
            <a:r>
              <a:rPr lang="en-US" dirty="0"/>
              <a:t>polls, exercises</a:t>
            </a:r>
            <a:r>
              <a:rPr lang="en-US" b="1" dirty="0"/>
              <a:t>.</a:t>
            </a:r>
          </a:p>
        </p:txBody>
      </p:sp>
      <p:pic>
        <p:nvPicPr>
          <p:cNvPr id="5" name="Picture 4" descr="A picture containing a chat icon">
            <a:extLst>
              <a:ext uri="{FF2B5EF4-FFF2-40B4-BE49-F238E27FC236}">
                <a16:creationId xmlns:a16="http://schemas.microsoft.com/office/drawing/2014/main" id="{6B0BD68F-973A-4558-B86B-92C0C8CF2A92}"/>
              </a:ext>
            </a:extLst>
          </p:cNvPr>
          <p:cNvPicPr>
            <a:picLocks noChangeAspect="1"/>
          </p:cNvPicPr>
          <p:nvPr/>
        </p:nvPicPr>
        <p:blipFill rotWithShape="1">
          <a:blip r:embed="rId3">
            <a:duotone>
              <a:schemeClr val="accent2">
                <a:shade val="45000"/>
                <a:satMod val="135000"/>
              </a:schemeClr>
              <a:prstClr val="white"/>
            </a:duotone>
          </a:blip>
          <a:srcRect t="4432" r="2" b="19299"/>
          <a:stretch/>
        </p:blipFill>
        <p:spPr>
          <a:xfrm>
            <a:off x="7677483" y="5023146"/>
            <a:ext cx="952167" cy="867132"/>
          </a:xfrm>
          <a:prstGeom prst="rect">
            <a:avLst/>
          </a:prstGeom>
        </p:spPr>
      </p:pic>
      <p:pic>
        <p:nvPicPr>
          <p:cNvPr id="9" name="Picture 8" descr="Dementia Friends logo for American Indian and Alaska Native Communities. ">
            <a:extLst>
              <a:ext uri="{FF2B5EF4-FFF2-40B4-BE49-F238E27FC236}">
                <a16:creationId xmlns:a16="http://schemas.microsoft.com/office/drawing/2014/main" id="{EF62C474-B406-4471-BFA5-EB31C7F622DF}"/>
              </a:ext>
              <a:ext uri="{C183D7F6-B498-43B3-948B-1728B52AA6E4}">
                <adec:decorative xmlns:adec="http://schemas.microsoft.com/office/drawing/2017/decorative" val="0"/>
              </a:ext>
            </a:extLst>
          </p:cNvPr>
          <p:cNvPicPr>
            <a:picLocks noChangeAspect="1"/>
          </p:cNvPicPr>
          <p:nvPr/>
        </p:nvPicPr>
        <p:blipFill rotWithShape="1">
          <a:blip r:embed="rId4"/>
          <a:srcRect l="10259" t="10636"/>
          <a:stretch/>
        </p:blipFill>
        <p:spPr>
          <a:xfrm>
            <a:off x="8946201" y="4877749"/>
            <a:ext cx="3245800" cy="2014358"/>
          </a:xfrm>
          <a:prstGeom prst="rect">
            <a:avLst/>
          </a:prstGeom>
        </p:spPr>
      </p:pic>
    </p:spTree>
    <p:extLst>
      <p:ext uri="{BB962C8B-B14F-4D97-AF65-F5344CB8AC3E}">
        <p14:creationId xmlns:p14="http://schemas.microsoft.com/office/powerpoint/2010/main" val="2470087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at to Expect from This Session">
            <a:extLst>
              <a:ext uri="{FF2B5EF4-FFF2-40B4-BE49-F238E27FC236}">
                <a16:creationId xmlns:a16="http://schemas.microsoft.com/office/drawing/2014/main" id="{798B315C-9146-45EE-9E65-B08291FAF45C}"/>
              </a:ext>
            </a:extLst>
          </p:cNvPr>
          <p:cNvSpPr>
            <a:spLocks noGrp="1"/>
          </p:cNvSpPr>
          <p:nvPr>
            <p:ph type="title"/>
          </p:nvPr>
        </p:nvSpPr>
        <p:spPr/>
        <p:txBody>
          <a:bodyPr/>
          <a:lstStyle/>
          <a:p>
            <a:pPr algn="ctr"/>
            <a:r>
              <a:rPr lang="en-US" dirty="0"/>
              <a:t>What to Expect From This Session</a:t>
            </a:r>
          </a:p>
        </p:txBody>
      </p:sp>
      <p:sp>
        <p:nvSpPr>
          <p:cNvPr id="3" name="Content Placeholder 2" descr="What to expect:&#10;Describe dementia, most common types, and risks&#10;Understand six key messages about dementia&#10;Know how to effectively communicate with someone living with dementia&#10;Pick an action you can take as part of&#10;becoming a Dementia Friend today">
            <a:extLst>
              <a:ext uri="{FF2B5EF4-FFF2-40B4-BE49-F238E27FC236}">
                <a16:creationId xmlns:a16="http://schemas.microsoft.com/office/drawing/2014/main" id="{632B62F4-064A-48B3-B6A4-331AF0743F24}"/>
              </a:ext>
            </a:extLst>
          </p:cNvPr>
          <p:cNvSpPr>
            <a:spLocks noGrp="1"/>
          </p:cNvSpPr>
          <p:nvPr>
            <p:ph idx="1"/>
          </p:nvPr>
        </p:nvSpPr>
        <p:spPr>
          <a:xfrm>
            <a:off x="1277654" y="1603169"/>
            <a:ext cx="9471862" cy="4889706"/>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effectLst/>
                <a:uLnTx/>
                <a:uFillTx/>
                <a:ea typeface="+mn-lt"/>
                <a:cs typeface="Calibri" panose="020F0502020204030204"/>
              </a:rPr>
              <a:t>As a Dementia Friend you will be able to: </a:t>
            </a: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A65F27"/>
                </a:solidFill>
                <a:effectLst/>
                <a:uLnTx/>
                <a:uFillTx/>
                <a:ea typeface="+mn-lt"/>
                <a:cs typeface="Calibri" panose="020F0502020204030204"/>
              </a:rPr>
              <a:t>Describe</a:t>
            </a:r>
            <a:r>
              <a:rPr kumimoji="0" lang="en-US" sz="2800" b="0" i="0" u="none" strike="noStrike" kern="1200" cap="none" spc="0" normalizeH="0" baseline="0" noProof="0" dirty="0">
                <a:ln>
                  <a:noFill/>
                </a:ln>
                <a:effectLst/>
                <a:uLnTx/>
                <a:uFillTx/>
                <a:ea typeface="+mn-lt"/>
                <a:cs typeface="Calibri" panose="020F0502020204030204"/>
              </a:rPr>
              <a:t> dementia, most common types, and risks</a:t>
            </a: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A65F27"/>
                </a:solidFill>
                <a:effectLst/>
                <a:uLnTx/>
                <a:uFillTx/>
                <a:ea typeface="+mn-lt"/>
                <a:cs typeface="Calibri" panose="020F0502020204030204"/>
              </a:rPr>
              <a:t>Understand</a:t>
            </a:r>
            <a:r>
              <a:rPr kumimoji="0" lang="en-US" sz="2800" b="1" i="0" strike="noStrike" kern="1200" cap="none" spc="0" normalizeH="0" baseline="0" noProof="0" dirty="0">
                <a:ln>
                  <a:noFill/>
                </a:ln>
                <a:solidFill>
                  <a:srgbClr val="A65F27"/>
                </a:solidFill>
                <a:effectLst/>
                <a:uLnTx/>
                <a:uFillTx/>
                <a:ea typeface="+mn-lt"/>
                <a:cs typeface="Calibri" panose="020F0502020204030204"/>
              </a:rPr>
              <a:t> </a:t>
            </a:r>
            <a:r>
              <a:rPr lang="en-US" sz="2800" dirty="0">
                <a:ea typeface="+mn-lt"/>
                <a:cs typeface="Calibri" panose="020F0502020204030204"/>
              </a:rPr>
              <a:t>six</a:t>
            </a:r>
            <a:r>
              <a:rPr kumimoji="0" lang="en-US" sz="2800" b="0" i="0" u="none" strike="noStrike" kern="1200" cap="none" spc="0" normalizeH="0" baseline="0" noProof="0" dirty="0">
                <a:ln>
                  <a:noFill/>
                </a:ln>
                <a:effectLst/>
                <a:uLnTx/>
                <a:uFillTx/>
                <a:ea typeface="+mn-lt"/>
                <a:cs typeface="Calibri" panose="020F0502020204030204"/>
              </a:rPr>
              <a:t> key messages about dementia</a:t>
            </a: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A65F27"/>
                </a:solidFill>
                <a:effectLst/>
                <a:uLnTx/>
                <a:uFillTx/>
                <a:ea typeface="+mn-lt"/>
                <a:cs typeface="Calibri" panose="020F0502020204030204"/>
              </a:rPr>
              <a:t>Know</a:t>
            </a:r>
            <a:r>
              <a:rPr kumimoji="0" lang="en-US" sz="2800" b="0" i="0" strike="noStrike" kern="1200" cap="none" spc="0" normalizeH="0" baseline="0" noProof="0" dirty="0">
                <a:ln>
                  <a:noFill/>
                </a:ln>
                <a:solidFill>
                  <a:srgbClr val="A65F27"/>
                </a:solidFill>
                <a:effectLst/>
                <a:uLnTx/>
                <a:uFillTx/>
                <a:ea typeface="+mn-lt"/>
                <a:cs typeface="Calibri" panose="020F0502020204030204"/>
              </a:rPr>
              <a:t> </a:t>
            </a:r>
            <a:r>
              <a:rPr kumimoji="0" lang="en-US" sz="2800" b="0" i="0" u="none" strike="noStrike" kern="1200" cap="none" spc="0" normalizeH="0" baseline="0" noProof="0" dirty="0">
                <a:ln>
                  <a:noFill/>
                </a:ln>
                <a:effectLst/>
                <a:uLnTx/>
                <a:uFillTx/>
                <a:ea typeface="+mn-lt"/>
                <a:cs typeface="Calibri" panose="020F0502020204030204"/>
              </a:rPr>
              <a:t>how to effectively communicate with someone living with dementia</a:t>
            </a: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A65F27"/>
                </a:solidFill>
                <a:effectLst/>
                <a:uLnTx/>
                <a:uFillTx/>
                <a:ea typeface="+mn-lt"/>
                <a:cs typeface="Calibri" panose="020F0502020204030204"/>
              </a:rPr>
              <a:t>Pick</a:t>
            </a:r>
            <a:r>
              <a:rPr kumimoji="0" lang="en-US" sz="2800" b="1" i="0" strike="noStrike" kern="1200" cap="none" spc="0" normalizeH="0" baseline="0" noProof="0" dirty="0">
                <a:ln>
                  <a:noFill/>
                </a:ln>
                <a:solidFill>
                  <a:srgbClr val="A65F27"/>
                </a:solidFill>
                <a:effectLst/>
                <a:uLnTx/>
                <a:uFillTx/>
                <a:ea typeface="+mn-lt"/>
                <a:cs typeface="Calibri" panose="020F0502020204030204"/>
              </a:rPr>
              <a:t> </a:t>
            </a:r>
            <a:r>
              <a:rPr kumimoji="0" lang="en-US" sz="2800" b="0" i="0" u="none" strike="noStrike" kern="1200" cap="none" spc="0" normalizeH="0" baseline="0" noProof="0" dirty="0">
                <a:ln>
                  <a:noFill/>
                </a:ln>
                <a:effectLst/>
                <a:uLnTx/>
                <a:uFillTx/>
                <a:ea typeface="+mn-lt"/>
                <a:cs typeface="Calibri" panose="020F0502020204030204"/>
              </a:rPr>
              <a:t>an </a:t>
            </a:r>
            <a:r>
              <a:rPr kumimoji="0" lang="en-US" sz="2800" b="0" i="1" strike="noStrike" kern="1200" cap="none" spc="0" normalizeH="0" baseline="0" noProof="0" dirty="0">
                <a:ln>
                  <a:noFill/>
                </a:ln>
                <a:effectLst/>
                <a:uLnTx/>
                <a:uFillTx/>
                <a:ea typeface="+mn-lt"/>
                <a:cs typeface="Calibri" panose="020F0502020204030204"/>
              </a:rPr>
              <a:t>action</a:t>
            </a:r>
            <a:r>
              <a:rPr kumimoji="0" lang="en-US" sz="2800" b="0" i="0" u="none" strike="noStrike" kern="1200" cap="none" spc="0" normalizeH="0" baseline="0" noProof="0" dirty="0">
                <a:ln>
                  <a:noFill/>
                </a:ln>
                <a:effectLst/>
                <a:uLnTx/>
                <a:uFillTx/>
                <a:ea typeface="+mn-lt"/>
                <a:cs typeface="Calibri" panose="020F0502020204030204"/>
              </a:rPr>
              <a:t> you can take as part of</a:t>
            </a:r>
            <a:br>
              <a:rPr kumimoji="0" lang="en-US" sz="2800" b="0" i="0" u="none" strike="noStrike" kern="1200" cap="none" spc="0" normalizeH="0" baseline="0" noProof="0" dirty="0">
                <a:ln>
                  <a:noFill/>
                </a:ln>
                <a:effectLst/>
                <a:uLnTx/>
                <a:uFillTx/>
                <a:ea typeface="+mn-lt"/>
                <a:cs typeface="Calibri" panose="020F0502020204030204"/>
              </a:rPr>
            </a:br>
            <a:r>
              <a:rPr kumimoji="0" lang="en-US" sz="2800" b="0" i="0" u="none" strike="noStrike" kern="1200" cap="none" spc="0" normalizeH="0" baseline="0" noProof="0" dirty="0">
                <a:ln>
                  <a:noFill/>
                </a:ln>
                <a:effectLst/>
                <a:uLnTx/>
                <a:uFillTx/>
                <a:ea typeface="+mn-lt"/>
                <a:cs typeface="Calibri" panose="020F0502020204030204"/>
              </a:rPr>
              <a:t>becoming a Dementia Friend today</a:t>
            </a:r>
          </a:p>
          <a:p>
            <a:endParaRPr lang="en-US" dirty="0"/>
          </a:p>
        </p:txBody>
      </p:sp>
      <p:pic>
        <p:nvPicPr>
          <p:cNvPr id="6" name="Picture 5" descr="Dementia Friends logo for American Indian and Alaska Native Communities. ">
            <a:extLst>
              <a:ext uri="{FF2B5EF4-FFF2-40B4-BE49-F238E27FC236}">
                <a16:creationId xmlns:a16="http://schemas.microsoft.com/office/drawing/2014/main" id="{38DE59B4-96E2-4BC4-8EDB-A206543030A7}"/>
              </a:ext>
              <a:ext uri="{C183D7F6-B498-43B3-948B-1728B52AA6E4}">
                <adec:decorative xmlns:adec="http://schemas.microsoft.com/office/drawing/2017/decorative" val="0"/>
              </a:ext>
            </a:extLst>
          </p:cNvPr>
          <p:cNvPicPr>
            <a:picLocks noChangeAspect="1"/>
          </p:cNvPicPr>
          <p:nvPr/>
        </p:nvPicPr>
        <p:blipFill rotWithShape="1">
          <a:blip r:embed="rId3"/>
          <a:srcRect l="10259" t="10636"/>
          <a:stretch/>
        </p:blipFill>
        <p:spPr>
          <a:xfrm>
            <a:off x="8946201" y="4877749"/>
            <a:ext cx="3245800" cy="2014358"/>
          </a:xfrm>
          <a:prstGeom prst="rect">
            <a:avLst/>
          </a:prstGeom>
        </p:spPr>
      </p:pic>
    </p:spTree>
    <p:extLst>
      <p:ext uri="{BB962C8B-B14F-4D97-AF65-F5344CB8AC3E}">
        <p14:creationId xmlns:p14="http://schemas.microsoft.com/office/powerpoint/2010/main" val="2566175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at is Dementia Friends?">
            <a:extLst>
              <a:ext uri="{FF2B5EF4-FFF2-40B4-BE49-F238E27FC236}">
                <a16:creationId xmlns:a16="http://schemas.microsoft.com/office/drawing/2014/main" id="{BC844A02-B544-4439-BEB7-6FDA542D0576}"/>
              </a:ext>
            </a:extLst>
          </p:cNvPr>
          <p:cNvSpPr>
            <a:spLocks noGrp="1"/>
          </p:cNvSpPr>
          <p:nvPr>
            <p:ph type="title"/>
          </p:nvPr>
        </p:nvSpPr>
        <p:spPr/>
        <p:txBody>
          <a:bodyPr/>
          <a:lstStyle/>
          <a:p>
            <a:pPr algn="ctr"/>
            <a:r>
              <a:rPr lang="en-US" dirty="0"/>
              <a:t>What is Dementia Friends?</a:t>
            </a:r>
          </a:p>
        </p:txBody>
      </p:sp>
      <p:sp>
        <p:nvSpPr>
          <p:cNvPr id="3" name="Content Placeholder 2" descr="Dementia Friends is a global movement that is changing the way people think, act, and talk about dementia. &#10;">
            <a:extLst>
              <a:ext uri="{FF2B5EF4-FFF2-40B4-BE49-F238E27FC236}">
                <a16:creationId xmlns:a16="http://schemas.microsoft.com/office/drawing/2014/main" id="{8B4D4DFB-C524-480D-9143-AD1B3D041406}"/>
              </a:ext>
            </a:extLst>
          </p:cNvPr>
          <p:cNvSpPr>
            <a:spLocks noGrp="1"/>
          </p:cNvSpPr>
          <p:nvPr>
            <p:ph idx="1"/>
          </p:nvPr>
        </p:nvSpPr>
        <p:spPr>
          <a:xfrm>
            <a:off x="1277654" y="1592074"/>
            <a:ext cx="10597020" cy="2442057"/>
          </a:xfrm>
        </p:spPr>
        <p:txBody>
          <a:bodyPr/>
          <a:lstStyle/>
          <a:p>
            <a:r>
              <a:rPr lang="en-US" b="1" dirty="0"/>
              <a:t>Dementia Friends is a global movement that is changing the way people </a:t>
            </a:r>
            <a:r>
              <a:rPr lang="en-US" b="1" dirty="0">
                <a:solidFill>
                  <a:srgbClr val="A65F27"/>
                </a:solidFill>
              </a:rPr>
              <a:t>think, act, and talk </a:t>
            </a:r>
            <a:r>
              <a:rPr lang="en-US" b="1" dirty="0"/>
              <a:t>about dementia. </a:t>
            </a:r>
          </a:p>
          <a:p>
            <a:pPr algn="ctr"/>
            <a:endParaRPr lang="en-US" dirty="0"/>
          </a:p>
          <a:p>
            <a:pPr algn="r"/>
            <a:r>
              <a:rPr lang="en-US" dirty="0"/>
              <a:t>…each of us can </a:t>
            </a:r>
            <a:r>
              <a:rPr lang="en-US" dirty="0">
                <a:solidFill>
                  <a:srgbClr val="A65F27"/>
                </a:solidFill>
              </a:rPr>
              <a:t>make a difference </a:t>
            </a:r>
            <a:r>
              <a:rPr lang="en-US" dirty="0"/>
              <a:t>for people touched by dementia. </a:t>
            </a:r>
          </a:p>
          <a:p>
            <a:endParaRPr lang="en-US" dirty="0"/>
          </a:p>
        </p:txBody>
      </p:sp>
      <p:pic>
        <p:nvPicPr>
          <p:cNvPr id="7" name="Picture 6" descr="A group of people posing for a photo&#10;&#10;">
            <a:extLst>
              <a:ext uri="{FF2B5EF4-FFF2-40B4-BE49-F238E27FC236}">
                <a16:creationId xmlns:a16="http://schemas.microsoft.com/office/drawing/2014/main" id="{941699F1-EE87-4AA6-8955-7E7B640F581E}"/>
              </a:ext>
            </a:extLst>
          </p:cNvPr>
          <p:cNvPicPr>
            <a:picLocks noChangeAspect="1"/>
          </p:cNvPicPr>
          <p:nvPr/>
        </p:nvPicPr>
        <p:blipFill>
          <a:blip r:embed="rId3"/>
          <a:stretch>
            <a:fillRect/>
          </a:stretch>
        </p:blipFill>
        <p:spPr>
          <a:xfrm>
            <a:off x="3944852" y="3791486"/>
            <a:ext cx="4061466" cy="2707626"/>
          </a:xfrm>
          <a:prstGeom prst="rect">
            <a:avLst/>
          </a:prstGeom>
          <a:ln>
            <a:noFill/>
          </a:ln>
          <a:effectLst>
            <a:outerShdw blurRad="292100" dist="139700" dir="2700000" algn="tl" rotWithShape="0">
              <a:srgbClr val="333333">
                <a:alpha val="65000"/>
              </a:srgbClr>
            </a:outerShdw>
          </a:effectLst>
        </p:spPr>
      </p:pic>
      <p:pic>
        <p:nvPicPr>
          <p:cNvPr id="6" name="Picture 5" descr="Dementia Friends logo for American Indian and Alaska Native Communities. ">
            <a:extLst>
              <a:ext uri="{FF2B5EF4-FFF2-40B4-BE49-F238E27FC236}">
                <a16:creationId xmlns:a16="http://schemas.microsoft.com/office/drawing/2014/main" id="{C565E187-70C4-4E4C-99A7-74E7C7E15BB8}"/>
              </a:ext>
              <a:ext uri="{C183D7F6-B498-43B3-948B-1728B52AA6E4}">
                <adec:decorative xmlns:adec="http://schemas.microsoft.com/office/drawing/2017/decorative" val="0"/>
              </a:ext>
            </a:extLst>
          </p:cNvPr>
          <p:cNvPicPr>
            <a:picLocks noChangeAspect="1"/>
          </p:cNvPicPr>
          <p:nvPr/>
        </p:nvPicPr>
        <p:blipFill rotWithShape="1">
          <a:blip r:embed="rId4"/>
          <a:srcRect l="10259" t="10636"/>
          <a:stretch/>
        </p:blipFill>
        <p:spPr>
          <a:xfrm>
            <a:off x="8946201" y="4877749"/>
            <a:ext cx="3245800" cy="2014358"/>
          </a:xfrm>
          <a:prstGeom prst="rect">
            <a:avLst/>
          </a:prstGeom>
        </p:spPr>
      </p:pic>
    </p:spTree>
    <p:extLst>
      <p:ext uri="{BB962C8B-B14F-4D97-AF65-F5344CB8AC3E}">
        <p14:creationId xmlns:p14="http://schemas.microsoft.com/office/powerpoint/2010/main" val="1454843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7BA3D9-A661-482F-924F-1A0E5EB0936F}"/>
              </a:ext>
              <a:ext uri="{C183D7F6-B498-43B3-948B-1728B52AA6E4}">
                <adec:decorative xmlns:adec="http://schemas.microsoft.com/office/drawing/2017/decorative" val="1"/>
              </a:ext>
            </a:extLst>
          </p:cNvPr>
          <p:cNvSpPr/>
          <p:nvPr/>
        </p:nvSpPr>
        <p:spPr>
          <a:xfrm>
            <a:off x="-2" y="0"/>
            <a:ext cx="5009073" cy="6789372"/>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3" name="Rectangle 45">
            <a:extLst>
              <a:ext uri="{FF2B5EF4-FFF2-40B4-BE49-F238E27FC236}">
                <a16:creationId xmlns:a16="http://schemas.microsoft.com/office/drawing/2014/main" id="{BECACB72-3535-4C1F-B618-F4CBD214F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090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descr="What words come to mind when you hear &quot;dementia?&quot;">
            <a:extLst>
              <a:ext uri="{FF2B5EF4-FFF2-40B4-BE49-F238E27FC236}">
                <a16:creationId xmlns:a16="http://schemas.microsoft.com/office/drawing/2014/main" id="{E8B3178C-F043-4813-BDAB-A97CA7115BC8}"/>
              </a:ext>
              <a:ext uri="{C183D7F6-B498-43B3-948B-1728B52AA6E4}">
                <adec:decorative xmlns:adec="http://schemas.microsoft.com/office/drawing/2017/decorative" val="0"/>
              </a:ext>
            </a:extLst>
          </p:cNvPr>
          <p:cNvSpPr>
            <a:spLocks noGrp="1"/>
          </p:cNvSpPr>
          <p:nvPr>
            <p:ph type="title"/>
          </p:nvPr>
        </p:nvSpPr>
        <p:spPr>
          <a:xfrm>
            <a:off x="159488" y="1558636"/>
            <a:ext cx="4710224" cy="3740727"/>
          </a:xfrm>
        </p:spPr>
        <p:txBody>
          <a:bodyPr vert="horz" lIns="91440" tIns="45720" rIns="91440" bIns="45720" rtlCol="0" anchor="b">
            <a:noAutofit/>
          </a:bodyPr>
          <a:lstStyle/>
          <a:p>
            <a:pPr algn="ctr"/>
            <a:r>
              <a:rPr lang="en-US" sz="5000" kern="1200" dirty="0">
                <a:solidFill>
                  <a:schemeClr val="bg1"/>
                </a:solidFill>
                <a:latin typeface="+mj-lt"/>
                <a:ea typeface="+mj-ea"/>
                <a:cs typeface="+mj-cs"/>
              </a:rPr>
              <a:t>What </a:t>
            </a:r>
            <a:br>
              <a:rPr lang="en-US" sz="5000" kern="1200" dirty="0">
                <a:solidFill>
                  <a:schemeClr val="bg1"/>
                </a:solidFill>
                <a:latin typeface="+mj-lt"/>
                <a:ea typeface="+mj-ea"/>
                <a:cs typeface="+mj-cs"/>
              </a:rPr>
            </a:br>
            <a:r>
              <a:rPr lang="en-US" sz="6000" kern="1200" dirty="0">
                <a:solidFill>
                  <a:schemeClr val="bg1"/>
                </a:solidFill>
                <a:latin typeface="+mj-lt"/>
                <a:ea typeface="+mj-ea"/>
                <a:cs typeface="+mj-cs"/>
              </a:rPr>
              <a:t>words</a:t>
            </a:r>
            <a:r>
              <a:rPr lang="en-US" sz="5000" kern="1200" dirty="0">
                <a:solidFill>
                  <a:schemeClr val="bg1"/>
                </a:solidFill>
                <a:latin typeface="+mj-lt"/>
                <a:ea typeface="+mj-ea"/>
                <a:cs typeface="+mj-cs"/>
              </a:rPr>
              <a:t> come to mind</a:t>
            </a:r>
            <a:br>
              <a:rPr lang="en-US" sz="5000" kern="1200" dirty="0">
                <a:solidFill>
                  <a:schemeClr val="bg1"/>
                </a:solidFill>
                <a:latin typeface="+mj-lt"/>
                <a:ea typeface="+mj-ea"/>
                <a:cs typeface="+mj-cs"/>
              </a:rPr>
            </a:br>
            <a:r>
              <a:rPr lang="en-US" sz="5000" kern="1200" dirty="0">
                <a:solidFill>
                  <a:schemeClr val="bg1"/>
                </a:solidFill>
                <a:latin typeface="+mj-lt"/>
                <a:ea typeface="+mj-ea"/>
                <a:cs typeface="+mj-cs"/>
              </a:rPr>
              <a:t>when you hear</a:t>
            </a:r>
            <a:br>
              <a:rPr lang="en-US" sz="5000" kern="1200" dirty="0">
                <a:solidFill>
                  <a:schemeClr val="bg1"/>
                </a:solidFill>
                <a:latin typeface="+mj-lt"/>
                <a:ea typeface="+mj-ea"/>
                <a:cs typeface="+mj-cs"/>
              </a:rPr>
            </a:br>
            <a:br>
              <a:rPr lang="en-US" sz="2000" kern="1200" dirty="0">
                <a:solidFill>
                  <a:schemeClr val="bg1"/>
                </a:solidFill>
                <a:latin typeface="+mj-lt"/>
                <a:ea typeface="+mj-ea"/>
                <a:cs typeface="+mj-cs"/>
              </a:rPr>
            </a:br>
            <a:r>
              <a:rPr lang="en-US" sz="5000" kern="1200" dirty="0">
                <a:solidFill>
                  <a:schemeClr val="bg1"/>
                </a:solidFill>
                <a:latin typeface="+mj-lt"/>
                <a:ea typeface="+mj-ea"/>
                <a:cs typeface="+mj-cs"/>
              </a:rPr>
              <a:t>“dementia?”</a:t>
            </a:r>
          </a:p>
        </p:txBody>
      </p:sp>
      <p:pic>
        <p:nvPicPr>
          <p:cNvPr id="6" name="Picture 5" descr="Chat now">
            <a:extLst>
              <a:ext uri="{FF2B5EF4-FFF2-40B4-BE49-F238E27FC236}">
                <a16:creationId xmlns:a16="http://schemas.microsoft.com/office/drawing/2014/main" id="{6F1A031B-B92E-48A9-B4D2-BAE27D6DE630}"/>
              </a:ext>
              <a:ext uri="{C183D7F6-B498-43B3-948B-1728B52AA6E4}">
                <adec:decorative xmlns:adec="http://schemas.microsoft.com/office/drawing/2017/decorative" val="0"/>
              </a:ext>
            </a:extLst>
          </p:cNvPr>
          <p:cNvPicPr>
            <a:picLocks noChangeAspect="1"/>
          </p:cNvPicPr>
          <p:nvPr/>
        </p:nvPicPr>
        <p:blipFill rotWithShape="1">
          <a:blip r:embed="rId3">
            <a:duotone>
              <a:schemeClr val="accent2">
                <a:shade val="45000"/>
                <a:satMod val="135000"/>
              </a:schemeClr>
              <a:prstClr val="white"/>
            </a:duotone>
          </a:blip>
          <a:srcRect l="8310" t="5775" r="3916" b="20487"/>
          <a:stretch/>
        </p:blipFill>
        <p:spPr>
          <a:xfrm>
            <a:off x="6868633" y="610060"/>
            <a:ext cx="3421874" cy="3372315"/>
          </a:xfrm>
          <a:prstGeom prst="roundRect">
            <a:avLst/>
          </a:prstGeom>
          <a:ln>
            <a:noFill/>
          </a:ln>
          <a:effectLst>
            <a:outerShdw blurRad="292100" dist="139700" dir="2700000" algn="tl" rotWithShape="0">
              <a:srgbClr val="333333">
                <a:alpha val="65000"/>
              </a:srgbClr>
            </a:outerShdw>
          </a:effectLst>
        </p:spPr>
      </p:pic>
      <p:pic>
        <p:nvPicPr>
          <p:cNvPr id="55" name="Picture 54" descr="Dementia Friends for American Indian &amp; Alaska Native Communities">
            <a:extLst>
              <a:ext uri="{FF2B5EF4-FFF2-40B4-BE49-F238E27FC236}">
                <a16:creationId xmlns:a16="http://schemas.microsoft.com/office/drawing/2014/main" id="{C2E7458B-553C-4FE9-9251-14CC76154A25}"/>
              </a:ext>
              <a:ext uri="{C183D7F6-B498-43B3-948B-1728B52AA6E4}">
                <adec:decorative xmlns:adec="http://schemas.microsoft.com/office/drawing/2017/decorative" val="0"/>
              </a:ext>
            </a:extLst>
          </p:cNvPr>
          <p:cNvPicPr>
            <a:picLocks noChangeAspect="1"/>
          </p:cNvPicPr>
          <p:nvPr/>
        </p:nvPicPr>
        <p:blipFill rotWithShape="1">
          <a:blip r:embed="rId4"/>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1864982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ositive words">
            <a:extLst>
              <a:ext uri="{FF2B5EF4-FFF2-40B4-BE49-F238E27FC236}">
                <a16:creationId xmlns:a16="http://schemas.microsoft.com/office/drawing/2014/main" id="{CDBD1A20-6B75-4772-AAC3-E0E038762E60}"/>
              </a:ext>
              <a:ext uri="{C183D7F6-B498-43B3-948B-1728B52AA6E4}">
                <adec:decorative xmlns:adec="http://schemas.microsoft.com/office/drawing/2017/decorative" val="0"/>
              </a:ext>
            </a:extLst>
          </p:cNvPr>
          <p:cNvSpPr>
            <a:spLocks noGrp="1"/>
          </p:cNvSpPr>
          <p:nvPr>
            <p:ph type="title"/>
          </p:nvPr>
        </p:nvSpPr>
        <p:spPr>
          <a:xfrm>
            <a:off x="1277654" y="-1036163"/>
            <a:ext cx="10597020" cy="1036163"/>
          </a:xfrm>
        </p:spPr>
        <p:txBody>
          <a:bodyPr vert="horz" lIns="91440" tIns="45720" rIns="91440" bIns="45720" rtlCol="0" anchor="b">
            <a:normAutofit/>
          </a:bodyPr>
          <a:lstStyle/>
          <a:p>
            <a:r>
              <a:rPr lang="en-US" dirty="0">
                <a:solidFill>
                  <a:schemeClr val="bg1">
                    <a:lumMod val="95000"/>
                  </a:schemeClr>
                </a:solidFill>
              </a:rPr>
              <a:t>Positive words</a:t>
            </a:r>
          </a:p>
        </p:txBody>
      </p:sp>
      <p:pic>
        <p:nvPicPr>
          <p:cNvPr id="4" name="Content Placeholder 3" descr="meaning, kindness, slow down, grandchildren, growing, presence, prayer, nonverbal communication, outdoors, friends, humanity, relationships, pets, relax, interdependence, be here now, simple pleasures, engagement, love, balance, future, support, fun, rest, laughter, walking, compassion, living">
            <a:extLst>
              <a:ext uri="{FF2B5EF4-FFF2-40B4-BE49-F238E27FC236}">
                <a16:creationId xmlns:a16="http://schemas.microsoft.com/office/drawing/2014/main" id="{952A722A-C85B-4A3C-9399-A4043896548E}"/>
              </a:ext>
              <a:ext uri="{C183D7F6-B498-43B3-948B-1728B52AA6E4}">
                <adec:decorative xmlns:adec="http://schemas.microsoft.com/office/drawing/2017/decorative" val="0"/>
              </a:ext>
            </a:extLst>
          </p:cNvPr>
          <p:cNvPicPr>
            <a:picLocks noGrp="1" noChangeAspect="1"/>
          </p:cNvPicPr>
          <p:nvPr>
            <p:ph idx="1"/>
          </p:nvPr>
        </p:nvPicPr>
        <p:blipFill rotWithShape="1">
          <a:blip r:embed="rId3"/>
          <a:srcRect l="64325" t="39370" r="14527" b="14024"/>
          <a:stretch/>
        </p:blipFill>
        <p:spPr>
          <a:xfrm>
            <a:off x="1162744" y="262433"/>
            <a:ext cx="9852015" cy="6106469"/>
          </a:xfrm>
          <a:prstGeom prst="rect">
            <a:avLst/>
          </a:prstGeom>
        </p:spPr>
      </p:pic>
      <p:pic>
        <p:nvPicPr>
          <p:cNvPr id="6" name="Picture 5" descr="Dementia Friends for American Indian &amp; Alaska Native Communities">
            <a:extLst>
              <a:ext uri="{FF2B5EF4-FFF2-40B4-BE49-F238E27FC236}">
                <a16:creationId xmlns:a16="http://schemas.microsoft.com/office/drawing/2014/main" id="{7C64CB15-42DB-4506-9C31-611CE442AF18}"/>
              </a:ext>
              <a:ext uri="{C183D7F6-B498-43B3-948B-1728B52AA6E4}">
                <adec:decorative xmlns:adec="http://schemas.microsoft.com/office/drawing/2017/decorative" val="0"/>
              </a:ext>
            </a:extLst>
          </p:cNvPr>
          <p:cNvPicPr>
            <a:picLocks noChangeAspect="1"/>
          </p:cNvPicPr>
          <p:nvPr/>
        </p:nvPicPr>
        <p:blipFill rotWithShape="1">
          <a:blip r:embed="rId4"/>
          <a:srcRect l="10259" t="10636"/>
          <a:stretch/>
        </p:blipFill>
        <p:spPr>
          <a:xfrm>
            <a:off x="8946201" y="4843642"/>
            <a:ext cx="3245800" cy="2014358"/>
          </a:xfrm>
          <a:prstGeom prst="rect">
            <a:avLst/>
          </a:prstGeom>
        </p:spPr>
      </p:pic>
    </p:spTree>
    <p:extLst>
      <p:ext uri="{BB962C8B-B14F-4D97-AF65-F5344CB8AC3E}">
        <p14:creationId xmlns:p14="http://schemas.microsoft.com/office/powerpoint/2010/main" val="141840135"/>
      </p:ext>
    </p:extLst>
  </p:cSld>
  <p:clrMapOvr>
    <a:masterClrMapping/>
  </p:clrMapOvr>
</p:sld>
</file>

<file path=ppt/theme/theme1.xml><?xml version="1.0" encoding="utf-8"?>
<a:theme xmlns:a="http://schemas.openxmlformats.org/drawingml/2006/main" name="Office Theme">
  <a:themeElements>
    <a:clrScheme name="Teya AoA 2021">
      <a:dk1>
        <a:srgbClr val="000000"/>
      </a:dk1>
      <a:lt1>
        <a:srgbClr val="FFFFFF"/>
      </a:lt1>
      <a:dk2>
        <a:srgbClr val="464649"/>
      </a:dk2>
      <a:lt2>
        <a:srgbClr val="E7E6E6"/>
      </a:lt2>
      <a:accent1>
        <a:srgbClr val="330100"/>
      </a:accent1>
      <a:accent2>
        <a:srgbClr val="730F19"/>
      </a:accent2>
      <a:accent3>
        <a:srgbClr val="A55E26"/>
      </a:accent3>
      <a:accent4>
        <a:srgbClr val="DC9830"/>
      </a:accent4>
      <a:accent5>
        <a:srgbClr val="1A315C"/>
      </a:accent5>
      <a:accent6>
        <a:srgbClr val="005F85"/>
      </a:accent6>
      <a:hlink>
        <a:srgbClr val="323232"/>
      </a:hlink>
      <a:folHlink>
        <a:srgbClr val="3232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65B6BEF7AD0D40A4A0B33AFD60AF7A" ma:contentTypeVersion="11" ma:contentTypeDescription="Create a new document." ma:contentTypeScope="" ma:versionID="e3b2b2b74cb1b4b4d1dc818238945ab7">
  <xsd:schema xmlns:xsd="http://www.w3.org/2001/XMLSchema" xmlns:xs="http://www.w3.org/2001/XMLSchema" xmlns:p="http://schemas.microsoft.com/office/2006/metadata/properties" xmlns:ns2="22010ab1-1a20-4e5a-abad-bfdaf0b0f010" xmlns:ns3="acab379d-c436-4626-96ef-8d17a623a02d" targetNamespace="http://schemas.microsoft.com/office/2006/metadata/properties" ma:root="true" ma:fieldsID="084aca3df0f08b70ef31d5afe0f65108" ns2:_="" ns3:_="">
    <xsd:import namespace="22010ab1-1a20-4e5a-abad-bfdaf0b0f010"/>
    <xsd:import namespace="acab379d-c436-4626-96ef-8d17a623a0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010ab1-1a20-4e5a-abad-bfdaf0b0f0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ab379d-c436-4626-96ef-8d17a623a02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49DD9F7-7ADB-4FBE-800A-18647FA187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010ab1-1a20-4e5a-abad-bfdaf0b0f010"/>
    <ds:schemaRef ds:uri="acab379d-c436-4626-96ef-8d17a623a0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6C643A-0138-40E3-8996-D68787B26D2C}">
  <ds:schemaRefs>
    <ds:schemaRef ds:uri="http://schemas.microsoft.com/sharepoint/v3/contenttype/forms"/>
  </ds:schemaRefs>
</ds:datastoreItem>
</file>

<file path=customXml/itemProps3.xml><?xml version="1.0" encoding="utf-8"?>
<ds:datastoreItem xmlns:ds="http://schemas.openxmlformats.org/officeDocument/2006/customXml" ds:itemID="{B33227C8-128C-49AB-9026-F433AA6B7BC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1078</TotalTime>
  <Words>3065</Words>
  <Application>Microsoft Office PowerPoint</Application>
  <PresentationFormat>Widescreen</PresentationFormat>
  <Paragraphs>339</Paragraphs>
  <Slides>36</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AAAAAC+Calibri</vt:lpstr>
      <vt:lpstr>Amasis MT Pro Medium</vt:lpstr>
      <vt:lpstr>Arial</vt:lpstr>
      <vt:lpstr>Calibri</vt:lpstr>
      <vt:lpstr>Courier New</vt:lpstr>
      <vt:lpstr>System Font Regular</vt:lpstr>
      <vt:lpstr>Verdana</vt:lpstr>
      <vt:lpstr>Wingdings</vt:lpstr>
      <vt:lpstr>Office Theme</vt:lpstr>
      <vt:lpstr>Training &amp; Technical  Assistance Conference</vt:lpstr>
      <vt:lpstr>Dementia Friends</vt:lpstr>
      <vt:lpstr>Welcome!</vt:lpstr>
      <vt:lpstr>Presenters</vt:lpstr>
      <vt:lpstr>Welcome!</vt:lpstr>
      <vt:lpstr>What to Expect From This Session</vt:lpstr>
      <vt:lpstr>What is Dementia Friends?</vt:lpstr>
      <vt:lpstr>What  words come to mind when you hear  “dementia?”</vt:lpstr>
      <vt:lpstr>Positive words</vt:lpstr>
      <vt:lpstr>Dementia: What You Should Know</vt:lpstr>
      <vt:lpstr>Dementia: What You Should Know</vt:lpstr>
      <vt:lpstr>Dementia: What You Should Know</vt:lpstr>
      <vt:lpstr>Can We Reduce the Risk of Dementia? Page 3</vt:lpstr>
      <vt:lpstr>Can We Reduce the Risk of Dementia?  </vt:lpstr>
      <vt:lpstr>Promote Resilience, Re-build Connections &amp; Reduce Risk</vt:lpstr>
      <vt:lpstr>Do YOU practice any of these strategies for your own health &amp; wellness?</vt:lpstr>
      <vt:lpstr>The River – Page 4</vt:lpstr>
      <vt:lpstr>Dementia is caused by diseases or injuries of the brain.  The left is a healthy brain. The right is a brain of a person living with advanced Alzheimer’s disease. When the cells of the brain are damaged, they cannot function effectively. </vt:lpstr>
      <vt:lpstr>Early Signs of Dementia Vs. Normal Aging</vt:lpstr>
      <vt:lpstr>15-minute break</vt:lpstr>
      <vt:lpstr>POLL TIME!  Broken Sentences Exercise in Workbook –  6 Key Messages</vt:lpstr>
      <vt:lpstr>SIX Key Messages – Page 6</vt:lpstr>
      <vt:lpstr>SIX Key Messages</vt:lpstr>
      <vt:lpstr>Everyday Tasks – Page 7</vt:lpstr>
      <vt:lpstr>Take 1 minute to write down all the steps AFTER you have put your groceries up until you walk away to leave</vt:lpstr>
      <vt:lpstr>Write in the chat the number of steps you wrote down to check out</vt:lpstr>
      <vt:lpstr>Here’s what Breana found…</vt:lpstr>
      <vt:lpstr>Everyday Tasks</vt:lpstr>
      <vt:lpstr>Communication Best Practices – Page 8</vt:lpstr>
      <vt:lpstr>Conversation Tips – Page 9</vt:lpstr>
      <vt:lpstr>The Six Key Messages – Page 10</vt:lpstr>
      <vt:lpstr>Understanding Into Action – Page 11</vt:lpstr>
      <vt:lpstr>What action will you choose to do after today? (See pg 11)   No action is too big or too small—every bit will make a difference!  </vt:lpstr>
      <vt:lpstr>Thank You for Becoming a Dementia Friend!</vt:lpstr>
      <vt:lpstr>Become a Dementia Friends Champion</vt:lpstr>
      <vt:lpstr>Presenters and contributors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&amp; Technical  Assistance Conference</dc:title>
  <dc:creator>Anna Morgan</dc:creator>
  <cp:lastModifiedBy>Laura Stevenson</cp:lastModifiedBy>
  <cp:revision>51</cp:revision>
  <dcterms:created xsi:type="dcterms:W3CDTF">2022-02-25T23:56:19Z</dcterms:created>
  <dcterms:modified xsi:type="dcterms:W3CDTF">2022-09-16T17:50:03Z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0x0101001D65B6BEF7AD0D40A4A0B33AFD60AF7A</vt:lpwstr>
  </property>
</Properties>
</file>