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Lst>
  <p:notesMasterIdLst>
    <p:notesMasterId r:id="rId17"/>
  </p:notesMasterIdLst>
  <p:sldIdLst>
    <p:sldId id="309" r:id="rId4"/>
    <p:sldId id="326" r:id="rId5"/>
    <p:sldId id="372" r:id="rId6"/>
    <p:sldId id="661" r:id="rId7"/>
    <p:sldId id="334" r:id="rId8"/>
    <p:sldId id="358" r:id="rId9"/>
    <p:sldId id="510" r:id="rId10"/>
    <p:sldId id="627" r:id="rId11"/>
    <p:sldId id="662" r:id="rId12"/>
    <p:sldId id="434" r:id="rId13"/>
    <p:sldId id="423" r:id="rId14"/>
    <p:sldId id="310" r:id="rId15"/>
    <p:sldId id="6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07" autoAdjust="0"/>
  </p:normalViewPr>
  <p:slideViewPr>
    <p:cSldViewPr snapToGrid="0">
      <p:cViewPr varScale="1">
        <p:scale>
          <a:sx n="69" d="100"/>
          <a:sy n="69" d="100"/>
        </p:scale>
        <p:origin x="1219" y="34"/>
      </p:cViewPr>
      <p:guideLst/>
    </p:cSldViewPr>
  </p:slideViewPr>
  <p:notesTextViewPr>
    <p:cViewPr>
      <p:scale>
        <a:sx n="1" d="1"/>
        <a:sy n="1" d="1"/>
      </p:scale>
      <p:origin x="0" y="0"/>
    </p:cViewPr>
  </p:notesTextViewPr>
  <p:sorterViewPr>
    <p:cViewPr>
      <p:scale>
        <a:sx n="100" d="100"/>
        <a:sy n="100" d="100"/>
      </p:scale>
      <p:origin x="0" y="-4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FBF50-84F1-4190-B7C3-7A9FA96F788C}"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5792D-A258-484E-B883-2E61A799DC45}" type="slidenum">
              <a:rPr lang="en-US" smtClean="0"/>
              <a:t>‹#›</a:t>
            </a:fld>
            <a:endParaRPr lang="en-US"/>
          </a:p>
        </p:txBody>
      </p:sp>
    </p:spTree>
    <p:extLst>
      <p:ext uri="{BB962C8B-B14F-4D97-AF65-F5344CB8AC3E}">
        <p14:creationId xmlns:p14="http://schemas.microsoft.com/office/powerpoint/2010/main" val="245396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l.gov/sites/default/files/programs/2020-08/Evaluation_Tool_User_Guide_Final__508.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olderindians.acl.gov/docs/Title%20VI%20Webinar%20-%20August%2012%20recording.mp3" TargetMode="External"/><Relationship Id="rId4" Type="http://schemas.openxmlformats.org/officeDocument/2006/relationships/hyperlink" Target="http://olderindians.acl.gov/docs/Title%20VI%20Webinar%20-%20Eval%20Toolkit%20Aug%2012.508C.ppt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952E5-0159-4A40-BE0E-BD5DFADB42CC}" type="slidenum">
              <a:rPr lang="en-US" smtClean="0"/>
              <a:t>1</a:t>
            </a:fld>
            <a:endParaRPr lang="en-US" dirty="0"/>
          </a:p>
        </p:txBody>
      </p:sp>
    </p:spTree>
    <p:extLst>
      <p:ext uri="{BB962C8B-B14F-4D97-AF65-F5344CB8AC3E}">
        <p14:creationId xmlns:p14="http://schemas.microsoft.com/office/powerpoint/2010/main" val="326563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 couple of different ways to look at data on AGID</a:t>
            </a: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16B6AE1B-06B9-4235-92B5-E2C0CC64320D}" type="slidenum">
              <a:rPr lang="en-US" smtClean="0"/>
              <a:pPr/>
              <a:t>10</a:t>
            </a:fld>
            <a:endParaRPr lang="en-US"/>
          </a:p>
        </p:txBody>
      </p:sp>
    </p:spTree>
    <p:extLst>
      <p:ext uri="{BB962C8B-B14F-4D97-AF65-F5344CB8AC3E}">
        <p14:creationId xmlns:p14="http://schemas.microsoft.com/office/powerpoint/2010/main" val="309623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Arial"/>
                <a:ea typeface="+mn-ea"/>
                <a:cs typeface="+mn-cs"/>
              </a:rPr>
              <a:t>Gretchen</a:t>
            </a:r>
            <a:endParaRPr lang="en-US" dirty="0"/>
          </a:p>
          <a:p>
            <a:endParaRPr lang="en-US" dirty="0"/>
          </a:p>
          <a:p>
            <a:r>
              <a:rPr lang="en-US" dirty="0"/>
              <a:t>The infographic has </a:t>
            </a:r>
            <a:r>
              <a:rPr lang="en-US" baseline="0" dirty="0"/>
              <a:t>5 key sections:</a:t>
            </a:r>
          </a:p>
          <a:p>
            <a:pPr marL="171450" indent="-171450">
              <a:buFont typeface="Arial" panose="020B0604020202020204" pitchFamily="34" charset="0"/>
              <a:buChar char="•"/>
            </a:pPr>
            <a:r>
              <a:rPr lang="en-US" baseline="0" dirty="0"/>
              <a:t>Your program name and year</a:t>
            </a:r>
          </a:p>
          <a:p>
            <a:pPr marL="171450" indent="-171450">
              <a:buFont typeface="Arial" panose="020B0604020202020204" pitchFamily="34" charset="0"/>
              <a:buChar char="•"/>
            </a:pPr>
            <a:r>
              <a:rPr lang="en-US" baseline="0" dirty="0"/>
              <a:t>An overview of Title VI</a:t>
            </a:r>
          </a:p>
          <a:p>
            <a:pPr marL="171450" indent="-171450">
              <a:buFont typeface="Arial" panose="020B0604020202020204" pitchFamily="34" charset="0"/>
              <a:buChar char="•"/>
            </a:pPr>
            <a:r>
              <a:rPr lang="en-US" baseline="0" dirty="0"/>
              <a:t>An Elder Profile</a:t>
            </a:r>
          </a:p>
          <a:p>
            <a:pPr marL="171450" indent="-171450">
              <a:buFont typeface="Arial" panose="020B0604020202020204" pitchFamily="34" charset="0"/>
              <a:buChar char="•"/>
            </a:pPr>
            <a:r>
              <a:rPr lang="en-US" baseline="0" dirty="0"/>
              <a:t>Program delivery and participation</a:t>
            </a:r>
          </a:p>
          <a:p>
            <a:pPr marL="171450" indent="-171450">
              <a:buFont typeface="Arial" panose="020B0604020202020204" pitchFamily="34" charset="0"/>
              <a:buChar char="•"/>
            </a:pPr>
            <a:r>
              <a:rPr lang="en-US" baseline="0" dirty="0"/>
              <a:t>Program improvement</a:t>
            </a:r>
          </a:p>
          <a:p>
            <a:endParaRPr lang="en-US" baseline="0" dirty="0"/>
          </a:p>
          <a:p>
            <a:r>
              <a:rPr lang="en-US" baseline="0" dirty="0"/>
              <a:t>You are able to enter in your specific program information into each section except the overview. We’ll walk through each section and then show you how you can enter in your program’s data. </a:t>
            </a:r>
          </a:p>
        </p:txBody>
      </p:sp>
      <p:sp>
        <p:nvSpPr>
          <p:cNvPr id="4" name="Slide Number Placeholder 3"/>
          <p:cNvSpPr>
            <a:spLocks noGrp="1"/>
          </p:cNvSpPr>
          <p:nvPr>
            <p:ph type="sldNum" sz="quarter" idx="10"/>
          </p:nvPr>
        </p:nvSpPr>
        <p:spPr/>
        <p:txBody>
          <a:bodyPr/>
          <a:lstStyle/>
          <a:p>
            <a:fld id="{DD96005F-B8ED-4DCB-8698-CE2901DC01A1}" type="slidenum">
              <a:rPr lang="en-US" smtClean="0"/>
              <a:t>11</a:t>
            </a:fld>
            <a:endParaRPr lang="en-US"/>
          </a:p>
        </p:txBody>
      </p:sp>
    </p:spTree>
    <p:extLst>
      <p:ext uri="{BB962C8B-B14F-4D97-AF65-F5344CB8AC3E}">
        <p14:creationId xmlns:p14="http://schemas.microsoft.com/office/powerpoint/2010/main" val="128792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a:solidFill>
                  <a:srgbClr val="0070C0"/>
                </a:solidFill>
                <a:hlinkClick r:id="rId3">
                  <a:extLst>
                    <a:ext uri="{A12FA001-AC4F-418D-AE19-62706E023703}">
                      <ahyp:hlinkClr xmlns:ahyp="http://schemas.microsoft.com/office/drawing/2018/hyperlinkcolor" val="tx"/>
                    </a:ext>
                  </a:extLst>
                </a:hlinkClick>
              </a:rPr>
              <a:t>Evaluation Tool User Guide</a:t>
            </a:r>
            <a:endParaRPr lang="en-US" dirty="0">
              <a:solidFill>
                <a:srgbClr val="0070C0"/>
              </a:solidFill>
            </a:endParaRPr>
          </a:p>
          <a:p>
            <a:pPr lvl="1">
              <a:buFont typeface="Wingdings" panose="05000000000000000000" pitchFamily="2" charset="2"/>
              <a:buChar char="v"/>
            </a:pPr>
            <a:r>
              <a:rPr lang="en-US" dirty="0">
                <a:solidFill>
                  <a:srgbClr val="0070C0"/>
                </a:solidFill>
                <a:hlinkClick r:id="rId4">
                  <a:extLst>
                    <a:ext uri="{A12FA001-AC4F-418D-AE19-62706E023703}">
                      <ahyp:hlinkClr xmlns:ahyp="http://schemas.microsoft.com/office/drawing/2018/hyperlinkcolor" val="tx"/>
                    </a:ext>
                  </a:extLst>
                </a:hlinkClick>
              </a:rPr>
              <a:t>Evaluation Tool Slide Deck</a:t>
            </a:r>
            <a:endParaRPr lang="en-US" dirty="0">
              <a:solidFill>
                <a:srgbClr val="0070C0"/>
              </a:solidFill>
            </a:endParaRPr>
          </a:p>
          <a:p>
            <a:pPr lvl="1">
              <a:buFont typeface="Wingdings" panose="05000000000000000000" pitchFamily="2" charset="2"/>
              <a:buChar char="v"/>
            </a:pPr>
            <a:r>
              <a:rPr lang="en-US" dirty="0">
                <a:solidFill>
                  <a:srgbClr val="0070C0"/>
                </a:solidFill>
                <a:hlinkClick r:id="rId5">
                  <a:extLst>
                    <a:ext uri="{A12FA001-AC4F-418D-AE19-62706E023703}">
                      <ahyp:hlinkClr xmlns:ahyp="http://schemas.microsoft.com/office/drawing/2018/hyperlinkcolor" val="tx"/>
                    </a:ext>
                  </a:extLst>
                </a:hlinkClick>
              </a:rPr>
              <a:t>Evaluation Tool Presentation Recording</a:t>
            </a:r>
            <a:endParaRPr lang="en-US" dirty="0">
              <a:solidFill>
                <a:srgbClr val="0070C0"/>
              </a:solidFill>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952E5-0159-4A40-BE0E-BD5DFADB42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80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952E5-0159-4A40-BE0E-BD5DFADB42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33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is your friend. </a:t>
            </a:r>
          </a:p>
          <a:p>
            <a:pPr marL="171450" indent="-171450">
              <a:buFont typeface="Arial" panose="020B0604020202020204" pitchFamily="34" charset="0"/>
              <a:buChar char="•"/>
            </a:pPr>
            <a:r>
              <a:rPr lang="en-US" dirty="0"/>
              <a:t>Title VI</a:t>
            </a:r>
            <a:r>
              <a:rPr lang="en-US" baseline="0" dirty="0"/>
              <a:t> needs better data to better be able to tell the story of the services that you all are providing in Indian Country. </a:t>
            </a:r>
          </a:p>
          <a:p>
            <a:pPr marL="171450" indent="-171450">
              <a:buFont typeface="Arial" panose="020B0604020202020204" pitchFamily="34" charset="0"/>
              <a:buChar char="•"/>
            </a:pPr>
            <a:r>
              <a:rPr lang="en-US" baseline="0" dirty="0"/>
              <a:t>Delicate balance between getting good data that tells a story without making the process of data collection too painful (then you don’t get good data)</a:t>
            </a:r>
          </a:p>
          <a:p>
            <a:pPr marL="171450" indent="-171450">
              <a:buFont typeface="Arial" panose="020B0604020202020204" pitchFamily="34" charset="0"/>
              <a:buChar char="•"/>
            </a:pPr>
            <a:r>
              <a:rPr lang="en-US" baseline="0" dirty="0"/>
              <a:t>Good program data really comes from consistent data collection </a:t>
            </a:r>
          </a:p>
          <a:p>
            <a:pPr marL="171450" indent="-171450">
              <a:buFont typeface="Arial" panose="020B0604020202020204" pitchFamily="34" charset="0"/>
              <a:buChar char="•"/>
            </a:pPr>
            <a:r>
              <a:rPr lang="en-US" baseline="0" dirty="0"/>
              <a:t>Good data means that you can see how your program is changing so you can figure out what you’re doing that is working or what might not be working as well as you want</a:t>
            </a:r>
          </a:p>
          <a:p>
            <a:pPr marL="171450" indent="-171450">
              <a:buFont typeface="Arial" panose="020B0604020202020204" pitchFamily="34" charset="0"/>
              <a:buChar char="•"/>
            </a:pPr>
            <a:r>
              <a:rPr lang="en-US" baseline="0" dirty="0"/>
              <a:t>Data tells you how you are doing – learning from evaluation gives you a temperature check on how programs are running and if you are meeting the needs of your elders and caregivers; and in the case of the Title VI Evaluation; it gave ACL a chance to check in and see how you all as our grantees were doing and what was working well and what you needed help with and what you might need from us! WE SHOULD ALL BE EVALUATING WHAT WE’RE DOING ALL THE TIME – EVALUATION ESSENTIALLY MEANS CHECKING IN TO SEE HOW THINGS ARE GOING. </a:t>
            </a:r>
          </a:p>
          <a:p>
            <a:pPr marL="171450" indent="-171450">
              <a:buFont typeface="Arial" panose="020B0604020202020204" pitchFamily="34" charset="0"/>
              <a:buChar char="•"/>
            </a:pPr>
            <a:r>
              <a:rPr lang="en-US" baseline="0" dirty="0"/>
              <a:t>ACL built some Data Tools for Title VI with our contractors and I want to talk about those and how you can use them so that YOU can do more with your OWN data. Data isn’t just for the federal government, it’s for everybody. </a:t>
            </a:r>
          </a:p>
          <a:p>
            <a:pPr marL="171450" indent="-171450">
              <a:buFont typeface="Arial" panose="020B0604020202020204" pitchFamily="34" charset="0"/>
              <a:buChar char="•"/>
            </a:pPr>
            <a:r>
              <a:rPr lang="en-US" baseline="0" dirty="0"/>
              <a:t>And last but not least, I’m going to talk about what we have coming up and what we want your help and insight with. “Nothing About Us Without Us” </a:t>
            </a:r>
            <a:r>
              <a:rPr lang="en-US" baseline="0" dirty="0">
                <a:sym typeface="Wingdings" panose="05000000000000000000" pitchFamily="2" charset="2"/>
              </a:rPr>
              <a:t> Everything we have built recently has had you involved from the beginning has been better for it and we want to continue working that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952E5-0159-4A40-BE0E-BD5DFADB42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64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Title VI Tracking Workbook boasts several features to aid you in tracking your data, and more importantly provides automatic calculations of totals for services and other reporting metrics required for the PPR.</a:t>
            </a:r>
          </a:p>
          <a:p>
            <a:r>
              <a:rPr lang="en-US" dirty="0"/>
              <a:t>The features include:</a:t>
            </a:r>
          </a:p>
          <a:p>
            <a:pPr marL="171450" indent="-171450">
              <a:buFont typeface="Arial" panose="020B0604020202020204" pitchFamily="34" charset="0"/>
              <a:buChar char="•"/>
            </a:pPr>
            <a:r>
              <a:rPr lang="en-US" dirty="0"/>
              <a:t>Captures data for one grant year. That way, you can keep each grant year’s data separate from one another. Each grant year, you simply start with a new workbook.</a:t>
            </a:r>
          </a:p>
          <a:p>
            <a:pPr marL="171450" indent="-171450">
              <a:buFont typeface="Arial" panose="020B0604020202020204" pitchFamily="34" charset="0"/>
              <a:buChar char="•"/>
            </a:pPr>
            <a:r>
              <a:rPr lang="en-US" dirty="0"/>
              <a:t>Create profiles client/elders and caregivers (if you provide services to caregivers under your grant). Profiles comprise names, addresses and contact information, notes, and other information to help you keep track of them.</a:t>
            </a:r>
          </a:p>
          <a:p>
            <a:pPr marL="171450" indent="-171450">
              <a:buFont typeface="Arial" panose="020B0604020202020204" pitchFamily="34" charset="0"/>
              <a:buChar char="•"/>
            </a:pPr>
            <a:r>
              <a:rPr lang="en-US" dirty="0"/>
              <a:t>Enter the individual or group services you provide clients/elders and caregivers (if applicable). You enter counts of individual services like congregate meals and hours of chore services by person (based on profiles you create) and you enter counts for group services like contacts of telephoning and social events as a total – for example, two social events on a given day.</a:t>
            </a:r>
          </a:p>
          <a:p>
            <a:pPr marL="171450" indent="-171450">
              <a:buFont typeface="Arial" panose="020B0604020202020204" pitchFamily="34" charset="0"/>
              <a:buChar char="•"/>
            </a:pPr>
            <a:r>
              <a:rPr lang="en-US" dirty="0"/>
              <a:t>Enter staffing information like number of full time and part time staff and financing information like funds spent on congregate meals and other sources of funds that support your Title VI services. This information is required for your annual PPR.</a:t>
            </a:r>
          </a:p>
          <a:p>
            <a:pPr marL="171450" indent="-171450">
              <a:buFont typeface="Arial" panose="020B0604020202020204" pitchFamily="34" charset="0"/>
              <a:buChar char="•"/>
            </a:pPr>
            <a:r>
              <a:rPr lang="en-US" dirty="0"/>
              <a:t>View total counts of the services you provide clients/elders and caregivers (if applicable). You can view the total counts by month, quarterly, as well as year-to-date so you can see how well you are meeting your service delivery goals.</a:t>
            </a:r>
          </a:p>
          <a:p>
            <a:pPr marL="171450" indent="-171450">
              <a:buFont typeface="Arial" panose="020B0604020202020204" pitchFamily="34" charset="0"/>
              <a:buChar char="•"/>
            </a:pPr>
            <a:r>
              <a:rPr lang="en-US" dirty="0"/>
              <a:t>Get automatic automatically compiled data for your PPR, including service total counts. You can copy this data into a separate Microsoft Excel file that you can upload into OAAPS.</a:t>
            </a:r>
          </a:p>
          <a:p>
            <a:pPr marL="171450" indent="-171450">
              <a:buFont typeface="Arial" panose="020B0604020202020204" pitchFamily="34" charset="0"/>
              <a:buChar char="•"/>
            </a:pPr>
            <a:r>
              <a:rPr lang="en-US" dirty="0"/>
              <a:t>There’s also an optional budget feature that you can use to enter your revenues and direct and indirect expenses so you can see how well you are staying within your budget. A stand-alone version is also available in case you wish to manage your budget information separate from the Title VI Tracking Workbook.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952E5-0159-4A40-BE0E-BD5DFADB42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1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ACL was updating the PPR and talking to T6</a:t>
            </a:r>
            <a:r>
              <a:rPr lang="en-US" baseline="0" dirty="0"/>
              <a:t> grantees and RAs they heard a lot about the difficulties that grantees have in tracking data</a:t>
            </a:r>
          </a:p>
          <a:p>
            <a:pPr marL="171450" indent="-171450">
              <a:buFont typeface="Arial" panose="020B0604020202020204" pitchFamily="34" charset="0"/>
              <a:buChar char="•"/>
            </a:pPr>
            <a:r>
              <a:rPr lang="en-US" baseline="0" dirty="0"/>
              <a:t>ACL asked for additional input from </a:t>
            </a:r>
            <a:r>
              <a:rPr lang="en-US" sz="1200" dirty="0"/>
              <a:t>Title VI Directors and Staff, as well as ACL Regional Administrators</a:t>
            </a:r>
            <a:r>
              <a:rPr lang="en-US" baseline="0" dirty="0"/>
              <a:t> and decided to develop a tool (i.e., the workbook) to help improve data quality and make tracking and reporting data easier for you, as a grantee</a:t>
            </a:r>
          </a:p>
          <a:p>
            <a:pPr marL="171450" indent="-171450">
              <a:buFont typeface="Arial" panose="020B0604020202020204" pitchFamily="34" charset="0"/>
              <a:buChar char="•"/>
            </a:pPr>
            <a:r>
              <a:rPr lang="en-US" dirty="0"/>
              <a:t>ACL developed Microsoft Excel- and Access-based versions of the workbook.</a:t>
            </a:r>
          </a:p>
          <a:p>
            <a:pPr marL="171450" indent="-171450">
              <a:buFont typeface="Arial" panose="020B0604020202020204" pitchFamily="34" charset="0"/>
              <a:buChar char="•"/>
            </a:pPr>
            <a:r>
              <a:rPr lang="en-US" dirty="0"/>
              <a:t>Afterwards, ACL conducted a pilot to test the workbook with grantees and made enhancements based on their feedback.</a:t>
            </a:r>
          </a:p>
          <a:p>
            <a:pPr marL="171450" indent="-171450">
              <a:buFont typeface="Arial" panose="020B0604020202020204" pitchFamily="34" charset="0"/>
              <a:buChar char="•"/>
            </a:pPr>
            <a:r>
              <a:rPr lang="en-US" dirty="0">
                <a:latin typeface="+mn-lt"/>
              </a:rPr>
              <a:t>There are two types of workbooks available: Microsoft Excel and Access. </a:t>
            </a:r>
          </a:p>
          <a:p>
            <a:pPr marL="171450" indent="-171450">
              <a:buFont typeface="Arial" panose="020B0604020202020204" pitchFamily="34" charset="0"/>
              <a:buChar char="•"/>
            </a:pPr>
            <a:r>
              <a:rPr lang="en-US" dirty="0">
                <a:latin typeface="+mn-lt"/>
              </a:rPr>
              <a:t>There are two versions of the Microsoft Excel workbook.</a:t>
            </a:r>
          </a:p>
          <a:p>
            <a:pPr marL="628650" lvl="1" indent="-171450">
              <a:buFont typeface="Arial" panose="020B0604020202020204" pitchFamily="34" charset="0"/>
              <a:buChar char="•"/>
            </a:pPr>
            <a:r>
              <a:rPr lang="en-US" dirty="0">
                <a:latin typeface="+mn-lt"/>
              </a:rPr>
              <a:t>One is designed for grantees who provide services only to clients/elders and are required to fill out Part A/B of your PPR.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other is designed for </a:t>
            </a:r>
            <a:r>
              <a:rPr lang="en-US" dirty="0">
                <a:latin typeface="+mn-lt"/>
                <a:cs typeface="Calibri" panose="020F0502020204030204" pitchFamily="34" charset="0"/>
              </a:rPr>
              <a:t>grantees who provide services to clients/elders and caregivers and are required to fill out Parts A/B and C of your PPR.</a:t>
            </a:r>
          </a:p>
          <a:p>
            <a:pPr marL="171450" lvl="0" indent="-171450">
              <a:buFont typeface="Arial" panose="020B0604020202020204" pitchFamily="34" charset="0"/>
              <a:buChar char="•"/>
            </a:pPr>
            <a:r>
              <a:rPr lang="en-US" dirty="0">
                <a:latin typeface="+mn-lt"/>
              </a:rPr>
              <a:t>There are user manuals to help you with all tasks, as well as how-to guides to help you with specific tasks available.</a:t>
            </a:r>
          </a:p>
        </p:txBody>
      </p:sp>
      <p:sp>
        <p:nvSpPr>
          <p:cNvPr id="4" name="Slide Number Placeholder 3"/>
          <p:cNvSpPr>
            <a:spLocks noGrp="1"/>
          </p:cNvSpPr>
          <p:nvPr>
            <p:ph type="sldNum" sz="quarter" idx="5"/>
          </p:nvPr>
        </p:nvSpPr>
        <p:spPr/>
        <p:txBody>
          <a:bodyPr/>
          <a:lstStyle/>
          <a:p>
            <a:fld id="{B83952E5-0159-4A40-BE0E-BD5DFADB42CC}" type="slidenum">
              <a:rPr lang="en-US" smtClean="0"/>
              <a:t>4</a:t>
            </a:fld>
            <a:endParaRPr lang="en-US" dirty="0"/>
          </a:p>
        </p:txBody>
      </p:sp>
    </p:spTree>
    <p:extLst>
      <p:ext uri="{BB962C8B-B14F-4D97-AF65-F5344CB8AC3E}">
        <p14:creationId xmlns:p14="http://schemas.microsoft.com/office/powerpoint/2010/main" val="68280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VI Tracking Workbook boasts several features to aid you in tracking your data, and more importantly provides automatic calculations of totals for services and other reporting metrics required for the PPR.</a:t>
            </a:r>
          </a:p>
          <a:p>
            <a:r>
              <a:rPr lang="en-US" dirty="0"/>
              <a:t>The features include:</a:t>
            </a:r>
          </a:p>
          <a:p>
            <a:pPr marL="171450" indent="-171450">
              <a:buFont typeface="Arial" panose="020B0604020202020204" pitchFamily="34" charset="0"/>
              <a:buChar char="•"/>
            </a:pPr>
            <a:r>
              <a:rPr lang="en-US" dirty="0"/>
              <a:t>Captures data for one grant year. That way, you can keep each grant year’s data separate from one another. Each grant year, you simply start with a new workbook.</a:t>
            </a:r>
          </a:p>
          <a:p>
            <a:pPr marL="171450" indent="-171450">
              <a:buFont typeface="Arial" panose="020B0604020202020204" pitchFamily="34" charset="0"/>
              <a:buChar char="•"/>
            </a:pPr>
            <a:r>
              <a:rPr lang="en-US" dirty="0"/>
              <a:t>Create profiles client/elders and caregivers (if you provide services to caregivers under your grant). Profiles comprise names, addresses and contact information, notes, and other information to help you keep track of them.</a:t>
            </a:r>
          </a:p>
          <a:p>
            <a:pPr marL="171450" indent="-171450">
              <a:buFont typeface="Arial" panose="020B0604020202020204" pitchFamily="34" charset="0"/>
              <a:buChar char="•"/>
            </a:pPr>
            <a:r>
              <a:rPr lang="en-US" dirty="0"/>
              <a:t>Can split your clients/elders by site so you can easily tell who is where. </a:t>
            </a:r>
          </a:p>
          <a:p>
            <a:pPr marL="171450" indent="-171450">
              <a:buFont typeface="Arial" panose="020B0604020202020204" pitchFamily="34" charset="0"/>
              <a:buChar char="•"/>
            </a:pPr>
            <a:r>
              <a:rPr lang="en-US" dirty="0"/>
              <a:t>Enter the individual or group services you provide clients/elders and caregivers (if applicable). You enter counts of individual services like congregate meals and hours of chore services by person (based on profiles you create) and you enter counts for group services like contacts of telephoning and social events as a total – for example, two social events on a given day.</a:t>
            </a:r>
          </a:p>
          <a:p>
            <a:pPr marL="171450" indent="-171450">
              <a:buFont typeface="Arial" panose="020B0604020202020204" pitchFamily="34" charset="0"/>
              <a:buChar char="•"/>
            </a:pPr>
            <a:r>
              <a:rPr lang="en-US" dirty="0"/>
              <a:t>Enter staffing information like number of full time and part time staff and financing information like funds spent on congregate meals and other sources of funds that support your Title VI services. This information is required for your annual PPR.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3952E5-0159-4A40-BE0E-BD5DFADB42CC}" type="slidenum">
              <a:rPr lang="en-US" smtClean="0"/>
              <a:t>5</a:t>
            </a:fld>
            <a:endParaRPr lang="en-US" dirty="0"/>
          </a:p>
        </p:txBody>
      </p:sp>
    </p:spTree>
    <p:extLst>
      <p:ext uri="{BB962C8B-B14F-4D97-AF65-F5344CB8AC3E}">
        <p14:creationId xmlns:p14="http://schemas.microsoft.com/office/powerpoint/2010/main" val="151293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View total counts of the services you provide clients/elders and caregivers (if applicable). You can view the total counts by month, quarterly, as well as year-to-date so you can see how well you are meeting your service delivery goals.</a:t>
            </a:r>
          </a:p>
          <a:p>
            <a:pPr marL="171450" indent="-171450">
              <a:buFont typeface="Arial" panose="020B0604020202020204" pitchFamily="34" charset="0"/>
              <a:buChar char="•"/>
            </a:pPr>
            <a:r>
              <a:rPr lang="en-US" dirty="0"/>
              <a:t>Get automatically compiled data for your PPR, including service total counts, that you can upload into OAAPS.</a:t>
            </a:r>
          </a:p>
          <a:p>
            <a:pPr marL="171450" indent="-171450">
              <a:buFont typeface="Arial" panose="020B0604020202020204" pitchFamily="34" charset="0"/>
              <a:buChar char="•"/>
            </a:pPr>
            <a:r>
              <a:rPr lang="en-US" dirty="0"/>
              <a:t>There’s also an optional budget feature that you can use to enter your revenues and direct and indirect expenses so you can see how well you are staying within your budget. A stand-alone version is also available in case you wish to manage your budget information separate from the Title VI Tracking Workbook.</a:t>
            </a:r>
          </a:p>
        </p:txBody>
      </p:sp>
      <p:sp>
        <p:nvSpPr>
          <p:cNvPr id="4" name="Slide Number Placeholder 3"/>
          <p:cNvSpPr>
            <a:spLocks noGrp="1"/>
          </p:cNvSpPr>
          <p:nvPr>
            <p:ph type="sldNum" sz="quarter" idx="5"/>
          </p:nvPr>
        </p:nvSpPr>
        <p:spPr/>
        <p:txBody>
          <a:bodyPr/>
          <a:lstStyle/>
          <a:p>
            <a:fld id="{B83952E5-0159-4A40-BE0E-BD5DFADB42CC}" type="slidenum">
              <a:rPr lang="en-US" smtClean="0"/>
              <a:t>6</a:t>
            </a:fld>
            <a:endParaRPr lang="en-US" dirty="0"/>
          </a:p>
        </p:txBody>
      </p:sp>
    </p:spTree>
    <p:extLst>
      <p:ext uri="{BB962C8B-B14F-4D97-AF65-F5344CB8AC3E}">
        <p14:creationId xmlns:p14="http://schemas.microsoft.com/office/powerpoint/2010/main" val="28829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3EEE3778-9D7E-4510-9868-72DA1A2125B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128BE9D5-55F1-491D-A70C-DDC63B06C6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Analysis reports are an exciting new feature on OAAPS. In the top menu bar, you will see the Analysis Reports tab. If you select the tab, you will find three types of reports which we will go over now. These reports will allow you to look at and identify trends in your PPR data as far back as 2009.</a:t>
            </a:r>
          </a:p>
          <a:p>
            <a:pPr eaLnBrk="1" hangingPunct="1">
              <a:spcBef>
                <a:spcPct val="0"/>
              </a:spcBef>
            </a:pPr>
            <a:endParaRPr lang="en-US" altLang="en-US" dirty="0"/>
          </a:p>
          <a:p>
            <a:pPr eaLnBrk="1" hangingPunct="1">
              <a:spcBef>
                <a:spcPct val="0"/>
              </a:spcBef>
            </a:pPr>
            <a:r>
              <a:rPr lang="en-US" altLang="en-US" dirty="0"/>
              <a:t>Not only will you be able to analyze your data, ACL staff will be able to view and compare data across these reports at the various levels- grantee, regional, and national.  </a:t>
            </a:r>
          </a:p>
          <a:p>
            <a:pPr eaLnBrk="1" hangingPunct="1">
              <a:spcBef>
                <a:spcPct val="0"/>
              </a:spcBef>
            </a:pPr>
            <a:endParaRPr lang="en-US" altLang="en-US" dirty="0"/>
          </a:p>
          <a:p>
            <a:pPr eaLnBrk="1" hangingPunct="1">
              <a:spcBef>
                <a:spcPct val="0"/>
              </a:spcBef>
            </a:pPr>
            <a:r>
              <a:rPr lang="en-US" altLang="en-US" dirty="0"/>
              <a:t>I also want to make sure that you know that all users have the option to download and print reports  </a:t>
            </a:r>
          </a:p>
          <a:p>
            <a:pPr eaLnBrk="1" hangingPunct="1">
              <a:spcBef>
                <a:spcPct val="0"/>
              </a:spcBef>
            </a:pPr>
            <a:endParaRPr lang="en-US" altLang="en-US" dirty="0"/>
          </a:p>
          <a:p>
            <a:pPr eaLnBrk="1" hangingPunct="1">
              <a:spcBef>
                <a:spcPct val="0"/>
              </a:spcBef>
            </a:pPr>
            <a:r>
              <a:rPr lang="en-US" altLang="en-US" dirty="0"/>
              <a:t>Each of the analysis reports has its own purpose.</a:t>
            </a:r>
          </a:p>
          <a:p>
            <a:pPr eaLnBrk="1" hangingPunct="1">
              <a:spcBef>
                <a:spcPct val="0"/>
              </a:spcBef>
            </a:pPr>
            <a:endParaRPr lang="en-US" altLang="en-US" dirty="0"/>
          </a:p>
          <a:p>
            <a:pPr eaLnBrk="1" hangingPunct="1">
              <a:spcBef>
                <a:spcPct val="0"/>
              </a:spcBef>
            </a:pPr>
            <a:r>
              <a:rPr lang="en-US" altLang="en-US" dirty="0"/>
              <a:t>Two-Year Variance Report with Explanations</a:t>
            </a:r>
          </a:p>
          <a:p>
            <a:pPr eaLnBrk="1" hangingPunct="1">
              <a:spcBef>
                <a:spcPct val="0"/>
              </a:spcBef>
            </a:pPr>
            <a:r>
              <a:rPr lang="en-US" altLang="en-US" dirty="0"/>
              <a:t>Compares all the data from one year to the next and gives the percent change (variance).</a:t>
            </a:r>
          </a:p>
          <a:p>
            <a:pPr eaLnBrk="1" hangingPunct="1">
              <a:spcBef>
                <a:spcPct val="0"/>
              </a:spcBef>
            </a:pPr>
            <a:endParaRPr lang="en-US" altLang="en-US" dirty="0"/>
          </a:p>
          <a:p>
            <a:pPr eaLnBrk="1" hangingPunct="1">
              <a:spcBef>
                <a:spcPct val="0"/>
              </a:spcBef>
            </a:pPr>
            <a:r>
              <a:rPr lang="en-US" altLang="en-US" dirty="0"/>
              <a:t>Multi-Year Trend Report</a:t>
            </a:r>
          </a:p>
          <a:p>
            <a:pPr eaLnBrk="1" hangingPunct="1">
              <a:spcBef>
                <a:spcPct val="0"/>
              </a:spcBef>
            </a:pPr>
            <a:r>
              <a:rPr lang="en-US" altLang="en-US" dirty="0"/>
              <a:t>Compares data elements up to a five-year period to help identify trends in service delivery.</a:t>
            </a:r>
          </a:p>
          <a:p>
            <a:pPr eaLnBrk="1" hangingPunct="1">
              <a:spcBef>
                <a:spcPct val="0"/>
              </a:spcBef>
            </a:pPr>
            <a:endParaRPr lang="en-US" altLang="en-US" dirty="0"/>
          </a:p>
          <a:p>
            <a:pPr eaLnBrk="1" hangingPunct="1">
              <a:spcBef>
                <a:spcPct val="0"/>
              </a:spcBef>
            </a:pPr>
            <a:r>
              <a:rPr lang="en-US" altLang="en-US" dirty="0"/>
              <a:t>Legacy Reports</a:t>
            </a:r>
          </a:p>
          <a:p>
            <a:pPr eaLnBrk="1" hangingPunct="1">
              <a:spcBef>
                <a:spcPct val="0"/>
              </a:spcBef>
            </a:pPr>
            <a:r>
              <a:rPr lang="en-US" altLang="en-US" dirty="0"/>
              <a:t>Documentation of all data that has been submitted between the years of 2009 and 2020.</a:t>
            </a:r>
          </a:p>
          <a:p>
            <a:pPr eaLnBrk="1" hangingPunct="1">
              <a:spcBef>
                <a:spcPct val="0"/>
              </a:spcBef>
            </a:pPr>
            <a:endParaRPr lang="en-US" altLang="en-US" dirty="0"/>
          </a:p>
          <a:p>
            <a:pPr eaLnBrk="1" hangingPunct="1">
              <a:spcBef>
                <a:spcPct val="0"/>
              </a:spcBef>
            </a:pPr>
            <a:endParaRPr lang="en-US" altLang="en-US" dirty="0"/>
          </a:p>
        </p:txBody>
      </p:sp>
      <p:sp>
        <p:nvSpPr>
          <p:cNvPr id="128004" name="Slide Number Placeholder 3">
            <a:extLst>
              <a:ext uri="{FF2B5EF4-FFF2-40B4-BE49-F238E27FC236}">
                <a16:creationId xmlns:a16="http://schemas.microsoft.com/office/drawing/2014/main" id="{5985A41D-DED0-420E-9EB3-B0BB79ADA4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23438" rtl="0" eaLnBrk="1" fontAlgn="auto" latinLnBrk="0" hangingPunct="1">
              <a:lnSpc>
                <a:spcPct val="100000"/>
              </a:lnSpc>
              <a:spcBef>
                <a:spcPts val="0"/>
              </a:spcBef>
              <a:spcAft>
                <a:spcPts val="0"/>
              </a:spcAft>
              <a:buClrTx/>
              <a:buSzTx/>
              <a:buFontTx/>
              <a:buNone/>
              <a:tabLst/>
              <a:defRPr/>
            </a:pPr>
            <a:fld id="{1DB3620D-EFE3-4F43-8767-F1A5F66D2D6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23438"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45F88A25-9124-461F-88DA-7AC1FC1E0BE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1EAA8A2A-C7D6-4588-9392-0371774F6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Both the Two-Year Variance Report and the Multi-Year Trend report will show the data in Excel. The reports also include charts or graphs to help visualize your data.</a:t>
            </a:r>
          </a:p>
          <a:p>
            <a:endParaRPr lang="en-US" altLang="en-US" dirty="0"/>
          </a:p>
          <a:p>
            <a:r>
              <a:rPr lang="en-US" altLang="en-US" dirty="0"/>
              <a:t>This is an example of a chart that is generated with one of the reports. This bar graph is from the Multi-Year Trend report and shows how congregate meals served by one grantee have changed each year from 2015 on the top to 2019 on the bottom.</a:t>
            </a:r>
          </a:p>
          <a:p>
            <a:endParaRPr lang="en-US" altLang="en-US" dirty="0"/>
          </a:p>
          <a:p>
            <a:endParaRPr lang="en-US" altLang="en-US" dirty="0"/>
          </a:p>
        </p:txBody>
      </p:sp>
      <p:sp>
        <p:nvSpPr>
          <p:cNvPr id="138244" name="Slide Number Placeholder 3">
            <a:extLst>
              <a:ext uri="{FF2B5EF4-FFF2-40B4-BE49-F238E27FC236}">
                <a16:creationId xmlns:a16="http://schemas.microsoft.com/office/drawing/2014/main" id="{E27B8FAF-04E2-4DAD-9A54-D7CF8E97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23438" rtl="0" eaLnBrk="1" fontAlgn="auto" latinLnBrk="0" hangingPunct="1">
              <a:lnSpc>
                <a:spcPct val="100000"/>
              </a:lnSpc>
              <a:spcBef>
                <a:spcPts val="0"/>
              </a:spcBef>
              <a:spcAft>
                <a:spcPts val="0"/>
              </a:spcAft>
              <a:buClrTx/>
              <a:buSzTx/>
              <a:buFontTx/>
              <a:buNone/>
              <a:tabLst/>
              <a:defRPr/>
            </a:pPr>
            <a:fld id="{9B08ED34-A4E9-4EF5-B0E5-270C4689D0F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23438"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LET’S TALK ABOUT AGID! There are four different ways to access data.  </a:t>
            </a:r>
          </a:p>
          <a:p>
            <a:r>
              <a:rPr lang="en-US" sz="1200" baseline="0" dirty="0"/>
              <a:t>Data-at-a-Glance:  a quick table form, with options of maps, graphs, and charts.  </a:t>
            </a:r>
          </a:p>
          <a:p>
            <a:endParaRPr lang="en-US" sz="1200" baseline="0" dirty="0"/>
          </a:p>
          <a:p>
            <a:r>
              <a:rPr lang="en-US" dirty="0"/>
              <a:t>State</a:t>
            </a:r>
            <a:r>
              <a:rPr lang="en-US" baseline="0" dirty="0"/>
              <a:t> Profiles, Custom Tables, and Data Files give you more expansive views of the data.  </a:t>
            </a:r>
          </a:p>
          <a:p>
            <a:endParaRPr lang="en-US" baseline="0" dirty="0"/>
          </a:p>
          <a:p>
            <a:r>
              <a:rPr lang="en-US" baseline="0" dirty="0"/>
              <a:t>All four options are user-friendly, depends on what data you need or would like to see.  </a:t>
            </a:r>
          </a:p>
          <a:p>
            <a:r>
              <a:rPr lang="en-US" baseline="0" dirty="0"/>
              <a:t>Note that once you create your tables, charts, or graphs, you will have the options of “Save” (to Excel or CSV files), “Share” (such as email), or “Print” (to a printer or pdf files).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review these sections in detail next.  </a:t>
            </a:r>
          </a:p>
          <a:p>
            <a:endParaRPr lang="en-US" dirty="0"/>
          </a:p>
        </p:txBody>
      </p:sp>
      <p:sp>
        <p:nvSpPr>
          <p:cNvPr id="4" name="Slide Number Placeholder 3"/>
          <p:cNvSpPr>
            <a:spLocks noGrp="1"/>
          </p:cNvSpPr>
          <p:nvPr>
            <p:ph type="sldNum" sz="quarter" idx="10"/>
          </p:nvPr>
        </p:nvSpPr>
        <p:spPr/>
        <p:txBody>
          <a:bodyPr/>
          <a:lstStyle/>
          <a:p>
            <a:fld id="{16B6AE1B-06B9-4235-92B5-E2C0CC64320D}" type="slidenum">
              <a:rPr lang="en-US" smtClean="0"/>
              <a:pPr/>
              <a:t>9</a:t>
            </a:fld>
            <a:endParaRPr lang="en-US"/>
          </a:p>
        </p:txBody>
      </p:sp>
    </p:spTree>
    <p:extLst>
      <p:ext uri="{BB962C8B-B14F-4D97-AF65-F5344CB8AC3E}">
        <p14:creationId xmlns:p14="http://schemas.microsoft.com/office/powerpoint/2010/main" val="222847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D8FE-8E8D-4C23-A08A-16AF58DE3C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D7738-757A-4BB4-ADDF-44123315111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84FE2-E3DD-434E-94C0-ADA0A2384E0C}"/>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5" name="Footer Placeholder 4">
            <a:extLst>
              <a:ext uri="{FF2B5EF4-FFF2-40B4-BE49-F238E27FC236}">
                <a16:creationId xmlns:a16="http://schemas.microsoft.com/office/drawing/2014/main" id="{CC5A55AE-2E70-4690-B096-2399F3264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7CC67-0ACF-4C6C-9EDD-E572F2F4089C}"/>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89317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C792-9C34-4EA1-9021-A22E43EA9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3685B-F638-4292-A92E-2D04EF754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145DB-2CF7-43F3-B5D9-584A0A91AC25}"/>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5" name="Footer Placeholder 4">
            <a:extLst>
              <a:ext uri="{FF2B5EF4-FFF2-40B4-BE49-F238E27FC236}">
                <a16:creationId xmlns:a16="http://schemas.microsoft.com/office/drawing/2014/main" id="{70786E33-CB7C-4D22-8DCB-A8522F73E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BD510-A8ED-4901-B278-6CCC880DE9A7}"/>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222669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A06DD-CAD6-4BE9-B6CB-9F53B21053EE}"/>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E6C68-5823-498A-952E-3A0D56F9BF4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31CFF-F9C5-48C6-8F9E-CAE9710E9C11}"/>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5" name="Footer Placeholder 4">
            <a:extLst>
              <a:ext uri="{FF2B5EF4-FFF2-40B4-BE49-F238E27FC236}">
                <a16:creationId xmlns:a16="http://schemas.microsoft.com/office/drawing/2014/main" id="{170D83F7-CD3E-4E17-A860-8E7E6274F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20F10-8BEF-41BF-93AD-8A8176D0DE18}"/>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205589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Option A">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extLst>
      <p:ext uri="{BB962C8B-B14F-4D97-AF65-F5344CB8AC3E}">
        <p14:creationId xmlns:p14="http://schemas.microsoft.com/office/powerpoint/2010/main" val="2312372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Option A">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extLst>
      <p:ext uri="{BB962C8B-B14F-4D97-AF65-F5344CB8AC3E}">
        <p14:creationId xmlns:p14="http://schemas.microsoft.com/office/powerpoint/2010/main" val="4084518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dirty="0"/>
              <a:t>Date</a:t>
            </a:r>
          </a:p>
        </p:txBody>
      </p:sp>
    </p:spTree>
    <p:extLst>
      <p:ext uri="{BB962C8B-B14F-4D97-AF65-F5344CB8AC3E}">
        <p14:creationId xmlns:p14="http://schemas.microsoft.com/office/powerpoint/2010/main" val="1926685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marL="2057349" indent="-228594">
              <a:buFont typeface="Wingdings" panose="05000000000000000000" pitchFamily="2" charset="2"/>
              <a:buChar char="Ø"/>
              <a:defRPr>
                <a:latin typeface="Calibri" panose="020F0502020204030204" pitchFamily="34" charset="0"/>
                <a:cs typeface="Calibri" panose="020F0502020204030204" pitchFamily="34" charset="0"/>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116872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963084" y="4429132"/>
            <a:ext cx="103632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100037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594" indent="-228594">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57349" indent="-228594">
              <a:buFont typeface="Wingdings" panose="05000000000000000000" pitchFamily="2" charset="2"/>
              <a:buChar char="Ø"/>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594" indent="-228594">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57349" indent="-228594">
              <a:buFont typeface="Wingdings" panose="05000000000000000000" pitchFamily="2" charset="2"/>
              <a:buChar char="Ø"/>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283998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609600" y="2174881"/>
            <a:ext cx="5386917" cy="3540125"/>
          </a:xfrm>
        </p:spPr>
        <p:txBody>
          <a:bodyPr/>
          <a:lstStyle>
            <a:lvl1pPr marL="228594" indent="-228594">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2057349" indent="-228594">
              <a:buFont typeface="Wingdings" panose="05000000000000000000" pitchFamily="2" charset="2"/>
              <a:buChar char="Ø"/>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6193372" y="1535113"/>
            <a:ext cx="5389033"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6193372" y="2174881"/>
            <a:ext cx="5389033" cy="3540125"/>
          </a:xfrm>
        </p:spPr>
        <p:txBody>
          <a:bodyPr/>
          <a:lstStyle>
            <a:lvl1pPr marL="228594" indent="-228594">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2057349" indent="-228594">
              <a:buFont typeface="Wingdings" panose="05000000000000000000" pitchFamily="2" charset="2"/>
              <a:buChar char="Ø"/>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2586795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1675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4864-9D69-4F5D-BAE0-F5D2C6D91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E697B9-C32A-4698-AE2B-4E7812930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51F77-B419-4E3A-848E-663FBE37D2E1}"/>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5" name="Footer Placeholder 4">
            <a:extLst>
              <a:ext uri="{FF2B5EF4-FFF2-40B4-BE49-F238E27FC236}">
                <a16:creationId xmlns:a16="http://schemas.microsoft.com/office/drawing/2014/main" id="{980187B1-F0E0-47A0-8947-61D686775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CF618-0AA5-4801-9FB4-179889C4A8CB}"/>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410990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151892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p:nvSpPr>
        <p:spPr>
          <a:xfrm>
            <a:off x="2389717" y="3429000"/>
            <a:ext cx="7315200" cy="566738"/>
          </a:xfrm>
          <a:prstGeom prst="rect">
            <a:avLst/>
          </a:prstGeom>
        </p:spPr>
        <p:txBody>
          <a:bodyPr vert="horz" lIns="91440" tIns="45720" rIns="91440" bIns="45720" rtlCol="0" anchor="b">
            <a:normAutofit/>
          </a:bodyPr>
          <a:lstStyle>
            <a:lvl1pPr algn="l">
              <a:defRPr sz="2000" b="1"/>
            </a:lvl1pPr>
          </a:lstStyle>
          <a:p>
            <a:pPr marL="0" marR="0" lvl="0" indent="0" algn="ctr" defTabSz="914377"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7"/>
            <a:ext cx="2844800" cy="365125"/>
          </a:xfrm>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2950771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692A-B1F3-4445-AE0D-FCEAFFEE6E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82A0F6-2F70-4E6C-8A85-70CBE6FC939A}"/>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1DF72-9EE5-448D-8991-4BAC918D1E0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292F360-7CC8-442F-9369-40F7807BA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B4F315-4DBC-4537-B4CC-5F02DE0D004F}"/>
              </a:ext>
            </a:extLst>
          </p:cNvPr>
          <p:cNvSpPr>
            <a:spLocks noGrp="1"/>
          </p:cNvSpPr>
          <p:nvPr>
            <p:ph type="sldNum" sz="quarter" idx="12"/>
          </p:nvPr>
        </p:nvSpPr>
        <p:spPr/>
        <p:txBody>
          <a:bodyPr/>
          <a:lstStyle/>
          <a:p>
            <a:fld id="{A55465AA-1DBF-4F2B-8A8F-1936347D973C}" type="slidenum">
              <a:rPr lang="en-US" smtClean="0"/>
              <a:t>‹#›</a:t>
            </a:fld>
            <a:endParaRPr lang="en-US" dirty="0"/>
          </a:p>
        </p:txBody>
      </p:sp>
    </p:spTree>
    <p:extLst>
      <p:ext uri="{BB962C8B-B14F-4D97-AF65-F5344CB8AC3E}">
        <p14:creationId xmlns:p14="http://schemas.microsoft.com/office/powerpoint/2010/main" val="4054142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and Content Slide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7/19/2022</a:t>
            </a:fld>
            <a:endParaRPr lang="en-US" dirty="0"/>
          </a:p>
        </p:txBody>
      </p:sp>
      <p:sp>
        <p:nvSpPr>
          <p:cNvPr id="5" name="Footer Placeholder 4"/>
          <p:cNvSpPr>
            <a:spLocks noGrp="1"/>
          </p:cNvSpPr>
          <p:nvPr>
            <p:ph type="ftr" sz="quarter" idx="11"/>
          </p:nvPr>
        </p:nvSpPr>
        <p:spPr>
          <a:xfrm>
            <a:off x="609597" y="6337899"/>
            <a:ext cx="5041216" cy="365125"/>
          </a:xfrm>
        </p:spPr>
        <p:txBody>
          <a:bodyPr/>
          <a:lstStyle>
            <a:lvl1pPr>
              <a:defRPr>
                <a:solidFill>
                  <a:srgbClr val="768591"/>
                </a:solidFill>
              </a:defRPr>
            </a:lvl1pPr>
          </a:lstStyle>
          <a:p>
            <a:r>
              <a:rPr lang="en-US" dirty="0"/>
              <a:t>Presentation Title </a:t>
            </a:r>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609605"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29" indent="0">
              <a:lnSpc>
                <a:spcPct val="100000"/>
              </a:lnSpc>
              <a:spcBef>
                <a:spcPts val="0"/>
              </a:spcBef>
              <a:spcAft>
                <a:spcPts val="300"/>
              </a:spcAft>
              <a:buNone/>
              <a:defRPr sz="800" b="0">
                <a:solidFill>
                  <a:srgbClr val="768591"/>
                </a:solidFill>
              </a:defRPr>
            </a:lvl3pPr>
            <a:lvl4pPr marL="514338" indent="0">
              <a:lnSpc>
                <a:spcPct val="100000"/>
              </a:lnSpc>
              <a:spcBef>
                <a:spcPts val="0"/>
              </a:spcBef>
              <a:spcAft>
                <a:spcPts val="300"/>
              </a:spcAft>
              <a:buNone/>
              <a:defRPr sz="800" b="0">
                <a:solidFill>
                  <a:srgbClr val="768591"/>
                </a:solidFill>
              </a:defRPr>
            </a:lvl4pPr>
            <a:lvl5pPr marL="630223"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grpSp>
        <p:nvGrpSpPr>
          <p:cNvPr id="17" name="Group 16"/>
          <p:cNvGrpSpPr>
            <a:grpSpLocks noChangeAspect="1"/>
          </p:cNvGrpSpPr>
          <p:nvPr userDrawn="1"/>
        </p:nvGrpSpPr>
        <p:grpSpPr>
          <a:xfrm>
            <a:off x="11477683"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a:spLocks/>
            </p:cNvSpPr>
            <p:nvPr userDrawn="1"/>
          </p:nvSpPr>
          <p:spPr>
            <a:xfrm>
              <a:off x="7996215" y="761695"/>
              <a:ext cx="386090" cy="384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grpSp>
    </p:spTree>
    <p:extLst>
      <p:ext uri="{BB962C8B-B14F-4D97-AF65-F5344CB8AC3E}">
        <p14:creationId xmlns:p14="http://schemas.microsoft.com/office/powerpoint/2010/main" val="43226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E93D0-BFB6-4E3C-8448-2B434DE03764}"/>
              </a:ext>
            </a:extLst>
          </p:cNvPr>
          <p:cNvSpPr>
            <a:spLocks noGrp="1"/>
          </p:cNvSpPr>
          <p:nvPr>
            <p:ph type="dt" sz="half" idx="10"/>
          </p:nvPr>
        </p:nvSpPr>
        <p:spPr/>
        <p:txBody>
          <a:bodyPr/>
          <a:lstStyle/>
          <a:p>
            <a:fld id="{F4623389-7E9C-40A9-AF6A-64109020DB86}" type="datetimeFigureOut">
              <a:rPr lang="en-US" smtClean="0"/>
              <a:t>7/19/2022</a:t>
            </a:fld>
            <a:endParaRPr lang="en-US"/>
          </a:p>
        </p:txBody>
      </p:sp>
      <p:sp>
        <p:nvSpPr>
          <p:cNvPr id="3" name="Footer Placeholder 2">
            <a:extLst>
              <a:ext uri="{FF2B5EF4-FFF2-40B4-BE49-F238E27FC236}">
                <a16:creationId xmlns:a16="http://schemas.microsoft.com/office/drawing/2014/main" id="{24F9C89F-7623-45F0-9037-6E95E62E4B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31860F-2F21-483B-97D5-097F3B6174F0}"/>
              </a:ext>
            </a:extLst>
          </p:cNvPr>
          <p:cNvSpPr>
            <a:spLocks noGrp="1"/>
          </p:cNvSpPr>
          <p:nvPr>
            <p:ph type="sldNum" sz="quarter" idx="12"/>
          </p:nvPr>
        </p:nvSpPr>
        <p:spPr/>
        <p:txBody>
          <a:bodyPr/>
          <a:lstStyle/>
          <a:p>
            <a:fld id="{2E6BB877-51DA-4697-8CAB-3F240EE32B4C}" type="slidenum">
              <a:rPr lang="en-US" smtClean="0"/>
              <a:t>‹#›</a:t>
            </a:fld>
            <a:endParaRPr lang="en-US"/>
          </a:p>
        </p:txBody>
      </p:sp>
      <p:pic>
        <p:nvPicPr>
          <p:cNvPr id="5" name="Picture 4">
            <a:extLst>
              <a:ext uri="{FF2B5EF4-FFF2-40B4-BE49-F238E27FC236}">
                <a16:creationId xmlns:a16="http://schemas.microsoft.com/office/drawing/2014/main" id="{680285FB-B46E-4EBB-966D-A53CC5AC62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349" t="16825" b="33175"/>
          <a:stretch/>
        </p:blipFill>
        <p:spPr>
          <a:xfrm>
            <a:off x="-1" y="3428999"/>
            <a:ext cx="1496785" cy="3429001"/>
          </a:xfrm>
          <a:prstGeom prst="rect">
            <a:avLst/>
          </a:prstGeom>
        </p:spPr>
      </p:pic>
      <p:pic>
        <p:nvPicPr>
          <p:cNvPr id="7" name="Picture 6">
            <a:extLst>
              <a:ext uri="{FF2B5EF4-FFF2-40B4-BE49-F238E27FC236}">
                <a16:creationId xmlns:a16="http://schemas.microsoft.com/office/drawing/2014/main" id="{3699053C-13E8-4E77-86AA-82274B7CF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3009" y="-149067"/>
            <a:ext cx="3944972" cy="1044258"/>
          </a:xfrm>
          <a:prstGeom prst="rect">
            <a:avLst/>
          </a:prstGeom>
        </p:spPr>
      </p:pic>
    </p:spTree>
    <p:extLst>
      <p:ext uri="{BB962C8B-B14F-4D97-AF65-F5344CB8AC3E}">
        <p14:creationId xmlns:p14="http://schemas.microsoft.com/office/powerpoint/2010/main" val="746471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70812"/>
            <a:ext cx="12192000" cy="5619405"/>
          </a:xfrm>
          <a:prstGeom prst="rect">
            <a:avLst/>
          </a:prstGeom>
          <a:ln>
            <a:solidFill>
              <a:srgbClr val="094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5989321"/>
            <a:ext cx="12192000" cy="90054"/>
          </a:xfrm>
          <a:prstGeom prst="rect">
            <a:avLst/>
          </a:prstGeom>
          <a:solidFill>
            <a:srgbClr val="FAA523"/>
          </a:solidFill>
          <a:ln>
            <a:solidFill>
              <a:srgbClr val="FAA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1524000" y="1122364"/>
            <a:ext cx="9144000" cy="2387600"/>
          </a:xfrm>
        </p:spPr>
        <p:txBody>
          <a:bodyPr anchor="b">
            <a:normAutofit/>
          </a:bodyPr>
          <a:lstStyle>
            <a:lvl1pPr algn="ctr">
              <a:defRPr sz="54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524000" y="3602039"/>
            <a:ext cx="9144000" cy="1655762"/>
          </a:xfrm>
        </p:spPr>
        <p:txBody>
          <a:bodyPr>
            <a:normAutofit/>
          </a:bodyPr>
          <a:lstStyle>
            <a:lvl1pPr marL="0" indent="0" algn="ctr">
              <a:buNone/>
              <a:defRPr sz="2800" i="1">
                <a:solidFill>
                  <a:schemeClr val="bg2"/>
                </a:solidFill>
              </a:defRPr>
            </a:lvl1pPr>
            <a:lvl2pPr marL="788875" indent="0" algn="ctr">
              <a:buNone/>
              <a:defRPr sz="3451"/>
            </a:lvl2pPr>
            <a:lvl3pPr marL="1577751" indent="0" algn="ctr">
              <a:buNone/>
              <a:defRPr sz="3107"/>
            </a:lvl3pPr>
            <a:lvl4pPr marL="2366627" indent="0" algn="ctr">
              <a:buNone/>
              <a:defRPr sz="2761"/>
            </a:lvl4pPr>
            <a:lvl5pPr marL="3155504" indent="0" algn="ctr">
              <a:buNone/>
              <a:defRPr sz="2761"/>
            </a:lvl5pPr>
            <a:lvl6pPr marL="3944380" indent="0" algn="ctr">
              <a:buNone/>
              <a:defRPr sz="2761"/>
            </a:lvl6pPr>
            <a:lvl7pPr marL="4733255" indent="0" algn="ctr">
              <a:buNone/>
              <a:defRPr sz="2761"/>
            </a:lvl7pPr>
            <a:lvl8pPr marL="5522131" indent="0" algn="ctr">
              <a:buNone/>
              <a:defRPr sz="2761"/>
            </a:lvl8pPr>
            <a:lvl9pPr marL="6311006" indent="0" algn="ctr">
              <a:buNone/>
              <a:defRPr sz="2761"/>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5495CDEC-C1AB-4598-8BEE-36F5D6380069}"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77436" y="6274085"/>
            <a:ext cx="5745168" cy="529662"/>
          </a:xfrm>
          <a:prstGeom prst="rect">
            <a:avLst/>
          </a:prstGeom>
        </p:spPr>
      </p:pic>
      <p:sp>
        <p:nvSpPr>
          <p:cNvPr id="11" name="Rectangle 10"/>
          <p:cNvSpPr/>
          <p:nvPr userDrawn="1"/>
        </p:nvSpPr>
        <p:spPr>
          <a:xfrm>
            <a:off x="0" y="5"/>
            <a:ext cx="12192000" cy="570807"/>
          </a:xfrm>
          <a:prstGeom prst="rect">
            <a:avLst/>
          </a:prstGeom>
          <a:solidFill>
            <a:srgbClr val="FAA523"/>
          </a:solidFill>
          <a:ln>
            <a:solidFill>
              <a:srgbClr val="FAA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7708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495CDEC-C1AB-4598-8BEE-36F5D6380069}"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77436" y="6274085"/>
            <a:ext cx="5745168" cy="529662"/>
          </a:xfrm>
          <a:prstGeom prst="rect">
            <a:avLst/>
          </a:prstGeom>
        </p:spPr>
      </p:pic>
      <p:sp>
        <p:nvSpPr>
          <p:cNvPr id="8" name="Rectangle 7"/>
          <p:cNvSpPr/>
          <p:nvPr userDrawn="1"/>
        </p:nvSpPr>
        <p:spPr>
          <a:xfrm>
            <a:off x="5896498" y="6285393"/>
            <a:ext cx="6295505" cy="70962"/>
          </a:xfrm>
          <a:prstGeom prst="rect">
            <a:avLst/>
          </a:prstGeom>
          <a:solidFill>
            <a:srgbClr val="FAA523"/>
          </a:solidFill>
          <a:ln>
            <a:solidFill>
              <a:srgbClr val="FAA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flipV="1">
            <a:off x="1" y="6238293"/>
            <a:ext cx="12192000" cy="45719"/>
          </a:xfrm>
          <a:prstGeom prst="rect">
            <a:avLst/>
          </a:prstGeom>
          <a:solidFill>
            <a:srgbClr val="094F8F"/>
          </a:solidFill>
          <a:ln>
            <a:solidFill>
              <a:srgbClr val="094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47663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4223" y="5261071"/>
            <a:ext cx="10515600" cy="678785"/>
          </a:xfrm>
        </p:spPr>
        <p:txBody>
          <a:bodyPr anchor="b">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74223" y="6002626"/>
            <a:ext cx="10515600" cy="448050"/>
          </a:xfrm>
        </p:spPr>
        <p:txBody>
          <a:bodyPr>
            <a:normAutofit/>
          </a:bodyPr>
          <a:lstStyle>
            <a:lvl1pPr marL="0" indent="0">
              <a:buNone/>
              <a:defRPr sz="2800" i="1">
                <a:solidFill>
                  <a:schemeClr val="tx1">
                    <a:tint val="75000"/>
                  </a:schemeClr>
                </a:solidFill>
              </a:defRPr>
            </a:lvl1pPr>
            <a:lvl2pPr marL="788875" indent="0">
              <a:buNone/>
              <a:defRPr sz="3451">
                <a:solidFill>
                  <a:schemeClr val="tx1">
                    <a:tint val="75000"/>
                  </a:schemeClr>
                </a:solidFill>
              </a:defRPr>
            </a:lvl2pPr>
            <a:lvl3pPr marL="1577751" indent="0">
              <a:buNone/>
              <a:defRPr sz="3107">
                <a:solidFill>
                  <a:schemeClr val="tx1">
                    <a:tint val="75000"/>
                  </a:schemeClr>
                </a:solidFill>
              </a:defRPr>
            </a:lvl3pPr>
            <a:lvl4pPr marL="2366627" indent="0">
              <a:buNone/>
              <a:defRPr sz="2761">
                <a:solidFill>
                  <a:schemeClr val="tx1">
                    <a:tint val="75000"/>
                  </a:schemeClr>
                </a:solidFill>
              </a:defRPr>
            </a:lvl4pPr>
            <a:lvl5pPr marL="3155504" indent="0">
              <a:buNone/>
              <a:defRPr sz="2761">
                <a:solidFill>
                  <a:schemeClr val="tx1">
                    <a:tint val="75000"/>
                  </a:schemeClr>
                </a:solidFill>
              </a:defRPr>
            </a:lvl5pPr>
            <a:lvl6pPr marL="3944380" indent="0">
              <a:buNone/>
              <a:defRPr sz="2761">
                <a:solidFill>
                  <a:schemeClr val="tx1">
                    <a:tint val="75000"/>
                  </a:schemeClr>
                </a:solidFill>
              </a:defRPr>
            </a:lvl6pPr>
            <a:lvl7pPr marL="4733255" indent="0">
              <a:buNone/>
              <a:defRPr sz="2761">
                <a:solidFill>
                  <a:schemeClr val="tx1">
                    <a:tint val="75000"/>
                  </a:schemeClr>
                </a:solidFill>
              </a:defRPr>
            </a:lvl7pPr>
            <a:lvl8pPr marL="5522131" indent="0">
              <a:buNone/>
              <a:defRPr sz="2761">
                <a:solidFill>
                  <a:schemeClr val="tx1">
                    <a:tint val="75000"/>
                  </a:schemeClr>
                </a:solidFill>
              </a:defRPr>
            </a:lvl8pPr>
            <a:lvl9pPr marL="6311006" indent="0">
              <a:buNone/>
              <a:defRPr sz="2761">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495CDEC-C1AB-4598-8BEE-36F5D6380069}" type="slidenum">
              <a:rPr lang="en-US" smtClean="0"/>
              <a:t>‹#›</a:t>
            </a:fld>
            <a:endParaRPr lang="en-US" dirty="0"/>
          </a:p>
        </p:txBody>
      </p:sp>
      <p:cxnSp>
        <p:nvCxnSpPr>
          <p:cNvPr id="8" name="Straight Connector 7"/>
          <p:cNvCxnSpPr/>
          <p:nvPr userDrawn="1"/>
        </p:nvCxnSpPr>
        <p:spPr>
          <a:xfrm>
            <a:off x="174223" y="5939851"/>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3793" y="5978645"/>
            <a:ext cx="11091025"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4131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208119"/>
            <a:ext cx="10515600" cy="49688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495CDEC-C1AB-4598-8BEE-36F5D6380069}" type="slidenum">
              <a:rPr lang="en-US" smtClean="0"/>
              <a:t>‹#›</a:t>
            </a:fld>
            <a:endParaRPr lang="en-US" dirty="0"/>
          </a:p>
        </p:txBody>
      </p:sp>
      <p:cxnSp>
        <p:nvCxnSpPr>
          <p:cNvPr id="10" name="Straight Connector 9"/>
          <p:cNvCxnSpPr/>
          <p:nvPr userDrawn="1"/>
        </p:nvCxnSpPr>
        <p:spPr>
          <a:xfrm>
            <a:off x="551067" y="1047405"/>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90638" y="1086199"/>
            <a:ext cx="11091025"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userDrawn="1"/>
        </p:nvPicPr>
        <p:blipFill>
          <a:blip r:embed="rId2"/>
          <a:stretch>
            <a:fillRect/>
          </a:stretch>
        </p:blipFill>
        <p:spPr>
          <a:xfrm>
            <a:off x="0" y="6328338"/>
            <a:ext cx="5745168" cy="529662"/>
          </a:xfrm>
          <a:prstGeom prst="rect">
            <a:avLst/>
          </a:prstGeom>
        </p:spPr>
      </p:pic>
    </p:spTree>
    <p:extLst>
      <p:ext uri="{BB962C8B-B14F-4D97-AF65-F5344CB8AC3E}">
        <p14:creationId xmlns:p14="http://schemas.microsoft.com/office/powerpoint/2010/main" val="3994869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495CDEC-C1AB-4598-8BEE-36F5D6380069}" type="slidenum">
              <a:rPr lang="en-US" smtClean="0"/>
              <a:t>‹#›</a:t>
            </a:fld>
            <a:endParaRPr lang="en-US" dirty="0"/>
          </a:p>
        </p:txBody>
      </p:sp>
      <p:pic>
        <p:nvPicPr>
          <p:cNvPr id="6" name="Picture 5"/>
          <p:cNvPicPr>
            <a:picLocks noChangeAspect="1"/>
          </p:cNvPicPr>
          <p:nvPr userDrawn="1"/>
        </p:nvPicPr>
        <p:blipFill>
          <a:blip r:embed="rId2"/>
          <a:stretch>
            <a:fillRect/>
          </a:stretch>
        </p:blipFill>
        <p:spPr>
          <a:xfrm>
            <a:off x="0" y="6328338"/>
            <a:ext cx="5745168" cy="529662"/>
          </a:xfrm>
          <a:prstGeom prst="rect">
            <a:avLst/>
          </a:prstGeom>
        </p:spPr>
      </p:pic>
    </p:spTree>
    <p:extLst>
      <p:ext uri="{BB962C8B-B14F-4D97-AF65-F5344CB8AC3E}">
        <p14:creationId xmlns:p14="http://schemas.microsoft.com/office/powerpoint/2010/main" val="126960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360F-4618-4DCD-A138-358F05B92902}"/>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B4542D-D5D8-4B51-9965-4BBB0F40512C}"/>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CFCE2-9AA5-4CF6-8FCF-D00FE12C3236}"/>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5" name="Footer Placeholder 4">
            <a:extLst>
              <a:ext uri="{FF2B5EF4-FFF2-40B4-BE49-F238E27FC236}">
                <a16:creationId xmlns:a16="http://schemas.microsoft.com/office/drawing/2014/main" id="{85822A21-18B5-4910-BFF8-01855846D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F94D4-A193-4D9C-B140-E032FD137B11}"/>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3276483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95CDEC-C1AB-4598-8BEE-36F5D6380069}" type="slidenum">
              <a:rPr lang="en-US" smtClean="0"/>
              <a:t>‹#›</a:t>
            </a:fld>
            <a:endParaRPr lang="en-US" dirty="0"/>
          </a:p>
        </p:txBody>
      </p:sp>
    </p:spTree>
    <p:extLst>
      <p:ext uri="{BB962C8B-B14F-4D97-AF65-F5344CB8AC3E}">
        <p14:creationId xmlns:p14="http://schemas.microsoft.com/office/powerpoint/2010/main" val="3637860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00633" y="6356361"/>
            <a:ext cx="2743200" cy="365125"/>
          </a:xfrm>
        </p:spPr>
        <p:txBody>
          <a:bodyPr/>
          <a:lstStyle/>
          <a:p>
            <a:fld id="{5495CDEC-C1AB-4598-8BEE-36F5D6380069}" type="slidenum">
              <a:rPr lang="en-US" smtClean="0"/>
              <a:pPr/>
              <a:t>‹#›</a:t>
            </a:fld>
            <a:endParaRPr lang="en-US" dirty="0"/>
          </a:p>
        </p:txBody>
      </p:sp>
      <p:sp>
        <p:nvSpPr>
          <p:cNvPr id="4" name="Rectangle 3"/>
          <p:cNvSpPr/>
          <p:nvPr userDrawn="1"/>
        </p:nvSpPr>
        <p:spPr>
          <a:xfrm>
            <a:off x="5" y="0"/>
            <a:ext cx="5793047" cy="6858000"/>
          </a:xfrm>
          <a:prstGeom prst="rect">
            <a:avLst/>
          </a:prstGeom>
          <a:ln>
            <a:solidFill>
              <a:srgbClr val="094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43135" y="2885585"/>
            <a:ext cx="4777508" cy="1086830"/>
          </a:xfrm>
        </p:spPr>
        <p:txBody>
          <a:bodyPr/>
          <a:lstStyle>
            <a:lvl1pPr>
              <a:defRPr>
                <a:solidFill>
                  <a:schemeClr val="bg2"/>
                </a:solidFill>
              </a:defRPr>
            </a:lvl1pPr>
          </a:lstStyle>
          <a:p>
            <a:r>
              <a:rPr lang="en-US"/>
              <a:t>Click to edit Master title style</a:t>
            </a:r>
          </a:p>
        </p:txBody>
      </p:sp>
      <p:sp>
        <p:nvSpPr>
          <p:cNvPr id="7" name="Text Placeholder 6"/>
          <p:cNvSpPr>
            <a:spLocks noGrp="1"/>
          </p:cNvSpPr>
          <p:nvPr>
            <p:ph type="body" sz="quarter" idx="11"/>
          </p:nvPr>
        </p:nvSpPr>
        <p:spPr>
          <a:xfrm>
            <a:off x="5888569" y="60325"/>
            <a:ext cx="6155267" cy="622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5898209" y="6386924"/>
            <a:ext cx="3297267" cy="303984"/>
          </a:xfrm>
          <a:prstGeom prst="rect">
            <a:avLst/>
          </a:prstGeom>
        </p:spPr>
      </p:pic>
    </p:spTree>
    <p:extLst>
      <p:ext uri="{BB962C8B-B14F-4D97-AF65-F5344CB8AC3E}">
        <p14:creationId xmlns:p14="http://schemas.microsoft.com/office/powerpoint/2010/main" val="3710711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nti Poll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087861"/>
            <a:ext cx="10515600" cy="682278"/>
          </a:xfrm>
        </p:spPr>
        <p:txBody>
          <a:bodyPr/>
          <a:lstStyle/>
          <a:p>
            <a:r>
              <a:rPr lang="en-US"/>
              <a:t>Click to edit Master title style</a:t>
            </a:r>
          </a:p>
        </p:txBody>
      </p:sp>
      <p:sp>
        <p:nvSpPr>
          <p:cNvPr id="3" name="Slide Number Placeholder 2"/>
          <p:cNvSpPr>
            <a:spLocks noGrp="1"/>
          </p:cNvSpPr>
          <p:nvPr>
            <p:ph type="sldNum" sz="quarter" idx="10"/>
          </p:nvPr>
        </p:nvSpPr>
        <p:spPr>
          <a:xfrm>
            <a:off x="9219277" y="6343252"/>
            <a:ext cx="2743200" cy="365125"/>
          </a:xfrm>
        </p:spPr>
        <p:txBody>
          <a:bodyPr/>
          <a:lstStyle/>
          <a:p>
            <a:fld id="{5495CDEC-C1AB-4598-8BEE-36F5D6380069}" type="slidenum">
              <a:rPr lang="en-US" smtClean="0"/>
              <a:pPr/>
              <a:t>‹#›</a:t>
            </a:fld>
            <a:endParaRPr lang="en-US" dirty="0"/>
          </a:p>
        </p:txBody>
      </p:sp>
      <p:grpSp>
        <p:nvGrpSpPr>
          <p:cNvPr id="22" name="Group 21"/>
          <p:cNvGrpSpPr/>
          <p:nvPr userDrawn="1"/>
        </p:nvGrpSpPr>
        <p:grpSpPr>
          <a:xfrm>
            <a:off x="7976521" y="149629"/>
            <a:ext cx="3901440" cy="3485804"/>
            <a:chOff x="5982391" y="149629"/>
            <a:chExt cx="2926080" cy="3485804"/>
          </a:xfrm>
        </p:grpSpPr>
        <p:cxnSp>
          <p:nvCxnSpPr>
            <p:cNvPr id="7" name="Straight Connector 6"/>
            <p:cNvCxnSpPr/>
            <p:nvPr userDrawn="1"/>
          </p:nvCxnSpPr>
          <p:spPr>
            <a:xfrm flipH="1">
              <a:off x="8905699" y="149629"/>
              <a:ext cx="0" cy="34858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982391" y="149629"/>
              <a:ext cx="292608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8394011" y="227215"/>
            <a:ext cx="3568471" cy="3485804"/>
            <a:chOff x="6273338" y="188422"/>
            <a:chExt cx="2676353" cy="3485804"/>
          </a:xfrm>
        </p:grpSpPr>
        <p:cxnSp>
          <p:nvCxnSpPr>
            <p:cNvPr id="6" name="Straight Connector 5"/>
            <p:cNvCxnSpPr/>
            <p:nvPr userDrawn="1"/>
          </p:nvCxnSpPr>
          <p:spPr>
            <a:xfrm flipH="1">
              <a:off x="8949691" y="188422"/>
              <a:ext cx="0" cy="34858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userDrawn="1"/>
          </p:nvCxnSpPr>
          <p:spPr>
            <a:xfrm>
              <a:off x="6273338" y="188422"/>
              <a:ext cx="2676353" cy="0"/>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17" name="Group 16"/>
          <p:cNvGrpSpPr/>
          <p:nvPr userDrawn="1"/>
        </p:nvGrpSpPr>
        <p:grpSpPr>
          <a:xfrm>
            <a:off x="317740" y="3222566"/>
            <a:ext cx="3225337" cy="3485804"/>
            <a:chOff x="218902" y="3053112"/>
            <a:chExt cx="2419003" cy="3485804"/>
          </a:xfrm>
        </p:grpSpPr>
        <p:cxnSp>
          <p:nvCxnSpPr>
            <p:cNvPr id="8" name="Straight Connector 7"/>
            <p:cNvCxnSpPr/>
            <p:nvPr userDrawn="1"/>
          </p:nvCxnSpPr>
          <p:spPr>
            <a:xfrm flipH="1">
              <a:off x="218902" y="3053112"/>
              <a:ext cx="0" cy="34858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18902" y="6538916"/>
              <a:ext cx="2419003"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229527" y="3144980"/>
            <a:ext cx="3225337" cy="3485804"/>
            <a:chOff x="218902" y="3053112"/>
            <a:chExt cx="2419003" cy="3485804"/>
          </a:xfrm>
        </p:grpSpPr>
        <p:cxnSp>
          <p:nvCxnSpPr>
            <p:cNvPr id="19" name="Straight Connector 18"/>
            <p:cNvCxnSpPr/>
            <p:nvPr userDrawn="1"/>
          </p:nvCxnSpPr>
          <p:spPr>
            <a:xfrm flipH="1">
              <a:off x="218902" y="3053112"/>
              <a:ext cx="0" cy="34858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218902" y="6538916"/>
              <a:ext cx="2419003" cy="0"/>
            </a:xfrm>
            <a:prstGeom prst="line">
              <a:avLst/>
            </a:prstGeom>
            <a:ln w="38100"/>
          </p:spPr>
          <p:style>
            <a:lnRef idx="1">
              <a:schemeClr val="accent2"/>
            </a:lnRef>
            <a:fillRef idx="0">
              <a:schemeClr val="accent2"/>
            </a:fillRef>
            <a:effectRef idx="0">
              <a:schemeClr val="accent2"/>
            </a:effectRef>
            <a:fontRef idx="minor">
              <a:schemeClr val="tx1"/>
            </a:fontRef>
          </p:style>
        </p:cxnSp>
      </p:grpSp>
      <p:pic>
        <p:nvPicPr>
          <p:cNvPr id="23" name="Picture 22"/>
          <p:cNvPicPr>
            <a:picLocks noChangeAspect="1"/>
          </p:cNvPicPr>
          <p:nvPr userDrawn="1"/>
        </p:nvPicPr>
        <p:blipFill>
          <a:blip r:embed="rId2"/>
          <a:stretch>
            <a:fillRect/>
          </a:stretch>
        </p:blipFill>
        <p:spPr>
          <a:xfrm>
            <a:off x="0" y="0"/>
            <a:ext cx="5745168" cy="529662"/>
          </a:xfrm>
          <a:prstGeom prst="rect">
            <a:avLst/>
          </a:prstGeom>
        </p:spPr>
      </p:pic>
      <p:sp>
        <p:nvSpPr>
          <p:cNvPr id="25" name="Text Placeholder 24"/>
          <p:cNvSpPr>
            <a:spLocks noGrp="1"/>
          </p:cNvSpPr>
          <p:nvPr>
            <p:ph type="body" sz="quarter" idx="11" hasCustomPrompt="1"/>
          </p:nvPr>
        </p:nvSpPr>
        <p:spPr>
          <a:xfrm>
            <a:off x="838200" y="3813175"/>
            <a:ext cx="10515600" cy="681038"/>
          </a:xfrm>
        </p:spPr>
        <p:txBody>
          <a:bodyPr/>
          <a:lstStyle>
            <a:lvl1pPr marL="0" indent="0" algn="ctr">
              <a:buNone/>
              <a:defRPr b="1" i="1" baseline="0">
                <a:solidFill>
                  <a:schemeClr val="accent2"/>
                </a:solidFill>
              </a:defRPr>
            </a:lvl1pPr>
          </a:lstStyle>
          <a:p>
            <a:pPr lvl="0"/>
            <a:r>
              <a:rPr lang="en-US" dirty="0"/>
              <a:t>Insert Menti Code Here</a:t>
            </a:r>
          </a:p>
        </p:txBody>
      </p:sp>
    </p:spTree>
    <p:extLst>
      <p:ext uri="{BB962C8B-B14F-4D97-AF65-F5344CB8AC3E}">
        <p14:creationId xmlns:p14="http://schemas.microsoft.com/office/powerpoint/2010/main" val="1883555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cxnSp>
        <p:nvCxnSpPr>
          <p:cNvPr id="4" name="Straight Connector 3"/>
          <p:cNvCxnSpPr/>
          <p:nvPr userDrawn="1"/>
        </p:nvCxnSpPr>
        <p:spPr>
          <a:xfrm>
            <a:off x="609600" y="1162051"/>
            <a:ext cx="11201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09600" y="1354144"/>
            <a:ext cx="11201400" cy="4792663"/>
          </a:xfrm>
        </p:spPr>
        <p:txBody>
          <a:bodyPr/>
          <a:lstStyle>
            <a:lvl2pPr marL="171442" indent="-171442">
              <a:defRPr/>
            </a:lvl2pPr>
            <a:lvl3pPr marL="403205" indent="-165092">
              <a:defRPr/>
            </a:lvl3pPr>
            <a:lvl4pPr marL="628619" indent="-171442">
              <a:defRPr/>
            </a:lvl4pPr>
            <a:lvl5pPr marL="914356" indent="-22700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p:txBody>
          <a:bodyPr/>
          <a:lstStyle>
            <a:lvl1pPr>
              <a:defRPr/>
            </a:lvl1pPr>
          </a:lstStyle>
          <a:p>
            <a:pPr>
              <a:defRPr/>
            </a:pPr>
            <a:fld id="{9B4CEE2E-5188-4632-8A00-97C87A72D12E}" type="slidenum">
              <a:rPr lang="en-US" altLang="en-US"/>
              <a:pPr>
                <a:defRPr/>
              </a:pPr>
              <a:t>‹#›</a:t>
            </a:fld>
            <a:endParaRPr lang="en-US" altLang="en-US" dirty="0"/>
          </a:p>
        </p:txBody>
      </p:sp>
    </p:spTree>
    <p:extLst>
      <p:ext uri="{BB962C8B-B14F-4D97-AF65-F5344CB8AC3E}">
        <p14:creationId xmlns:p14="http://schemas.microsoft.com/office/powerpoint/2010/main" val="19077137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68A2-F507-44EC-ACF3-8875460285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60C0A-FD1D-47B9-9AFD-9F5AE95F3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98AE0-4628-4BE8-BFC0-80921635BD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C251E-84AF-4E41-A1B1-DCA189D78380}"/>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6" name="Footer Placeholder 5">
            <a:extLst>
              <a:ext uri="{FF2B5EF4-FFF2-40B4-BE49-F238E27FC236}">
                <a16:creationId xmlns:a16="http://schemas.microsoft.com/office/drawing/2014/main" id="{97821DEF-37D7-4A89-BD14-90B2FEA9B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D4776-EC9A-4DDE-95E4-E3C1109BEDF1}"/>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288548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4E20-CB9E-4128-8F2F-32C223FA95B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71B1F-F0BB-4484-A015-71450CDC011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86272-D3BC-4E6B-B62D-F42AB3786CD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AC1C13-6182-41DB-A843-47D72854FE40}"/>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5F8DA-DF0F-4F5C-9EB0-D21569227356}"/>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383F9F-FB8F-4B8A-B904-A235D01CF71F}"/>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8" name="Footer Placeholder 7">
            <a:extLst>
              <a:ext uri="{FF2B5EF4-FFF2-40B4-BE49-F238E27FC236}">
                <a16:creationId xmlns:a16="http://schemas.microsoft.com/office/drawing/2014/main" id="{0B69FE02-BF89-4125-9B15-72107BA56F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048A-791B-4EEA-A760-7E1AB03A587C}"/>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1141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64FD-AAE3-4392-8557-AA3C6EF5F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C5E43-F28C-40D6-8CC2-59027F62CF5B}"/>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4" name="Footer Placeholder 3">
            <a:extLst>
              <a:ext uri="{FF2B5EF4-FFF2-40B4-BE49-F238E27FC236}">
                <a16:creationId xmlns:a16="http://schemas.microsoft.com/office/drawing/2014/main" id="{02399CD0-1FB2-4FCF-AA1E-EC9C6B503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77A577-B93A-4007-984D-239CC5DBDF2D}"/>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168065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6EC24-F49D-4DBE-8F94-E8148C2D9C43}"/>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3" name="Footer Placeholder 2">
            <a:extLst>
              <a:ext uri="{FF2B5EF4-FFF2-40B4-BE49-F238E27FC236}">
                <a16:creationId xmlns:a16="http://schemas.microsoft.com/office/drawing/2014/main" id="{05C007D8-457F-42A4-90F3-FA9C5ED390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D742B-0412-4AA8-AF69-FF15DAADA16E}"/>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20112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9033-7D1B-436D-964B-613B23A02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B36CC9-CDC0-43CD-ADD3-AB54E824084B}"/>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4698A0-EAEB-485C-8C6E-6AEBABC1600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2DE76-4ED2-48B5-B2B1-601F023A1E67}"/>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6" name="Footer Placeholder 5">
            <a:extLst>
              <a:ext uri="{FF2B5EF4-FFF2-40B4-BE49-F238E27FC236}">
                <a16:creationId xmlns:a16="http://schemas.microsoft.com/office/drawing/2014/main" id="{27905FC6-C27A-4AC6-B664-ED812D9C5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D46A3-5E3C-46F0-98F5-D338AF921B57}"/>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194573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F0F9-80F3-4B98-9816-8617ED701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8CA292-8C47-40ED-9DFB-FA3B2F4F107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6A2DB94-7A7C-4704-BC60-EBFAC202D7A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57320-251C-435E-B34D-2AC8670DC7C5}"/>
              </a:ext>
            </a:extLst>
          </p:cNvPr>
          <p:cNvSpPr>
            <a:spLocks noGrp="1"/>
          </p:cNvSpPr>
          <p:nvPr>
            <p:ph type="dt" sz="half" idx="10"/>
          </p:nvPr>
        </p:nvSpPr>
        <p:spPr/>
        <p:txBody>
          <a:bodyPr/>
          <a:lstStyle/>
          <a:p>
            <a:fld id="{9B5F4CFC-7DBA-4A96-B24A-A70B58DECED6}" type="datetimeFigureOut">
              <a:rPr lang="en-US" smtClean="0"/>
              <a:t>7/19/2022</a:t>
            </a:fld>
            <a:endParaRPr lang="en-US"/>
          </a:p>
        </p:txBody>
      </p:sp>
      <p:sp>
        <p:nvSpPr>
          <p:cNvPr id="6" name="Footer Placeholder 5">
            <a:extLst>
              <a:ext uri="{FF2B5EF4-FFF2-40B4-BE49-F238E27FC236}">
                <a16:creationId xmlns:a16="http://schemas.microsoft.com/office/drawing/2014/main" id="{FA54D14C-4C5B-431E-AF69-1595DCC8F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FF9BB-31C4-4725-8EBE-998141109325}"/>
              </a:ext>
            </a:extLst>
          </p:cNvPr>
          <p:cNvSpPr>
            <a:spLocks noGrp="1"/>
          </p:cNvSpPr>
          <p:nvPr>
            <p:ph type="sldNum" sz="quarter" idx="12"/>
          </p:nvPr>
        </p:nvSpPr>
        <p:spPr/>
        <p:txBody>
          <a:bodyPr/>
          <a:lstStyle/>
          <a:p>
            <a:fld id="{BB6374E7-8161-4C0E-9956-CFE97E51DD4D}" type="slidenum">
              <a:rPr lang="en-US" smtClean="0"/>
              <a:t>‹#›</a:t>
            </a:fld>
            <a:endParaRPr lang="en-US"/>
          </a:p>
        </p:txBody>
      </p:sp>
    </p:spTree>
    <p:extLst>
      <p:ext uri="{BB962C8B-B14F-4D97-AF65-F5344CB8AC3E}">
        <p14:creationId xmlns:p14="http://schemas.microsoft.com/office/powerpoint/2010/main" val="127948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AABD8-7110-4ABF-8839-6A010C5F7C7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4A588-44A7-47E4-9323-07F9E622D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1AE84-6469-4B1F-AF70-B9652432A776}"/>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F4CFC-7DBA-4A96-B24A-A70B58DECED6}" type="datetimeFigureOut">
              <a:rPr lang="en-US" smtClean="0"/>
              <a:t>7/19/2022</a:t>
            </a:fld>
            <a:endParaRPr lang="en-US"/>
          </a:p>
        </p:txBody>
      </p:sp>
      <p:sp>
        <p:nvSpPr>
          <p:cNvPr id="5" name="Footer Placeholder 4">
            <a:extLst>
              <a:ext uri="{FF2B5EF4-FFF2-40B4-BE49-F238E27FC236}">
                <a16:creationId xmlns:a16="http://schemas.microsoft.com/office/drawing/2014/main" id="{82E5D4AD-D60A-42EE-8A50-31130D357A1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57690B-AD58-4E0B-9495-5A66A131E96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374E7-8161-4C0E-9956-CFE97E51DD4D}" type="slidenum">
              <a:rPr lang="en-US" smtClean="0"/>
              <a:t>‹#›</a:t>
            </a:fld>
            <a:endParaRPr lang="en-US"/>
          </a:p>
        </p:txBody>
      </p:sp>
    </p:spTree>
    <p:extLst>
      <p:ext uri="{BB962C8B-B14F-4D97-AF65-F5344CB8AC3E}">
        <p14:creationId xmlns:p14="http://schemas.microsoft.com/office/powerpoint/2010/main" val="255680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356357"/>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A55465AA-1DBF-4F2B-8A8F-1936347D973C}" type="slidenum">
              <a:rPr lang="en-US" smtClean="0"/>
              <a:t>‹#›</a:t>
            </a:fld>
            <a:endParaRPr lang="en-US" dirty="0"/>
          </a:p>
        </p:txBody>
      </p:sp>
    </p:spTree>
    <p:extLst>
      <p:ext uri="{BB962C8B-B14F-4D97-AF65-F5344CB8AC3E}">
        <p14:creationId xmlns:p14="http://schemas.microsoft.com/office/powerpoint/2010/main" val="18788579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4" r:id="rId11"/>
    <p:sldLayoutId id="2147483686" r:id="rId12"/>
  </p:sldLayoutIdLst>
  <p:hf hdr="0" ftr="0" dt="0"/>
  <p:txStyles>
    <p:titleStyle>
      <a:lvl1pPr algn="ctr" defTabSz="914377" rtl="0" eaLnBrk="1" latinLnBrk="0" hangingPunct="1">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spcBef>
          <a:spcPct val="20000"/>
        </a:spcBef>
        <a:buClr>
          <a:schemeClr val="tx2"/>
        </a:buClr>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32" indent="-285744" algn="l" defTabSz="914377" rtl="0" eaLnBrk="1" latinLnBrk="0" hangingPunct="1">
        <a:spcBef>
          <a:spcPct val="20000"/>
        </a:spcBef>
        <a:buClrTx/>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spcBef>
          <a:spcPct val="20000"/>
        </a:spcBef>
        <a:buClrTx/>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7"/>
            <a:ext cx="10515600" cy="6822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3" y="1130531"/>
            <a:ext cx="10515600" cy="50464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1" y="635635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5CDEC-C1AB-4598-8BEE-36F5D6380069}" type="slidenum">
              <a:rPr lang="en-US" smtClean="0"/>
              <a:pPr/>
              <a:t>‹#›</a:t>
            </a:fld>
            <a:endParaRPr lang="en-US" dirty="0"/>
          </a:p>
        </p:txBody>
      </p:sp>
    </p:spTree>
    <p:extLst>
      <p:ext uri="{BB962C8B-B14F-4D97-AF65-F5344CB8AC3E}">
        <p14:creationId xmlns:p14="http://schemas.microsoft.com/office/powerpoint/2010/main" val="23622238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ctr" defTabSz="1577751" rtl="0" eaLnBrk="1" latinLnBrk="0" hangingPunct="1">
        <a:lnSpc>
          <a:spcPct val="90000"/>
        </a:lnSpc>
        <a:spcBef>
          <a:spcPct val="0"/>
        </a:spcBef>
        <a:buNone/>
        <a:defRPr sz="3200" b="1" kern="1200">
          <a:solidFill>
            <a:srgbClr val="094F8F"/>
          </a:solidFill>
          <a:latin typeface="+mj-lt"/>
          <a:ea typeface="+mj-ea"/>
          <a:cs typeface="+mj-cs"/>
        </a:defRPr>
      </a:lvl1pPr>
    </p:titleStyle>
    <p:bodyStyle>
      <a:lvl1pPr marL="394438" indent="-394438" algn="l" defTabSz="1577751" rtl="0" eaLnBrk="1" latinLnBrk="0" hangingPunct="1">
        <a:lnSpc>
          <a:spcPct val="90000"/>
        </a:lnSpc>
        <a:spcBef>
          <a:spcPts val="1727"/>
        </a:spcBef>
        <a:buFont typeface="Wingdings" panose="05000000000000000000" pitchFamily="2" charset="2"/>
        <a:buChar char="§"/>
        <a:defRPr sz="2800" kern="1200">
          <a:solidFill>
            <a:schemeClr val="tx1"/>
          </a:solidFill>
          <a:latin typeface="+mn-lt"/>
          <a:ea typeface="+mn-ea"/>
          <a:cs typeface="+mn-cs"/>
        </a:defRPr>
      </a:lvl1pPr>
      <a:lvl2pPr marL="1183314" indent="-394438" algn="l" defTabSz="1577751" rtl="0" eaLnBrk="1" latinLnBrk="0" hangingPunct="1">
        <a:lnSpc>
          <a:spcPct val="90000"/>
        </a:lnSpc>
        <a:spcBef>
          <a:spcPts val="861"/>
        </a:spcBef>
        <a:buFont typeface="Wingdings" panose="05000000000000000000" pitchFamily="2" charset="2"/>
        <a:buChar char="§"/>
        <a:defRPr sz="2400" kern="1200">
          <a:solidFill>
            <a:schemeClr val="tx1"/>
          </a:solidFill>
          <a:latin typeface="+mn-lt"/>
          <a:ea typeface="+mn-ea"/>
          <a:cs typeface="+mn-cs"/>
        </a:defRPr>
      </a:lvl2pPr>
      <a:lvl3pPr marL="1972189" indent="-394438" algn="l" defTabSz="1577751" rtl="0" eaLnBrk="1" latinLnBrk="0" hangingPunct="1">
        <a:lnSpc>
          <a:spcPct val="90000"/>
        </a:lnSpc>
        <a:spcBef>
          <a:spcPts val="861"/>
        </a:spcBef>
        <a:buFont typeface="Wingdings" panose="05000000000000000000" pitchFamily="2" charset="2"/>
        <a:buChar char="§"/>
        <a:defRPr sz="2000" kern="1200">
          <a:solidFill>
            <a:schemeClr val="tx1"/>
          </a:solidFill>
          <a:latin typeface="+mn-lt"/>
          <a:ea typeface="+mn-ea"/>
          <a:cs typeface="+mn-cs"/>
        </a:defRPr>
      </a:lvl3pPr>
      <a:lvl4pPr marL="2761066" indent="-394438" algn="l" defTabSz="1577751" rtl="0" eaLnBrk="1" latinLnBrk="0" hangingPunct="1">
        <a:lnSpc>
          <a:spcPct val="90000"/>
        </a:lnSpc>
        <a:spcBef>
          <a:spcPts val="861"/>
        </a:spcBef>
        <a:buFont typeface="Wingdings" panose="05000000000000000000" pitchFamily="2" charset="2"/>
        <a:buChar char="§"/>
        <a:defRPr sz="2000" kern="1200">
          <a:solidFill>
            <a:schemeClr val="tx1"/>
          </a:solidFill>
          <a:latin typeface="+mn-lt"/>
          <a:ea typeface="+mn-ea"/>
          <a:cs typeface="+mn-cs"/>
        </a:defRPr>
      </a:lvl4pPr>
      <a:lvl5pPr marL="3549942" indent="-394438" algn="l" defTabSz="1577751" rtl="0" eaLnBrk="1" latinLnBrk="0" hangingPunct="1">
        <a:lnSpc>
          <a:spcPct val="90000"/>
        </a:lnSpc>
        <a:spcBef>
          <a:spcPts val="861"/>
        </a:spcBef>
        <a:buFont typeface="Wingdings" panose="05000000000000000000" pitchFamily="2" charset="2"/>
        <a:buChar char="§"/>
        <a:defRPr sz="2000" kern="1200">
          <a:solidFill>
            <a:schemeClr val="tx1"/>
          </a:solidFill>
          <a:latin typeface="+mn-lt"/>
          <a:ea typeface="+mn-ea"/>
          <a:cs typeface="+mn-cs"/>
        </a:defRPr>
      </a:lvl5pPr>
      <a:lvl6pPr marL="4338817" indent="-394438" algn="l" defTabSz="1577751" rtl="0" eaLnBrk="1" latinLnBrk="0" hangingPunct="1">
        <a:lnSpc>
          <a:spcPct val="90000"/>
        </a:lnSpc>
        <a:spcBef>
          <a:spcPts val="861"/>
        </a:spcBef>
        <a:buFont typeface="Arial" panose="020B0604020202020204" pitchFamily="34" charset="0"/>
        <a:buChar char="•"/>
        <a:defRPr sz="3107" kern="1200">
          <a:solidFill>
            <a:schemeClr val="tx1"/>
          </a:solidFill>
          <a:latin typeface="+mn-lt"/>
          <a:ea typeface="+mn-ea"/>
          <a:cs typeface="+mn-cs"/>
        </a:defRPr>
      </a:lvl6pPr>
      <a:lvl7pPr marL="5127693" indent="-394438" algn="l" defTabSz="1577751" rtl="0" eaLnBrk="1" latinLnBrk="0" hangingPunct="1">
        <a:lnSpc>
          <a:spcPct val="90000"/>
        </a:lnSpc>
        <a:spcBef>
          <a:spcPts val="861"/>
        </a:spcBef>
        <a:buFont typeface="Arial" panose="020B0604020202020204" pitchFamily="34" charset="0"/>
        <a:buChar char="•"/>
        <a:defRPr sz="3107" kern="1200">
          <a:solidFill>
            <a:schemeClr val="tx1"/>
          </a:solidFill>
          <a:latin typeface="+mn-lt"/>
          <a:ea typeface="+mn-ea"/>
          <a:cs typeface="+mn-cs"/>
        </a:defRPr>
      </a:lvl7pPr>
      <a:lvl8pPr marL="5916568" indent="-394438" algn="l" defTabSz="1577751" rtl="0" eaLnBrk="1" latinLnBrk="0" hangingPunct="1">
        <a:lnSpc>
          <a:spcPct val="90000"/>
        </a:lnSpc>
        <a:spcBef>
          <a:spcPts val="861"/>
        </a:spcBef>
        <a:buFont typeface="Arial" panose="020B0604020202020204" pitchFamily="34" charset="0"/>
        <a:buChar char="•"/>
        <a:defRPr sz="3107" kern="1200">
          <a:solidFill>
            <a:schemeClr val="tx1"/>
          </a:solidFill>
          <a:latin typeface="+mn-lt"/>
          <a:ea typeface="+mn-ea"/>
          <a:cs typeface="+mn-cs"/>
        </a:defRPr>
      </a:lvl8pPr>
      <a:lvl9pPr marL="6705444" indent="-394438" algn="l" defTabSz="1577751" rtl="0" eaLnBrk="1" latinLnBrk="0" hangingPunct="1">
        <a:lnSpc>
          <a:spcPct val="90000"/>
        </a:lnSpc>
        <a:spcBef>
          <a:spcPts val="861"/>
        </a:spcBef>
        <a:buFont typeface="Arial" panose="020B0604020202020204" pitchFamily="34" charset="0"/>
        <a:buChar char="•"/>
        <a:defRPr sz="3107" kern="1200">
          <a:solidFill>
            <a:schemeClr val="tx1"/>
          </a:solidFill>
          <a:latin typeface="+mn-lt"/>
          <a:ea typeface="+mn-ea"/>
          <a:cs typeface="+mn-cs"/>
        </a:defRPr>
      </a:lvl9pPr>
    </p:bodyStyle>
    <p:otherStyle>
      <a:defPPr>
        <a:defRPr lang="en-US"/>
      </a:defPPr>
      <a:lvl1pPr marL="0" algn="l" defTabSz="1577751" rtl="0" eaLnBrk="1" latinLnBrk="0" hangingPunct="1">
        <a:defRPr sz="3107" kern="1200">
          <a:solidFill>
            <a:schemeClr val="tx1"/>
          </a:solidFill>
          <a:latin typeface="+mn-lt"/>
          <a:ea typeface="+mn-ea"/>
          <a:cs typeface="+mn-cs"/>
        </a:defRPr>
      </a:lvl1pPr>
      <a:lvl2pPr marL="788875" algn="l" defTabSz="1577751" rtl="0" eaLnBrk="1" latinLnBrk="0" hangingPunct="1">
        <a:defRPr sz="3107" kern="1200">
          <a:solidFill>
            <a:schemeClr val="tx1"/>
          </a:solidFill>
          <a:latin typeface="+mn-lt"/>
          <a:ea typeface="+mn-ea"/>
          <a:cs typeface="+mn-cs"/>
        </a:defRPr>
      </a:lvl2pPr>
      <a:lvl3pPr marL="1577751" algn="l" defTabSz="1577751" rtl="0" eaLnBrk="1" latinLnBrk="0" hangingPunct="1">
        <a:defRPr sz="3107" kern="1200">
          <a:solidFill>
            <a:schemeClr val="tx1"/>
          </a:solidFill>
          <a:latin typeface="+mn-lt"/>
          <a:ea typeface="+mn-ea"/>
          <a:cs typeface="+mn-cs"/>
        </a:defRPr>
      </a:lvl3pPr>
      <a:lvl4pPr marL="2366627" algn="l" defTabSz="1577751" rtl="0" eaLnBrk="1" latinLnBrk="0" hangingPunct="1">
        <a:defRPr sz="3107" kern="1200">
          <a:solidFill>
            <a:schemeClr val="tx1"/>
          </a:solidFill>
          <a:latin typeface="+mn-lt"/>
          <a:ea typeface="+mn-ea"/>
          <a:cs typeface="+mn-cs"/>
        </a:defRPr>
      </a:lvl4pPr>
      <a:lvl5pPr marL="3155504" algn="l" defTabSz="1577751" rtl="0" eaLnBrk="1" latinLnBrk="0" hangingPunct="1">
        <a:defRPr sz="3107" kern="1200">
          <a:solidFill>
            <a:schemeClr val="tx1"/>
          </a:solidFill>
          <a:latin typeface="+mn-lt"/>
          <a:ea typeface="+mn-ea"/>
          <a:cs typeface="+mn-cs"/>
        </a:defRPr>
      </a:lvl5pPr>
      <a:lvl6pPr marL="3944380" algn="l" defTabSz="1577751" rtl="0" eaLnBrk="1" latinLnBrk="0" hangingPunct="1">
        <a:defRPr sz="3107" kern="1200">
          <a:solidFill>
            <a:schemeClr val="tx1"/>
          </a:solidFill>
          <a:latin typeface="+mn-lt"/>
          <a:ea typeface="+mn-ea"/>
          <a:cs typeface="+mn-cs"/>
        </a:defRPr>
      </a:lvl6pPr>
      <a:lvl7pPr marL="4733255" algn="l" defTabSz="1577751" rtl="0" eaLnBrk="1" latinLnBrk="0" hangingPunct="1">
        <a:defRPr sz="3107" kern="1200">
          <a:solidFill>
            <a:schemeClr val="tx1"/>
          </a:solidFill>
          <a:latin typeface="+mn-lt"/>
          <a:ea typeface="+mn-ea"/>
          <a:cs typeface="+mn-cs"/>
        </a:defRPr>
      </a:lvl7pPr>
      <a:lvl8pPr marL="5522131" algn="l" defTabSz="1577751" rtl="0" eaLnBrk="1" latinLnBrk="0" hangingPunct="1">
        <a:defRPr sz="3107" kern="1200">
          <a:solidFill>
            <a:schemeClr val="tx1"/>
          </a:solidFill>
          <a:latin typeface="+mn-lt"/>
          <a:ea typeface="+mn-ea"/>
          <a:cs typeface="+mn-cs"/>
        </a:defRPr>
      </a:lvl8pPr>
      <a:lvl9pPr marL="6311006" algn="l" defTabSz="1577751" rtl="0" eaLnBrk="1" latinLnBrk="0" hangingPunct="1">
        <a:defRPr sz="31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acl.gov/sites/default/files/programs/2020-10/TitleVI_Data%20Viz_Infographic_User_Guide_101320_508.pdf" TargetMode="Externa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hyperlink" Target="https://youtu.be/ItUpB-HFS8c" TargetMode="External"/><Relationship Id="rId4" Type="http://schemas.openxmlformats.org/officeDocument/2006/relationships/hyperlink" Target="http://olderindians.acl.gov/docs/Title%20VI%20Webinar_Title%20VI%20Infographic.10.14.20.ppt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hyperlink" Target="http://olderindians.acl.gov/docs/Title%20VI%20Webinar%20-%20August%2012%20recording.mp3" TargetMode="External"/><Relationship Id="rId5" Type="http://schemas.openxmlformats.org/officeDocument/2006/relationships/hyperlink" Target="http://olderindians.acl.gov/docs/Title%20VI%20Webinar%20-%20Eval%20Toolkit%20Aug%2012.508C.pptx" TargetMode="External"/><Relationship Id="rId4" Type="http://schemas.openxmlformats.org/officeDocument/2006/relationships/hyperlink" Target="https://acl.gov/sites/default/files/programs/2020-08/Evaluation_Tool_User_Guide_Final__508.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risten.Hudgins@acl.hhs.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tel:+12064205032,,874866474# " TargetMode="External"/><Relationship Id="rId4" Type="http://schemas.openxmlformats.org/officeDocument/2006/relationships/hyperlink" Target="https://teams.microsoft.com/l/meetup-join/19%3ameeting_MDFlMzBjMzEtYzdmOS00OTQ4LThmZGQtNjhkYWZmYzUxZWUw%40thread.v2/0?context=%7b%22Tid%22%3a%22d58addea-5053-4a80-8499-ba4d944910df%22%2c%22Oid%22%3a%22654b6c26-f890-4057-8c82-dfe9a26ccc2f%22%7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ED64-873B-4B2C-809B-42730A79485A}"/>
              </a:ext>
            </a:extLst>
          </p:cNvPr>
          <p:cNvSpPr>
            <a:spLocks noGrp="1"/>
          </p:cNvSpPr>
          <p:nvPr>
            <p:ph type="ctrTitle" idx="4294967295"/>
          </p:nvPr>
        </p:nvSpPr>
        <p:spPr>
          <a:xfrm>
            <a:off x="3443855" y="3429000"/>
            <a:ext cx="8748147" cy="2387600"/>
          </a:xfrm>
        </p:spPr>
        <p:txBody>
          <a:bodyPr>
            <a:normAutofit/>
          </a:bodyPr>
          <a:lstStyle/>
          <a:p>
            <a:r>
              <a:rPr lang="en-US" sz="4800" b="1" dirty="0"/>
              <a:t>ACL Title VI Data Tools: </a:t>
            </a:r>
            <a:br>
              <a:rPr lang="en-US" dirty="0"/>
            </a:br>
            <a:r>
              <a:rPr lang="en-US" dirty="0"/>
              <a:t>What We Have, How You Can Use It</a:t>
            </a:r>
            <a:br>
              <a:rPr lang="en-US" dirty="0"/>
            </a:br>
            <a:endParaRPr lang="en-US" sz="2500" dirty="0"/>
          </a:p>
        </p:txBody>
      </p:sp>
    </p:spTree>
    <p:extLst>
      <p:ext uri="{BB962C8B-B14F-4D97-AF65-F5344CB8AC3E}">
        <p14:creationId xmlns:p14="http://schemas.microsoft.com/office/powerpoint/2010/main" val="22478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Green circle highlighting Custom Tables and Title VI secretary by Tribal Organization section">
            <a:extLst>
              <a:ext uri="{FF2B5EF4-FFF2-40B4-BE49-F238E27FC236}">
                <a16:creationId xmlns:a16="http://schemas.microsoft.com/office/drawing/2014/main" id="{EC617084-1718-4678-AA34-6A93C1333CCD}"/>
              </a:ext>
              <a:ext uri="{C183D7F6-B498-43B3-948B-1728B52AA6E4}">
                <adec:decorative xmlns:adec="http://schemas.microsoft.com/office/drawing/2017/decorative" val="0"/>
              </a:ext>
            </a:extLst>
          </p:cNvPr>
          <p:cNvGrpSpPr/>
          <p:nvPr/>
        </p:nvGrpSpPr>
        <p:grpSpPr>
          <a:xfrm>
            <a:off x="5977720" y="1352732"/>
            <a:ext cx="6025010" cy="5367799"/>
            <a:chOff x="5977720" y="1352732"/>
            <a:chExt cx="6025010" cy="5367799"/>
          </a:xfrm>
        </p:grpSpPr>
        <p:grpSp>
          <p:nvGrpSpPr>
            <p:cNvPr id="9" name="Group 8">
              <a:extLst>
                <a:ext uri="{FF2B5EF4-FFF2-40B4-BE49-F238E27FC236}">
                  <a16:creationId xmlns:a16="http://schemas.microsoft.com/office/drawing/2014/main" id="{9B74119D-3F88-410E-A4EC-CF629EE78F04}"/>
                </a:ext>
              </a:extLst>
            </p:cNvPr>
            <p:cNvGrpSpPr/>
            <p:nvPr/>
          </p:nvGrpSpPr>
          <p:grpSpPr>
            <a:xfrm>
              <a:off x="6096000" y="1352732"/>
              <a:ext cx="5906730" cy="5367799"/>
              <a:chOff x="6096000" y="1352732"/>
              <a:chExt cx="5906730" cy="5367799"/>
            </a:xfrm>
          </p:grpSpPr>
          <p:pic>
            <p:nvPicPr>
              <p:cNvPr id="7" name="Picture 6">
                <a:extLst>
                  <a:ext uri="{FF2B5EF4-FFF2-40B4-BE49-F238E27FC236}">
                    <a16:creationId xmlns:a16="http://schemas.microsoft.com/office/drawing/2014/main" id="{95908948-1134-4B82-A1BD-4C0EF0E1E926}"/>
                  </a:ext>
                </a:extLst>
              </p:cNvPr>
              <p:cNvPicPr>
                <a:picLocks noChangeAspect="1"/>
              </p:cNvPicPr>
              <p:nvPr/>
            </p:nvPicPr>
            <p:blipFill>
              <a:blip r:embed="rId3"/>
              <a:stretch>
                <a:fillRect/>
              </a:stretch>
            </p:blipFill>
            <p:spPr>
              <a:xfrm>
                <a:off x="6096000" y="1352732"/>
                <a:ext cx="5906730" cy="5367799"/>
              </a:xfrm>
              <a:prstGeom prst="rect">
                <a:avLst/>
              </a:prstGeom>
              <a:ln>
                <a:solidFill>
                  <a:schemeClr val="tx1"/>
                </a:solidFill>
              </a:ln>
            </p:spPr>
          </p:pic>
          <p:sp>
            <p:nvSpPr>
              <p:cNvPr id="8" name="Oval 7">
                <a:extLst>
                  <a:ext uri="{FF2B5EF4-FFF2-40B4-BE49-F238E27FC236}">
                    <a16:creationId xmlns:a16="http://schemas.microsoft.com/office/drawing/2014/main" id="{A0E9AC50-D94A-4C63-9B70-52FF822A9841}"/>
                  </a:ext>
                </a:extLst>
              </p:cNvPr>
              <p:cNvSpPr/>
              <p:nvPr/>
            </p:nvSpPr>
            <p:spPr>
              <a:xfrm>
                <a:off x="8463926" y="1651380"/>
                <a:ext cx="966677" cy="403468"/>
              </a:xfrm>
              <a:prstGeom prst="ellipse">
                <a:avLst/>
              </a:prstGeom>
              <a:noFill/>
              <a:ln w="635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D5A52376-B181-41C6-92A2-C4E07F51A769}"/>
                </a:ext>
              </a:extLst>
            </p:cNvPr>
            <p:cNvSpPr/>
            <p:nvPr/>
          </p:nvSpPr>
          <p:spPr>
            <a:xfrm>
              <a:off x="5977720" y="5049673"/>
              <a:ext cx="2893326" cy="928046"/>
            </a:xfrm>
            <a:prstGeom prst="ellipse">
              <a:avLst/>
            </a:prstGeom>
            <a:noFill/>
            <a:ln w="635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descr="Green circle highlighting State profiles on ACL Database">
            <a:extLst>
              <a:ext uri="{FF2B5EF4-FFF2-40B4-BE49-F238E27FC236}">
                <a16:creationId xmlns:a16="http://schemas.microsoft.com/office/drawing/2014/main" id="{61E69F0A-C35D-4394-9AFF-7D5D643572A4}"/>
              </a:ext>
              <a:ext uri="{C183D7F6-B498-43B3-948B-1728B52AA6E4}">
                <adec:decorative xmlns:adec="http://schemas.microsoft.com/office/drawing/2017/decorative" val="0"/>
              </a:ext>
            </a:extLst>
          </p:cNvPr>
          <p:cNvGrpSpPr/>
          <p:nvPr/>
        </p:nvGrpSpPr>
        <p:grpSpPr>
          <a:xfrm>
            <a:off x="363940" y="1323833"/>
            <a:ext cx="5257803" cy="5396698"/>
            <a:chOff x="2391392" y="365127"/>
            <a:chExt cx="6239250" cy="6300923"/>
          </a:xfrm>
        </p:grpSpPr>
        <p:pic>
          <p:nvPicPr>
            <p:cNvPr id="6" name="Picture 5"/>
            <p:cNvPicPr>
              <a:picLocks noChangeAspect="1"/>
            </p:cNvPicPr>
            <p:nvPr/>
          </p:nvPicPr>
          <p:blipFill>
            <a:blip r:embed="rId4"/>
            <a:stretch>
              <a:fillRect/>
            </a:stretch>
          </p:blipFill>
          <p:spPr>
            <a:xfrm>
              <a:off x="2391392" y="365127"/>
              <a:ext cx="6239250" cy="6300923"/>
            </a:xfrm>
            <a:prstGeom prst="rect">
              <a:avLst/>
            </a:prstGeom>
          </p:spPr>
        </p:pic>
        <p:sp>
          <p:nvSpPr>
            <p:cNvPr id="3" name="Oval 2"/>
            <p:cNvSpPr/>
            <p:nvPr/>
          </p:nvSpPr>
          <p:spPr>
            <a:xfrm>
              <a:off x="4000786" y="595562"/>
              <a:ext cx="1103468" cy="623063"/>
            </a:xfrm>
            <a:prstGeom prst="ellipse">
              <a:avLst/>
            </a:prstGeom>
            <a:noFill/>
            <a:ln w="635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1AA7D7-1A9C-46C3-9A0E-EEA76627F700}"/>
              </a:ext>
              <a:ext uri="{C183D7F6-B498-43B3-948B-1728B52AA6E4}">
                <adec:decorative xmlns:adec="http://schemas.microsoft.com/office/drawing/2017/decorative" val="1"/>
              </a:ext>
            </a:extLst>
          </p:cNvPr>
          <p:cNvSpPr>
            <a:spLocks noGrp="1"/>
          </p:cNvSpPr>
          <p:nvPr>
            <p:ph type="title"/>
          </p:nvPr>
        </p:nvSpPr>
        <p:spPr/>
        <p:txBody>
          <a:bodyPr/>
          <a:lstStyle/>
          <a:p>
            <a:r>
              <a:rPr lang="en-US" dirty="0"/>
              <a:t>Navigating AGID</a:t>
            </a:r>
          </a:p>
        </p:txBody>
      </p:sp>
    </p:spTree>
    <p:extLst>
      <p:ext uri="{BB962C8B-B14F-4D97-AF65-F5344CB8AC3E}">
        <p14:creationId xmlns:p14="http://schemas.microsoft.com/office/powerpoint/2010/main" val="13361153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00C694-80B3-44C1-96AB-201868F96FF0}"/>
              </a:ext>
              <a:ext uri="{C183D7F6-B498-43B3-948B-1728B52AA6E4}">
                <adec:decorative xmlns:adec="http://schemas.microsoft.com/office/drawing/2017/decorative" val="1"/>
              </a:ext>
            </a:extLst>
          </p:cNvPr>
          <p:cNvSpPr txBox="1"/>
          <p:nvPr/>
        </p:nvSpPr>
        <p:spPr>
          <a:xfrm>
            <a:off x="6212264" y="5925799"/>
            <a:ext cx="5265503" cy="923330"/>
          </a:xfrm>
          <a:prstGeom prst="rect">
            <a:avLst/>
          </a:prstGeom>
          <a:noFill/>
        </p:spPr>
        <p:txBody>
          <a:bodyPr wrap="square" rtlCol="0">
            <a:spAutoFit/>
          </a:bodyPr>
          <a:lstStyle/>
          <a:p>
            <a:pPr marL="742950" lvl="1" indent="-285750">
              <a:buFont typeface="Wingdings" panose="05000000000000000000" pitchFamily="2" charset="2"/>
              <a:buChar char="ü"/>
            </a:pPr>
            <a:r>
              <a:rPr lang="en-US" dirty="0">
                <a:solidFill>
                  <a:srgbClr val="0070C0"/>
                </a:solidFill>
                <a:hlinkClick r:id="rId3">
                  <a:extLst>
                    <a:ext uri="{A12FA001-AC4F-418D-AE19-62706E023703}">
                      <ahyp:hlinkClr xmlns:ahyp="http://schemas.microsoft.com/office/drawing/2018/hyperlinkcolor" val="tx"/>
                    </a:ext>
                  </a:extLst>
                </a:hlinkClick>
              </a:rPr>
              <a:t>Infographic Tool User Guide</a:t>
            </a:r>
            <a:endParaRPr lang="en-US" dirty="0">
              <a:solidFill>
                <a:srgbClr val="0070C0"/>
              </a:solidFill>
            </a:endParaRPr>
          </a:p>
          <a:p>
            <a:pPr marL="742950" lvl="1" indent="-285750">
              <a:buFont typeface="Wingdings" panose="05000000000000000000" pitchFamily="2" charset="2"/>
              <a:buChar char="ü"/>
            </a:pPr>
            <a:r>
              <a:rPr lang="en-US" dirty="0">
                <a:solidFill>
                  <a:srgbClr val="0070C0"/>
                </a:solidFill>
                <a:hlinkClick r:id="rId4">
                  <a:extLst>
                    <a:ext uri="{A12FA001-AC4F-418D-AE19-62706E023703}">
                      <ahyp:hlinkClr xmlns:ahyp="http://schemas.microsoft.com/office/drawing/2018/hyperlinkcolor" val="tx"/>
                    </a:ext>
                  </a:extLst>
                </a:hlinkClick>
              </a:rPr>
              <a:t>Infographic Tool Slide Deck</a:t>
            </a:r>
            <a:endParaRPr lang="en-US" dirty="0">
              <a:solidFill>
                <a:srgbClr val="0070C0"/>
              </a:solidFill>
            </a:endParaRPr>
          </a:p>
          <a:p>
            <a:pPr marL="742950" lvl="1" indent="-285750">
              <a:buFont typeface="Wingdings" panose="05000000000000000000" pitchFamily="2" charset="2"/>
              <a:buChar char="ü"/>
            </a:pPr>
            <a:r>
              <a:rPr lang="en-US" dirty="0">
                <a:solidFill>
                  <a:srgbClr val="0070C0"/>
                </a:solidFill>
                <a:hlinkClick r:id="rId5">
                  <a:extLst>
                    <a:ext uri="{A12FA001-AC4F-418D-AE19-62706E023703}">
                      <ahyp:hlinkClr xmlns:ahyp="http://schemas.microsoft.com/office/drawing/2018/hyperlinkcolor" val="tx"/>
                    </a:ext>
                  </a:extLst>
                </a:hlinkClick>
              </a:rPr>
              <a:t>Infographic Link Presentation Recording</a:t>
            </a:r>
            <a:endParaRPr lang="en-US" dirty="0">
              <a:solidFill>
                <a:srgbClr val="0070C0"/>
              </a:solidFill>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1DB5379B-6F0A-3548-AC69-0D2DB46577D4}" type="slidenum">
              <a:rPr lang="en-US" smtClean="0"/>
              <a:pPr/>
              <a:t>11</a:t>
            </a:fld>
            <a:endParaRPr lang="en-US" dirty="0"/>
          </a:p>
        </p:txBody>
      </p:sp>
      <p:sp>
        <p:nvSpPr>
          <p:cNvPr id="28" name="TextBox 27">
            <a:extLst>
              <a:ext uri="{FF2B5EF4-FFF2-40B4-BE49-F238E27FC236}">
                <a16:creationId xmlns:a16="http://schemas.microsoft.com/office/drawing/2014/main" id="{BC6DDD0C-FFBA-4837-84F1-793A94DD1312}"/>
              </a:ext>
              <a:ext uri="{C183D7F6-B498-43B3-948B-1728B52AA6E4}">
                <adec:decorative xmlns:adec="http://schemas.microsoft.com/office/drawing/2017/decorative" val="1"/>
              </a:ext>
            </a:extLst>
          </p:cNvPr>
          <p:cNvSpPr txBox="1"/>
          <p:nvPr/>
        </p:nvSpPr>
        <p:spPr>
          <a:xfrm>
            <a:off x="5886407" y="4811260"/>
            <a:ext cx="6055835" cy="769441"/>
          </a:xfrm>
          <a:prstGeom prst="rect">
            <a:avLst/>
          </a:prstGeom>
          <a:noFill/>
        </p:spPr>
        <p:txBody>
          <a:bodyPr wrap="square" rtlCol="0">
            <a:spAutoFit/>
          </a:bodyPr>
          <a:lstStyle/>
          <a:p>
            <a:pPr marL="342891" indent="-342891">
              <a:buFont typeface="Wingdings" panose="05000000000000000000" pitchFamily="2" charset="2"/>
              <a:buChar char="v"/>
            </a:pPr>
            <a:r>
              <a:rPr lang="en-US" sz="2200" dirty="0"/>
              <a:t>This tool is made up of a PDF User Guide and an Excel Infographic Worksheet</a:t>
            </a:r>
          </a:p>
        </p:txBody>
      </p:sp>
      <p:grpSp>
        <p:nvGrpSpPr>
          <p:cNvPr id="26" name="Group 25" descr="Program Delivery and Participation site">
            <a:extLst>
              <a:ext uri="{FF2B5EF4-FFF2-40B4-BE49-F238E27FC236}">
                <a16:creationId xmlns:a16="http://schemas.microsoft.com/office/drawing/2014/main" id="{CD746012-4E0D-4208-9A2D-5B1489F364DF}"/>
              </a:ext>
              <a:ext uri="{C183D7F6-B498-43B3-948B-1728B52AA6E4}">
                <adec:decorative xmlns:adec="http://schemas.microsoft.com/office/drawing/2017/decorative" val="0"/>
              </a:ext>
            </a:extLst>
          </p:cNvPr>
          <p:cNvGrpSpPr/>
          <p:nvPr/>
        </p:nvGrpSpPr>
        <p:grpSpPr>
          <a:xfrm>
            <a:off x="7449031" y="1223352"/>
            <a:ext cx="4244661" cy="3406679"/>
            <a:chOff x="6114968" y="2944831"/>
            <a:chExt cx="4630730" cy="3466618"/>
          </a:xfrm>
        </p:grpSpPr>
        <p:pic>
          <p:nvPicPr>
            <p:cNvPr id="11" name="Picture 10" descr="Program Delivery and Participation and Program Improvement"/>
            <p:cNvPicPr/>
            <p:nvPr/>
          </p:nvPicPr>
          <p:blipFill>
            <a:blip r:embed="rId6" cstate="print">
              <a:extLst>
                <a:ext uri="{28A0092B-C50C-407E-A947-70E740481C1C}">
                  <a14:useLocalDpi xmlns:a14="http://schemas.microsoft.com/office/drawing/2010/main" val="0"/>
                </a:ext>
              </a:extLst>
            </a:blip>
            <a:stretch>
              <a:fillRect/>
            </a:stretch>
          </p:blipFill>
          <p:spPr>
            <a:xfrm>
              <a:off x="6114968" y="2971429"/>
              <a:ext cx="2619375" cy="3381375"/>
            </a:xfrm>
            <a:prstGeom prst="rect">
              <a:avLst/>
            </a:prstGeom>
            <a:ln>
              <a:noFill/>
            </a:ln>
            <a:effectLst>
              <a:outerShdw blurRad="190500" algn="tl" rotWithShape="0">
                <a:srgbClr val="000000">
                  <a:alpha val="70000"/>
                </a:srgbClr>
              </a:outerShdw>
            </a:effectLst>
          </p:spPr>
        </p:pic>
        <p:grpSp>
          <p:nvGrpSpPr>
            <p:cNvPr id="25" name="Group 24">
              <a:extLst>
                <a:ext uri="{FF2B5EF4-FFF2-40B4-BE49-F238E27FC236}">
                  <a16:creationId xmlns:a16="http://schemas.microsoft.com/office/drawing/2014/main" id="{EBA60226-A6DB-408A-8826-5954098452C3}"/>
                </a:ext>
              </a:extLst>
            </p:cNvPr>
            <p:cNvGrpSpPr/>
            <p:nvPr/>
          </p:nvGrpSpPr>
          <p:grpSpPr>
            <a:xfrm>
              <a:off x="8690174" y="2944831"/>
              <a:ext cx="2055524" cy="3466618"/>
              <a:chOff x="8690174" y="2944831"/>
              <a:chExt cx="2055524" cy="3466618"/>
            </a:xfrm>
          </p:grpSpPr>
          <p:sp>
            <p:nvSpPr>
              <p:cNvPr id="17" name="Right Bracket 16">
                <a:extLst>
                  <a:ext uri="{C183D7F6-B498-43B3-948B-1728B52AA6E4}">
                    <adec:decorative xmlns:adec="http://schemas.microsoft.com/office/drawing/2017/decorative" val="1"/>
                  </a:ext>
                </a:extLst>
              </p:cNvPr>
              <p:cNvSpPr/>
              <p:nvPr/>
            </p:nvSpPr>
            <p:spPr>
              <a:xfrm>
                <a:off x="8720205" y="2944831"/>
                <a:ext cx="149166" cy="2047514"/>
              </a:xfrm>
              <a:prstGeom prst="rightBracket">
                <a:avLst/>
              </a:prstGeom>
              <a:ln>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8" name="Rectangle 17"/>
              <p:cNvSpPr/>
              <p:nvPr/>
            </p:nvSpPr>
            <p:spPr>
              <a:xfrm>
                <a:off x="8690174" y="3572596"/>
                <a:ext cx="1955301" cy="939576"/>
              </a:xfrm>
              <a:prstGeom prst="rect">
                <a:avLst/>
              </a:prstGeom>
            </p:spPr>
            <p:txBody>
              <a:bodyPr wrap="square">
                <a:spAutoFit/>
              </a:bodyPr>
              <a:lstStyle/>
              <a:p>
                <a:pPr marL="168270" lvl="1"/>
                <a:r>
                  <a:rPr lang="en-US" b="1" dirty="0">
                    <a:solidFill>
                      <a:schemeClr val="tx1">
                        <a:lumMod val="50000"/>
                        <a:lumOff val="50000"/>
                      </a:schemeClr>
                    </a:solidFill>
                  </a:rPr>
                  <a:t>Program Delivery and Participation</a:t>
                </a:r>
              </a:p>
            </p:txBody>
          </p:sp>
          <p:sp>
            <p:nvSpPr>
              <p:cNvPr id="19" name="Right Bracket 18">
                <a:extLst>
                  <a:ext uri="{C183D7F6-B498-43B3-948B-1728B52AA6E4}">
                    <adec:decorative xmlns:adec="http://schemas.microsoft.com/office/drawing/2017/decorative" val="1"/>
                  </a:ext>
                </a:extLst>
              </p:cNvPr>
              <p:cNvSpPr/>
              <p:nvPr/>
            </p:nvSpPr>
            <p:spPr>
              <a:xfrm>
                <a:off x="8703862" y="5063315"/>
                <a:ext cx="166704" cy="1348134"/>
              </a:xfrm>
              <a:prstGeom prst="rightBracket">
                <a:avLst/>
              </a:prstGeom>
              <a:ln>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20" name="Rectangle 19"/>
              <p:cNvSpPr/>
              <p:nvPr/>
            </p:nvSpPr>
            <p:spPr>
              <a:xfrm>
                <a:off x="8707993" y="5435574"/>
                <a:ext cx="2037705" cy="657703"/>
              </a:xfrm>
              <a:prstGeom prst="rect">
                <a:avLst/>
              </a:prstGeom>
            </p:spPr>
            <p:txBody>
              <a:bodyPr wrap="none">
                <a:spAutoFit/>
              </a:bodyPr>
              <a:lstStyle/>
              <a:p>
                <a:pPr marL="168270" lvl="1"/>
                <a:r>
                  <a:rPr lang="en-US" b="1" dirty="0">
                    <a:solidFill>
                      <a:schemeClr val="tx1">
                        <a:lumMod val="50000"/>
                        <a:lumOff val="50000"/>
                      </a:schemeClr>
                    </a:solidFill>
                  </a:rPr>
                  <a:t>Program </a:t>
                </a:r>
              </a:p>
              <a:p>
                <a:pPr marL="168270" lvl="1"/>
                <a:r>
                  <a:rPr lang="en-US" b="1" dirty="0">
                    <a:solidFill>
                      <a:schemeClr val="tx1">
                        <a:lumMod val="50000"/>
                        <a:lumOff val="50000"/>
                      </a:schemeClr>
                    </a:solidFill>
                  </a:rPr>
                  <a:t>Improvement </a:t>
                </a:r>
              </a:p>
            </p:txBody>
          </p:sp>
        </p:grpSp>
      </p:grpSp>
      <p:grpSp>
        <p:nvGrpSpPr>
          <p:cNvPr id="24" name="Group 23">
            <a:extLst>
              <a:ext uri="{FF2B5EF4-FFF2-40B4-BE49-F238E27FC236}">
                <a16:creationId xmlns:a16="http://schemas.microsoft.com/office/drawing/2014/main" id="{CD4BF9CF-E6BF-451E-8EA5-5ABFA7A67520}"/>
              </a:ext>
              <a:ext uri="{C183D7F6-B498-43B3-948B-1728B52AA6E4}">
                <adec:decorative xmlns:adec="http://schemas.microsoft.com/office/drawing/2017/decorative" val="1"/>
              </a:ext>
            </a:extLst>
          </p:cNvPr>
          <p:cNvGrpSpPr/>
          <p:nvPr/>
        </p:nvGrpSpPr>
        <p:grpSpPr>
          <a:xfrm>
            <a:off x="1154115" y="3146160"/>
            <a:ext cx="5459355" cy="3503571"/>
            <a:chOff x="1626936" y="1041843"/>
            <a:chExt cx="5668825" cy="3500043"/>
          </a:xfrm>
        </p:grpSpPr>
        <p:grpSp>
          <p:nvGrpSpPr>
            <p:cNvPr id="23" name="Group 22">
              <a:extLst>
                <a:ext uri="{FF2B5EF4-FFF2-40B4-BE49-F238E27FC236}">
                  <a16:creationId xmlns:a16="http://schemas.microsoft.com/office/drawing/2014/main" id="{F0B886A5-F3A2-45D1-A0DA-9370F8EC0068}"/>
                </a:ext>
              </a:extLst>
            </p:cNvPr>
            <p:cNvGrpSpPr/>
            <p:nvPr/>
          </p:nvGrpSpPr>
          <p:grpSpPr>
            <a:xfrm>
              <a:off x="1626936" y="1140632"/>
              <a:ext cx="5129022" cy="3401254"/>
              <a:chOff x="1626936" y="1140632"/>
              <a:chExt cx="5129022" cy="3401254"/>
            </a:xfrm>
          </p:grpSpPr>
          <p:pic>
            <p:nvPicPr>
              <p:cNvPr id="9" name="Picture 8" descr="Title VI Programs site"/>
              <p:cNvPicPr/>
              <p:nvPr/>
            </p:nvPicPr>
            <p:blipFill>
              <a:blip r:embed="rId7">
                <a:extLst>
                  <a:ext uri="{28A0092B-C50C-407E-A947-70E740481C1C}">
                    <a14:useLocalDpi xmlns:a14="http://schemas.microsoft.com/office/drawing/2010/main" val="0"/>
                  </a:ext>
                </a:extLst>
              </a:blip>
              <a:stretch>
                <a:fillRect/>
              </a:stretch>
            </p:blipFill>
            <p:spPr>
              <a:xfrm>
                <a:off x="1626936" y="1187816"/>
                <a:ext cx="2587625" cy="3354070"/>
              </a:xfrm>
              <a:prstGeom prst="rect">
                <a:avLst/>
              </a:prstGeom>
              <a:ln>
                <a:noFill/>
              </a:ln>
              <a:effectLst>
                <a:outerShdw blurRad="190500" algn="tl" rotWithShape="0">
                  <a:srgbClr val="000000">
                    <a:alpha val="70000"/>
                  </a:srgbClr>
                </a:outerShdw>
              </a:effectLst>
            </p:spPr>
          </p:pic>
          <p:sp>
            <p:nvSpPr>
              <p:cNvPr id="3" name="Right Bracket 2">
                <a:extLst>
                  <a:ext uri="{C183D7F6-B498-43B3-948B-1728B52AA6E4}">
                    <adec:decorative xmlns:adec="http://schemas.microsoft.com/office/drawing/2017/decorative" val="1"/>
                  </a:ext>
                </a:extLst>
              </p:cNvPr>
              <p:cNvSpPr/>
              <p:nvPr/>
            </p:nvSpPr>
            <p:spPr>
              <a:xfrm>
                <a:off x="4385524" y="1140632"/>
                <a:ext cx="69041" cy="171755"/>
              </a:xfrm>
              <a:prstGeom prst="rightBracket">
                <a:avLst/>
              </a:prstGeom>
              <a:ln>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3" name="Right Bracket 12">
                <a:extLst>
                  <a:ext uri="{C183D7F6-B498-43B3-948B-1728B52AA6E4}">
                    <adec:decorative xmlns:adec="http://schemas.microsoft.com/office/drawing/2017/decorative" val="1"/>
                  </a:ext>
                </a:extLst>
              </p:cNvPr>
              <p:cNvSpPr/>
              <p:nvPr/>
            </p:nvSpPr>
            <p:spPr>
              <a:xfrm>
                <a:off x="4382425" y="1356058"/>
                <a:ext cx="75241" cy="1512301"/>
              </a:xfrm>
              <a:prstGeom prst="rightBracket">
                <a:avLst/>
              </a:prstGeom>
              <a:ln>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4" name="Rectangle 13"/>
              <p:cNvSpPr/>
              <p:nvPr/>
            </p:nvSpPr>
            <p:spPr>
              <a:xfrm>
                <a:off x="4243572" y="1952209"/>
                <a:ext cx="2512386" cy="645680"/>
              </a:xfrm>
              <a:prstGeom prst="rect">
                <a:avLst/>
              </a:prstGeom>
            </p:spPr>
            <p:txBody>
              <a:bodyPr wrap="square">
                <a:spAutoFit/>
              </a:bodyPr>
              <a:lstStyle/>
              <a:p>
                <a:pPr marL="168270" lvl="1"/>
                <a:r>
                  <a:rPr lang="en-US" b="1" dirty="0">
                    <a:solidFill>
                      <a:schemeClr val="tx1">
                        <a:lumMod val="50000"/>
                        <a:lumOff val="50000"/>
                      </a:schemeClr>
                    </a:solidFill>
                  </a:rPr>
                  <a:t>Overview of Title VI Program </a:t>
                </a:r>
              </a:p>
            </p:txBody>
          </p:sp>
          <p:sp>
            <p:nvSpPr>
              <p:cNvPr id="15" name="Right Bracket 14">
                <a:extLst>
                  <a:ext uri="{C183D7F6-B498-43B3-948B-1728B52AA6E4}">
                    <adec:decorative xmlns:adec="http://schemas.microsoft.com/office/drawing/2017/decorative" val="1"/>
                  </a:ext>
                </a:extLst>
              </p:cNvPr>
              <p:cNvSpPr/>
              <p:nvPr/>
            </p:nvSpPr>
            <p:spPr>
              <a:xfrm>
                <a:off x="4382425" y="2920745"/>
                <a:ext cx="82665" cy="1621141"/>
              </a:xfrm>
              <a:prstGeom prst="rightBracket">
                <a:avLst/>
              </a:prstGeom>
              <a:ln>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6" name="Rectangle 15"/>
              <p:cNvSpPr/>
              <p:nvPr/>
            </p:nvSpPr>
            <p:spPr>
              <a:xfrm>
                <a:off x="4268893" y="3502068"/>
                <a:ext cx="1779693" cy="368960"/>
              </a:xfrm>
              <a:prstGeom prst="rect">
                <a:avLst/>
              </a:prstGeom>
            </p:spPr>
            <p:txBody>
              <a:bodyPr wrap="none">
                <a:spAutoFit/>
              </a:bodyPr>
              <a:lstStyle/>
              <a:p>
                <a:pPr marL="168270" lvl="1"/>
                <a:r>
                  <a:rPr lang="en-US" b="1" dirty="0">
                    <a:solidFill>
                      <a:schemeClr val="tx1">
                        <a:lumMod val="50000"/>
                        <a:lumOff val="50000"/>
                      </a:schemeClr>
                    </a:solidFill>
                  </a:rPr>
                  <a:t>Elder Profile</a:t>
                </a:r>
              </a:p>
            </p:txBody>
          </p:sp>
        </p:grpSp>
        <p:sp>
          <p:nvSpPr>
            <p:cNvPr id="21" name="Rectangle 20"/>
            <p:cNvSpPr/>
            <p:nvPr/>
          </p:nvSpPr>
          <p:spPr>
            <a:xfrm>
              <a:off x="4268893" y="1041843"/>
              <a:ext cx="3026868" cy="368960"/>
            </a:xfrm>
            <a:prstGeom prst="rect">
              <a:avLst/>
            </a:prstGeom>
          </p:spPr>
          <p:txBody>
            <a:bodyPr wrap="square">
              <a:spAutoFit/>
            </a:bodyPr>
            <a:lstStyle/>
            <a:p>
              <a:pPr marL="168270" lvl="1"/>
              <a:r>
                <a:rPr lang="en-US" b="1" dirty="0">
                  <a:solidFill>
                    <a:schemeClr val="tx1">
                      <a:lumMod val="50000"/>
                      <a:lumOff val="50000"/>
                    </a:schemeClr>
                  </a:solidFill>
                </a:rPr>
                <a:t>Grantee Name and Year</a:t>
              </a:r>
            </a:p>
          </p:txBody>
        </p:sp>
      </p:grpSp>
      <p:sp>
        <p:nvSpPr>
          <p:cNvPr id="27" name="TextBox 26">
            <a:extLst>
              <a:ext uri="{FF2B5EF4-FFF2-40B4-BE49-F238E27FC236}">
                <a16:creationId xmlns:a16="http://schemas.microsoft.com/office/drawing/2014/main" id="{D7D14758-6598-4634-8E61-3EA48E539C64}"/>
              </a:ext>
              <a:ext uri="{C183D7F6-B498-43B3-948B-1728B52AA6E4}">
                <adec:decorative xmlns:adec="http://schemas.microsoft.com/office/drawing/2017/decorative" val="1"/>
              </a:ext>
            </a:extLst>
          </p:cNvPr>
          <p:cNvSpPr txBox="1"/>
          <p:nvPr/>
        </p:nvSpPr>
        <p:spPr>
          <a:xfrm>
            <a:off x="272721" y="1249654"/>
            <a:ext cx="6753727" cy="1785104"/>
          </a:xfrm>
          <a:prstGeom prst="rect">
            <a:avLst/>
          </a:prstGeom>
          <a:noFill/>
        </p:spPr>
        <p:txBody>
          <a:bodyPr wrap="square" rtlCol="0">
            <a:spAutoFit/>
          </a:bodyPr>
          <a:lstStyle/>
          <a:p>
            <a:pPr marL="342891" indent="-342891">
              <a:buFont typeface="Wingdings" panose="05000000000000000000" pitchFamily="2" charset="2"/>
              <a:buChar char="v"/>
            </a:pPr>
            <a:r>
              <a:rPr lang="en-US" sz="2200" dirty="0"/>
              <a:t>ACL created an Infographic tool to use PPR and UND Needs Assessment data to help Title VI grantees create a visual representation of what their programs are doing to share with stakeholders.</a:t>
            </a:r>
          </a:p>
        </p:txBody>
      </p:sp>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t>Title VI Infographic Toolkit</a:t>
            </a:r>
            <a:endParaRPr lang="pt-BR" dirty="0"/>
          </a:p>
        </p:txBody>
      </p:sp>
    </p:spTree>
    <p:extLst>
      <p:ext uri="{BB962C8B-B14F-4D97-AF65-F5344CB8AC3E}">
        <p14:creationId xmlns:p14="http://schemas.microsoft.com/office/powerpoint/2010/main" val="3953396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9DBE20-2337-416A-8EDC-71EA13B63D5C}"/>
              </a:ext>
            </a:extLst>
          </p:cNvPr>
          <p:cNvSpPr>
            <a:spLocks noGrp="1"/>
          </p:cNvSpPr>
          <p:nvPr>
            <p:ph type="title"/>
          </p:nvPr>
        </p:nvSpPr>
        <p:spPr/>
        <p:txBody>
          <a:bodyPr>
            <a:normAutofit/>
          </a:bodyPr>
          <a:lstStyle/>
          <a:p>
            <a:r>
              <a:rPr lang="en-US" dirty="0"/>
              <a:t>Title VI Evaluation Toolkit</a:t>
            </a:r>
          </a:p>
        </p:txBody>
      </p:sp>
      <p:sp>
        <p:nvSpPr>
          <p:cNvPr id="8" name="Content Placeholder 7">
            <a:extLst>
              <a:ext uri="{FF2B5EF4-FFF2-40B4-BE49-F238E27FC236}">
                <a16:creationId xmlns:a16="http://schemas.microsoft.com/office/drawing/2014/main" id="{714E43CA-1EDE-4839-8E57-CA8ABA4A77F0}"/>
              </a:ext>
              <a:ext uri="{C183D7F6-B498-43B3-948B-1728B52AA6E4}">
                <adec:decorative xmlns:adec="http://schemas.microsoft.com/office/drawing/2017/decorative" val="1"/>
              </a:ext>
            </a:extLst>
          </p:cNvPr>
          <p:cNvSpPr>
            <a:spLocks noGrp="1"/>
          </p:cNvSpPr>
          <p:nvPr>
            <p:ph type="body" sz="quarter" idx="11"/>
          </p:nvPr>
        </p:nvSpPr>
        <p:spPr/>
        <p:txBody>
          <a:bodyPr/>
          <a:lstStyle/>
          <a:p>
            <a:pPr marL="0" indent="0">
              <a:buNone/>
            </a:pPr>
            <a:endParaRPr lang="en-US" dirty="0"/>
          </a:p>
          <a:p>
            <a:pPr marL="0" indent="0">
              <a:buNone/>
            </a:pPr>
            <a:endParaRPr lang="en-US" dirty="0">
              <a:latin typeface="Calibri" panose="020F0502020204030204" pitchFamily="34" charset="0"/>
              <a:cs typeface="Calibri" panose="020F0502020204030204" pitchFamily="34" charset="0"/>
            </a:endParaRPr>
          </a:p>
        </p:txBody>
      </p:sp>
      <p:pic>
        <p:nvPicPr>
          <p:cNvPr id="2" name="Picture 1" descr="Example of a survey response spreadsheet">
            <a:extLst>
              <a:ext uri="{FF2B5EF4-FFF2-40B4-BE49-F238E27FC236}">
                <a16:creationId xmlns:a16="http://schemas.microsoft.com/office/drawing/2014/main" id="{B563D95B-83BA-490A-9A7D-011E7F752F9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838090" y="1583140"/>
            <a:ext cx="6194946" cy="3808443"/>
          </a:xfrm>
          <a:prstGeom prst="rect">
            <a:avLst/>
          </a:prstGeom>
        </p:spPr>
      </p:pic>
      <p:sp>
        <p:nvSpPr>
          <p:cNvPr id="6" name="Content Placeholder 2">
            <a:extLst>
              <a:ext uri="{FF2B5EF4-FFF2-40B4-BE49-F238E27FC236}">
                <a16:creationId xmlns:a16="http://schemas.microsoft.com/office/drawing/2014/main" id="{A899EE22-7DA6-40AB-B238-BB6B3330E319}"/>
              </a:ext>
            </a:extLst>
          </p:cNvPr>
          <p:cNvSpPr txBox="1">
            <a:spLocks/>
          </p:cNvSpPr>
          <p:nvPr/>
        </p:nvSpPr>
        <p:spPr>
          <a:xfrm>
            <a:off x="415646" y="1371602"/>
            <a:ext cx="5219132" cy="5081944"/>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t> </a:t>
            </a:r>
            <a:r>
              <a:rPr lang="en-US" sz="2200" dirty="0"/>
              <a:t>The Title VI Evaluation Toolkit is made up of an Excel Evaluation Workbook and a PDF User Guide. </a:t>
            </a:r>
          </a:p>
          <a:p>
            <a:pPr>
              <a:buFont typeface="Arial" panose="020B0604020202020204" pitchFamily="34" charset="0"/>
              <a:buChar char="►"/>
            </a:pPr>
            <a:r>
              <a:rPr lang="en-US" sz="2200" dirty="0"/>
              <a:t>The Excel Evaluation Workbook has suggested questions and answer categories for Part A/B and Part C grants (these are customizable by programs). </a:t>
            </a:r>
          </a:p>
          <a:p>
            <a:pPr>
              <a:buFont typeface="Arial" panose="020B0604020202020204" pitchFamily="34" charset="0"/>
              <a:buChar char="►"/>
            </a:pPr>
            <a:r>
              <a:rPr lang="en-US" sz="2200" dirty="0"/>
              <a:t>The PDF User Guide has instructions on how to use the Excel Evaluation Workbook as well as how to go about evaluating your program – from how to approach your survey to how to share the results. </a:t>
            </a:r>
          </a:p>
          <a:p>
            <a:pPr>
              <a:buFontTx/>
              <a:buChar char="►"/>
            </a:pPr>
            <a:endParaRPr lang="en-US" sz="2000" dirty="0"/>
          </a:p>
          <a:p>
            <a:endParaRPr lang="en-US" sz="2000" dirty="0"/>
          </a:p>
        </p:txBody>
      </p:sp>
      <p:sp>
        <p:nvSpPr>
          <p:cNvPr id="3" name="TextBox 2">
            <a:extLst>
              <a:ext uri="{FF2B5EF4-FFF2-40B4-BE49-F238E27FC236}">
                <a16:creationId xmlns:a16="http://schemas.microsoft.com/office/drawing/2014/main" id="{B588D666-370C-440F-9792-CEE207E777A5}"/>
              </a:ext>
            </a:extLst>
          </p:cNvPr>
          <p:cNvSpPr txBox="1"/>
          <p:nvPr/>
        </p:nvSpPr>
        <p:spPr>
          <a:xfrm>
            <a:off x="6557224" y="5698322"/>
            <a:ext cx="5219131" cy="923330"/>
          </a:xfrm>
          <a:prstGeom prst="rect">
            <a:avLst/>
          </a:prstGeom>
          <a:noFill/>
        </p:spPr>
        <p:txBody>
          <a:bodyPr wrap="square" rtlCol="0">
            <a:spAutoFit/>
          </a:bodyPr>
          <a:lstStyle/>
          <a:p>
            <a:pPr marL="742950" lvl="1" indent="-285750">
              <a:buFont typeface="Wingdings" panose="05000000000000000000" pitchFamily="2" charset="2"/>
              <a:buChar char="ü"/>
            </a:pPr>
            <a:r>
              <a:rPr lang="en-US" dirty="0">
                <a:solidFill>
                  <a:srgbClr val="0070C0"/>
                </a:solidFill>
                <a:hlinkClick r:id="rId4">
                  <a:extLst>
                    <a:ext uri="{A12FA001-AC4F-418D-AE19-62706E023703}">
                      <ahyp:hlinkClr xmlns:ahyp="http://schemas.microsoft.com/office/drawing/2018/hyperlinkcolor" val="tx"/>
                    </a:ext>
                  </a:extLst>
                </a:hlinkClick>
              </a:rPr>
              <a:t>Evaluation Tool User Guide</a:t>
            </a:r>
            <a:endParaRPr lang="en-US" dirty="0">
              <a:solidFill>
                <a:srgbClr val="0070C0"/>
              </a:solidFill>
            </a:endParaRPr>
          </a:p>
          <a:p>
            <a:pPr marL="742950" lvl="1" indent="-285750">
              <a:buFont typeface="Wingdings" panose="05000000000000000000" pitchFamily="2" charset="2"/>
              <a:buChar char="ü"/>
            </a:pPr>
            <a:r>
              <a:rPr lang="en-US" dirty="0">
                <a:solidFill>
                  <a:srgbClr val="0070C0"/>
                </a:solidFill>
                <a:hlinkClick r:id="rId5">
                  <a:extLst>
                    <a:ext uri="{A12FA001-AC4F-418D-AE19-62706E023703}">
                      <ahyp:hlinkClr xmlns:ahyp="http://schemas.microsoft.com/office/drawing/2018/hyperlinkcolor" val="tx"/>
                    </a:ext>
                  </a:extLst>
                </a:hlinkClick>
              </a:rPr>
              <a:t>Evaluation Tool Slide Deck</a:t>
            </a:r>
            <a:endParaRPr lang="en-US" dirty="0">
              <a:solidFill>
                <a:srgbClr val="0070C0"/>
              </a:solidFill>
            </a:endParaRPr>
          </a:p>
          <a:p>
            <a:pPr marL="742950" lvl="1" indent="-285750">
              <a:buFont typeface="Wingdings" panose="05000000000000000000" pitchFamily="2" charset="2"/>
              <a:buChar char="ü"/>
            </a:pPr>
            <a:r>
              <a:rPr lang="en-US" dirty="0">
                <a:solidFill>
                  <a:srgbClr val="0070C0"/>
                </a:solidFill>
                <a:hlinkClick r:id="rId6">
                  <a:extLst>
                    <a:ext uri="{A12FA001-AC4F-418D-AE19-62706E023703}">
                      <ahyp:hlinkClr xmlns:ahyp="http://schemas.microsoft.com/office/drawing/2018/hyperlinkcolor" val="tx"/>
                    </a:ext>
                  </a:extLst>
                </a:hlinkClick>
              </a:rPr>
              <a:t>Evaluation Tool Presentation Recording</a:t>
            </a:r>
            <a:endParaRPr lang="en-US" dirty="0">
              <a:solidFill>
                <a:srgbClr val="0070C0"/>
              </a:solidFill>
            </a:endParaRPr>
          </a:p>
        </p:txBody>
      </p:sp>
    </p:spTree>
    <p:extLst>
      <p:ext uri="{BB962C8B-B14F-4D97-AF65-F5344CB8AC3E}">
        <p14:creationId xmlns:p14="http://schemas.microsoft.com/office/powerpoint/2010/main" val="36492535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9DBE20-2337-416A-8EDC-71EA13B63D5C}"/>
              </a:ext>
            </a:extLst>
          </p:cNvPr>
          <p:cNvSpPr>
            <a:spLocks noGrp="1"/>
          </p:cNvSpPr>
          <p:nvPr>
            <p:ph type="title"/>
          </p:nvPr>
        </p:nvSpPr>
        <p:spPr/>
        <p:txBody>
          <a:bodyPr>
            <a:normAutofit/>
          </a:bodyPr>
          <a:lstStyle/>
          <a:p>
            <a:r>
              <a:rPr lang="en-US" dirty="0"/>
              <a:t>Remember that Data is Power</a:t>
            </a:r>
          </a:p>
        </p:txBody>
      </p:sp>
      <p:sp>
        <p:nvSpPr>
          <p:cNvPr id="8" name="Content Placeholder 7">
            <a:extLst>
              <a:ext uri="{FF2B5EF4-FFF2-40B4-BE49-F238E27FC236}">
                <a16:creationId xmlns:a16="http://schemas.microsoft.com/office/drawing/2014/main" id="{714E43CA-1EDE-4839-8E57-CA8ABA4A77F0}"/>
              </a:ext>
            </a:extLst>
          </p:cNvPr>
          <p:cNvSpPr>
            <a:spLocks noGrp="1"/>
          </p:cNvSpPr>
          <p:nvPr>
            <p:ph idx="1"/>
          </p:nvPr>
        </p:nvSpPr>
        <p:spPr>
          <a:xfrm>
            <a:off x="751490" y="4406468"/>
            <a:ext cx="10972800" cy="2057401"/>
          </a:xfrm>
        </p:spPr>
        <p:txBody>
          <a:bodyPr>
            <a:normAutofit/>
          </a:bodyPr>
          <a:lstStyle/>
          <a:p>
            <a:pPr marL="0" indent="0" algn="ctr">
              <a:buNone/>
            </a:pPr>
            <a:r>
              <a:rPr lang="en-US" dirty="0">
                <a:latin typeface="Calibri" panose="020F0502020204030204" pitchFamily="34" charset="0"/>
                <a:cs typeface="Calibri" panose="020F0502020204030204" pitchFamily="34" charset="0"/>
                <a:hlinkClick r:id="rId3"/>
              </a:rPr>
              <a:t>Kristen.Hudgins@acl.hhs.gov</a:t>
            </a:r>
            <a:endParaRPr lang="en-US" dirty="0">
              <a:latin typeface="Calibri" panose="020F0502020204030204" pitchFamily="34" charset="0"/>
              <a:cs typeface="Calibri" panose="020F0502020204030204" pitchFamily="34" charset="0"/>
            </a:endParaRPr>
          </a:p>
          <a:p>
            <a:pPr marL="0" indent="0" algn="ctr">
              <a:buNone/>
            </a:pPr>
            <a:r>
              <a:rPr lang="en-US" dirty="0"/>
              <a:t>202-795-7732</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7063156-89CA-4634-B5A6-15E2905102A5}"/>
              </a:ext>
            </a:extLst>
          </p:cNvPr>
          <p:cNvSpPr txBox="1"/>
          <p:nvPr/>
        </p:nvSpPr>
        <p:spPr>
          <a:xfrm>
            <a:off x="3049314" y="1604002"/>
            <a:ext cx="6093372" cy="2431435"/>
          </a:xfrm>
          <a:prstGeom prst="rect">
            <a:avLst/>
          </a:prstGeom>
          <a:noFill/>
        </p:spPr>
        <p:txBody>
          <a:bodyPr wrap="square">
            <a:spAutoFit/>
          </a:bodyPr>
          <a:lstStyle/>
          <a:p>
            <a:pPr marL="0" marR="0" algn="ctr">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Title VI Office Hour </a:t>
            </a:r>
          </a:p>
          <a:p>
            <a:pPr marL="228600" marR="0" algn="ctr">
              <a:spcBef>
                <a:spcPts val="0"/>
              </a:spcBef>
              <a:spcAft>
                <a:spcPts val="0"/>
              </a:spcAft>
            </a:pPr>
            <a:endParaRPr lang="en-US" sz="1800" b="1" dirty="0">
              <a:solidFill>
                <a:srgbClr val="202020"/>
              </a:solidFill>
              <a:effectLst/>
              <a:latin typeface="Calibri" panose="020F0502020204030204" pitchFamily="34" charset="0"/>
              <a:ea typeface="Times New Roman" panose="02020603050405020304" pitchFamily="18" charset="0"/>
              <a:cs typeface="Calibri" panose="020F0502020204030204" pitchFamily="34" charset="0"/>
            </a:endParaRPr>
          </a:p>
          <a:p>
            <a:pPr marL="228600" marR="0" algn="ctr">
              <a:spcBef>
                <a:spcPts val="0"/>
              </a:spcBef>
              <a:spcAft>
                <a:spcPts val="0"/>
              </a:spcAft>
            </a:pPr>
            <a:r>
              <a:rPr lang="en-US" sz="1800" b="1" dirty="0">
                <a:solidFill>
                  <a:srgbClr val="202020"/>
                </a:solidFill>
                <a:effectLst/>
                <a:latin typeface="Calibri" panose="020F0502020204030204" pitchFamily="34" charset="0"/>
                <a:ea typeface="Times New Roman" panose="02020603050405020304" pitchFamily="18" charset="0"/>
                <a:cs typeface="Calibri" panose="020F0502020204030204" pitchFamily="34" charset="0"/>
              </a:rPr>
              <a:t>Wednesdays at 3:30 - 4:30 p.m. ET </a:t>
            </a:r>
            <a:r>
              <a:rPr lang="en-US" sz="1800" dirty="0">
                <a:solidFill>
                  <a:srgbClr val="20202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ctr">
              <a:spcBef>
                <a:spcPts val="0"/>
              </a:spcBef>
              <a:spcAft>
                <a:spcPts val="0"/>
              </a:spcAft>
            </a:pPr>
            <a:r>
              <a:rPr lang="en-US" sz="1600" b="1"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Join on your computer or mobile app</a:t>
            </a:r>
            <a:r>
              <a:rPr lang="en-US" sz="1800" b="1"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ctr">
              <a:spcBef>
                <a:spcPts val="0"/>
              </a:spcBef>
              <a:spcAft>
                <a:spcPts val="0"/>
              </a:spcAft>
            </a:pPr>
            <a:r>
              <a:rPr lang="en-US" sz="1600" u="sng" dirty="0">
                <a:solidFill>
                  <a:srgbClr val="6264A7"/>
                </a:solidFill>
                <a:effectLst/>
                <a:latin typeface="Segoe UI Semibold" panose="020B0702040204020203" pitchFamily="34" charset="0"/>
                <a:ea typeface="Times New Roman" panose="02020603050405020304" pitchFamily="18" charset="0"/>
                <a:cs typeface="Times New Roman" panose="02020603050405020304" pitchFamily="18" charset="0"/>
                <a:hlinkClick r:id="rId4"/>
              </a:rPr>
              <a:t>Click here to join the meeting</a:t>
            </a:r>
            <a:r>
              <a:rPr lang="en-US" sz="1800"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ctr">
              <a:spcBef>
                <a:spcPts val="0"/>
              </a:spcBef>
              <a:spcAft>
                <a:spcPts val="0"/>
              </a:spcAft>
            </a:pPr>
            <a:r>
              <a:rPr lang="en-US" sz="1600" b="1"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Or call in (audio only)</a:t>
            </a:r>
            <a:r>
              <a:rPr lang="en-US" sz="1800"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ctr">
              <a:spcBef>
                <a:spcPts val="0"/>
              </a:spcBef>
              <a:spcAft>
                <a:spcPts val="0"/>
              </a:spcAft>
            </a:pPr>
            <a:r>
              <a:rPr lang="en-US" sz="1600" u="sng" dirty="0">
                <a:solidFill>
                  <a:srgbClr val="6264A7"/>
                </a:solidFill>
                <a:effectLst/>
                <a:latin typeface="Segoe UI" panose="020B0502040204020203" pitchFamily="34" charset="0"/>
                <a:ea typeface="Times New Roman" panose="02020603050405020304" pitchFamily="18" charset="0"/>
                <a:cs typeface="Segoe UI" panose="020B0502040204020203" pitchFamily="34" charset="0"/>
                <a:hlinkClick r:id="rId5"/>
              </a:rPr>
              <a:t>+1 206-420-5032,,874866474#</a:t>
            </a:r>
            <a:r>
              <a:rPr lang="en-US" sz="1800"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1600"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  United States, Seattle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1600" dirty="0">
                <a:solidFill>
                  <a:srgbClr val="252424"/>
                </a:solidFill>
                <a:effectLst/>
                <a:latin typeface="Segoe UI" panose="020B0502040204020203" pitchFamily="34" charset="0"/>
                <a:ea typeface="Times New Roman" panose="02020603050405020304" pitchFamily="18" charset="0"/>
              </a:rPr>
              <a:t>Phone Conference ID: </a:t>
            </a:r>
            <a:r>
              <a:rPr lang="en-US" sz="2000" dirty="0">
                <a:solidFill>
                  <a:srgbClr val="252424"/>
                </a:solidFill>
                <a:effectLst/>
                <a:latin typeface="Segoe UI" panose="020B0502040204020203" pitchFamily="34" charset="0"/>
                <a:ea typeface="Times New Roman" panose="02020603050405020304" pitchFamily="18" charset="0"/>
              </a:rPr>
              <a:t>874 866 474# </a:t>
            </a:r>
            <a:endParaRPr lang="en-US" dirty="0"/>
          </a:p>
        </p:txBody>
      </p:sp>
    </p:spTree>
    <p:extLst>
      <p:ext uri="{BB962C8B-B14F-4D97-AF65-F5344CB8AC3E}">
        <p14:creationId xmlns:p14="http://schemas.microsoft.com/office/powerpoint/2010/main" val="225109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We’ll Cover</a:t>
            </a:r>
          </a:p>
        </p:txBody>
      </p:sp>
      <p:sp>
        <p:nvSpPr>
          <p:cNvPr id="3" name="Content Placeholder 2"/>
          <p:cNvSpPr>
            <a:spLocks noGrp="1"/>
          </p:cNvSpPr>
          <p:nvPr>
            <p:ph idx="1"/>
          </p:nvPr>
        </p:nvSpPr>
        <p:spPr>
          <a:xfrm>
            <a:off x="5442799" y="1580612"/>
            <a:ext cx="6640351" cy="4775745"/>
          </a:xfrm>
        </p:spPr>
        <p:txBody>
          <a:bodyPr>
            <a:normAutofit/>
          </a:bodyPr>
          <a:lstStyle/>
          <a:p>
            <a:r>
              <a:rPr lang="en-US" sz="2800" dirty="0"/>
              <a:t>Title VI Reporting Workbooks</a:t>
            </a:r>
          </a:p>
          <a:p>
            <a:r>
              <a:rPr lang="en-US" sz="2800" dirty="0"/>
              <a:t>OAAPS Reports</a:t>
            </a:r>
          </a:p>
          <a:p>
            <a:r>
              <a:rPr lang="en-US" sz="2800" dirty="0"/>
              <a:t>AGID</a:t>
            </a:r>
          </a:p>
          <a:p>
            <a:r>
              <a:rPr lang="en-US" sz="2800" dirty="0"/>
              <a:t>Infographic Tool</a:t>
            </a:r>
          </a:p>
          <a:p>
            <a:r>
              <a:rPr lang="en-US" sz="2800" dirty="0"/>
              <a:t>Evaluation Tools</a:t>
            </a:r>
          </a:p>
        </p:txBody>
      </p:sp>
      <p:pic>
        <p:nvPicPr>
          <p:cNvPr id="6" name="Picture 5" descr="Image of different systems interacting with each other such as computers, graphs, servers, film music depicting information.">
            <a:extLst>
              <a:ext uri="{C183D7F6-B498-43B3-948B-1728B52AA6E4}">
                <adec:decorative xmlns:adec="http://schemas.microsoft.com/office/drawing/2017/decorative" val="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408" y="1039669"/>
            <a:ext cx="4833193" cy="3989531"/>
          </a:xfrm>
          <a:prstGeom prst="rect">
            <a:avLst/>
          </a:prstGeom>
        </p:spPr>
      </p:pic>
      <p:sp>
        <p:nvSpPr>
          <p:cNvPr id="4" name="Slide Number Placeholder 3">
            <a:extLst>
              <a:ext uri="{FF2B5EF4-FFF2-40B4-BE49-F238E27FC236}">
                <a16:creationId xmlns:a16="http://schemas.microsoft.com/office/drawing/2014/main" id="{7CFF5F96-685E-44EE-B693-86FF67BEEEDF}"/>
              </a:ext>
            </a:extLst>
          </p:cNvPr>
          <p:cNvSpPr>
            <a:spLocks noGrp="1"/>
          </p:cNvSpPr>
          <p:nvPr>
            <p:ph type="sldNum" sz="quarter" idx="12"/>
          </p:nvPr>
        </p:nvSpPr>
        <p:spPr/>
        <p:txBody>
          <a:bodyPr/>
          <a:lstStyle/>
          <a:p>
            <a:pPr defTabSz="914377">
              <a:defRPr/>
            </a:pPr>
            <a:fld id="{A55465AA-1DBF-4F2B-8A8F-1936347D973C}" type="slidenum">
              <a:rPr lang="en-US">
                <a:solidFill>
                  <a:prstClr val="white">
                    <a:lumMod val="85000"/>
                  </a:prstClr>
                </a:solidFill>
                <a:latin typeface="Arial" panose="020B0604020202020204"/>
              </a:rPr>
              <a:pPr defTabSz="914377">
                <a:defRPr/>
              </a:pPr>
              <a:t>2</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238594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9DBE20-2337-416A-8EDC-71EA13B63D5C}"/>
              </a:ext>
            </a:extLst>
          </p:cNvPr>
          <p:cNvSpPr>
            <a:spLocks noGrp="1"/>
          </p:cNvSpPr>
          <p:nvPr>
            <p:ph type="title"/>
          </p:nvPr>
        </p:nvSpPr>
        <p:spPr/>
        <p:txBody>
          <a:bodyPr>
            <a:normAutofit/>
          </a:bodyPr>
          <a:lstStyle/>
          <a:p>
            <a:r>
              <a:rPr lang="en-US" dirty="0"/>
              <a:t>Title VI Data Tracking Workbooks</a:t>
            </a:r>
          </a:p>
        </p:txBody>
      </p:sp>
      <p:sp>
        <p:nvSpPr>
          <p:cNvPr id="8" name="Content Placeholder 7">
            <a:extLst>
              <a:ext uri="{FF2B5EF4-FFF2-40B4-BE49-F238E27FC236}">
                <a16:creationId xmlns:a16="http://schemas.microsoft.com/office/drawing/2014/main" id="{714E43CA-1EDE-4839-8E57-CA8ABA4A77F0}"/>
              </a:ext>
            </a:extLst>
          </p:cNvPr>
          <p:cNvSpPr>
            <a:spLocks noGrp="1"/>
          </p:cNvSpPr>
          <p:nvPr>
            <p:ph type="body" sz="quarter" idx="11"/>
          </p:nvPr>
        </p:nvSpPr>
        <p:spPr/>
        <p:txBody>
          <a:bodyPr>
            <a:normAutofit/>
          </a:bodyPr>
          <a:lstStyle/>
          <a:p>
            <a:pPr>
              <a:buFont typeface="Wingdings" panose="05000000000000000000" pitchFamily="2" charset="2"/>
              <a:buChar char="v"/>
            </a:pPr>
            <a:r>
              <a:rPr lang="en-US" sz="2400" dirty="0"/>
              <a:t>ACL developed two versions of the Title VI Tracking workbooks. </a:t>
            </a:r>
          </a:p>
          <a:p>
            <a:pPr>
              <a:buFont typeface="Wingdings" panose="05000000000000000000" pitchFamily="2" charset="2"/>
              <a:buChar char="v"/>
            </a:pPr>
            <a:r>
              <a:rPr lang="en-US" sz="2400" dirty="0"/>
              <a:t>One in Microsoft Excel and one in Microsoft Access – meaning that if you have Microsoft on your computer you can use either of these programs to help you track your day-to-day PPR-related data. </a:t>
            </a:r>
          </a:p>
          <a:p>
            <a:pPr>
              <a:buFont typeface="Wingdings" panose="05000000000000000000" pitchFamily="2" charset="2"/>
              <a:buChar char="v"/>
            </a:pPr>
            <a:r>
              <a:rPr lang="en-US" sz="2400" dirty="0"/>
              <a:t>Can capture daily/weekly/monthly counts by elder or caregiver for services counted in the PPR </a:t>
            </a:r>
          </a:p>
          <a:p>
            <a:pPr>
              <a:buFont typeface="Wingdings" panose="05000000000000000000" pitchFamily="2" charset="2"/>
              <a:buChar char="v"/>
            </a:pPr>
            <a:r>
              <a:rPr lang="en-US" sz="2400" dirty="0"/>
              <a:t>Some customization allowed to better fit your program’s specific needs. </a:t>
            </a:r>
          </a:p>
          <a:p>
            <a:pPr>
              <a:buFont typeface="Wingdings" panose="05000000000000000000" pitchFamily="2" charset="2"/>
              <a:buChar char="v"/>
            </a:pPr>
            <a:r>
              <a:rPr lang="en-US" sz="2400" dirty="0"/>
              <a:t>Statistics page that runs monthly, quarterly, and annual numbers for you. </a:t>
            </a:r>
          </a:p>
          <a:p>
            <a:pPr>
              <a:buFont typeface="Wingdings" panose="05000000000000000000" pitchFamily="2" charset="2"/>
              <a:buChar char="v"/>
            </a:pPr>
            <a:r>
              <a:rPr lang="en-US" sz="2400" dirty="0"/>
              <a:t>Can upload data straight into OAAPS. </a:t>
            </a:r>
          </a:p>
          <a:p>
            <a:pPr>
              <a:buFont typeface="Wingdings" panose="05000000000000000000" pitchFamily="2" charset="2"/>
              <a:buChar char="v"/>
            </a:pPr>
            <a:r>
              <a:rPr lang="en-US" sz="2400" dirty="0"/>
              <a:t>Budget feature to help you keep track of your spending</a:t>
            </a:r>
          </a:p>
        </p:txBody>
      </p:sp>
      <p:sp>
        <p:nvSpPr>
          <p:cNvPr id="2" name="TextBox 1">
            <a:extLst>
              <a:ext uri="{FF2B5EF4-FFF2-40B4-BE49-F238E27FC236}">
                <a16:creationId xmlns:a16="http://schemas.microsoft.com/office/drawing/2014/main" id="{C6F42967-7519-4C1A-90F5-A7B92BC4370D}"/>
              </a:ext>
            </a:extLst>
          </p:cNvPr>
          <p:cNvSpPr txBox="1"/>
          <p:nvPr/>
        </p:nvSpPr>
        <p:spPr>
          <a:xfrm>
            <a:off x="3162301" y="6222713"/>
            <a:ext cx="7441324"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u="sng" dirty="0">
                <a:solidFill>
                  <a:schemeClr val="accent6">
                    <a:lumMod val="50000"/>
                  </a:schemeClr>
                </a:solidFill>
              </a:rPr>
              <a:t>https://oaaps.acl.gov/Resources/techDocs</a:t>
            </a:r>
          </a:p>
        </p:txBody>
      </p:sp>
    </p:spTree>
    <p:extLst>
      <p:ext uri="{BB962C8B-B14F-4D97-AF65-F5344CB8AC3E}">
        <p14:creationId xmlns:p14="http://schemas.microsoft.com/office/powerpoint/2010/main" val="14733324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9DBE20-2337-416A-8EDC-71EA13B63D5C}"/>
              </a:ext>
            </a:extLst>
          </p:cNvPr>
          <p:cNvSpPr>
            <a:spLocks noGrp="1"/>
          </p:cNvSpPr>
          <p:nvPr>
            <p:ph type="title"/>
          </p:nvPr>
        </p:nvSpPr>
        <p:spPr/>
        <p:txBody>
          <a:bodyPr>
            <a:normAutofit/>
          </a:bodyPr>
          <a:lstStyle/>
          <a:p>
            <a:r>
              <a:rPr lang="en-US" dirty="0"/>
              <a:t>Title VI Tracking Workbook</a:t>
            </a:r>
          </a:p>
        </p:txBody>
      </p:sp>
      <p:sp>
        <p:nvSpPr>
          <p:cNvPr id="8" name="Content Placeholder 7">
            <a:extLst>
              <a:ext uri="{FF2B5EF4-FFF2-40B4-BE49-F238E27FC236}">
                <a16:creationId xmlns:a16="http://schemas.microsoft.com/office/drawing/2014/main" id="{714E43CA-1EDE-4839-8E57-CA8ABA4A77F0}"/>
              </a:ext>
            </a:extLst>
          </p:cNvPr>
          <p:cNvSpPr>
            <a:spLocks noGrp="1"/>
          </p:cNvSpPr>
          <p:nvPr>
            <p:ph type="body" sz="quarter" idx="11"/>
          </p:nvPr>
        </p:nvSpPr>
        <p:spPr/>
        <p:txBody>
          <a:bodyPr>
            <a:normAutofit/>
          </a:bodyPr>
          <a:lstStyle/>
          <a:p>
            <a:r>
              <a:rPr lang="en-US" dirty="0"/>
              <a:t>The Title VI Tracking Workbook is designed to help you get good, consistent data. </a:t>
            </a:r>
          </a:p>
          <a:p>
            <a:r>
              <a:rPr lang="en-US" dirty="0">
                <a:latin typeface="Calibri" panose="020F0502020204030204" pitchFamily="34" charset="0"/>
                <a:cs typeface="Calibri" panose="020F0502020204030204" pitchFamily="34" charset="0"/>
              </a:rPr>
              <a:t>Two types of workbooks are available:</a:t>
            </a:r>
          </a:p>
          <a:p>
            <a:pPr lvl="1"/>
            <a:r>
              <a:rPr lang="en-US" dirty="0">
                <a:latin typeface="Calibri" panose="020F0502020204030204" pitchFamily="34" charset="0"/>
                <a:cs typeface="Calibri" panose="020F0502020204030204" pitchFamily="34" charset="0"/>
              </a:rPr>
              <a:t>Microsoft Excel</a:t>
            </a:r>
          </a:p>
          <a:p>
            <a:pPr lvl="2"/>
            <a:r>
              <a:rPr lang="en-US" dirty="0">
                <a:latin typeface="Calibri" panose="020F0502020204030204" pitchFamily="34" charset="0"/>
                <a:cs typeface="Calibri" panose="020F0502020204030204" pitchFamily="34" charset="0"/>
              </a:rPr>
              <a:t>A/B: For grantees who only provide services to clients/elders and are required to fill out Part A/B of your PPR.</a:t>
            </a:r>
          </a:p>
          <a:p>
            <a:pPr lvl="2"/>
            <a:r>
              <a:rPr lang="en-US" dirty="0">
                <a:latin typeface="Calibri" panose="020F0502020204030204" pitchFamily="34" charset="0"/>
                <a:cs typeface="Calibri" panose="020F0502020204030204" pitchFamily="34" charset="0"/>
              </a:rPr>
              <a:t>A/B/C: For grantees who provide services to clients/elders and caregivers and are required to fill out Parts A/B and C of your PPR.</a:t>
            </a:r>
          </a:p>
          <a:p>
            <a:pPr lvl="1"/>
            <a:r>
              <a:rPr lang="en-US" dirty="0">
                <a:latin typeface="Calibri" panose="020F0502020204030204" pitchFamily="34" charset="0"/>
                <a:cs typeface="Calibri" panose="020F0502020204030204" pitchFamily="34" charset="0"/>
              </a:rPr>
              <a:t>Microsoft Access</a:t>
            </a:r>
          </a:p>
          <a:p>
            <a:r>
              <a:rPr lang="en-US" dirty="0">
                <a:latin typeface="Calibri" panose="020F0502020204030204" pitchFamily="34" charset="0"/>
                <a:cs typeface="Calibri" panose="020F0502020204030204" pitchFamily="34" charset="0"/>
              </a:rPr>
              <a:t>User manuals for each type of workbook, as well as How-To Guides to help you with specific tasks are also available.</a:t>
            </a:r>
          </a:p>
        </p:txBody>
      </p:sp>
      <p:sp>
        <p:nvSpPr>
          <p:cNvPr id="4" name="Slide Number Placeholder 3">
            <a:extLst>
              <a:ext uri="{FF2B5EF4-FFF2-40B4-BE49-F238E27FC236}">
                <a16:creationId xmlns:a16="http://schemas.microsoft.com/office/drawing/2014/main" id="{C871D346-9F76-4F6C-A5A0-F50E105BD875}"/>
              </a:ext>
            </a:extLst>
          </p:cNvPr>
          <p:cNvSpPr>
            <a:spLocks noGrp="1"/>
          </p:cNvSpPr>
          <p:nvPr>
            <p:ph type="sldNum" sz="quarter" idx="12"/>
          </p:nvPr>
        </p:nvSpPr>
        <p:spPr/>
        <p:txBody>
          <a:bodyPr/>
          <a:lstStyle/>
          <a:p>
            <a:fld id="{A55465AA-1DBF-4F2B-8A8F-1936347D973C}" type="slidenum">
              <a:rPr lang="en-US" smtClean="0"/>
              <a:t>4</a:t>
            </a:fld>
            <a:endParaRPr lang="en-US" dirty="0"/>
          </a:p>
        </p:txBody>
      </p:sp>
      <p:sp>
        <p:nvSpPr>
          <p:cNvPr id="5" name="TextBox 4">
            <a:extLst>
              <a:ext uri="{FF2B5EF4-FFF2-40B4-BE49-F238E27FC236}">
                <a16:creationId xmlns:a16="http://schemas.microsoft.com/office/drawing/2014/main" id="{89F43C97-C5D9-46BA-9146-FADFDB88E7D0}"/>
              </a:ext>
            </a:extLst>
          </p:cNvPr>
          <p:cNvSpPr txBox="1"/>
          <p:nvPr/>
        </p:nvSpPr>
        <p:spPr>
          <a:xfrm>
            <a:off x="3162301" y="6222713"/>
            <a:ext cx="7441324"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u="sng" dirty="0">
                <a:solidFill>
                  <a:schemeClr val="accent6">
                    <a:lumMod val="50000"/>
                  </a:schemeClr>
                </a:solidFill>
              </a:rPr>
              <a:t>https://oaaps.acl.gov/Resources/techDocs</a:t>
            </a:r>
          </a:p>
        </p:txBody>
      </p:sp>
    </p:spTree>
    <p:extLst>
      <p:ext uri="{BB962C8B-B14F-4D97-AF65-F5344CB8AC3E}">
        <p14:creationId xmlns:p14="http://schemas.microsoft.com/office/powerpoint/2010/main" val="15835997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4568-BF46-45C4-9808-F17110A7D1DB}"/>
              </a:ext>
            </a:extLst>
          </p:cNvPr>
          <p:cNvSpPr>
            <a:spLocks noGrp="1"/>
          </p:cNvSpPr>
          <p:nvPr>
            <p:ph type="title"/>
          </p:nvPr>
        </p:nvSpPr>
        <p:spPr/>
        <p:txBody>
          <a:bodyPr/>
          <a:lstStyle/>
          <a:p>
            <a:r>
              <a:rPr lang="en-US" dirty="0"/>
              <a:t>Title VI Tracking Workbook Features</a:t>
            </a:r>
          </a:p>
        </p:txBody>
      </p:sp>
      <p:sp>
        <p:nvSpPr>
          <p:cNvPr id="3" name="Content Placeholder 2">
            <a:extLst>
              <a:ext uri="{FF2B5EF4-FFF2-40B4-BE49-F238E27FC236}">
                <a16:creationId xmlns:a16="http://schemas.microsoft.com/office/drawing/2014/main" id="{DE12F7AC-8D8B-489C-9FA3-02093D6DD885}"/>
              </a:ext>
            </a:extLst>
          </p:cNvPr>
          <p:cNvSpPr>
            <a:spLocks noGrp="1"/>
          </p:cNvSpPr>
          <p:nvPr>
            <p:ph type="body" sz="quarter" idx="11"/>
          </p:nvPr>
        </p:nvSpPr>
        <p:spPr/>
        <p:txBody>
          <a:bodyPr>
            <a:normAutofit/>
          </a:bodyPr>
          <a:lstStyle/>
          <a:p>
            <a:r>
              <a:rPr lang="en-US" dirty="0"/>
              <a:t>Captures data for one grant year (can use daily/weekly/monthly entry)</a:t>
            </a:r>
          </a:p>
          <a:p>
            <a:r>
              <a:rPr lang="en-US" dirty="0"/>
              <a:t>Create profiles for clients/elders and caregivers (if applicable)</a:t>
            </a:r>
          </a:p>
          <a:p>
            <a:r>
              <a:rPr lang="en-US" dirty="0"/>
              <a:t>Can split clients/elders by site</a:t>
            </a:r>
          </a:p>
          <a:p>
            <a:r>
              <a:rPr lang="en-US" dirty="0"/>
              <a:t>Enter counts of the services you provide clients/elders and caregivers (if applicable)</a:t>
            </a:r>
          </a:p>
          <a:p>
            <a:r>
              <a:rPr lang="en-US" dirty="0"/>
              <a:t>Track staffing, finance, and storytelling (clients/elders) information for your PPR</a:t>
            </a:r>
          </a:p>
        </p:txBody>
      </p:sp>
      <p:sp>
        <p:nvSpPr>
          <p:cNvPr id="4" name="Slide Number Placeholder 3">
            <a:extLst>
              <a:ext uri="{FF2B5EF4-FFF2-40B4-BE49-F238E27FC236}">
                <a16:creationId xmlns:a16="http://schemas.microsoft.com/office/drawing/2014/main" id="{992B8950-6907-432C-AB2C-7C60F4C351A0}"/>
              </a:ext>
            </a:extLst>
          </p:cNvPr>
          <p:cNvSpPr>
            <a:spLocks noGrp="1"/>
          </p:cNvSpPr>
          <p:nvPr>
            <p:ph type="sldNum" sz="quarter" idx="12"/>
          </p:nvPr>
        </p:nvSpPr>
        <p:spPr/>
        <p:txBody>
          <a:bodyPr/>
          <a:lstStyle/>
          <a:p>
            <a:fld id="{A55465AA-1DBF-4F2B-8A8F-1936347D973C}" type="slidenum">
              <a:rPr lang="en-US" smtClean="0"/>
              <a:t>5</a:t>
            </a:fld>
            <a:endParaRPr lang="en-US" dirty="0"/>
          </a:p>
        </p:txBody>
      </p:sp>
      <p:sp>
        <p:nvSpPr>
          <p:cNvPr id="5" name="TextBox 4">
            <a:extLst>
              <a:ext uri="{FF2B5EF4-FFF2-40B4-BE49-F238E27FC236}">
                <a16:creationId xmlns:a16="http://schemas.microsoft.com/office/drawing/2014/main" id="{ED5E1811-05A9-4031-A7AE-2CBD888D9FF6}"/>
              </a:ext>
            </a:extLst>
          </p:cNvPr>
          <p:cNvSpPr txBox="1"/>
          <p:nvPr/>
        </p:nvSpPr>
        <p:spPr>
          <a:xfrm>
            <a:off x="3162301" y="6222713"/>
            <a:ext cx="7441324"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u="sng" dirty="0">
                <a:solidFill>
                  <a:schemeClr val="accent6">
                    <a:lumMod val="50000"/>
                  </a:schemeClr>
                </a:solidFill>
              </a:rPr>
              <a:t>https://oaaps.acl.gov/Resources/techDocs</a:t>
            </a:r>
          </a:p>
        </p:txBody>
      </p:sp>
    </p:spTree>
    <p:extLst>
      <p:ext uri="{BB962C8B-B14F-4D97-AF65-F5344CB8AC3E}">
        <p14:creationId xmlns:p14="http://schemas.microsoft.com/office/powerpoint/2010/main" val="11378675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5A2D-F809-4E8A-88F0-1FF844932500}"/>
              </a:ext>
            </a:extLst>
          </p:cNvPr>
          <p:cNvSpPr>
            <a:spLocks noGrp="1"/>
          </p:cNvSpPr>
          <p:nvPr>
            <p:ph type="title"/>
          </p:nvPr>
        </p:nvSpPr>
        <p:spPr/>
        <p:txBody>
          <a:bodyPr/>
          <a:lstStyle/>
          <a:p>
            <a:r>
              <a:rPr lang="en-US" dirty="0"/>
              <a:t>Title VI Tracking Workbook Features (cont.)</a:t>
            </a:r>
          </a:p>
        </p:txBody>
      </p:sp>
      <p:sp>
        <p:nvSpPr>
          <p:cNvPr id="5" name="Content Placeholder 2">
            <a:extLst>
              <a:ext uri="{FF2B5EF4-FFF2-40B4-BE49-F238E27FC236}">
                <a16:creationId xmlns:a16="http://schemas.microsoft.com/office/drawing/2014/main" id="{DBD813B9-3CE2-4936-8DEA-9660F4780434}"/>
              </a:ext>
            </a:extLst>
          </p:cNvPr>
          <p:cNvSpPr txBox="1">
            <a:spLocks noGrp="1"/>
          </p:cNvSpPr>
          <p:nvPr>
            <p:ph type="body" sz="quarter" idx="11"/>
          </p:nvPr>
        </p:nvSpPr>
        <p:spPr>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View monthly, quarterly, and year-to-date statistics on total counts of services you provide clients/elders and caregivers (if applicable)</a:t>
            </a:r>
          </a:p>
          <a:p>
            <a:r>
              <a:rPr lang="en-US" dirty="0"/>
              <a:t>Get automatically compiled data (including service total counts) for your PPR that you can upload into OAAPS</a:t>
            </a:r>
          </a:p>
          <a:p>
            <a:r>
              <a:rPr lang="en-US" dirty="0"/>
              <a:t>Optional budget feature to calculate revenue versus expenses (also available as separate, stand-alone Microsoft Excel tool).</a:t>
            </a:r>
          </a:p>
        </p:txBody>
      </p:sp>
      <p:sp>
        <p:nvSpPr>
          <p:cNvPr id="4" name="Slide Number Placeholder 3">
            <a:extLst>
              <a:ext uri="{FF2B5EF4-FFF2-40B4-BE49-F238E27FC236}">
                <a16:creationId xmlns:a16="http://schemas.microsoft.com/office/drawing/2014/main" id="{EF2F14BF-B03C-4CAA-BB29-C3F6744C8FFA}"/>
              </a:ext>
            </a:extLst>
          </p:cNvPr>
          <p:cNvSpPr>
            <a:spLocks noGrp="1"/>
          </p:cNvSpPr>
          <p:nvPr>
            <p:ph type="sldNum" sz="quarter" idx="12"/>
          </p:nvPr>
        </p:nvSpPr>
        <p:spPr/>
        <p:txBody>
          <a:bodyPr/>
          <a:lstStyle/>
          <a:p>
            <a:fld id="{A55465AA-1DBF-4F2B-8A8F-1936347D973C}" type="slidenum">
              <a:rPr lang="en-US" smtClean="0"/>
              <a:t>6</a:t>
            </a:fld>
            <a:endParaRPr lang="en-US" dirty="0"/>
          </a:p>
        </p:txBody>
      </p:sp>
      <p:sp>
        <p:nvSpPr>
          <p:cNvPr id="6" name="TextBox 5">
            <a:extLst>
              <a:ext uri="{FF2B5EF4-FFF2-40B4-BE49-F238E27FC236}">
                <a16:creationId xmlns:a16="http://schemas.microsoft.com/office/drawing/2014/main" id="{FE145207-7179-4B03-878D-8178E383AC6A}"/>
              </a:ext>
            </a:extLst>
          </p:cNvPr>
          <p:cNvSpPr txBox="1"/>
          <p:nvPr/>
        </p:nvSpPr>
        <p:spPr>
          <a:xfrm>
            <a:off x="3162301" y="6222713"/>
            <a:ext cx="7441324"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u="sng" dirty="0">
                <a:solidFill>
                  <a:schemeClr val="accent6">
                    <a:lumMod val="50000"/>
                  </a:schemeClr>
                </a:solidFill>
              </a:rPr>
              <a:t>https://oaaps.acl.gov/Resources/techDocs</a:t>
            </a:r>
          </a:p>
        </p:txBody>
      </p:sp>
    </p:spTree>
    <p:extLst>
      <p:ext uri="{BB962C8B-B14F-4D97-AF65-F5344CB8AC3E}">
        <p14:creationId xmlns:p14="http://schemas.microsoft.com/office/powerpoint/2010/main" val="25112408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Slide Number Placeholder 2">
            <a:extLst>
              <a:ext uri="{FF2B5EF4-FFF2-40B4-BE49-F238E27FC236}">
                <a16:creationId xmlns:a16="http://schemas.microsoft.com/office/drawing/2014/main" id="{72AAAF41-F44A-4662-82D0-F81F36AA69F5}"/>
              </a:ext>
              <a:ext uri="{C183D7F6-B498-43B3-948B-1728B52AA6E4}">
                <adec:decorative xmlns:adec="http://schemas.microsoft.com/office/drawing/2017/decorative" val="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2" indent="-285736">
              <a:defRPr>
                <a:solidFill>
                  <a:schemeClr val="tx1"/>
                </a:solidFill>
                <a:latin typeface="Arial" panose="020B0604020202020204" pitchFamily="34" charset="0"/>
              </a:defRPr>
            </a:lvl2pPr>
            <a:lvl3pPr marL="1142943" indent="-228589">
              <a:defRPr>
                <a:solidFill>
                  <a:schemeClr val="tx1"/>
                </a:solidFill>
                <a:latin typeface="Arial" panose="020B0604020202020204" pitchFamily="34" charset="0"/>
              </a:defRPr>
            </a:lvl3pPr>
            <a:lvl4pPr marL="1600120" indent="-228589">
              <a:defRPr>
                <a:solidFill>
                  <a:schemeClr val="tx1"/>
                </a:solidFill>
                <a:latin typeface="Arial" panose="020B0604020202020204" pitchFamily="34" charset="0"/>
              </a:defRPr>
            </a:lvl4pPr>
            <a:lvl5pPr marL="2057297" indent="-228589">
              <a:defRPr>
                <a:solidFill>
                  <a:schemeClr val="tx1"/>
                </a:solidFill>
                <a:latin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defRPr>
            </a:lvl9pPr>
          </a:lstStyle>
          <a:p>
            <a:pPr defTabSz="623423"/>
            <a:fld id="{2EEEBD12-12B9-40DA-962F-DAEDABA35F6D}" type="slidenum">
              <a:rPr lang="en-US" altLang="en-US">
                <a:solidFill>
                  <a:prstClr val="black"/>
                </a:solidFill>
              </a:rPr>
              <a:pPr defTabSz="623423"/>
              <a:t>7</a:t>
            </a:fld>
            <a:endParaRPr lang="en-US" altLang="en-US" dirty="0">
              <a:solidFill>
                <a:prstClr val="black"/>
              </a:solidFill>
            </a:endParaRPr>
          </a:p>
        </p:txBody>
      </p:sp>
      <p:sp>
        <p:nvSpPr>
          <p:cNvPr id="3" name="TextBox 2">
            <a:extLst>
              <a:ext uri="{FF2B5EF4-FFF2-40B4-BE49-F238E27FC236}">
                <a16:creationId xmlns:a16="http://schemas.microsoft.com/office/drawing/2014/main" id="{2305CC50-DBF1-48A2-B711-5FA6FE933728}"/>
              </a:ext>
              <a:ext uri="{C183D7F6-B498-43B3-948B-1728B52AA6E4}">
                <adec:decorative xmlns:adec="http://schemas.microsoft.com/office/drawing/2017/decorative" val="1"/>
              </a:ext>
            </a:extLst>
          </p:cNvPr>
          <p:cNvSpPr txBox="1"/>
          <p:nvPr/>
        </p:nvSpPr>
        <p:spPr>
          <a:xfrm>
            <a:off x="9275911" y="4415263"/>
            <a:ext cx="2549811" cy="2123658"/>
          </a:xfrm>
          <a:prstGeom prst="rect">
            <a:avLst/>
          </a:prstGeom>
          <a:noFill/>
        </p:spPr>
        <p:txBody>
          <a:bodyPr wrap="square" rtlCol="0">
            <a:spAutoFit/>
          </a:bodyPr>
          <a:lstStyle/>
          <a:p>
            <a:pPr marL="285750" indent="-285750">
              <a:buFont typeface="Wingdings" panose="05000000000000000000" pitchFamily="2" charset="2"/>
              <a:buChar char="ü"/>
            </a:pPr>
            <a:r>
              <a:rPr lang="en-US" sz="2200" b="1" u="sng" dirty="0">
                <a:solidFill>
                  <a:schemeClr val="accent6">
                    <a:lumMod val="50000"/>
                  </a:schemeClr>
                </a:solidFill>
              </a:rPr>
              <a:t>oaaps.acl.gov</a:t>
            </a:r>
          </a:p>
          <a:p>
            <a:endParaRPr lang="en-US" sz="2200" dirty="0"/>
          </a:p>
          <a:p>
            <a:r>
              <a:rPr lang="en-US" sz="2200" dirty="0"/>
              <a:t>You must be signed in and can only see your own data. </a:t>
            </a:r>
          </a:p>
        </p:txBody>
      </p:sp>
      <p:sp>
        <p:nvSpPr>
          <p:cNvPr id="126980" name="Text Placeholder 4">
            <a:extLst>
              <a:ext uri="{FF2B5EF4-FFF2-40B4-BE49-F238E27FC236}">
                <a16:creationId xmlns:a16="http://schemas.microsoft.com/office/drawing/2014/main" id="{85A59843-D375-418B-99CC-A81E649939F0}"/>
              </a:ext>
              <a:ext uri="{C183D7F6-B498-43B3-948B-1728B52AA6E4}">
                <adec:decorative xmlns:adec="http://schemas.microsoft.com/office/drawing/2017/decorative" val="1"/>
              </a:ext>
            </a:extLst>
          </p:cNvPr>
          <p:cNvSpPr>
            <a:spLocks noGrp="1"/>
          </p:cNvSpPr>
          <p:nvPr>
            <p:ph type="body" sz="quarter" idx="11"/>
          </p:nvPr>
        </p:nvSpPr>
        <p:spPr>
          <a:xfrm>
            <a:off x="9353155" y="1542197"/>
            <a:ext cx="2395324" cy="3233797"/>
          </a:xfrm>
        </p:spPr>
        <p:txBody>
          <a:bodyPr/>
          <a:lstStyle/>
          <a:p>
            <a:pPr marL="0" indent="0">
              <a:buNone/>
            </a:pPr>
            <a:r>
              <a:rPr lang="en-US" altLang="en-US" sz="2200" dirty="0"/>
              <a:t>There are three types of new reports to help you analyze and view PPR data previously submitted by your program.</a:t>
            </a:r>
          </a:p>
        </p:txBody>
      </p:sp>
      <p:grpSp>
        <p:nvGrpSpPr>
          <p:cNvPr id="2" name="Group 1" descr="Indication of where Analysis Reports is located on webpage. ">
            <a:extLst>
              <a:ext uri="{FF2B5EF4-FFF2-40B4-BE49-F238E27FC236}">
                <a16:creationId xmlns:a16="http://schemas.microsoft.com/office/drawing/2014/main" id="{1E756359-B6A4-476C-B7E0-9CCA6C3EB764}"/>
              </a:ext>
              <a:ext uri="{C183D7F6-B498-43B3-948B-1728B52AA6E4}">
                <adec:decorative xmlns:adec="http://schemas.microsoft.com/office/drawing/2017/decorative" val="0"/>
              </a:ext>
            </a:extLst>
          </p:cNvPr>
          <p:cNvGrpSpPr/>
          <p:nvPr/>
        </p:nvGrpSpPr>
        <p:grpSpPr>
          <a:xfrm>
            <a:off x="644730" y="1344879"/>
            <a:ext cx="8316900" cy="5147993"/>
            <a:chOff x="644730" y="1344879"/>
            <a:chExt cx="8316900" cy="5147993"/>
          </a:xfrm>
        </p:grpSpPr>
        <p:pic>
          <p:nvPicPr>
            <p:cNvPr id="9" name="Picture 8">
              <a:extLst>
                <a:ext uri="{FF2B5EF4-FFF2-40B4-BE49-F238E27FC236}">
                  <a16:creationId xmlns:a16="http://schemas.microsoft.com/office/drawing/2014/main" id="{1AA9C4CD-A95F-4C95-8F8E-16F40F499DA4}"/>
                </a:ext>
              </a:extLst>
            </p:cNvPr>
            <p:cNvPicPr>
              <a:picLocks noChangeAspect="1"/>
            </p:cNvPicPr>
            <p:nvPr/>
          </p:nvPicPr>
          <p:blipFill rotWithShape="1">
            <a:blip r:embed="rId3"/>
            <a:srcRect l="6875" t="14502" r="19481" b="4458"/>
            <a:stretch/>
          </p:blipFill>
          <p:spPr>
            <a:xfrm>
              <a:off x="644730" y="1344879"/>
              <a:ext cx="8316900" cy="5147993"/>
            </a:xfrm>
            <a:prstGeom prst="rect">
              <a:avLst/>
            </a:prstGeom>
          </p:spPr>
        </p:pic>
        <p:sp>
          <p:nvSpPr>
            <p:cNvPr id="10" name="Oval 9">
              <a:extLst>
                <a:ext uri="{FF2B5EF4-FFF2-40B4-BE49-F238E27FC236}">
                  <a16:creationId xmlns:a16="http://schemas.microsoft.com/office/drawing/2014/main" id="{CB486AFA-F7F0-427D-8E4D-6C0766EDE8CD}"/>
                </a:ext>
              </a:extLst>
            </p:cNvPr>
            <p:cNvSpPr/>
            <p:nvPr/>
          </p:nvSpPr>
          <p:spPr>
            <a:xfrm>
              <a:off x="3431579" y="1344879"/>
              <a:ext cx="1645387" cy="6822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3423">
                <a:defRPr/>
              </a:pPr>
              <a:endParaRPr lang="en-US" dirty="0">
                <a:solidFill>
                  <a:prstClr val="white"/>
                </a:solidFill>
                <a:latin typeface="Arial"/>
              </a:endParaRPr>
            </a:p>
          </p:txBody>
        </p:sp>
      </p:grpSp>
      <p:sp>
        <p:nvSpPr>
          <p:cNvPr id="126978" name="Title 1">
            <a:extLst>
              <a:ext uri="{FF2B5EF4-FFF2-40B4-BE49-F238E27FC236}">
                <a16:creationId xmlns:a16="http://schemas.microsoft.com/office/drawing/2014/main" id="{3F65B9B4-F252-4CB2-8ECA-697D61CFF36D}"/>
              </a:ext>
              <a:ext uri="{C183D7F6-B498-43B3-948B-1728B52AA6E4}">
                <adec:decorative xmlns:adec="http://schemas.microsoft.com/office/drawing/2017/decorative" val="1"/>
              </a:ext>
            </a:extLst>
          </p:cNvPr>
          <p:cNvSpPr>
            <a:spLocks noGrp="1"/>
          </p:cNvSpPr>
          <p:nvPr>
            <p:ph type="title"/>
          </p:nvPr>
        </p:nvSpPr>
        <p:spPr/>
        <p:txBody>
          <a:bodyPr>
            <a:noAutofit/>
          </a:bodyPr>
          <a:lstStyle/>
          <a:p>
            <a:pPr eaLnBrk="1" hangingPunct="1"/>
            <a:r>
              <a:rPr lang="en-US" altLang="en-US" sz="4400" dirty="0">
                <a:solidFill>
                  <a:schemeClr val="accent1"/>
                </a:solidFill>
              </a:rPr>
              <a:t>OAAPS Analysis Reports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CAFA76E7-C933-44D7-9BE8-0C0B540313B8}"/>
              </a:ext>
            </a:extLst>
          </p:cNvPr>
          <p:cNvSpPr>
            <a:spLocks noGrp="1"/>
          </p:cNvSpPr>
          <p:nvPr>
            <p:ph type="title"/>
          </p:nvPr>
        </p:nvSpPr>
        <p:spPr/>
        <p:txBody>
          <a:bodyPr>
            <a:noAutofit/>
          </a:bodyPr>
          <a:lstStyle/>
          <a:p>
            <a:r>
              <a:rPr lang="en-US" altLang="en-US" sz="4400" dirty="0">
                <a:solidFill>
                  <a:schemeClr val="accent1"/>
                </a:solidFill>
              </a:rPr>
              <a:t>Reports with Charts</a:t>
            </a:r>
          </a:p>
        </p:txBody>
      </p:sp>
      <p:sp>
        <p:nvSpPr>
          <p:cNvPr id="137219" name="Text Placeholder 2">
            <a:extLst>
              <a:ext uri="{FF2B5EF4-FFF2-40B4-BE49-F238E27FC236}">
                <a16:creationId xmlns:a16="http://schemas.microsoft.com/office/drawing/2014/main" id="{B41F2318-932C-42B1-BE3E-DFF7DA0C08E4}"/>
              </a:ext>
            </a:extLst>
          </p:cNvPr>
          <p:cNvSpPr>
            <a:spLocks noGrp="1"/>
          </p:cNvSpPr>
          <p:nvPr>
            <p:ph type="body" sz="quarter" idx="11"/>
          </p:nvPr>
        </p:nvSpPr>
        <p:spPr>
          <a:xfrm>
            <a:off x="1981202" y="1398753"/>
            <a:ext cx="8401051" cy="3594100"/>
          </a:xfrm>
        </p:spPr>
        <p:txBody>
          <a:bodyPr/>
          <a:lstStyle/>
          <a:p>
            <a:r>
              <a:rPr lang="en-US" altLang="en-US" dirty="0">
                <a:solidFill>
                  <a:schemeClr val="tx1"/>
                </a:solidFill>
              </a:rPr>
              <a:t>Both the Two-Year Variance Report and the Multi-Year Trend report will show the data in Excel. The reports will also include charts to help visualize your data.</a:t>
            </a:r>
          </a:p>
          <a:p>
            <a:endParaRPr lang="en-US" altLang="en-US" dirty="0"/>
          </a:p>
        </p:txBody>
      </p:sp>
      <p:sp>
        <p:nvSpPr>
          <p:cNvPr id="137220" name="Slide Number Placeholder 3">
            <a:extLst>
              <a:ext uri="{FF2B5EF4-FFF2-40B4-BE49-F238E27FC236}">
                <a16:creationId xmlns:a16="http://schemas.microsoft.com/office/drawing/2014/main" id="{372B5751-2A2E-4C2D-82FB-D2DEA47F1D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2" indent="-285736">
              <a:defRPr>
                <a:solidFill>
                  <a:schemeClr val="tx1"/>
                </a:solidFill>
                <a:latin typeface="Arial" panose="020B0604020202020204" pitchFamily="34" charset="0"/>
              </a:defRPr>
            </a:lvl2pPr>
            <a:lvl3pPr marL="1142943" indent="-228589">
              <a:defRPr>
                <a:solidFill>
                  <a:schemeClr val="tx1"/>
                </a:solidFill>
                <a:latin typeface="Arial" panose="020B0604020202020204" pitchFamily="34" charset="0"/>
              </a:defRPr>
            </a:lvl3pPr>
            <a:lvl4pPr marL="1600120" indent="-228589">
              <a:defRPr>
                <a:solidFill>
                  <a:schemeClr val="tx1"/>
                </a:solidFill>
                <a:latin typeface="Arial" panose="020B0604020202020204" pitchFamily="34" charset="0"/>
              </a:defRPr>
            </a:lvl4pPr>
            <a:lvl5pPr marL="2057297" indent="-228589">
              <a:defRPr>
                <a:solidFill>
                  <a:schemeClr val="tx1"/>
                </a:solidFill>
                <a:latin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defRPr>
            </a:lvl9pPr>
          </a:lstStyle>
          <a:p>
            <a:pPr defTabSz="623423"/>
            <a:fld id="{DBA412DD-1352-4311-AEED-6AA85CC76913}" type="slidenum">
              <a:rPr lang="en-US" altLang="en-US">
                <a:solidFill>
                  <a:prstClr val="black"/>
                </a:solidFill>
              </a:rPr>
              <a:pPr defTabSz="623423"/>
              <a:t>8</a:t>
            </a:fld>
            <a:endParaRPr lang="en-US" altLang="en-US" dirty="0">
              <a:solidFill>
                <a:prstClr val="black"/>
              </a:solidFill>
            </a:endParaRPr>
          </a:p>
        </p:txBody>
      </p:sp>
      <p:grpSp>
        <p:nvGrpSpPr>
          <p:cNvPr id="2" name="Group 1" descr="A bar graph Part A/B- Congregate Meals- Meals. ">
            <a:extLst>
              <a:ext uri="{FF2B5EF4-FFF2-40B4-BE49-F238E27FC236}">
                <a16:creationId xmlns:a16="http://schemas.microsoft.com/office/drawing/2014/main" id="{FBA8C851-B107-4685-B701-2D1ED83FB6CB}"/>
              </a:ext>
              <a:ext uri="{C183D7F6-B498-43B3-948B-1728B52AA6E4}">
                <adec:decorative xmlns:adec="http://schemas.microsoft.com/office/drawing/2017/decorative" val="0"/>
              </a:ext>
            </a:extLst>
          </p:cNvPr>
          <p:cNvGrpSpPr/>
          <p:nvPr/>
        </p:nvGrpSpPr>
        <p:grpSpPr>
          <a:xfrm>
            <a:off x="532161" y="3094146"/>
            <a:ext cx="11127678" cy="3627337"/>
            <a:chOff x="532161" y="3094146"/>
            <a:chExt cx="11127678" cy="3627337"/>
          </a:xfrm>
        </p:grpSpPr>
        <p:pic>
          <p:nvPicPr>
            <p:cNvPr id="3" name="Picture 2">
              <a:extLst>
                <a:ext uri="{FF2B5EF4-FFF2-40B4-BE49-F238E27FC236}">
                  <a16:creationId xmlns:a16="http://schemas.microsoft.com/office/drawing/2014/main" id="{AA20E3C3-FF96-415D-B581-EA8FD97E583A}"/>
                </a:ext>
              </a:extLst>
            </p:cNvPr>
            <p:cNvPicPr>
              <a:picLocks noChangeAspect="1"/>
            </p:cNvPicPr>
            <p:nvPr/>
          </p:nvPicPr>
          <p:blipFill rotWithShape="1">
            <a:blip r:embed="rId3"/>
            <a:srcRect t="45440" r="8125" b="3997"/>
            <a:stretch/>
          </p:blipFill>
          <p:spPr>
            <a:xfrm>
              <a:off x="532161" y="3094146"/>
              <a:ext cx="11127678" cy="3627337"/>
            </a:xfrm>
            <a:prstGeom prst="rect">
              <a:avLst/>
            </a:prstGeom>
          </p:spPr>
        </p:pic>
        <p:pic>
          <p:nvPicPr>
            <p:cNvPr id="4" name="Picture 3">
              <a:extLst>
                <a:ext uri="{FF2B5EF4-FFF2-40B4-BE49-F238E27FC236}">
                  <a16:creationId xmlns:a16="http://schemas.microsoft.com/office/drawing/2014/main" id="{3B557533-9EB1-4B17-8031-E9D11A8D1FBF}"/>
                </a:ext>
              </a:extLst>
            </p:cNvPr>
            <p:cNvPicPr>
              <a:picLocks noChangeAspect="1"/>
            </p:cNvPicPr>
            <p:nvPr/>
          </p:nvPicPr>
          <p:blipFill>
            <a:blip r:embed="rId4"/>
            <a:stretch>
              <a:fillRect/>
            </a:stretch>
          </p:blipFill>
          <p:spPr>
            <a:xfrm>
              <a:off x="3940876" y="3258660"/>
              <a:ext cx="4310247" cy="340679"/>
            </a:xfrm>
            <a:prstGeom prst="rect">
              <a:avLst/>
            </a:prstGeom>
          </p:spPr>
        </p:pic>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02"/>
            <a:ext cx="10515600" cy="682278"/>
          </a:xfrm>
        </p:spPr>
        <p:txBody>
          <a:bodyPr>
            <a:normAutofit/>
          </a:bodyPr>
          <a:lstStyle/>
          <a:p>
            <a:pPr algn="ctr"/>
            <a:r>
              <a:rPr lang="en-US" b="1" dirty="0"/>
              <a:t>4 Different Ways to Access Data</a:t>
            </a:r>
          </a:p>
        </p:txBody>
      </p:sp>
      <p:grpSp>
        <p:nvGrpSpPr>
          <p:cNvPr id="5" name="Group 4" descr="A green circle highlighting data at a glance, state profiles, custom tables and data files on ACL webpage. ">
            <a:extLst>
              <a:ext uri="{FF2B5EF4-FFF2-40B4-BE49-F238E27FC236}">
                <a16:creationId xmlns:a16="http://schemas.microsoft.com/office/drawing/2014/main" id="{2B65C093-2CCC-467A-A4DB-E87F41CF086C}"/>
              </a:ext>
              <a:ext uri="{C183D7F6-B498-43B3-948B-1728B52AA6E4}">
                <adec:decorative xmlns:adec="http://schemas.microsoft.com/office/drawing/2017/decorative" val="0"/>
              </a:ext>
            </a:extLst>
          </p:cNvPr>
          <p:cNvGrpSpPr/>
          <p:nvPr/>
        </p:nvGrpSpPr>
        <p:grpSpPr>
          <a:xfrm>
            <a:off x="3665182" y="1295324"/>
            <a:ext cx="7859897" cy="5412374"/>
            <a:chOff x="2718706" y="1385351"/>
            <a:chExt cx="7034893" cy="5230090"/>
          </a:xfrm>
        </p:grpSpPr>
        <p:pic>
          <p:nvPicPr>
            <p:cNvPr id="6" name="Picture 5"/>
            <p:cNvPicPr>
              <a:picLocks noChangeAspect="1"/>
            </p:cNvPicPr>
            <p:nvPr/>
          </p:nvPicPr>
          <p:blipFill rotWithShape="1">
            <a:blip r:embed="rId3"/>
            <a:srcRect b="22213"/>
            <a:stretch/>
          </p:blipFill>
          <p:spPr>
            <a:xfrm>
              <a:off x="2718706" y="1385351"/>
              <a:ext cx="7034893" cy="5230090"/>
            </a:xfrm>
            <a:prstGeom prst="rect">
              <a:avLst/>
            </a:prstGeom>
            <a:ln>
              <a:solidFill>
                <a:schemeClr val="tx2"/>
              </a:solidFill>
            </a:ln>
          </p:spPr>
        </p:pic>
        <p:sp>
          <p:nvSpPr>
            <p:cNvPr id="3" name="Oval 2"/>
            <p:cNvSpPr/>
            <p:nvPr/>
          </p:nvSpPr>
          <p:spPr>
            <a:xfrm>
              <a:off x="3526294" y="1623910"/>
              <a:ext cx="4033157" cy="637922"/>
            </a:xfrm>
            <a:prstGeom prst="ellipse">
              <a:avLst/>
            </a:prstGeom>
            <a:noFill/>
            <a:ln w="635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3792884-608D-4D8F-B28A-C0A1FD6E0854}"/>
              </a:ext>
            </a:extLst>
          </p:cNvPr>
          <p:cNvSpPr txBox="1"/>
          <p:nvPr/>
        </p:nvSpPr>
        <p:spPr>
          <a:xfrm>
            <a:off x="200622" y="1417553"/>
            <a:ext cx="346456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u="sng" dirty="0">
                <a:solidFill>
                  <a:srgbClr val="0070C0"/>
                </a:solidFill>
              </a:rPr>
              <a:t>https://agid.acl.gov</a:t>
            </a:r>
          </a:p>
        </p:txBody>
      </p:sp>
      <p:sp>
        <p:nvSpPr>
          <p:cNvPr id="8" name="TextBox 7">
            <a:extLst>
              <a:ext uri="{FF2B5EF4-FFF2-40B4-BE49-F238E27FC236}">
                <a16:creationId xmlns:a16="http://schemas.microsoft.com/office/drawing/2014/main" id="{F63007D2-731C-4CFC-9101-9EB4E4E8326B}"/>
              </a:ext>
            </a:extLst>
          </p:cNvPr>
          <p:cNvSpPr txBox="1"/>
          <p:nvPr/>
        </p:nvSpPr>
        <p:spPr>
          <a:xfrm>
            <a:off x="200622" y="2202352"/>
            <a:ext cx="3464560" cy="4524315"/>
          </a:xfrm>
          <a:prstGeom prst="rect">
            <a:avLst/>
          </a:prstGeom>
          <a:noFill/>
        </p:spPr>
        <p:txBody>
          <a:bodyPr wrap="square" rtlCol="0">
            <a:spAutoFit/>
          </a:bodyPr>
          <a:lstStyle/>
          <a:p>
            <a:r>
              <a:rPr lang="en-US" sz="2400" dirty="0"/>
              <a:t>AGID is ACL’s public data portal and stands for Aging, Independence, and Disability database.*</a:t>
            </a:r>
          </a:p>
          <a:p>
            <a:endParaRPr lang="en-US" sz="2400" dirty="0"/>
          </a:p>
          <a:p>
            <a:r>
              <a:rPr lang="en-US" sz="2400" dirty="0"/>
              <a:t>You do not have to sign in and you can see anyone’s data – including state data. </a:t>
            </a:r>
          </a:p>
          <a:p>
            <a:endParaRPr lang="en-US" sz="2400" dirty="0"/>
          </a:p>
          <a:p>
            <a:r>
              <a:rPr lang="en-US" sz="2400" dirty="0"/>
              <a:t>* </a:t>
            </a:r>
            <a:r>
              <a:rPr lang="en-US" sz="1200" dirty="0"/>
              <a:t>Screen capture here needs an update</a:t>
            </a:r>
          </a:p>
        </p:txBody>
      </p:sp>
    </p:spTree>
    <p:extLst>
      <p:ext uri="{BB962C8B-B14F-4D97-AF65-F5344CB8AC3E}">
        <p14:creationId xmlns:p14="http://schemas.microsoft.com/office/powerpoint/2010/main" val="62303664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ACL OAAPS">
      <a:dk1>
        <a:sysClr val="windowText" lastClr="000000"/>
      </a:dk1>
      <a:lt1>
        <a:sysClr val="window" lastClr="FFFFFF"/>
      </a:lt1>
      <a:dk2>
        <a:srgbClr val="094F8F"/>
      </a:dk2>
      <a:lt2>
        <a:srgbClr val="FFFFFF"/>
      </a:lt2>
      <a:accent1>
        <a:srgbClr val="094F8F"/>
      </a:accent1>
      <a:accent2>
        <a:srgbClr val="FBA523"/>
      </a:accent2>
      <a:accent3>
        <a:srgbClr val="033458"/>
      </a:accent3>
      <a:accent4>
        <a:srgbClr val="B5BBBD"/>
      </a:accent4>
      <a:accent5>
        <a:srgbClr val="76C9DE"/>
      </a:accent5>
      <a:accent6>
        <a:srgbClr val="C5E1FC"/>
      </a:accent6>
      <a:hlink>
        <a:srgbClr val="0563C1"/>
      </a:hlink>
      <a:folHlink>
        <a:srgbClr val="954F72"/>
      </a:folHlink>
    </a:clrScheme>
    <a:fontScheme name="ACL OAAPS">
      <a:majorFont>
        <a:latin typeface="Arial"/>
        <a:ea typeface=""/>
        <a:cs typeface=""/>
      </a:majorFont>
      <a:minorFont>
        <a:latin typeface="Arial"/>
        <a:ea typeface=""/>
        <a:cs typeface=""/>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2564</Words>
  <Application>Microsoft Office PowerPoint</Application>
  <PresentationFormat>Widescreen</PresentationFormat>
  <Paragraphs>180</Paragraphs>
  <Slides>13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Courier New</vt:lpstr>
      <vt:lpstr>Segoe UI</vt:lpstr>
      <vt:lpstr>Segoe UI Semibold</vt:lpstr>
      <vt:lpstr>Wingdings</vt:lpstr>
      <vt:lpstr>Office Theme</vt:lpstr>
      <vt:lpstr>ACLPresentationTemplate_2014</vt:lpstr>
      <vt:lpstr>1_Office Theme</vt:lpstr>
      <vt:lpstr>ACL Title VI Data Tools:  What We Have, How You Can Use It </vt:lpstr>
      <vt:lpstr>What We’ll Cover</vt:lpstr>
      <vt:lpstr>Title VI Data Tracking Workbooks</vt:lpstr>
      <vt:lpstr>Title VI Tracking Workbook</vt:lpstr>
      <vt:lpstr>Title VI Tracking Workbook Features</vt:lpstr>
      <vt:lpstr>Title VI Tracking Workbook Features (cont.)</vt:lpstr>
      <vt:lpstr>OAAPS Analysis Reports</vt:lpstr>
      <vt:lpstr>Reports with Charts</vt:lpstr>
      <vt:lpstr>4 Different Ways to Access Data</vt:lpstr>
      <vt:lpstr>Navigating AGID</vt:lpstr>
      <vt:lpstr>Title VI Infographic Toolkit</vt:lpstr>
      <vt:lpstr>Title VI Evaluation Toolkit</vt:lpstr>
      <vt:lpstr>Remember that Data is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is Our Friend:   Title VI Evaluation, Data Tools, and Next Steps Together</dc:title>
  <dc:creator>Hudgins, Kristen (ACL)</dc:creator>
  <cp:lastModifiedBy>Laura Stevenson</cp:lastModifiedBy>
  <cp:revision>40</cp:revision>
  <dcterms:created xsi:type="dcterms:W3CDTF">2021-08-05T00:58:13Z</dcterms:created>
  <dcterms:modified xsi:type="dcterms:W3CDTF">2022-07-19T15:59:00Z</dcterms:modified>
</cp:coreProperties>
</file>