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291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80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1012698"/>
            <a:ext cx="8072119" cy="10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0052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931544"/>
            <a:ext cx="8072119" cy="10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995881"/>
            <a:ext cx="8072119" cy="2484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30234" y="6464985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cedrm.com/measuring-adls-to-assess-needs-and-improve-independenc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archrespite.org/respitelocator" TargetMode="External"/><Relationship Id="rId2" Type="http://schemas.openxmlformats.org/officeDocument/2006/relationships/hyperlink" Target="https://www.alz.org/help-support/resources/helpl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regiving.org/" TargetMode="External"/><Relationship Id="rId5" Type="http://schemas.openxmlformats.org/officeDocument/2006/relationships/hyperlink" Target="http://www.caregiver.org/" TargetMode="External"/><Relationship Id="rId4" Type="http://schemas.openxmlformats.org/officeDocument/2006/relationships/hyperlink" Target="http://www.medicare.gov/campaigns/caregiver/caregiver-resource-kit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cl.gov/grants/funding-2020-2023-older-americans-act-title-vi-native-american-programs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65759"/>
            <a:ext cx="9144000" cy="6492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9982" y="1037081"/>
            <a:ext cx="67837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43025" marR="5080" indent="-133096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529B"/>
                </a:solidFill>
              </a:rPr>
              <a:t>Using </a:t>
            </a:r>
            <a:r>
              <a:rPr sz="4000" spc="-10" dirty="0">
                <a:solidFill>
                  <a:srgbClr val="00529B"/>
                </a:solidFill>
              </a:rPr>
              <a:t>Title </a:t>
            </a:r>
            <a:r>
              <a:rPr sz="4000" spc="-5" dirty="0">
                <a:solidFill>
                  <a:srgbClr val="00529B"/>
                </a:solidFill>
              </a:rPr>
              <a:t>VI, </a:t>
            </a:r>
            <a:r>
              <a:rPr sz="4000" spc="-25" dirty="0">
                <a:solidFill>
                  <a:srgbClr val="00529B"/>
                </a:solidFill>
              </a:rPr>
              <a:t>Part </a:t>
            </a:r>
            <a:r>
              <a:rPr sz="4000" spc="-10" dirty="0">
                <a:solidFill>
                  <a:srgbClr val="00529B"/>
                </a:solidFill>
              </a:rPr>
              <a:t>C, </a:t>
            </a:r>
            <a:r>
              <a:rPr sz="4000" spc="-25" dirty="0">
                <a:solidFill>
                  <a:srgbClr val="00529B"/>
                </a:solidFill>
              </a:rPr>
              <a:t>to </a:t>
            </a:r>
            <a:r>
              <a:rPr sz="4000" spc="-5" dirty="0">
                <a:solidFill>
                  <a:srgbClr val="00529B"/>
                </a:solidFill>
              </a:rPr>
              <a:t>Support  </a:t>
            </a:r>
            <a:r>
              <a:rPr sz="4000" spc="-15" dirty="0">
                <a:solidFill>
                  <a:srgbClr val="00529B"/>
                </a:solidFill>
              </a:rPr>
              <a:t>Informal</a:t>
            </a:r>
            <a:r>
              <a:rPr sz="4000" spc="5" dirty="0">
                <a:solidFill>
                  <a:srgbClr val="00529B"/>
                </a:solidFill>
              </a:rPr>
              <a:t> </a:t>
            </a:r>
            <a:r>
              <a:rPr sz="4000" spc="-20" dirty="0">
                <a:solidFill>
                  <a:srgbClr val="00529B"/>
                </a:solidFill>
              </a:rPr>
              <a:t>Caregivers</a:t>
            </a:r>
            <a:endParaRPr sz="400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35940" y="1995881"/>
            <a:ext cx="8072119" cy="1431077"/>
          </a:xfrm>
          <a:prstGeom prst="rect">
            <a:avLst/>
          </a:prstGeom>
        </p:spPr>
        <p:txBody>
          <a:bodyPr vert="horz" wrap="square" lIns="0" tIns="299637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885"/>
              </a:spcBef>
            </a:pPr>
            <a:r>
              <a:rPr sz="2000" spc="-10" dirty="0">
                <a:solidFill>
                  <a:srgbClr val="00529B"/>
                </a:solidFill>
              </a:rPr>
              <a:t>Presented</a:t>
            </a:r>
            <a:r>
              <a:rPr sz="2000" spc="20" dirty="0">
                <a:solidFill>
                  <a:srgbClr val="00529B"/>
                </a:solidFill>
              </a:rPr>
              <a:t> </a:t>
            </a:r>
            <a:r>
              <a:rPr sz="2000" spc="-5" dirty="0">
                <a:solidFill>
                  <a:srgbClr val="00529B"/>
                </a:solidFill>
              </a:rPr>
              <a:t>by:</a:t>
            </a:r>
            <a:endParaRPr sz="2000" dirty="0"/>
          </a:p>
          <a:p>
            <a:pPr marL="14604" marR="5080" algn="ctr">
              <a:lnSpc>
                <a:spcPct val="100000"/>
              </a:lnSpc>
              <a:spcBef>
                <a:spcPts val="780"/>
              </a:spcBef>
            </a:pPr>
            <a:r>
              <a:rPr lang="en-US" sz="2000" spc="-5" dirty="0">
                <a:solidFill>
                  <a:srgbClr val="00529B"/>
                </a:solidFill>
              </a:rPr>
              <a:t>Amy </a:t>
            </a:r>
            <a:r>
              <a:rPr lang="en-US" sz="2000" spc="-5" dirty="0" err="1">
                <a:solidFill>
                  <a:srgbClr val="00529B"/>
                </a:solidFill>
              </a:rPr>
              <a:t>Wiatr</a:t>
            </a:r>
            <a:r>
              <a:rPr lang="en-US" sz="2000" spc="-5" dirty="0">
                <a:solidFill>
                  <a:srgbClr val="00529B"/>
                </a:solidFill>
              </a:rPr>
              <a:t>-Rodriguez, ACL Regional Administrator and </a:t>
            </a:r>
          </a:p>
          <a:p>
            <a:pPr marL="14604" marR="5080" algn="ctr">
              <a:lnSpc>
                <a:spcPct val="100000"/>
              </a:lnSpc>
              <a:spcBef>
                <a:spcPts val="780"/>
              </a:spcBef>
            </a:pPr>
            <a:r>
              <a:rPr lang="en-US" sz="2000" spc="-5">
                <a:solidFill>
                  <a:srgbClr val="00529B"/>
                </a:solidFill>
              </a:rPr>
              <a:t>Jasmine Aplin</a:t>
            </a:r>
            <a:r>
              <a:rPr lang="en-US" sz="2000" spc="-5" dirty="0">
                <a:solidFill>
                  <a:srgbClr val="00529B"/>
                </a:solidFill>
              </a:rPr>
              <a:t>, ACL/AoA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09320"/>
            <a:ext cx="6749415" cy="1062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529B"/>
                </a:solidFill>
              </a:rPr>
              <a:t>Preparing </a:t>
            </a:r>
            <a:r>
              <a:rPr spc="-20" dirty="0">
                <a:solidFill>
                  <a:srgbClr val="00529B"/>
                </a:solidFill>
              </a:rPr>
              <a:t>for </a:t>
            </a:r>
            <a:r>
              <a:rPr spc="-15" dirty="0">
                <a:solidFill>
                  <a:srgbClr val="00529B"/>
                </a:solidFill>
              </a:rPr>
              <a:t>Emergency </a:t>
            </a:r>
            <a:r>
              <a:rPr spc="-5" dirty="0">
                <a:solidFill>
                  <a:srgbClr val="00529B"/>
                </a:solidFill>
              </a:rPr>
              <a:t>and </a:t>
            </a:r>
            <a:r>
              <a:rPr spc="-15" dirty="0">
                <a:solidFill>
                  <a:srgbClr val="00529B"/>
                </a:solidFill>
              </a:rPr>
              <a:t>Disaster  </a:t>
            </a:r>
            <a:r>
              <a:rPr spc="-5" dirty="0">
                <a:solidFill>
                  <a:srgbClr val="00529B"/>
                </a:solidFill>
              </a:rPr>
              <a:t>Situations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000453"/>
            <a:ext cx="7828280" cy="2892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emergency/disaster requires immediate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effective </a:t>
            </a:r>
            <a:r>
              <a:rPr sz="2000" spc="-10" dirty="0">
                <a:latin typeface="Calibri"/>
                <a:cs typeface="Calibri"/>
              </a:rPr>
              <a:t>intervention </a:t>
            </a:r>
            <a:r>
              <a:rPr sz="2000" spc="-5" dirty="0">
                <a:latin typeface="Calibri"/>
                <a:cs typeface="Calibri"/>
              </a:rPr>
              <a:t>of  </a:t>
            </a:r>
            <a:r>
              <a:rPr sz="2000" dirty="0">
                <a:latin typeface="Calibri"/>
                <a:cs typeface="Calibri"/>
              </a:rPr>
              <a:t>multiple </a:t>
            </a:r>
            <a:r>
              <a:rPr sz="2000" spc="-10" dirty="0">
                <a:latin typeface="Calibri"/>
                <a:cs typeface="Calibri"/>
              </a:rPr>
              <a:t>government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private </a:t>
            </a:r>
            <a:r>
              <a:rPr sz="2000" spc="-10" dirty="0">
                <a:latin typeface="Calibri"/>
                <a:cs typeface="Calibri"/>
              </a:rPr>
              <a:t>sector organizations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help </a:t>
            </a:r>
            <a:r>
              <a:rPr sz="2000" spc="-5" dirty="0">
                <a:latin typeface="Calibri"/>
                <a:cs typeface="Calibri"/>
              </a:rPr>
              <a:t>meet </a:t>
            </a:r>
            <a:r>
              <a:rPr sz="2000" dirty="0">
                <a:latin typeface="Calibri"/>
                <a:cs typeface="Calibri"/>
              </a:rPr>
              <a:t>the  needs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community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area just after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disaster occurs </a:t>
            </a:r>
            <a:r>
              <a:rPr sz="2000" dirty="0">
                <a:latin typeface="Calibri"/>
                <a:cs typeface="Calibri"/>
              </a:rPr>
              <a:t>and the  </a:t>
            </a:r>
            <a:r>
              <a:rPr sz="2000" spc="-10" dirty="0">
                <a:latin typeface="Calibri"/>
                <a:cs typeface="Calibri"/>
              </a:rPr>
              <a:t>area </a:t>
            </a:r>
            <a:r>
              <a:rPr sz="2000" dirty="0">
                <a:latin typeface="Calibri"/>
                <a:cs typeface="Calibri"/>
              </a:rPr>
              <a:t>and people </a:t>
            </a:r>
            <a:r>
              <a:rPr sz="2000" spc="-5" dirty="0">
                <a:latin typeface="Calibri"/>
                <a:cs typeface="Calibri"/>
              </a:rPr>
              <a:t>begin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recover.</a:t>
            </a:r>
            <a:endParaRPr sz="2000">
              <a:latin typeface="Calibri"/>
              <a:cs typeface="Calibri"/>
            </a:endParaRPr>
          </a:p>
          <a:p>
            <a:pPr marL="355600" marR="1905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Just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Case: “Emergency Readiness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Older Adults and </a:t>
            </a:r>
            <a:r>
              <a:rPr sz="2000" spc="-10" dirty="0">
                <a:latin typeface="Calibri"/>
                <a:cs typeface="Calibri"/>
              </a:rPr>
              <a:t>Caregivers” </a:t>
            </a:r>
            <a:r>
              <a:rPr sz="2000" spc="-5" dirty="0">
                <a:latin typeface="Calibri"/>
                <a:cs typeface="Calibri"/>
              </a:rPr>
              <a:t>has  </a:t>
            </a:r>
            <a:r>
              <a:rPr sz="2000" spc="-10" dirty="0">
                <a:latin typeface="Calibri"/>
                <a:cs typeface="Calibri"/>
              </a:rPr>
              <a:t>step-by-step information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help older </a:t>
            </a:r>
            <a:r>
              <a:rPr sz="2000" dirty="0">
                <a:latin typeface="Calibri"/>
                <a:cs typeface="Calibri"/>
              </a:rPr>
              <a:t>adults </a:t>
            </a:r>
            <a:r>
              <a:rPr sz="2000" spc="-10" dirty="0">
                <a:latin typeface="Calibri"/>
                <a:cs typeface="Calibri"/>
              </a:rPr>
              <a:t>prepare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15" dirty="0">
                <a:latin typeface="Calibri"/>
                <a:cs typeface="Calibri"/>
              </a:rPr>
              <a:t>disaster/emergency.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It includes </a:t>
            </a:r>
            <a:r>
              <a:rPr sz="2000" spc="-5" dirty="0">
                <a:latin typeface="Calibri"/>
                <a:cs typeface="Calibri"/>
              </a:rPr>
              <a:t>helpful checklists, </a:t>
            </a:r>
            <a:r>
              <a:rPr sz="2000" spc="-10" dirty="0">
                <a:latin typeface="Calibri"/>
                <a:cs typeface="Calibri"/>
              </a:rPr>
              <a:t>contact lists, </a:t>
            </a:r>
            <a:r>
              <a:rPr sz="2000" dirty="0">
                <a:latin typeface="Calibri"/>
                <a:cs typeface="Calibri"/>
              </a:rPr>
              <a:t>and a </a:t>
            </a:r>
            <a:r>
              <a:rPr sz="2000" spc="-5" dirty="0">
                <a:latin typeface="Calibri"/>
                <a:cs typeface="Calibri"/>
              </a:rPr>
              <a:t>medication </a:t>
            </a:r>
            <a:r>
              <a:rPr sz="2000" spc="-10" dirty="0">
                <a:latin typeface="Calibri"/>
                <a:cs typeface="Calibri"/>
              </a:rPr>
              <a:t>list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filled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69086"/>
            <a:ext cx="772731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529B"/>
                </a:solidFill>
              </a:rPr>
              <a:t>Title </a:t>
            </a:r>
            <a:r>
              <a:rPr spc="-5" dirty="0">
                <a:solidFill>
                  <a:srgbClr val="00529B"/>
                </a:solidFill>
              </a:rPr>
              <a:t>VI, </a:t>
            </a:r>
            <a:r>
              <a:rPr spc="-20" dirty="0">
                <a:solidFill>
                  <a:srgbClr val="00529B"/>
                </a:solidFill>
              </a:rPr>
              <a:t>Part </a:t>
            </a:r>
            <a:r>
              <a:rPr spc="-15" dirty="0">
                <a:solidFill>
                  <a:srgbClr val="00529B"/>
                </a:solidFill>
              </a:rPr>
              <a:t>C—Caregiver </a:t>
            </a:r>
            <a:r>
              <a:rPr spc="-5" dirty="0">
                <a:solidFill>
                  <a:srgbClr val="00529B"/>
                </a:solidFill>
              </a:rPr>
              <a:t>Support</a:t>
            </a:r>
            <a:r>
              <a:rPr spc="95" dirty="0">
                <a:solidFill>
                  <a:srgbClr val="00529B"/>
                </a:solidFill>
              </a:rPr>
              <a:t> </a:t>
            </a:r>
            <a:r>
              <a:rPr spc="-5" dirty="0">
                <a:solidFill>
                  <a:srgbClr val="00529B"/>
                </a:solidFill>
              </a:rPr>
              <a:t>Services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20201"/>
            <a:ext cx="8010525" cy="412115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Must </a:t>
            </a:r>
            <a:r>
              <a:rPr sz="2500" dirty="0">
                <a:latin typeface="Calibri"/>
                <a:cs typeface="Calibri"/>
              </a:rPr>
              <a:t>also </a:t>
            </a:r>
            <a:r>
              <a:rPr sz="2500" spc="-20" dirty="0">
                <a:latin typeface="Calibri"/>
                <a:cs typeface="Calibri"/>
              </a:rPr>
              <a:t>have </a:t>
            </a:r>
            <a:r>
              <a:rPr sz="2500" spc="-5" dirty="0">
                <a:latin typeface="Calibri"/>
                <a:cs typeface="Calibri"/>
              </a:rPr>
              <a:t>a </a:t>
            </a:r>
            <a:r>
              <a:rPr sz="2500" spc="-15" dirty="0">
                <a:latin typeface="Calibri"/>
                <a:cs typeface="Calibri"/>
              </a:rPr>
              <a:t>Part </a:t>
            </a:r>
            <a:r>
              <a:rPr sz="2500" spc="-5" dirty="0">
                <a:latin typeface="Calibri"/>
                <a:cs typeface="Calibri"/>
              </a:rPr>
              <a:t>A/B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grant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Services </a:t>
            </a: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spc="-25" dirty="0">
                <a:latin typeface="Calibri"/>
                <a:cs typeface="Calibri"/>
              </a:rPr>
              <a:t>for </a:t>
            </a:r>
            <a:r>
              <a:rPr sz="2500" spc="-10" dirty="0">
                <a:latin typeface="Calibri"/>
                <a:cs typeface="Calibri"/>
              </a:rPr>
              <a:t>two </a:t>
            </a:r>
            <a:r>
              <a:rPr sz="2500" spc="-5" dirty="0">
                <a:latin typeface="Calibri"/>
                <a:cs typeface="Calibri"/>
              </a:rPr>
              <a:t>types of </a:t>
            </a:r>
            <a:r>
              <a:rPr sz="2500" b="1" spc="-5" dirty="0">
                <a:latin typeface="Calibri"/>
                <a:cs typeface="Calibri"/>
              </a:rPr>
              <a:t>unpaid</a:t>
            </a:r>
            <a:r>
              <a:rPr sz="2500" b="1" spc="3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caregivers:</a:t>
            </a:r>
            <a:endParaRPr sz="25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756920" algn="l"/>
              </a:tabLst>
            </a:pP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informal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provider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care to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frail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older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individual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or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an 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individual with Alzheimer’s disease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or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related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disorder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F487C"/>
                </a:solidFill>
                <a:latin typeface="Calibri"/>
                <a:cs typeface="Calibri"/>
              </a:rPr>
              <a:t>(for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instance </a:t>
            </a:r>
            <a:r>
              <a:rPr sz="2400" spc="-30" dirty="0">
                <a:solidFill>
                  <a:srgbClr val="1F487C"/>
                </a:solidFill>
                <a:latin typeface="Calibri"/>
                <a:cs typeface="Calibri"/>
              </a:rPr>
              <a:t>family, </a:t>
            </a: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friends, or other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relatives </a:t>
            </a: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caring </a:t>
            </a:r>
            <a:r>
              <a:rPr sz="2400" spc="-20" dirty="0">
                <a:solidFill>
                  <a:srgbClr val="1F487C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an  </a:t>
            </a: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older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individual)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56920" algn="l"/>
              </a:tabLst>
            </a:pP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older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relative caregivers </a:t>
            </a:r>
            <a:r>
              <a:rPr sz="2400" spc="-15" dirty="0">
                <a:solidFill>
                  <a:srgbClr val="1F487C"/>
                </a:solidFill>
                <a:latin typeface="Calibri"/>
                <a:cs typeface="Calibri"/>
              </a:rPr>
              <a:t>(for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instance grandparents</a:t>
            </a:r>
            <a:r>
              <a:rPr sz="2400" spc="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raising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grandkids, or </a:t>
            </a:r>
            <a:r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an elder </a:t>
            </a: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caring </a:t>
            </a:r>
            <a:r>
              <a:rPr sz="2400" spc="-20" dirty="0">
                <a:solidFill>
                  <a:srgbClr val="1F487C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an adult with a</a:t>
            </a:r>
            <a:r>
              <a:rPr sz="2400" spc="-1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disability)</a:t>
            </a:r>
            <a:endParaRPr sz="2400">
              <a:latin typeface="Calibri"/>
              <a:cs typeface="Calibri"/>
            </a:endParaRPr>
          </a:p>
          <a:p>
            <a:pPr marL="355600" marR="461009" indent="-342900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Program </a:t>
            </a:r>
            <a:r>
              <a:rPr sz="2500" dirty="0">
                <a:latin typeface="Calibri"/>
                <a:cs typeface="Calibri"/>
              </a:rPr>
              <a:t>services </a:t>
            </a: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spc="-20" dirty="0">
                <a:latin typeface="Calibri"/>
                <a:cs typeface="Calibri"/>
              </a:rPr>
              <a:t>for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b="1" spc="-10" dirty="0">
                <a:latin typeface="Calibri"/>
                <a:cs typeface="Calibri"/>
              </a:rPr>
              <a:t>caregiver</a:t>
            </a:r>
            <a:r>
              <a:rPr sz="2500" spc="-10" dirty="0">
                <a:latin typeface="Calibri"/>
                <a:cs typeface="Calibri"/>
              </a:rPr>
              <a:t>; not </a:t>
            </a:r>
            <a:r>
              <a:rPr sz="2500" spc="-20" dirty="0">
                <a:latin typeface="Calibri"/>
                <a:cs typeface="Calibri"/>
              </a:rPr>
              <a:t>for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dirty="0">
                <a:latin typeface="Calibri"/>
                <a:cs typeface="Calibri"/>
              </a:rPr>
              <a:t>elder  </a:t>
            </a:r>
            <a:r>
              <a:rPr sz="2500" spc="-5" dirty="0">
                <a:latin typeface="Calibri"/>
                <a:cs typeface="Calibri"/>
              </a:rPr>
              <a:t>who </a:t>
            </a:r>
            <a:r>
              <a:rPr sz="2500" spc="-10" dirty="0">
                <a:latin typeface="Calibri"/>
                <a:cs typeface="Calibri"/>
              </a:rPr>
              <a:t>receives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care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905" y="813257"/>
            <a:ext cx="505396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>
                <a:solidFill>
                  <a:srgbClr val="00529B"/>
                </a:solidFill>
              </a:rPr>
              <a:t>You </a:t>
            </a:r>
            <a:r>
              <a:rPr spc="-15" dirty="0">
                <a:solidFill>
                  <a:srgbClr val="00529B"/>
                </a:solidFill>
              </a:rPr>
              <a:t>might </a:t>
            </a:r>
            <a:r>
              <a:rPr spc="-5" dirty="0">
                <a:solidFill>
                  <a:srgbClr val="00529B"/>
                </a:solidFill>
              </a:rPr>
              <a:t>be a </a:t>
            </a:r>
            <a:r>
              <a:rPr spc="-20" dirty="0">
                <a:solidFill>
                  <a:srgbClr val="00529B"/>
                </a:solidFill>
              </a:rPr>
              <a:t>caregiver</a:t>
            </a:r>
            <a:r>
              <a:rPr spc="105" dirty="0">
                <a:solidFill>
                  <a:srgbClr val="00529B"/>
                </a:solidFill>
              </a:rPr>
              <a:t> </a:t>
            </a:r>
            <a:r>
              <a:rPr spc="-5" dirty="0">
                <a:solidFill>
                  <a:srgbClr val="00529B"/>
                </a:solidFill>
              </a:rPr>
              <a:t>if…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81088" y="1367027"/>
            <a:ext cx="1831848" cy="307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6905" y="1405585"/>
            <a:ext cx="8441690" cy="4954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02057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70" dirty="0">
                <a:latin typeface="Calibri"/>
                <a:cs typeface="Calibri"/>
              </a:rPr>
              <a:t>You </a:t>
            </a:r>
            <a:r>
              <a:rPr sz="2500" spc="-5" dirty="0">
                <a:latin typeface="Calibri"/>
                <a:cs typeface="Calibri"/>
              </a:rPr>
              <a:t>regularly </a:t>
            </a:r>
            <a:r>
              <a:rPr sz="2500" dirty="0">
                <a:latin typeface="Calibri"/>
                <a:cs typeface="Calibri"/>
              </a:rPr>
              <a:t>look </a:t>
            </a:r>
            <a:r>
              <a:rPr sz="2500" spc="-5" dirty="0">
                <a:latin typeface="Calibri"/>
                <a:cs typeface="Calibri"/>
              </a:rPr>
              <a:t>in on or </a:t>
            </a:r>
            <a:r>
              <a:rPr sz="2500" spc="-10" dirty="0">
                <a:latin typeface="Calibri"/>
                <a:cs typeface="Calibri"/>
              </a:rPr>
              <a:t>call </a:t>
            </a:r>
            <a:r>
              <a:rPr sz="2500" spc="-5" dirty="0">
                <a:latin typeface="Calibri"/>
                <a:cs typeface="Calibri"/>
              </a:rPr>
              <a:t>a friend or </a:t>
            </a:r>
            <a:r>
              <a:rPr sz="2500" spc="-10" dirty="0">
                <a:latin typeface="Calibri"/>
                <a:cs typeface="Calibri"/>
              </a:rPr>
              <a:t>loved  one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10" dirty="0">
                <a:latin typeface="Calibri"/>
                <a:cs typeface="Calibri"/>
              </a:rPr>
              <a:t>see how </a:t>
            </a:r>
            <a:r>
              <a:rPr sz="2500" spc="-5" dirty="0">
                <a:latin typeface="Calibri"/>
                <a:cs typeface="Calibri"/>
              </a:rPr>
              <a:t>they </a:t>
            </a: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spc="-5" dirty="0">
                <a:latin typeface="Calibri"/>
                <a:cs typeface="Calibri"/>
              </a:rPr>
              <a:t>doing </a:t>
            </a:r>
            <a:r>
              <a:rPr sz="2500" dirty="0">
                <a:latin typeface="Calibri"/>
                <a:cs typeface="Calibri"/>
              </a:rPr>
              <a:t>or </a:t>
            </a:r>
            <a:r>
              <a:rPr sz="2500" spc="-5" dirty="0">
                <a:latin typeface="Calibri"/>
                <a:cs typeface="Calibri"/>
              </a:rPr>
              <a:t>if they need  </a:t>
            </a:r>
            <a:r>
              <a:rPr sz="2500" spc="-10" dirty="0">
                <a:latin typeface="Calibri"/>
                <a:cs typeface="Calibri"/>
              </a:rPr>
              <a:t>assistance</a:t>
            </a:r>
            <a:endParaRPr sz="2500">
              <a:latin typeface="Calibri"/>
              <a:cs typeface="Calibri"/>
            </a:endParaRPr>
          </a:p>
          <a:p>
            <a:pPr marL="355600" marR="192405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70" dirty="0">
                <a:latin typeface="Calibri"/>
                <a:cs typeface="Calibri"/>
              </a:rPr>
              <a:t>You </a:t>
            </a: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spc="-5" dirty="0">
                <a:latin typeface="Calibri"/>
                <a:cs typeface="Calibri"/>
              </a:rPr>
              <a:t>helping with, or </a:t>
            </a: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dirty="0">
                <a:latin typeface="Calibri"/>
                <a:cs typeface="Calibri"/>
              </a:rPr>
              <a:t>doing, </a:t>
            </a:r>
            <a:r>
              <a:rPr sz="2500" spc="-10" dirty="0">
                <a:latin typeface="Calibri"/>
                <a:cs typeface="Calibri"/>
              </a:rPr>
              <a:t>routine </a:t>
            </a:r>
            <a:r>
              <a:rPr sz="2500" spc="-15" dirty="0">
                <a:latin typeface="Calibri"/>
                <a:cs typeface="Calibri"/>
              </a:rPr>
              <a:t>tasks  </a:t>
            </a:r>
            <a:r>
              <a:rPr sz="2500" spc="-25" dirty="0">
                <a:latin typeface="Calibri"/>
                <a:cs typeface="Calibri"/>
              </a:rPr>
              <a:t>for </a:t>
            </a:r>
            <a:r>
              <a:rPr sz="2500" spc="-5" dirty="0">
                <a:latin typeface="Calibri"/>
                <a:cs typeface="Calibri"/>
              </a:rPr>
              <a:t>someone, </a:t>
            </a:r>
            <a:r>
              <a:rPr sz="2500" spc="-10" dirty="0">
                <a:latin typeface="Calibri"/>
                <a:cs typeface="Calibri"/>
              </a:rPr>
              <a:t>such </a:t>
            </a:r>
            <a:r>
              <a:rPr sz="2500" spc="-5" dirty="0">
                <a:latin typeface="Calibri"/>
                <a:cs typeface="Calibri"/>
              </a:rPr>
              <a:t>as grocery shopping, </a:t>
            </a:r>
            <a:r>
              <a:rPr sz="2500" spc="-10" dirty="0">
                <a:latin typeface="Calibri"/>
                <a:cs typeface="Calibri"/>
              </a:rPr>
              <a:t>bill  paying, </a:t>
            </a:r>
            <a:r>
              <a:rPr sz="2500" spc="-5" dirty="0">
                <a:latin typeface="Calibri"/>
                <a:cs typeface="Calibri"/>
              </a:rPr>
              <a:t>household </a:t>
            </a:r>
            <a:r>
              <a:rPr sz="2500" spc="-10" dirty="0">
                <a:latin typeface="Calibri"/>
                <a:cs typeface="Calibri"/>
              </a:rPr>
              <a:t>chores, </a:t>
            </a:r>
            <a:r>
              <a:rPr sz="2500" spc="-5" dirty="0">
                <a:latin typeface="Calibri"/>
                <a:cs typeface="Calibri"/>
              </a:rPr>
              <a:t>or</a:t>
            </a:r>
            <a:r>
              <a:rPr sz="2500" spc="5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transportation</a:t>
            </a:r>
            <a:endParaRPr sz="2500">
              <a:latin typeface="Calibri"/>
              <a:cs typeface="Calibri"/>
            </a:endParaRPr>
          </a:p>
          <a:p>
            <a:pPr marL="355600" marR="205867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70" dirty="0">
                <a:latin typeface="Calibri"/>
                <a:cs typeface="Calibri"/>
              </a:rPr>
              <a:t>You </a:t>
            </a: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spc="-10" dirty="0">
                <a:latin typeface="Calibri"/>
                <a:cs typeface="Calibri"/>
              </a:rPr>
              <a:t>assisting </a:t>
            </a:r>
            <a:r>
              <a:rPr sz="2500" spc="-5" dirty="0">
                <a:latin typeface="Calibri"/>
                <a:cs typeface="Calibri"/>
              </a:rPr>
              <a:t>someone </a:t>
            </a:r>
            <a:r>
              <a:rPr sz="2500" dirty="0">
                <a:latin typeface="Calibri"/>
                <a:cs typeface="Calibri"/>
              </a:rPr>
              <a:t>with </a:t>
            </a:r>
            <a:r>
              <a:rPr sz="2500" spc="-5" dirty="0">
                <a:latin typeface="Calibri"/>
                <a:cs typeface="Calibri"/>
              </a:rPr>
              <a:t>medications </a:t>
            </a:r>
            <a:r>
              <a:rPr sz="2500" spc="-10" dirty="0">
                <a:latin typeface="Calibri"/>
                <a:cs typeface="Calibri"/>
              </a:rPr>
              <a:t>or  personal </a:t>
            </a:r>
            <a:r>
              <a:rPr sz="2500" spc="-15" dirty="0">
                <a:latin typeface="Calibri"/>
                <a:cs typeface="Calibri"/>
              </a:rPr>
              <a:t>care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tasks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70" dirty="0">
                <a:latin typeface="Calibri"/>
                <a:cs typeface="Calibri"/>
              </a:rPr>
              <a:t>You </a:t>
            </a:r>
            <a:r>
              <a:rPr sz="2500" spc="-10" dirty="0">
                <a:latin typeface="Calibri"/>
                <a:cs typeface="Calibri"/>
              </a:rPr>
              <a:t>are communicating </a:t>
            </a:r>
            <a:r>
              <a:rPr sz="2500" spc="-5" dirty="0">
                <a:latin typeface="Calibri"/>
                <a:cs typeface="Calibri"/>
              </a:rPr>
              <a:t>with health </a:t>
            </a:r>
            <a:r>
              <a:rPr sz="2500" spc="-15" dirty="0">
                <a:latin typeface="Calibri"/>
                <a:cs typeface="Calibri"/>
              </a:rPr>
              <a:t>care </a:t>
            </a:r>
            <a:r>
              <a:rPr sz="2500" spc="-10" dirty="0">
                <a:latin typeface="Calibri"/>
                <a:cs typeface="Calibri"/>
              </a:rPr>
              <a:t>professionals </a:t>
            </a:r>
            <a:r>
              <a:rPr sz="2500" spc="-5" dirty="0">
                <a:latin typeface="Calibri"/>
                <a:cs typeface="Calibri"/>
              </a:rPr>
              <a:t>or other  </a:t>
            </a:r>
            <a:r>
              <a:rPr sz="2500" spc="-15" dirty="0">
                <a:latin typeface="Calibri"/>
                <a:cs typeface="Calibri"/>
              </a:rPr>
              <a:t>providers, </a:t>
            </a:r>
            <a:r>
              <a:rPr sz="2500" dirty="0">
                <a:latin typeface="Calibri"/>
                <a:cs typeface="Calibri"/>
              </a:rPr>
              <a:t>services </a:t>
            </a:r>
            <a:r>
              <a:rPr sz="2500" spc="-5" dirty="0">
                <a:latin typeface="Calibri"/>
                <a:cs typeface="Calibri"/>
              </a:rPr>
              <a:t>and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agencies</a:t>
            </a:r>
            <a:endParaRPr sz="2500">
              <a:latin typeface="Calibri"/>
              <a:cs typeface="Calibri"/>
            </a:endParaRPr>
          </a:p>
          <a:p>
            <a:pPr marL="355600" marR="80137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70" dirty="0">
                <a:latin typeface="Calibri"/>
                <a:cs typeface="Calibri"/>
              </a:rPr>
              <a:t>You </a:t>
            </a:r>
            <a:r>
              <a:rPr sz="2500" spc="-10" dirty="0">
                <a:latin typeface="Calibri"/>
                <a:cs typeface="Calibri"/>
              </a:rPr>
              <a:t>are providing </a:t>
            </a:r>
            <a:r>
              <a:rPr sz="2500" spc="-15" dirty="0">
                <a:latin typeface="Calibri"/>
                <a:cs typeface="Calibri"/>
              </a:rPr>
              <a:t>complex </a:t>
            </a:r>
            <a:r>
              <a:rPr sz="2500" spc="-10" dirty="0">
                <a:latin typeface="Calibri"/>
                <a:cs typeface="Calibri"/>
              </a:rPr>
              <a:t>medical </a:t>
            </a:r>
            <a:r>
              <a:rPr sz="2500" spc="-15" dirty="0">
                <a:latin typeface="Calibri"/>
                <a:cs typeface="Calibri"/>
              </a:rPr>
              <a:t>care </a:t>
            </a:r>
            <a:r>
              <a:rPr sz="2500" spc="-25" dirty="0">
                <a:latin typeface="Calibri"/>
                <a:cs typeface="Calibri"/>
              </a:rPr>
              <a:t>like </a:t>
            </a:r>
            <a:r>
              <a:rPr sz="2500" spc="-10" dirty="0">
                <a:latin typeface="Calibri"/>
                <a:cs typeface="Calibri"/>
              </a:rPr>
              <a:t>wound </a:t>
            </a:r>
            <a:r>
              <a:rPr sz="2500" spc="-15" dirty="0">
                <a:latin typeface="Calibri"/>
                <a:cs typeface="Calibri"/>
              </a:rPr>
              <a:t>care;  </a:t>
            </a:r>
            <a:r>
              <a:rPr sz="2500" spc="-5" dirty="0">
                <a:latin typeface="Calibri"/>
                <a:cs typeface="Calibri"/>
              </a:rPr>
              <a:t>changing </a:t>
            </a:r>
            <a:r>
              <a:rPr sz="2500" spc="-35" dirty="0">
                <a:latin typeface="Calibri"/>
                <a:cs typeface="Calibri"/>
              </a:rPr>
              <a:t>IVs; </a:t>
            </a:r>
            <a:r>
              <a:rPr sz="2500" spc="-10" dirty="0">
                <a:latin typeface="Calibri"/>
                <a:cs typeface="Calibri"/>
              </a:rPr>
              <a:t>operating </a:t>
            </a:r>
            <a:r>
              <a:rPr sz="2500" spc="-5" dirty="0">
                <a:latin typeface="Calibri"/>
                <a:cs typeface="Calibri"/>
              </a:rPr>
              <a:t>medical</a:t>
            </a:r>
            <a:r>
              <a:rPr sz="2500" spc="6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equipment/devices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24" y="1091310"/>
            <a:ext cx="8496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00529B"/>
                </a:solidFill>
              </a:rPr>
              <a:t>What </a:t>
            </a:r>
            <a:r>
              <a:rPr sz="3600" dirty="0">
                <a:solidFill>
                  <a:srgbClr val="00529B"/>
                </a:solidFill>
              </a:rPr>
              <a:t>do </a:t>
            </a:r>
            <a:r>
              <a:rPr sz="3600" spc="-5" dirty="0">
                <a:solidFill>
                  <a:srgbClr val="00529B"/>
                </a:solidFill>
              </a:rPr>
              <a:t>we mean </a:t>
            </a:r>
            <a:r>
              <a:rPr sz="3600" spc="-15" dirty="0">
                <a:solidFill>
                  <a:srgbClr val="00529B"/>
                </a:solidFill>
              </a:rPr>
              <a:t>by “Informal</a:t>
            </a:r>
            <a:r>
              <a:rPr sz="3600" spc="15" dirty="0">
                <a:solidFill>
                  <a:srgbClr val="00529B"/>
                </a:solidFill>
              </a:rPr>
              <a:t> </a:t>
            </a:r>
            <a:r>
              <a:rPr sz="3600" dirty="0">
                <a:solidFill>
                  <a:srgbClr val="00529B"/>
                </a:solidFill>
              </a:rPr>
              <a:t>Caregiving”?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65197"/>
            <a:ext cx="7980045" cy="383032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962660" indent="-3429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Family </a:t>
            </a:r>
            <a:r>
              <a:rPr sz="2400" spc="-15" dirty="0">
                <a:latin typeface="Calibri"/>
                <a:cs typeface="Calibri"/>
              </a:rPr>
              <a:t>caregivers </a:t>
            </a:r>
            <a:r>
              <a:rPr sz="2400" spc="-10" dirty="0">
                <a:latin typeface="Calibri"/>
                <a:cs typeface="Calibri"/>
              </a:rPr>
              <a:t>provide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20" dirty="0">
                <a:latin typeface="Calibri"/>
                <a:cs typeface="Calibri"/>
              </a:rPr>
              <a:t>array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services </a:t>
            </a:r>
            <a:r>
              <a:rPr sz="2400" spc="-5" dirty="0">
                <a:latin typeface="Calibri"/>
                <a:cs typeface="Calibri"/>
              </a:rPr>
              <a:t>that </a:t>
            </a:r>
            <a:r>
              <a:rPr sz="2400" spc="-10" dirty="0">
                <a:latin typeface="Calibri"/>
                <a:cs typeface="Calibri"/>
              </a:rPr>
              <a:t>can  </a:t>
            </a:r>
            <a:r>
              <a:rPr sz="2400" dirty="0">
                <a:latin typeface="Calibri"/>
                <a:cs typeface="Calibri"/>
              </a:rPr>
              <a:t>include: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C0504D"/>
                </a:solidFill>
                <a:latin typeface="Calibri"/>
                <a:cs typeface="Calibri"/>
              </a:rPr>
              <a:t>Emotional,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C0504D"/>
                </a:solidFill>
                <a:latin typeface="Calibri"/>
                <a:cs typeface="Calibri"/>
              </a:rPr>
              <a:t>Financial,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C0504D"/>
                </a:solidFill>
                <a:latin typeface="Calibri"/>
                <a:cs typeface="Calibri"/>
              </a:rPr>
              <a:t>Nursing,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C0504D"/>
                </a:solidFill>
                <a:latin typeface="Calibri"/>
                <a:cs typeface="Calibri"/>
              </a:rPr>
              <a:t>Social,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C0504D"/>
                </a:solidFill>
                <a:latin typeface="Calibri"/>
                <a:cs typeface="Calibri"/>
              </a:rPr>
              <a:t>Homemaking,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ts val="239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C0504D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C0504D"/>
                </a:solidFill>
                <a:latin typeface="Calibri"/>
                <a:cs typeface="Calibri"/>
              </a:rPr>
              <a:t>other </a:t>
            </a:r>
            <a:r>
              <a:rPr sz="2000" dirty="0">
                <a:solidFill>
                  <a:srgbClr val="C0504D"/>
                </a:solidFill>
                <a:latin typeface="Calibri"/>
                <a:cs typeface="Calibri"/>
              </a:rPr>
              <a:t>services </a:t>
            </a:r>
            <a:r>
              <a:rPr sz="2000" spc="-5" dirty="0">
                <a:solidFill>
                  <a:srgbClr val="C0504D"/>
                </a:solidFill>
                <a:latin typeface="Calibri"/>
                <a:cs typeface="Calibri"/>
              </a:rPr>
              <a:t>needed </a:t>
            </a:r>
            <a:r>
              <a:rPr sz="2000" dirty="0">
                <a:solidFill>
                  <a:srgbClr val="C0504D"/>
                </a:solidFill>
                <a:latin typeface="Calibri"/>
                <a:cs typeface="Calibri"/>
              </a:rPr>
              <a:t>on a </a:t>
            </a:r>
            <a:r>
              <a:rPr sz="2000" spc="-5" dirty="0">
                <a:solidFill>
                  <a:srgbClr val="C0504D"/>
                </a:solidFill>
                <a:latin typeface="Calibri"/>
                <a:cs typeface="Calibri"/>
              </a:rPr>
              <a:t>daily </a:t>
            </a:r>
            <a:r>
              <a:rPr sz="2000" dirty="0">
                <a:solidFill>
                  <a:srgbClr val="C0504D"/>
                </a:solidFill>
                <a:latin typeface="Calibri"/>
                <a:cs typeface="Calibri"/>
              </a:rPr>
              <a:t>or </a:t>
            </a:r>
            <a:r>
              <a:rPr sz="2000" spc="-15" dirty="0">
                <a:solidFill>
                  <a:srgbClr val="C0504D"/>
                </a:solidFill>
                <a:latin typeface="Calibri"/>
                <a:cs typeface="Calibri"/>
              </a:rPr>
              <a:t>intermittent</a:t>
            </a:r>
            <a:r>
              <a:rPr sz="2000" spc="-5" dirty="0">
                <a:solidFill>
                  <a:srgbClr val="C0504D"/>
                </a:solidFill>
                <a:latin typeface="Calibri"/>
                <a:cs typeface="Calibri"/>
              </a:rPr>
              <a:t> basis.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ts val="23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Sometimes </a:t>
            </a:r>
            <a:r>
              <a:rPr sz="2400" dirty="0">
                <a:latin typeface="Calibri"/>
                <a:cs typeface="Calibri"/>
              </a:rPr>
              <a:t>it means </a:t>
            </a:r>
            <a:r>
              <a:rPr sz="2400" spc="-5" dirty="0">
                <a:latin typeface="Calibri"/>
                <a:cs typeface="Calibri"/>
              </a:rPr>
              <a:t>24-hour </a:t>
            </a:r>
            <a:r>
              <a:rPr sz="2400" spc="-15" dirty="0">
                <a:latin typeface="Calibri"/>
                <a:cs typeface="Calibri"/>
              </a:rPr>
              <a:t>care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someone </a:t>
            </a:r>
            <a:r>
              <a:rPr sz="2400" dirty="0">
                <a:latin typeface="Calibri"/>
                <a:cs typeface="Calibri"/>
              </a:rPr>
              <a:t>who is </a:t>
            </a:r>
            <a:r>
              <a:rPr sz="2400" spc="-5" dirty="0">
                <a:latin typeface="Calibri"/>
                <a:cs typeface="Calibri"/>
              </a:rPr>
              <a:t>unable 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dress, </a:t>
            </a:r>
            <a:r>
              <a:rPr sz="2400" spc="-15" dirty="0">
                <a:latin typeface="Calibri"/>
                <a:cs typeface="Calibri"/>
              </a:rPr>
              <a:t>feed, </a:t>
            </a:r>
            <a:r>
              <a:rPr sz="2400" spc="-10" dirty="0">
                <a:latin typeface="Calibri"/>
                <a:cs typeface="Calibri"/>
              </a:rPr>
              <a:t>go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bathroom,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think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him or </a:t>
            </a:r>
            <a:r>
              <a:rPr sz="2400" spc="-30" dirty="0">
                <a:latin typeface="Calibri"/>
                <a:cs typeface="Calibri"/>
              </a:rPr>
              <a:t>herself.</a:t>
            </a:r>
            <a:endParaRPr sz="2400">
              <a:latin typeface="Calibri"/>
              <a:cs typeface="Calibri"/>
            </a:endParaRPr>
          </a:p>
          <a:p>
            <a:pPr marL="355600" marR="774065" indent="-342900">
              <a:lnSpc>
                <a:spcPts val="230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Caregiving </a:t>
            </a:r>
            <a:r>
              <a:rPr sz="2400" spc="-10" dirty="0">
                <a:latin typeface="Calibri"/>
                <a:cs typeface="Calibri"/>
              </a:rPr>
              <a:t>can last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lifetime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0" dirty="0">
                <a:latin typeface="Calibri"/>
                <a:cs typeface="Calibri"/>
              </a:rPr>
              <a:t>little </a:t>
            </a:r>
            <a:r>
              <a:rPr sz="2400" dirty="0">
                <a:latin typeface="Calibri"/>
                <a:cs typeface="Calibri"/>
              </a:rPr>
              <a:t>as a </a:t>
            </a:r>
            <a:r>
              <a:rPr sz="2400" spc="-25" dirty="0">
                <a:latin typeface="Calibri"/>
                <a:cs typeface="Calibri"/>
              </a:rPr>
              <a:t>few </a:t>
            </a:r>
            <a:r>
              <a:rPr sz="2400" spc="-20" dirty="0">
                <a:latin typeface="Calibri"/>
                <a:cs typeface="Calibri"/>
              </a:rPr>
              <a:t>days </a:t>
            </a:r>
            <a:r>
              <a:rPr sz="2400" spc="-10" dirty="0">
                <a:latin typeface="Calibri"/>
                <a:cs typeface="Calibri"/>
              </a:rPr>
              <a:t>or  </a:t>
            </a:r>
            <a:r>
              <a:rPr sz="2400" spc="-5" dirty="0">
                <a:latin typeface="Calibri"/>
                <a:cs typeface="Calibri"/>
              </a:rPr>
              <a:t>months.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69086"/>
            <a:ext cx="521970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00529B"/>
                </a:solidFill>
              </a:rPr>
              <a:t>What </a:t>
            </a:r>
            <a:r>
              <a:rPr dirty="0">
                <a:solidFill>
                  <a:srgbClr val="00529B"/>
                </a:solidFill>
              </a:rPr>
              <a:t>do </a:t>
            </a:r>
            <a:r>
              <a:rPr spc="-15" dirty="0">
                <a:solidFill>
                  <a:srgbClr val="00529B"/>
                </a:solidFill>
              </a:rPr>
              <a:t>we </a:t>
            </a:r>
            <a:r>
              <a:rPr spc="-10" dirty="0">
                <a:solidFill>
                  <a:srgbClr val="00529B"/>
                </a:solidFill>
              </a:rPr>
              <a:t>mean </a:t>
            </a:r>
            <a:r>
              <a:rPr spc="-20" dirty="0">
                <a:solidFill>
                  <a:srgbClr val="00529B"/>
                </a:solidFill>
              </a:rPr>
              <a:t>by</a:t>
            </a:r>
            <a:r>
              <a:rPr spc="-15" dirty="0">
                <a:solidFill>
                  <a:srgbClr val="00529B"/>
                </a:solidFill>
              </a:rPr>
              <a:t> “frail”?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97405"/>
            <a:ext cx="8054340" cy="3608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Calibri"/>
                <a:cs typeface="Calibri"/>
              </a:rPr>
              <a:t>“Frail’’ </a:t>
            </a:r>
            <a:r>
              <a:rPr sz="2500" spc="-5" dirty="0">
                <a:latin typeface="Calibri"/>
                <a:cs typeface="Calibri"/>
              </a:rPr>
              <a:t>means </a:t>
            </a:r>
            <a:r>
              <a:rPr sz="2500" spc="-10" dirty="0">
                <a:latin typeface="Calibri"/>
                <a:cs typeface="Calibri"/>
              </a:rPr>
              <a:t>that </a:t>
            </a:r>
            <a:r>
              <a:rPr sz="2500" spc="-5" dirty="0">
                <a:latin typeface="Calibri"/>
                <a:cs typeface="Calibri"/>
              </a:rPr>
              <a:t>the older individual is functionally </a:t>
            </a:r>
            <a:r>
              <a:rPr sz="2500" spc="-10" dirty="0">
                <a:latin typeface="Calibri"/>
                <a:cs typeface="Calibri"/>
              </a:rPr>
              <a:t>impaired  because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individual—</a:t>
            </a:r>
            <a:endParaRPr sz="2500">
              <a:latin typeface="Calibri"/>
              <a:cs typeface="Calibri"/>
            </a:endParaRPr>
          </a:p>
          <a:p>
            <a:pPr marL="355600" marR="50292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is unable </a:t>
            </a:r>
            <a:r>
              <a:rPr sz="2500" spc="-15" dirty="0">
                <a:latin typeface="Calibri"/>
                <a:cs typeface="Calibri"/>
              </a:rPr>
              <a:t>to perform at </a:t>
            </a:r>
            <a:r>
              <a:rPr sz="2500" spc="-5" dirty="0">
                <a:latin typeface="Calibri"/>
                <a:cs typeface="Calibri"/>
              </a:rPr>
              <a:t>least </a:t>
            </a:r>
            <a:r>
              <a:rPr sz="2500" spc="-10" dirty="0">
                <a:latin typeface="Calibri"/>
                <a:cs typeface="Calibri"/>
              </a:rPr>
              <a:t>two </a:t>
            </a:r>
            <a:r>
              <a:rPr sz="2500" dirty="0">
                <a:latin typeface="Calibri"/>
                <a:cs typeface="Calibri"/>
              </a:rPr>
              <a:t>activities </a:t>
            </a:r>
            <a:r>
              <a:rPr sz="2500" spc="-5" dirty="0">
                <a:latin typeface="Calibri"/>
                <a:cs typeface="Calibri"/>
              </a:rPr>
              <a:t>of daily living  without </a:t>
            </a:r>
            <a:r>
              <a:rPr sz="2500" spc="-15" dirty="0">
                <a:latin typeface="Calibri"/>
                <a:cs typeface="Calibri"/>
              </a:rPr>
              <a:t>substantial </a:t>
            </a:r>
            <a:r>
              <a:rPr sz="2500" spc="-5" dirty="0">
                <a:latin typeface="Calibri"/>
                <a:cs typeface="Calibri"/>
              </a:rPr>
              <a:t>human </a:t>
            </a:r>
            <a:r>
              <a:rPr sz="2500" spc="-10" dirty="0">
                <a:latin typeface="Calibri"/>
                <a:cs typeface="Calibri"/>
              </a:rPr>
              <a:t>assistance, </a:t>
            </a:r>
            <a:r>
              <a:rPr sz="2500" spc="-5" dirty="0">
                <a:latin typeface="Calibri"/>
                <a:cs typeface="Calibri"/>
              </a:rPr>
              <a:t>including </a:t>
            </a:r>
            <a:r>
              <a:rPr sz="2500" spc="-10" dirty="0">
                <a:latin typeface="Calibri"/>
                <a:cs typeface="Calibri"/>
              </a:rPr>
              <a:t>verbal  </a:t>
            </a:r>
            <a:r>
              <a:rPr sz="2500" spc="-5" dirty="0">
                <a:latin typeface="Calibri"/>
                <a:cs typeface="Calibri"/>
              </a:rPr>
              <a:t>reminding, </a:t>
            </a:r>
            <a:r>
              <a:rPr sz="2500" spc="-20" dirty="0">
                <a:latin typeface="Calibri"/>
                <a:cs typeface="Calibri"/>
              </a:rPr>
              <a:t>physical </a:t>
            </a:r>
            <a:r>
              <a:rPr sz="2500" dirty="0">
                <a:latin typeface="Calibri"/>
                <a:cs typeface="Calibri"/>
              </a:rPr>
              <a:t>cueing, </a:t>
            </a:r>
            <a:r>
              <a:rPr sz="2500" spc="-5" dirty="0">
                <a:latin typeface="Calibri"/>
                <a:cs typeface="Calibri"/>
              </a:rPr>
              <a:t>or supervision;</a:t>
            </a:r>
            <a:r>
              <a:rPr sz="2500" spc="1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or</a:t>
            </a:r>
            <a:endParaRPr sz="2500">
              <a:latin typeface="Calibri"/>
              <a:cs typeface="Calibri"/>
            </a:endParaRPr>
          </a:p>
          <a:p>
            <a:pPr marL="355600" marR="104139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due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5" dirty="0">
                <a:latin typeface="Calibri"/>
                <a:cs typeface="Calibri"/>
              </a:rPr>
              <a:t>a </a:t>
            </a:r>
            <a:r>
              <a:rPr sz="2500" spc="-10" dirty="0">
                <a:latin typeface="Calibri"/>
                <a:cs typeface="Calibri"/>
              </a:rPr>
              <a:t>cognitive </a:t>
            </a:r>
            <a:r>
              <a:rPr sz="2500" dirty="0">
                <a:latin typeface="Calibri"/>
                <a:cs typeface="Calibri"/>
              </a:rPr>
              <a:t>or </a:t>
            </a:r>
            <a:r>
              <a:rPr sz="2500" spc="-5" dirty="0">
                <a:latin typeface="Calibri"/>
                <a:cs typeface="Calibri"/>
              </a:rPr>
              <a:t>other </a:t>
            </a:r>
            <a:r>
              <a:rPr sz="2500" spc="-15" dirty="0">
                <a:latin typeface="Calibri"/>
                <a:cs typeface="Calibri"/>
              </a:rPr>
              <a:t>mental </a:t>
            </a:r>
            <a:r>
              <a:rPr sz="2500" spc="-5" dirty="0">
                <a:latin typeface="Calibri"/>
                <a:cs typeface="Calibri"/>
              </a:rPr>
              <a:t>impairment, </a:t>
            </a:r>
            <a:r>
              <a:rPr sz="2500" spc="-10" dirty="0">
                <a:latin typeface="Calibri"/>
                <a:cs typeface="Calibri"/>
              </a:rPr>
              <a:t>requires  </a:t>
            </a:r>
            <a:r>
              <a:rPr sz="2500" spc="-15" dirty="0">
                <a:latin typeface="Calibri"/>
                <a:cs typeface="Calibri"/>
              </a:rPr>
              <a:t>substantial </a:t>
            </a:r>
            <a:r>
              <a:rPr sz="2500" spc="-5" dirty="0">
                <a:latin typeface="Calibri"/>
                <a:cs typeface="Calibri"/>
              </a:rPr>
              <a:t>supervision because the individual </a:t>
            </a:r>
            <a:r>
              <a:rPr sz="2500" spc="-15" dirty="0">
                <a:latin typeface="Calibri"/>
                <a:cs typeface="Calibri"/>
              </a:rPr>
              <a:t>behaves </a:t>
            </a:r>
            <a:r>
              <a:rPr sz="2500" spc="-5" dirty="0">
                <a:latin typeface="Calibri"/>
                <a:cs typeface="Calibri"/>
              </a:rPr>
              <a:t>in a  manner </a:t>
            </a:r>
            <a:r>
              <a:rPr sz="2500" spc="-10" dirty="0">
                <a:latin typeface="Calibri"/>
                <a:cs typeface="Calibri"/>
              </a:rPr>
              <a:t>that </a:t>
            </a:r>
            <a:r>
              <a:rPr sz="2500" spc="-5" dirty="0">
                <a:latin typeface="Calibri"/>
                <a:cs typeface="Calibri"/>
              </a:rPr>
              <a:t>poses a serious health </a:t>
            </a:r>
            <a:r>
              <a:rPr sz="2500" dirty="0">
                <a:latin typeface="Calibri"/>
                <a:cs typeface="Calibri"/>
              </a:rPr>
              <a:t>or </a:t>
            </a:r>
            <a:r>
              <a:rPr sz="2500" spc="-15" dirty="0">
                <a:latin typeface="Calibri"/>
                <a:cs typeface="Calibri"/>
              </a:rPr>
              <a:t>safety hazard to </a:t>
            </a:r>
            <a:r>
              <a:rPr sz="2500" spc="-5" dirty="0">
                <a:latin typeface="Calibri"/>
                <a:cs typeface="Calibri"/>
              </a:rPr>
              <a:t>the  individual or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dirty="0">
                <a:latin typeface="Calibri"/>
                <a:cs typeface="Calibri"/>
              </a:rPr>
              <a:t>another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individual.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81583"/>
            <a:ext cx="427799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529B"/>
                </a:solidFill>
              </a:rPr>
              <a:t>Activities of Daily</a:t>
            </a:r>
            <a:r>
              <a:rPr spc="-45" dirty="0">
                <a:solidFill>
                  <a:srgbClr val="00529B"/>
                </a:solidFill>
              </a:rPr>
              <a:t> </a:t>
            </a:r>
            <a:r>
              <a:rPr dirty="0">
                <a:solidFill>
                  <a:srgbClr val="00529B"/>
                </a:solidFill>
              </a:rPr>
              <a:t>Living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936" y="1674876"/>
            <a:ext cx="7882128" cy="4511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998" y="6210401"/>
            <a:ext cx="8796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http</a:t>
            </a:r>
            <a:r>
              <a:rPr sz="1800" spc="-5" dirty="0">
                <a:latin typeface="Calibri"/>
                <a:cs typeface="Calibri"/>
                <a:hlinkClick r:id="rId3"/>
              </a:rPr>
              <a:t>s://w</a:t>
            </a:r>
            <a:r>
              <a:rPr sz="1800" spc="-5" dirty="0">
                <a:latin typeface="Calibri"/>
                <a:cs typeface="Calibri"/>
              </a:rPr>
              <a:t>ww</a:t>
            </a:r>
            <a:r>
              <a:rPr sz="1800" spc="-5" dirty="0">
                <a:latin typeface="Calibri"/>
                <a:cs typeface="Calibri"/>
                <a:hlinkClick r:id="rId3"/>
              </a:rPr>
              <a:t>.ad</a:t>
            </a:r>
            <a:r>
              <a:rPr sz="1800" spc="-5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  <a:hlinkClick r:id="rId3"/>
              </a:rPr>
              <a:t>ancedrm.com/measuring</a:t>
            </a:r>
            <a:r>
              <a:rPr sz="1800" spc="-5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  <a:hlinkClick r:id="rId3"/>
              </a:rPr>
              <a:t>adls-to-assess-needs-and-improve-independence/#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69009"/>
            <a:ext cx="37611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529B"/>
                </a:solidFill>
              </a:rPr>
              <a:t>Who </a:t>
            </a:r>
            <a:r>
              <a:rPr spc="-15" dirty="0">
                <a:solidFill>
                  <a:srgbClr val="00529B"/>
                </a:solidFill>
              </a:rPr>
              <a:t>are</a:t>
            </a:r>
            <a:r>
              <a:rPr spc="-120" dirty="0">
                <a:solidFill>
                  <a:srgbClr val="00529B"/>
                </a:solidFill>
              </a:rPr>
              <a:t> </a:t>
            </a:r>
            <a:r>
              <a:rPr spc="-15" dirty="0">
                <a:solidFill>
                  <a:srgbClr val="00529B"/>
                </a:solidFill>
              </a:rPr>
              <a:t>Caregivers?</a:t>
            </a:r>
            <a:endParaRPr sz="36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27380" y="1731010"/>
            <a:ext cx="7502525" cy="3817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In Indian </a:t>
            </a:r>
            <a:r>
              <a:rPr sz="2800" spc="-35" dirty="0">
                <a:latin typeface="Calibri"/>
                <a:cs typeface="Calibri"/>
              </a:rPr>
              <a:t>Country,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20" dirty="0">
                <a:latin typeface="Calibri"/>
                <a:cs typeface="Calibri"/>
              </a:rPr>
              <a:t>likely caregivers are  </a:t>
            </a:r>
            <a:r>
              <a:rPr sz="2800" spc="-15" dirty="0">
                <a:latin typeface="Calibri"/>
                <a:cs typeface="Calibri"/>
              </a:rPr>
              <a:t>family </a:t>
            </a:r>
            <a:r>
              <a:rPr sz="2800" spc="-10" dirty="0">
                <a:latin typeface="Calibri"/>
                <a:cs typeface="Calibri"/>
              </a:rPr>
              <a:t>members, friends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45" dirty="0">
                <a:latin typeface="Calibri"/>
                <a:cs typeface="Calibri"/>
              </a:rPr>
              <a:t>family, </a:t>
            </a:r>
            <a:r>
              <a:rPr sz="2800" spc="-15" dirty="0">
                <a:latin typeface="Calibri"/>
                <a:cs typeface="Calibri"/>
              </a:rPr>
              <a:t>neighbors, </a:t>
            </a:r>
            <a:r>
              <a:rPr sz="2800" spc="-10" dirty="0">
                <a:latin typeface="Calibri"/>
                <a:cs typeface="Calibri"/>
              </a:rPr>
              <a:t>or  </a:t>
            </a:r>
            <a:r>
              <a:rPr sz="2800" spc="-15" dirty="0">
                <a:latin typeface="Calibri"/>
                <a:cs typeface="Calibri"/>
              </a:rPr>
              <a:t>members </a:t>
            </a:r>
            <a:r>
              <a:rPr sz="2800" spc="-5" dirty="0">
                <a:latin typeface="Calibri"/>
                <a:cs typeface="Calibri"/>
              </a:rPr>
              <a:t>of a </a:t>
            </a:r>
            <a:r>
              <a:rPr sz="2800" spc="-15" dirty="0">
                <a:latin typeface="Calibri"/>
                <a:cs typeface="Calibri"/>
              </a:rPr>
              <a:t>church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social </a:t>
            </a:r>
            <a:r>
              <a:rPr sz="2800" spc="-5" dirty="0">
                <a:latin typeface="Calibri"/>
                <a:cs typeface="Calibri"/>
              </a:rPr>
              <a:t>club who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close </a:t>
            </a:r>
            <a:r>
              <a:rPr sz="2800" spc="-15" dirty="0">
                <a:latin typeface="Calibri"/>
                <a:cs typeface="Calibri"/>
              </a:rPr>
              <a:t>to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person </a:t>
            </a:r>
            <a:r>
              <a:rPr sz="2800" spc="-10" dirty="0">
                <a:latin typeface="Calibri"/>
                <a:cs typeface="Calibri"/>
              </a:rPr>
              <a:t>needing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care.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Calibri"/>
              <a:cs typeface="Calibri"/>
            </a:endParaRPr>
          </a:p>
          <a:p>
            <a:pPr marL="12700" marR="29209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Many caregivers </a:t>
            </a:r>
            <a:r>
              <a:rPr sz="2800" spc="-5" dirty="0">
                <a:latin typeface="Calibri"/>
                <a:cs typeface="Calibri"/>
              </a:rPr>
              <a:t>do </a:t>
            </a:r>
            <a:r>
              <a:rPr sz="2800" spc="-10" dirty="0">
                <a:latin typeface="Calibri"/>
                <a:cs typeface="Calibri"/>
              </a:rPr>
              <a:t>not identify themselves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0" dirty="0">
                <a:latin typeface="Calibri"/>
                <a:cs typeface="Calibri"/>
              </a:rPr>
              <a:t>such  since caring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elders </a:t>
            </a:r>
            <a:r>
              <a:rPr sz="2800" spc="-5" dirty="0">
                <a:latin typeface="Calibri"/>
                <a:cs typeface="Calibri"/>
              </a:rPr>
              <a:t>is a </a:t>
            </a:r>
            <a:r>
              <a:rPr sz="2800" spc="-15" dirty="0">
                <a:latin typeface="Calibri"/>
                <a:cs typeface="Calibri"/>
              </a:rPr>
              <a:t>traditional </a:t>
            </a:r>
            <a:r>
              <a:rPr sz="2800" spc="-5" dirty="0">
                <a:latin typeface="Calibri"/>
                <a:cs typeface="Calibri"/>
              </a:rPr>
              <a:t>activity in  Indian </a:t>
            </a:r>
            <a:r>
              <a:rPr sz="2800" spc="-10" dirty="0">
                <a:latin typeface="Calibri"/>
                <a:cs typeface="Calibri"/>
              </a:rPr>
              <a:t>Country; </a:t>
            </a:r>
            <a:r>
              <a:rPr sz="2800" spc="-20" dirty="0">
                <a:latin typeface="Calibri"/>
                <a:cs typeface="Calibri"/>
              </a:rPr>
              <a:t>caregivers </a:t>
            </a:r>
            <a:r>
              <a:rPr sz="2800" spc="-10" dirty="0">
                <a:latin typeface="Calibri"/>
                <a:cs typeface="Calibri"/>
              </a:rPr>
              <a:t>see themselves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0" dirty="0">
                <a:latin typeface="Calibri"/>
                <a:cs typeface="Calibri"/>
              </a:rPr>
              <a:t>simply  doing what needs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done.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529B"/>
                </a:solidFill>
              </a:rPr>
              <a:t>Title </a:t>
            </a:r>
            <a:r>
              <a:rPr spc="-5" dirty="0">
                <a:solidFill>
                  <a:srgbClr val="00529B"/>
                </a:solidFill>
              </a:rPr>
              <a:t>VI, </a:t>
            </a:r>
            <a:r>
              <a:rPr spc="-20" dirty="0">
                <a:solidFill>
                  <a:srgbClr val="00529B"/>
                </a:solidFill>
              </a:rPr>
              <a:t>Part </a:t>
            </a:r>
            <a:r>
              <a:rPr spc="-5" dirty="0">
                <a:solidFill>
                  <a:srgbClr val="00529B"/>
                </a:solidFill>
              </a:rPr>
              <a:t>C—Adult </a:t>
            </a:r>
            <a:r>
              <a:rPr spc="-20" dirty="0">
                <a:solidFill>
                  <a:srgbClr val="00529B"/>
                </a:solidFill>
              </a:rPr>
              <a:t>Family </a:t>
            </a:r>
            <a:r>
              <a:rPr spc="-15" dirty="0">
                <a:solidFill>
                  <a:srgbClr val="00529B"/>
                </a:solidFill>
              </a:rPr>
              <a:t>Caregiver:  </a:t>
            </a:r>
            <a:r>
              <a:rPr spc="-10" dirty="0"/>
              <a:t>Defined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8716" rIns="0" bIns="0" rtlCol="0">
            <a:spAutoFit/>
          </a:bodyPr>
          <a:lstStyle/>
          <a:p>
            <a:pPr marL="469900" marR="525145">
              <a:lnSpc>
                <a:spcPct val="100000"/>
              </a:lnSpc>
              <a:spcBef>
                <a:spcPts val="95"/>
              </a:spcBef>
            </a:pPr>
            <a:r>
              <a:rPr sz="2500" spc="-10" dirty="0"/>
              <a:t>(3) The </a:t>
            </a:r>
            <a:r>
              <a:rPr sz="2500" spc="-5" dirty="0"/>
              <a:t>term </a:t>
            </a:r>
            <a:r>
              <a:rPr sz="2500" spc="-10" dirty="0"/>
              <a:t>‘‘family </a:t>
            </a:r>
            <a:r>
              <a:rPr sz="2500" dirty="0"/>
              <a:t>caregiver’’ </a:t>
            </a:r>
            <a:r>
              <a:rPr sz="2500" spc="-5" dirty="0"/>
              <a:t>means </a:t>
            </a:r>
            <a:r>
              <a:rPr sz="2500" dirty="0"/>
              <a:t>an </a:t>
            </a:r>
            <a:r>
              <a:rPr sz="2500" spc="-5" dirty="0"/>
              <a:t>adult </a:t>
            </a:r>
            <a:r>
              <a:rPr sz="2500" spc="-15" dirty="0"/>
              <a:t>family  </a:t>
            </a:r>
            <a:r>
              <a:rPr sz="2500" spc="-35" dirty="0"/>
              <a:t>member, </a:t>
            </a:r>
            <a:r>
              <a:rPr sz="2500" spc="-5" dirty="0"/>
              <a:t>or another individual, who is </a:t>
            </a:r>
            <a:r>
              <a:rPr sz="2500" dirty="0"/>
              <a:t>an </a:t>
            </a:r>
            <a:r>
              <a:rPr sz="2500" spc="-15" dirty="0"/>
              <a:t>informal  </a:t>
            </a:r>
            <a:r>
              <a:rPr sz="2500" spc="-10" dirty="0"/>
              <a:t>provider </a:t>
            </a:r>
            <a:r>
              <a:rPr sz="2500" spc="-5" dirty="0"/>
              <a:t>of in-home and </a:t>
            </a:r>
            <a:r>
              <a:rPr sz="2500" spc="-10" dirty="0"/>
              <a:t>community </a:t>
            </a:r>
            <a:r>
              <a:rPr sz="2500" spc="-15" dirty="0"/>
              <a:t>care to </a:t>
            </a:r>
            <a:r>
              <a:rPr sz="2500" spc="-5" dirty="0"/>
              <a:t>an</a:t>
            </a:r>
            <a:r>
              <a:rPr sz="2500" spc="105" dirty="0"/>
              <a:t> </a:t>
            </a:r>
            <a:r>
              <a:rPr sz="2500" spc="-5" dirty="0"/>
              <a:t>older</a:t>
            </a:r>
            <a:endParaRPr sz="2500"/>
          </a:p>
          <a:p>
            <a:pPr marL="469900" marR="5080">
              <a:lnSpc>
                <a:spcPct val="100000"/>
              </a:lnSpc>
              <a:spcBef>
                <a:spcPts val="5"/>
              </a:spcBef>
            </a:pPr>
            <a:r>
              <a:rPr sz="2500" spc="-5" dirty="0"/>
              <a:t>individual or </a:t>
            </a:r>
            <a:r>
              <a:rPr sz="2500" spc="-15" dirty="0"/>
              <a:t>to </a:t>
            </a:r>
            <a:r>
              <a:rPr sz="2500" spc="-5" dirty="0"/>
              <a:t>an individual with </a:t>
            </a:r>
            <a:r>
              <a:rPr sz="2500" spc="-10" dirty="0"/>
              <a:t>Alzheimer’s </a:t>
            </a:r>
            <a:r>
              <a:rPr sz="2500" spc="-5" dirty="0"/>
              <a:t>disease or a  </a:t>
            </a:r>
            <a:r>
              <a:rPr sz="2500" spc="-15" dirty="0"/>
              <a:t>related </a:t>
            </a:r>
            <a:r>
              <a:rPr sz="2500" spc="-10" dirty="0"/>
              <a:t>disorder </a:t>
            </a:r>
            <a:r>
              <a:rPr sz="2500" spc="-5" dirty="0"/>
              <a:t>with </a:t>
            </a:r>
            <a:r>
              <a:rPr sz="2500" spc="-10" dirty="0"/>
              <a:t>neurological </a:t>
            </a:r>
            <a:r>
              <a:rPr sz="2500" spc="-5" dirty="0"/>
              <a:t>and </a:t>
            </a:r>
            <a:r>
              <a:rPr sz="2500" spc="-15" dirty="0"/>
              <a:t>organic brain  dysfunction </a:t>
            </a:r>
            <a:r>
              <a:rPr sz="2500" spc="-10" dirty="0"/>
              <a:t>[OAA </a:t>
            </a:r>
            <a:r>
              <a:rPr sz="2500" spc="-5" dirty="0"/>
              <a:t>Section </a:t>
            </a:r>
            <a:r>
              <a:rPr sz="2500" spc="-10" dirty="0"/>
              <a:t>302</a:t>
            </a:r>
            <a:r>
              <a:rPr sz="2500" spc="20" dirty="0"/>
              <a:t> </a:t>
            </a:r>
            <a:r>
              <a:rPr sz="2500" spc="-10" dirty="0"/>
              <a:t>(3)].</a:t>
            </a:r>
            <a:endParaRPr sz="2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529B"/>
                </a:solidFill>
              </a:rPr>
              <a:t>Title </a:t>
            </a:r>
            <a:r>
              <a:rPr spc="-5" dirty="0">
                <a:solidFill>
                  <a:srgbClr val="00529B"/>
                </a:solidFill>
              </a:rPr>
              <a:t>VI, </a:t>
            </a:r>
            <a:r>
              <a:rPr spc="-20" dirty="0">
                <a:solidFill>
                  <a:srgbClr val="00529B"/>
                </a:solidFill>
              </a:rPr>
              <a:t>Part </a:t>
            </a:r>
            <a:r>
              <a:rPr spc="-5" dirty="0">
                <a:solidFill>
                  <a:srgbClr val="00529B"/>
                </a:solidFill>
              </a:rPr>
              <a:t>C—Older </a:t>
            </a:r>
            <a:r>
              <a:rPr spc="-20" dirty="0">
                <a:solidFill>
                  <a:srgbClr val="00529B"/>
                </a:solidFill>
              </a:rPr>
              <a:t>Relative </a:t>
            </a:r>
            <a:r>
              <a:rPr spc="-15" dirty="0">
                <a:solidFill>
                  <a:srgbClr val="00529B"/>
                </a:solidFill>
              </a:rPr>
              <a:t>Caregiver:  </a:t>
            </a:r>
            <a:r>
              <a:rPr spc="-10" dirty="0"/>
              <a:t>Defined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61504" rIns="0" bIns="0" rtlCol="0">
            <a:spAutoFit/>
          </a:bodyPr>
          <a:lstStyle/>
          <a:p>
            <a:pPr marL="155575" marR="1596390" indent="-143510">
              <a:lnSpc>
                <a:spcPct val="120100"/>
              </a:lnSpc>
              <a:spcBef>
                <a:spcPts val="100"/>
              </a:spcBef>
            </a:pPr>
            <a:r>
              <a:rPr sz="2500" spc="-5" dirty="0"/>
              <a:t>Older </a:t>
            </a:r>
            <a:r>
              <a:rPr sz="2500" spc="-15" dirty="0"/>
              <a:t>Relative </a:t>
            </a:r>
            <a:r>
              <a:rPr sz="2500" spc="-10" dirty="0"/>
              <a:t>Caregiver </a:t>
            </a:r>
            <a:r>
              <a:rPr sz="2500" spc="-5" dirty="0"/>
              <a:t>means a </a:t>
            </a:r>
            <a:r>
              <a:rPr sz="2500" spc="-10" dirty="0"/>
              <a:t>caregiver </a:t>
            </a:r>
            <a:r>
              <a:rPr sz="2500" dirty="0"/>
              <a:t>who—  </a:t>
            </a:r>
            <a:r>
              <a:rPr sz="2500" spc="-10" dirty="0"/>
              <a:t>(A)(i) </a:t>
            </a:r>
            <a:r>
              <a:rPr sz="2500" spc="-5" dirty="0"/>
              <a:t>is </a:t>
            </a:r>
            <a:r>
              <a:rPr sz="2500" spc="-15" dirty="0"/>
              <a:t>age </a:t>
            </a:r>
            <a:r>
              <a:rPr sz="2500" spc="-5" dirty="0"/>
              <a:t>55 or older;</a:t>
            </a:r>
            <a:r>
              <a:rPr sz="2500" spc="40" dirty="0"/>
              <a:t> </a:t>
            </a:r>
            <a:r>
              <a:rPr sz="2500" spc="-5" dirty="0"/>
              <a:t>and</a:t>
            </a:r>
            <a:endParaRPr sz="2500"/>
          </a:p>
          <a:p>
            <a:pPr marL="469900" marR="5080">
              <a:lnSpc>
                <a:spcPct val="100000"/>
              </a:lnSpc>
              <a:spcBef>
                <a:spcPts val="600"/>
              </a:spcBef>
            </a:pPr>
            <a:r>
              <a:rPr sz="2500" spc="-5" dirty="0"/>
              <a:t>(ii) </a:t>
            </a:r>
            <a:r>
              <a:rPr sz="2500" spc="-10" dirty="0"/>
              <a:t>lives </a:t>
            </a:r>
            <a:r>
              <a:rPr sz="2500" spc="-5" dirty="0"/>
              <a:t>with, is the </a:t>
            </a:r>
            <a:r>
              <a:rPr sz="2500" spc="-10" dirty="0"/>
              <a:t>informal provider </a:t>
            </a:r>
            <a:r>
              <a:rPr sz="2500" spc="-5" dirty="0"/>
              <a:t>of in-home and  </a:t>
            </a:r>
            <a:r>
              <a:rPr sz="2500" spc="-10" dirty="0"/>
              <a:t>community </a:t>
            </a:r>
            <a:r>
              <a:rPr sz="2500" spc="-15" dirty="0"/>
              <a:t>care </a:t>
            </a:r>
            <a:r>
              <a:rPr sz="2500" spc="-25" dirty="0"/>
              <a:t>to, </a:t>
            </a:r>
            <a:r>
              <a:rPr sz="2500" spc="-5" dirty="0"/>
              <a:t>and </a:t>
            </a:r>
            <a:r>
              <a:rPr sz="2500" dirty="0"/>
              <a:t>is </a:t>
            </a:r>
            <a:r>
              <a:rPr sz="2500" spc="-5" dirty="0"/>
              <a:t>the primary </a:t>
            </a:r>
            <a:r>
              <a:rPr sz="2500" spc="-10" dirty="0"/>
              <a:t>caregiver </a:t>
            </a:r>
            <a:r>
              <a:rPr sz="2500" spc="-70" dirty="0"/>
              <a:t>for, </a:t>
            </a:r>
            <a:r>
              <a:rPr sz="2500" spc="-5" dirty="0"/>
              <a:t>a child  or an individual with a </a:t>
            </a:r>
            <a:r>
              <a:rPr sz="2500" spc="-10" dirty="0"/>
              <a:t>disability</a:t>
            </a:r>
            <a:endParaRPr sz="2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40435"/>
            <a:ext cx="7409815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529B"/>
                </a:solidFill>
              </a:rPr>
              <a:t>Title </a:t>
            </a:r>
            <a:r>
              <a:rPr spc="-10" dirty="0">
                <a:solidFill>
                  <a:srgbClr val="00529B"/>
                </a:solidFill>
              </a:rPr>
              <a:t>VI, </a:t>
            </a:r>
            <a:r>
              <a:rPr spc="-20" dirty="0">
                <a:solidFill>
                  <a:srgbClr val="00529B"/>
                </a:solidFill>
              </a:rPr>
              <a:t>Part </a:t>
            </a:r>
            <a:r>
              <a:rPr spc="-5" dirty="0">
                <a:solidFill>
                  <a:srgbClr val="00529B"/>
                </a:solidFill>
              </a:rPr>
              <a:t>C – Older </a:t>
            </a:r>
            <a:r>
              <a:rPr spc="-20" dirty="0">
                <a:solidFill>
                  <a:srgbClr val="00529B"/>
                </a:solidFill>
              </a:rPr>
              <a:t>Relative </a:t>
            </a:r>
            <a:r>
              <a:rPr spc="-15" dirty="0">
                <a:solidFill>
                  <a:srgbClr val="00529B"/>
                </a:solidFill>
              </a:rPr>
              <a:t>Caregiver:  </a:t>
            </a:r>
            <a:r>
              <a:rPr spc="-15" dirty="0"/>
              <a:t>Grandparents </a:t>
            </a:r>
            <a:r>
              <a:rPr spc="-5" dirty="0"/>
              <a:t>Raising</a:t>
            </a:r>
            <a:r>
              <a:rPr dirty="0"/>
              <a:t> </a:t>
            </a:r>
            <a:r>
              <a:rPr spc="-10" dirty="0"/>
              <a:t>Grandchildren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079142"/>
            <a:ext cx="8056880" cy="41414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48945" indent="-436880">
              <a:lnSpc>
                <a:spcPct val="100000"/>
              </a:lnSpc>
              <a:spcBef>
                <a:spcPts val="700"/>
              </a:spcBef>
              <a:buAutoNum type="alphaUcParenBoth" startAt="2"/>
              <a:tabLst>
                <a:tab pos="449580" algn="l"/>
              </a:tabLst>
            </a:pPr>
            <a:r>
              <a:rPr sz="2500" spc="-5" dirty="0">
                <a:latin typeface="Calibri"/>
                <a:cs typeface="Calibri"/>
              </a:rPr>
              <a:t>in the </a:t>
            </a:r>
            <a:r>
              <a:rPr sz="2500" spc="-10" dirty="0">
                <a:latin typeface="Calibri"/>
                <a:cs typeface="Calibri"/>
              </a:rPr>
              <a:t>case </a:t>
            </a:r>
            <a:r>
              <a:rPr sz="2500" spc="-5" dirty="0">
                <a:latin typeface="Calibri"/>
                <a:cs typeface="Calibri"/>
              </a:rPr>
              <a:t>of a </a:t>
            </a:r>
            <a:r>
              <a:rPr sz="2500" spc="-10" dirty="0">
                <a:latin typeface="Calibri"/>
                <a:cs typeface="Calibri"/>
              </a:rPr>
              <a:t>caregiver </a:t>
            </a:r>
            <a:r>
              <a:rPr sz="2500" spc="-25" dirty="0">
                <a:latin typeface="Calibri"/>
                <a:cs typeface="Calibri"/>
              </a:rPr>
              <a:t>for </a:t>
            </a:r>
            <a:r>
              <a:rPr sz="2500" spc="-5" dirty="0">
                <a:latin typeface="Calibri"/>
                <a:cs typeface="Calibri"/>
              </a:rPr>
              <a:t>a</a:t>
            </a:r>
            <a:r>
              <a:rPr sz="2500" spc="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child—</a:t>
            </a:r>
            <a:endParaRPr sz="2500">
              <a:latin typeface="Calibri"/>
              <a:cs typeface="Calibri"/>
            </a:endParaRPr>
          </a:p>
          <a:p>
            <a:pPr marL="469900" marR="5080" lvl="1">
              <a:lnSpc>
                <a:spcPct val="100000"/>
              </a:lnSpc>
              <a:spcBef>
                <a:spcPts val="600"/>
              </a:spcBef>
              <a:buSzPct val="96000"/>
              <a:buAutoNum type="romanLcParenBoth"/>
              <a:tabLst>
                <a:tab pos="736600" algn="l"/>
              </a:tabLst>
            </a:pPr>
            <a:r>
              <a:rPr sz="2500" spc="-5" dirty="0">
                <a:latin typeface="Calibri"/>
                <a:cs typeface="Calibri"/>
              </a:rPr>
              <a:t>is the </a:t>
            </a:r>
            <a:r>
              <a:rPr sz="2500" spc="-10" dirty="0">
                <a:latin typeface="Calibri"/>
                <a:cs typeface="Calibri"/>
              </a:rPr>
              <a:t>grandparent, </a:t>
            </a:r>
            <a:r>
              <a:rPr sz="2500" spc="-15" dirty="0">
                <a:latin typeface="Calibri"/>
                <a:cs typeface="Calibri"/>
              </a:rPr>
              <a:t>step </a:t>
            </a:r>
            <a:r>
              <a:rPr sz="2500" spc="-10" dirty="0">
                <a:latin typeface="Calibri"/>
                <a:cs typeface="Calibri"/>
              </a:rPr>
              <a:t>grandparent, </a:t>
            </a:r>
            <a:r>
              <a:rPr sz="2500" spc="-5" dirty="0">
                <a:latin typeface="Calibri"/>
                <a:cs typeface="Calibri"/>
              </a:rPr>
              <a:t>or other </a:t>
            </a:r>
            <a:r>
              <a:rPr sz="2500" spc="-10" dirty="0">
                <a:latin typeface="Calibri"/>
                <a:cs typeface="Calibri"/>
              </a:rPr>
              <a:t>relative  </a:t>
            </a:r>
            <a:r>
              <a:rPr sz="2500" spc="-5" dirty="0">
                <a:latin typeface="Calibri"/>
                <a:cs typeface="Calibri"/>
              </a:rPr>
              <a:t>(other than the </a:t>
            </a:r>
            <a:r>
              <a:rPr sz="2500" spc="-15" dirty="0">
                <a:latin typeface="Calibri"/>
                <a:cs typeface="Calibri"/>
              </a:rPr>
              <a:t>parent) by </a:t>
            </a:r>
            <a:r>
              <a:rPr sz="2500" spc="-5" dirty="0">
                <a:latin typeface="Calibri"/>
                <a:cs typeface="Calibri"/>
              </a:rPr>
              <a:t>blood, marriage, or adoption, </a:t>
            </a:r>
            <a:r>
              <a:rPr sz="2500" spc="-10" dirty="0">
                <a:latin typeface="Calibri"/>
                <a:cs typeface="Calibri"/>
              </a:rPr>
              <a:t>of  </a:t>
            </a:r>
            <a:r>
              <a:rPr sz="2500" spc="-5" dirty="0">
                <a:latin typeface="Calibri"/>
                <a:cs typeface="Calibri"/>
              </a:rPr>
              <a:t>the child;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and</a:t>
            </a:r>
            <a:endParaRPr sz="2500">
              <a:latin typeface="Calibri"/>
              <a:cs typeface="Calibri"/>
            </a:endParaRPr>
          </a:p>
          <a:p>
            <a:pPr marL="469900" marR="379730" lvl="1">
              <a:lnSpc>
                <a:spcPct val="100000"/>
              </a:lnSpc>
              <a:spcBef>
                <a:spcPts val="600"/>
              </a:spcBef>
              <a:buSzPct val="96000"/>
              <a:buAutoNum type="romanLcParenBoth"/>
              <a:tabLst>
                <a:tab pos="882015" algn="l"/>
              </a:tabLst>
            </a:pPr>
            <a:r>
              <a:rPr sz="2500" spc="-5" dirty="0">
                <a:latin typeface="Calibri"/>
                <a:cs typeface="Calibri"/>
              </a:rPr>
              <a:t>is the primary </a:t>
            </a:r>
            <a:r>
              <a:rPr sz="2500" spc="-10" dirty="0">
                <a:latin typeface="Calibri"/>
                <a:cs typeface="Calibri"/>
              </a:rPr>
              <a:t>caregiver </a:t>
            </a:r>
            <a:r>
              <a:rPr sz="2500" spc="-5" dirty="0">
                <a:latin typeface="Calibri"/>
                <a:cs typeface="Calibri"/>
              </a:rPr>
              <a:t>of the child </a:t>
            </a:r>
            <a:r>
              <a:rPr sz="2500" spc="-10" dirty="0">
                <a:latin typeface="Calibri"/>
                <a:cs typeface="Calibri"/>
              </a:rPr>
              <a:t>because </a:t>
            </a:r>
            <a:r>
              <a:rPr sz="2500" spc="-5" dirty="0">
                <a:latin typeface="Calibri"/>
                <a:cs typeface="Calibri"/>
              </a:rPr>
              <a:t>the  </a:t>
            </a:r>
            <a:r>
              <a:rPr sz="2500" spc="-10" dirty="0">
                <a:latin typeface="Calibri"/>
                <a:cs typeface="Calibri"/>
              </a:rPr>
              <a:t>biological </a:t>
            </a:r>
            <a:r>
              <a:rPr sz="2500" spc="-5" dirty="0">
                <a:latin typeface="Calibri"/>
                <a:cs typeface="Calibri"/>
              </a:rPr>
              <a:t>or </a:t>
            </a:r>
            <a:r>
              <a:rPr sz="2500" spc="-10" dirty="0">
                <a:latin typeface="Calibri"/>
                <a:cs typeface="Calibri"/>
              </a:rPr>
              <a:t>adoptive </a:t>
            </a:r>
            <a:r>
              <a:rPr sz="2500" spc="-15" dirty="0">
                <a:latin typeface="Calibri"/>
                <a:cs typeface="Calibri"/>
              </a:rPr>
              <a:t>parents are </a:t>
            </a:r>
            <a:r>
              <a:rPr sz="2500" spc="-5" dirty="0">
                <a:latin typeface="Calibri"/>
                <a:cs typeface="Calibri"/>
              </a:rPr>
              <a:t>unable or unwilling </a:t>
            </a:r>
            <a:r>
              <a:rPr sz="2500" spc="-15" dirty="0">
                <a:latin typeface="Calibri"/>
                <a:cs typeface="Calibri"/>
              </a:rPr>
              <a:t>to  </a:t>
            </a:r>
            <a:r>
              <a:rPr sz="2500" spc="-5" dirty="0">
                <a:latin typeface="Calibri"/>
                <a:cs typeface="Calibri"/>
              </a:rPr>
              <a:t>serve as the </a:t>
            </a:r>
            <a:r>
              <a:rPr sz="2500" dirty="0">
                <a:latin typeface="Calibri"/>
                <a:cs typeface="Calibri"/>
              </a:rPr>
              <a:t>primary </a:t>
            </a:r>
            <a:r>
              <a:rPr sz="2500" spc="-15" dirty="0">
                <a:latin typeface="Calibri"/>
                <a:cs typeface="Calibri"/>
              </a:rPr>
              <a:t>caregivers </a:t>
            </a:r>
            <a:r>
              <a:rPr sz="2500" spc="-5" dirty="0">
                <a:latin typeface="Calibri"/>
                <a:cs typeface="Calibri"/>
              </a:rPr>
              <a:t>of the child;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and</a:t>
            </a:r>
            <a:endParaRPr sz="2500">
              <a:latin typeface="Calibri"/>
              <a:cs typeface="Calibri"/>
            </a:endParaRPr>
          </a:p>
          <a:p>
            <a:pPr marL="469900" marR="323215" lvl="1">
              <a:lnSpc>
                <a:spcPct val="100000"/>
              </a:lnSpc>
              <a:spcBef>
                <a:spcPts val="605"/>
              </a:spcBef>
              <a:buSzPct val="96000"/>
              <a:buAutoNum type="romanLcParenBoth"/>
              <a:tabLst>
                <a:tab pos="955675" algn="l"/>
              </a:tabLst>
            </a:pPr>
            <a:r>
              <a:rPr sz="2500" spc="-10" dirty="0">
                <a:latin typeface="Calibri"/>
                <a:cs typeface="Calibri"/>
              </a:rPr>
              <a:t>has </a:t>
            </a:r>
            <a:r>
              <a:rPr sz="2500" spc="-5" dirty="0">
                <a:latin typeface="Calibri"/>
                <a:cs typeface="Calibri"/>
              </a:rPr>
              <a:t>a </a:t>
            </a:r>
            <a:r>
              <a:rPr sz="2500" spc="-15" dirty="0">
                <a:latin typeface="Calibri"/>
                <a:cs typeface="Calibri"/>
              </a:rPr>
              <a:t>legal </a:t>
            </a:r>
            <a:r>
              <a:rPr sz="2500" spc="-10" dirty="0">
                <a:latin typeface="Calibri"/>
                <a:cs typeface="Calibri"/>
              </a:rPr>
              <a:t>relationship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5" dirty="0">
                <a:latin typeface="Calibri"/>
                <a:cs typeface="Calibri"/>
              </a:rPr>
              <a:t>the child, </a:t>
            </a:r>
            <a:r>
              <a:rPr sz="2500" spc="-10" dirty="0">
                <a:latin typeface="Calibri"/>
                <a:cs typeface="Calibri"/>
              </a:rPr>
              <a:t>such </a:t>
            </a:r>
            <a:r>
              <a:rPr sz="2500" spc="-5" dirty="0">
                <a:latin typeface="Calibri"/>
                <a:cs typeface="Calibri"/>
              </a:rPr>
              <a:t>as </a:t>
            </a:r>
            <a:r>
              <a:rPr sz="2500" spc="-10" dirty="0">
                <a:latin typeface="Calibri"/>
                <a:cs typeface="Calibri"/>
              </a:rPr>
              <a:t>legal  </a:t>
            </a:r>
            <a:r>
              <a:rPr sz="2500" spc="-35" dirty="0">
                <a:latin typeface="Calibri"/>
                <a:cs typeface="Calibri"/>
              </a:rPr>
              <a:t>custody, </a:t>
            </a:r>
            <a:r>
              <a:rPr sz="2500" spc="-5" dirty="0">
                <a:latin typeface="Calibri"/>
                <a:cs typeface="Calibri"/>
              </a:rPr>
              <a:t>adoption, or </a:t>
            </a:r>
            <a:r>
              <a:rPr sz="2500" spc="-10" dirty="0">
                <a:latin typeface="Calibri"/>
                <a:cs typeface="Calibri"/>
              </a:rPr>
              <a:t>guardianship, </a:t>
            </a:r>
            <a:r>
              <a:rPr sz="2500" spc="-5" dirty="0">
                <a:latin typeface="Calibri"/>
                <a:cs typeface="Calibri"/>
              </a:rPr>
              <a:t>or is </a:t>
            </a:r>
            <a:r>
              <a:rPr sz="2500" spc="-10" dirty="0">
                <a:latin typeface="Calibri"/>
                <a:cs typeface="Calibri"/>
              </a:rPr>
              <a:t>raising </a:t>
            </a:r>
            <a:r>
              <a:rPr sz="2500" spc="-5" dirty="0">
                <a:latin typeface="Calibri"/>
                <a:cs typeface="Calibri"/>
              </a:rPr>
              <a:t>the child  </a:t>
            </a:r>
            <a:r>
              <a:rPr sz="2500" spc="-10" dirty="0">
                <a:latin typeface="Calibri"/>
                <a:cs typeface="Calibri"/>
              </a:rPr>
              <a:t>informally;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and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169" y="1813636"/>
            <a:ext cx="6896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i="1" spc="-5" dirty="0">
                <a:solidFill>
                  <a:srgbClr val="000000"/>
                </a:solidFill>
                <a:latin typeface="Calibri"/>
                <a:cs typeface="Calibri"/>
              </a:rPr>
              <a:t>There are only </a:t>
            </a:r>
            <a:r>
              <a:rPr sz="2800" b="0" i="1" spc="-15" dirty="0">
                <a:solidFill>
                  <a:srgbClr val="000000"/>
                </a:solidFill>
                <a:latin typeface="Calibri"/>
                <a:cs typeface="Calibri"/>
              </a:rPr>
              <a:t>four </a:t>
            </a:r>
            <a:r>
              <a:rPr sz="2800" b="0" i="1" spc="-5" dirty="0">
                <a:solidFill>
                  <a:srgbClr val="000000"/>
                </a:solidFill>
                <a:latin typeface="Calibri"/>
                <a:cs typeface="Calibri"/>
              </a:rPr>
              <a:t>kinds of people in the</a:t>
            </a:r>
            <a:r>
              <a:rPr sz="2800" b="0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i="1" spc="-5" dirty="0">
                <a:solidFill>
                  <a:srgbClr val="000000"/>
                </a:solidFill>
                <a:latin typeface="Calibri"/>
                <a:cs typeface="Calibri"/>
              </a:rPr>
              <a:t>world: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1369" y="2667761"/>
            <a:ext cx="50419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Calibri"/>
                <a:cs typeface="Calibri"/>
              </a:rPr>
              <a:t>Those who </a:t>
            </a:r>
            <a:r>
              <a:rPr sz="2800" i="1" spc="-10" dirty="0">
                <a:latin typeface="Calibri"/>
                <a:cs typeface="Calibri"/>
              </a:rPr>
              <a:t>have </a:t>
            </a:r>
            <a:r>
              <a:rPr sz="2800" i="1" spc="-5" dirty="0">
                <a:latin typeface="Calibri"/>
                <a:cs typeface="Calibri"/>
              </a:rPr>
              <a:t>been </a:t>
            </a:r>
            <a:r>
              <a:rPr sz="2800" i="1" spc="-10" dirty="0">
                <a:latin typeface="Calibri"/>
                <a:cs typeface="Calibri"/>
              </a:rPr>
              <a:t>caregivers  </a:t>
            </a:r>
            <a:r>
              <a:rPr sz="2800" i="1" spc="-5" dirty="0">
                <a:latin typeface="Calibri"/>
                <a:cs typeface="Calibri"/>
              </a:rPr>
              <a:t>Those who are currently </a:t>
            </a:r>
            <a:r>
              <a:rPr sz="2800" i="1" spc="-10" dirty="0">
                <a:latin typeface="Calibri"/>
                <a:cs typeface="Calibri"/>
              </a:rPr>
              <a:t>caregivers  </a:t>
            </a:r>
            <a:r>
              <a:rPr sz="2800" i="1" spc="-5" dirty="0">
                <a:latin typeface="Calibri"/>
                <a:cs typeface="Calibri"/>
              </a:rPr>
              <a:t>Those who will be caregivers, </a:t>
            </a:r>
            <a:r>
              <a:rPr sz="2800" i="1" spc="-10" dirty="0">
                <a:latin typeface="Calibri"/>
                <a:cs typeface="Calibri"/>
              </a:rPr>
              <a:t>and  </a:t>
            </a:r>
            <a:r>
              <a:rPr sz="2800" i="1" spc="-5" dirty="0">
                <a:latin typeface="Calibri"/>
                <a:cs typeface="Calibri"/>
              </a:rPr>
              <a:t>Those who will </a:t>
            </a:r>
            <a:r>
              <a:rPr sz="2800" i="1" spc="-10" dirty="0">
                <a:latin typeface="Calibri"/>
                <a:cs typeface="Calibri"/>
              </a:rPr>
              <a:t>need caregivers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02429" y="4978653"/>
            <a:ext cx="19272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Calibri"/>
                <a:cs typeface="Calibri"/>
              </a:rPr>
              <a:t>First </a:t>
            </a:r>
            <a:r>
              <a:rPr sz="1400" i="1" spc="-25" dirty="0">
                <a:latin typeface="Calibri"/>
                <a:cs typeface="Calibri"/>
              </a:rPr>
              <a:t>Lady, </a:t>
            </a:r>
            <a:r>
              <a:rPr sz="1400" i="1" spc="-5" dirty="0">
                <a:latin typeface="Calibri"/>
                <a:cs typeface="Calibri"/>
              </a:rPr>
              <a:t>Rosalynn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Carter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928" y="3820667"/>
            <a:ext cx="1950720" cy="1947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Title </a:t>
            </a:r>
            <a:r>
              <a:rPr spc="-5" dirty="0"/>
              <a:t>VI, </a:t>
            </a:r>
            <a:r>
              <a:rPr spc="-20" dirty="0"/>
              <a:t>Part </a:t>
            </a:r>
            <a:r>
              <a:rPr spc="-5" dirty="0"/>
              <a:t>C—Older </a:t>
            </a:r>
            <a:r>
              <a:rPr spc="-20" dirty="0"/>
              <a:t>Relative </a:t>
            </a:r>
            <a:r>
              <a:rPr spc="-15" dirty="0"/>
              <a:t>Caregiver:  </a:t>
            </a:r>
            <a:r>
              <a:rPr spc="-5" dirty="0">
                <a:solidFill>
                  <a:srgbClr val="C00000"/>
                </a:solidFill>
              </a:rPr>
              <a:t>Caring </a:t>
            </a:r>
            <a:r>
              <a:rPr spc="-20" dirty="0">
                <a:solidFill>
                  <a:srgbClr val="C00000"/>
                </a:solidFill>
              </a:rPr>
              <a:t>for </a:t>
            </a:r>
            <a:r>
              <a:rPr spc="-5" dirty="0">
                <a:solidFill>
                  <a:srgbClr val="C00000"/>
                </a:solidFill>
              </a:rPr>
              <a:t>Someone with a</a:t>
            </a:r>
            <a:r>
              <a:rPr spc="-1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Disability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07568" y="2410713"/>
            <a:ext cx="7954009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8145" marR="5080" indent="-38608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Calibri"/>
                <a:cs typeface="Calibri"/>
              </a:rPr>
              <a:t>(C )in the </a:t>
            </a:r>
            <a:r>
              <a:rPr sz="2500" spc="-10" dirty="0">
                <a:latin typeface="Calibri"/>
                <a:cs typeface="Calibri"/>
              </a:rPr>
              <a:t>case </a:t>
            </a:r>
            <a:r>
              <a:rPr sz="2500" spc="-5" dirty="0">
                <a:latin typeface="Calibri"/>
                <a:cs typeface="Calibri"/>
              </a:rPr>
              <a:t>of a </a:t>
            </a:r>
            <a:r>
              <a:rPr sz="2500" spc="-10" dirty="0">
                <a:latin typeface="Calibri"/>
                <a:cs typeface="Calibri"/>
              </a:rPr>
              <a:t>caregiver </a:t>
            </a:r>
            <a:r>
              <a:rPr sz="2500" spc="-25" dirty="0">
                <a:latin typeface="Calibri"/>
                <a:cs typeface="Calibri"/>
              </a:rPr>
              <a:t>for </a:t>
            </a:r>
            <a:r>
              <a:rPr sz="2500" spc="-5" dirty="0">
                <a:latin typeface="Calibri"/>
                <a:cs typeface="Calibri"/>
              </a:rPr>
              <a:t>an individual </a:t>
            </a:r>
            <a:r>
              <a:rPr sz="2500" dirty="0">
                <a:latin typeface="Calibri"/>
                <a:cs typeface="Calibri"/>
              </a:rPr>
              <a:t>with </a:t>
            </a:r>
            <a:r>
              <a:rPr sz="2500" spc="-5" dirty="0">
                <a:latin typeface="Calibri"/>
                <a:cs typeface="Calibri"/>
              </a:rPr>
              <a:t>a </a:t>
            </a:r>
            <a:r>
              <a:rPr sz="2500" spc="-25" dirty="0">
                <a:latin typeface="Calibri"/>
                <a:cs typeface="Calibri"/>
              </a:rPr>
              <a:t>disability,  </a:t>
            </a:r>
            <a:r>
              <a:rPr sz="2500" spc="-5" dirty="0">
                <a:latin typeface="Calibri"/>
                <a:cs typeface="Calibri"/>
              </a:rPr>
              <a:t>is the </a:t>
            </a:r>
            <a:r>
              <a:rPr sz="2500" spc="-15" dirty="0">
                <a:latin typeface="Calibri"/>
                <a:cs typeface="Calibri"/>
              </a:rPr>
              <a:t>parent, grandparent, </a:t>
            </a:r>
            <a:r>
              <a:rPr sz="2500" spc="-5" dirty="0">
                <a:latin typeface="Calibri"/>
                <a:cs typeface="Calibri"/>
              </a:rPr>
              <a:t>or other </a:t>
            </a:r>
            <a:r>
              <a:rPr sz="2500" spc="-10" dirty="0">
                <a:latin typeface="Calibri"/>
                <a:cs typeface="Calibri"/>
              </a:rPr>
              <a:t>relative by blood,  </a:t>
            </a:r>
            <a:r>
              <a:rPr sz="2500" spc="-5" dirty="0">
                <a:latin typeface="Calibri"/>
                <a:cs typeface="Calibri"/>
              </a:rPr>
              <a:t>marriage, or adoption, of the individual </a:t>
            </a:r>
            <a:r>
              <a:rPr sz="2500" dirty="0">
                <a:latin typeface="Calibri"/>
                <a:cs typeface="Calibri"/>
              </a:rPr>
              <a:t>with </a:t>
            </a:r>
            <a:r>
              <a:rPr sz="2500" spc="-5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disability.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69086"/>
            <a:ext cx="630301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529B"/>
                </a:solidFill>
              </a:rPr>
              <a:t>Examples </a:t>
            </a:r>
            <a:r>
              <a:rPr spc="-5" dirty="0">
                <a:solidFill>
                  <a:srgbClr val="00529B"/>
                </a:solidFill>
              </a:rPr>
              <a:t>of </a:t>
            </a:r>
            <a:r>
              <a:rPr spc="-15" dirty="0">
                <a:solidFill>
                  <a:srgbClr val="00529B"/>
                </a:solidFill>
              </a:rPr>
              <a:t>Caregiver </a:t>
            </a:r>
            <a:r>
              <a:rPr spc="-5" dirty="0">
                <a:solidFill>
                  <a:srgbClr val="00529B"/>
                </a:solidFill>
              </a:rPr>
              <a:t>and</a:t>
            </a:r>
            <a:r>
              <a:rPr spc="15" dirty="0">
                <a:solidFill>
                  <a:srgbClr val="00529B"/>
                </a:solidFill>
              </a:rPr>
              <a:t> </a:t>
            </a:r>
            <a:r>
              <a:rPr spc="-5" dirty="0">
                <a:solidFill>
                  <a:srgbClr val="00529B"/>
                </a:solidFill>
              </a:rPr>
              <a:t>Services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95881"/>
            <a:ext cx="7717790" cy="3728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granddaughter provides </a:t>
            </a:r>
            <a:r>
              <a:rPr sz="2600" spc="-15" dirty="0">
                <a:latin typeface="Calibri"/>
                <a:cs typeface="Calibri"/>
              </a:rPr>
              <a:t>care </a:t>
            </a:r>
            <a:r>
              <a:rPr sz="2600" dirty="0">
                <a:latin typeface="Calibri"/>
                <a:cs typeface="Calibri"/>
              </a:rPr>
              <a:t>of a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great-grandmother  </a:t>
            </a:r>
            <a:r>
              <a:rPr sz="2600" dirty="0">
                <a:latin typeface="Calibri"/>
                <a:cs typeface="Calibri"/>
              </a:rPr>
              <a:t>who is 80.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granddaughter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" dirty="0">
                <a:latin typeface="Calibri"/>
                <a:cs typeface="Calibri"/>
              </a:rPr>
              <a:t>going on </a:t>
            </a:r>
            <a:r>
              <a:rPr sz="2600" dirty="0">
                <a:latin typeface="Calibri"/>
                <a:cs typeface="Calibri"/>
              </a:rPr>
              <a:t>a trip and  needs </a:t>
            </a:r>
            <a:r>
              <a:rPr sz="2600" spc="-5" dirty="0">
                <a:latin typeface="Calibri"/>
                <a:cs typeface="Calibri"/>
              </a:rPr>
              <a:t>someone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30" dirty="0">
                <a:latin typeface="Calibri"/>
                <a:cs typeface="Calibri"/>
              </a:rPr>
              <a:t>take </a:t>
            </a:r>
            <a:r>
              <a:rPr sz="2600" spc="-15" dirty="0">
                <a:latin typeface="Calibri"/>
                <a:cs typeface="Calibri"/>
              </a:rPr>
              <a:t>care </a:t>
            </a:r>
            <a:r>
              <a:rPr sz="2600" spc="-5" dirty="0">
                <a:latin typeface="Calibri"/>
                <a:cs typeface="Calibri"/>
              </a:rPr>
              <a:t>of her grandmother </a:t>
            </a:r>
            <a:r>
              <a:rPr sz="2600" dirty="0">
                <a:latin typeface="Calibri"/>
                <a:cs typeface="Calibri"/>
              </a:rPr>
              <a:t>while  </a:t>
            </a:r>
            <a:r>
              <a:rPr sz="2600" spc="-5" dirty="0">
                <a:latin typeface="Calibri"/>
                <a:cs typeface="Calibri"/>
              </a:rPr>
              <a:t>she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away.</a:t>
            </a:r>
            <a:endParaRPr sz="2600">
              <a:latin typeface="Calibri"/>
              <a:cs typeface="Calibri"/>
            </a:endParaRPr>
          </a:p>
          <a:p>
            <a:pPr marL="756285" marR="123825" lvl="1" indent="-287020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solidFill>
                  <a:srgbClr val="C0504D"/>
                </a:solidFill>
                <a:latin typeface="Calibri"/>
                <a:cs typeface="Calibri"/>
              </a:rPr>
              <a:t>Part 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C </a:t>
            </a:r>
            <a:r>
              <a:rPr sz="2400" spc="-10" dirty="0">
                <a:solidFill>
                  <a:srgbClr val="C0504D"/>
                </a:solidFill>
                <a:latin typeface="Calibri"/>
                <a:cs typeface="Calibri"/>
              </a:rPr>
              <a:t>can </a:t>
            </a:r>
            <a:r>
              <a:rPr sz="2400" spc="-20" dirty="0">
                <a:solidFill>
                  <a:srgbClr val="C0504D"/>
                </a:solidFill>
                <a:latin typeface="Calibri"/>
                <a:cs typeface="Calibri"/>
              </a:rPr>
              <a:t>pay for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someone </a:t>
            </a:r>
            <a:r>
              <a:rPr sz="2400" spc="-15" dirty="0">
                <a:solidFill>
                  <a:srgbClr val="C0504D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help </a:t>
            </a:r>
            <a:r>
              <a:rPr sz="2400" spc="-10" dirty="0">
                <a:solidFill>
                  <a:srgbClr val="C0504D"/>
                </a:solidFill>
                <a:latin typeface="Calibri"/>
                <a:cs typeface="Calibri"/>
              </a:rPr>
              <a:t>provide </a:t>
            </a:r>
            <a:r>
              <a:rPr sz="2400" spc="-15" dirty="0">
                <a:solidFill>
                  <a:srgbClr val="C0504D"/>
                </a:solidFill>
                <a:latin typeface="Calibri"/>
                <a:cs typeface="Calibri"/>
              </a:rPr>
              <a:t>care </a:t>
            </a:r>
            <a:r>
              <a:rPr sz="2400" spc="-20" dirty="0">
                <a:solidFill>
                  <a:srgbClr val="C0504D"/>
                </a:solidFill>
                <a:latin typeface="Calibri"/>
                <a:cs typeface="Calibri"/>
              </a:rPr>
              <a:t>for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her  grandmother 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while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she 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is</a:t>
            </a:r>
            <a:r>
              <a:rPr sz="2400" spc="-2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C0504D"/>
                </a:solidFill>
                <a:latin typeface="Calibri"/>
                <a:cs typeface="Calibri"/>
              </a:rPr>
              <a:t>away.</a:t>
            </a:r>
            <a:endParaRPr sz="2400">
              <a:latin typeface="Calibri"/>
              <a:cs typeface="Calibri"/>
            </a:endParaRPr>
          </a:p>
          <a:p>
            <a:pPr marL="355600" marR="106045" indent="-3429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son provides </a:t>
            </a:r>
            <a:r>
              <a:rPr sz="2600" spc="-15" dirty="0">
                <a:latin typeface="Calibri"/>
                <a:cs typeface="Calibri"/>
              </a:rPr>
              <a:t>care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5" dirty="0">
                <a:latin typeface="Calibri"/>
                <a:cs typeface="Calibri"/>
              </a:rPr>
              <a:t>his </a:t>
            </a:r>
            <a:r>
              <a:rPr sz="2600" spc="-15" dirty="0">
                <a:latin typeface="Calibri"/>
                <a:cs typeface="Calibri"/>
              </a:rPr>
              <a:t>father </a:t>
            </a:r>
            <a:r>
              <a:rPr sz="2600" dirty="0">
                <a:latin typeface="Calibri"/>
                <a:cs typeface="Calibri"/>
              </a:rPr>
              <a:t>who </a:t>
            </a:r>
            <a:r>
              <a:rPr sz="2600" spc="-5" dirty="0">
                <a:latin typeface="Calibri"/>
                <a:cs typeface="Calibri"/>
              </a:rPr>
              <a:t>has Alzheimer’s  </a:t>
            </a:r>
            <a:r>
              <a:rPr sz="2600" dirty="0">
                <a:latin typeface="Calibri"/>
                <a:cs typeface="Calibri"/>
              </a:rPr>
              <a:t>disease and is </a:t>
            </a:r>
            <a:r>
              <a:rPr sz="2600" spc="-10" dirty="0">
                <a:latin typeface="Calibri"/>
                <a:cs typeface="Calibri"/>
              </a:rPr>
              <a:t>having </a:t>
            </a:r>
            <a:r>
              <a:rPr sz="2600" spc="-5" dirty="0">
                <a:latin typeface="Calibri"/>
                <a:cs typeface="Calibri"/>
              </a:rPr>
              <a:t>incontinence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issues.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solidFill>
                  <a:srgbClr val="C0504D"/>
                </a:solidFill>
                <a:latin typeface="Calibri"/>
                <a:cs typeface="Calibri"/>
              </a:rPr>
              <a:t>Part 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C </a:t>
            </a:r>
            <a:r>
              <a:rPr sz="2400" spc="-10" dirty="0">
                <a:solidFill>
                  <a:srgbClr val="C0504D"/>
                </a:solidFill>
                <a:latin typeface="Calibri"/>
                <a:cs typeface="Calibri"/>
              </a:rPr>
              <a:t>can </a:t>
            </a:r>
            <a:r>
              <a:rPr sz="2400" spc="-20" dirty="0">
                <a:solidFill>
                  <a:srgbClr val="C0504D"/>
                </a:solidFill>
                <a:latin typeface="Calibri"/>
                <a:cs typeface="Calibri"/>
              </a:rPr>
              <a:t>pay for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incontinence</a:t>
            </a:r>
            <a:r>
              <a:rPr sz="2400" spc="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supplies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3666"/>
            <a:ext cx="3913504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529B"/>
                </a:solidFill>
              </a:rPr>
              <a:t>Identifying</a:t>
            </a:r>
            <a:r>
              <a:rPr spc="-15" dirty="0">
                <a:solidFill>
                  <a:srgbClr val="00529B"/>
                </a:solidFill>
              </a:rPr>
              <a:t> </a:t>
            </a:r>
            <a:r>
              <a:rPr spc="-20" dirty="0">
                <a:solidFill>
                  <a:srgbClr val="00529B"/>
                </a:solidFill>
              </a:rPr>
              <a:t>Caregivers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61620" y="1645157"/>
            <a:ext cx="8091170" cy="46151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50800" indent="-3429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Caring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10" dirty="0">
                <a:latin typeface="Calibri"/>
                <a:cs typeface="Calibri"/>
              </a:rPr>
              <a:t>elders </a:t>
            </a:r>
            <a:r>
              <a:rPr sz="2600" dirty="0">
                <a:latin typeface="Calibri"/>
                <a:cs typeface="Calibri"/>
              </a:rPr>
              <a:t>is a </a:t>
            </a:r>
            <a:r>
              <a:rPr sz="2600" spc="-5" dirty="0">
                <a:latin typeface="Calibri"/>
                <a:cs typeface="Calibri"/>
              </a:rPr>
              <a:t>traditional </a:t>
            </a:r>
            <a:r>
              <a:rPr sz="2600" dirty="0">
                <a:latin typeface="Calibri"/>
                <a:cs typeface="Calibri"/>
              </a:rPr>
              <a:t>activity in Indian </a:t>
            </a:r>
            <a:r>
              <a:rPr sz="2600" spc="-25" dirty="0">
                <a:latin typeface="Calibri"/>
                <a:cs typeface="Calibri"/>
              </a:rPr>
              <a:t>Country,  </a:t>
            </a:r>
            <a:r>
              <a:rPr sz="2600" spc="-15" dirty="0">
                <a:latin typeface="Calibri"/>
                <a:cs typeface="Calibri"/>
              </a:rPr>
              <a:t>caregivers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spc="-5" dirty="0">
                <a:latin typeface="Calibri"/>
                <a:cs typeface="Calibri"/>
              </a:rPr>
              <a:t>simply doing what needs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be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done.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54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It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may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be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difficult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for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caregivers to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identify</a:t>
            </a:r>
            <a:r>
              <a:rPr sz="2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themselves</a:t>
            </a:r>
            <a:endParaRPr sz="2400">
              <a:latin typeface="Calibri"/>
              <a:cs typeface="Calibri"/>
            </a:endParaRPr>
          </a:p>
          <a:p>
            <a:pPr marL="355600" marR="258445" indent="-342900">
              <a:lnSpc>
                <a:spcPct val="9000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In Indian </a:t>
            </a:r>
            <a:r>
              <a:rPr sz="2600" spc="-25" dirty="0">
                <a:latin typeface="Calibri"/>
                <a:cs typeface="Calibri"/>
              </a:rPr>
              <a:t>Country,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most </a:t>
            </a:r>
            <a:r>
              <a:rPr sz="2600" spc="-15" dirty="0">
                <a:latin typeface="Calibri"/>
                <a:cs typeface="Calibri"/>
              </a:rPr>
              <a:t>likely caregivers </a:t>
            </a:r>
            <a:r>
              <a:rPr sz="2600" spc="-10" dirty="0">
                <a:latin typeface="Calibri"/>
                <a:cs typeface="Calibri"/>
              </a:rPr>
              <a:t>are family  members </a:t>
            </a:r>
            <a:r>
              <a:rPr sz="2600" spc="-5" dirty="0">
                <a:latin typeface="Calibri"/>
                <a:cs typeface="Calibri"/>
              </a:rPr>
              <a:t>(spouses, </a:t>
            </a:r>
            <a:r>
              <a:rPr sz="2600" spc="-15" dirty="0">
                <a:latin typeface="Calibri"/>
                <a:cs typeface="Calibri"/>
              </a:rPr>
              <a:t>daughters, </a:t>
            </a:r>
            <a:r>
              <a:rPr sz="2600" spc="-10" dirty="0">
                <a:latin typeface="Calibri"/>
                <a:cs typeface="Calibri"/>
              </a:rPr>
              <a:t>granddaughters, </a:t>
            </a:r>
            <a:r>
              <a:rPr sz="2600" spc="-5" dirty="0">
                <a:latin typeface="Calibri"/>
                <a:cs typeface="Calibri"/>
              </a:rPr>
              <a:t>sons,  grandsons, </a:t>
            </a:r>
            <a:r>
              <a:rPr sz="2600" spc="-10" dirty="0">
                <a:latin typeface="Calibri"/>
                <a:cs typeface="Calibri"/>
              </a:rPr>
              <a:t>etc.), </a:t>
            </a:r>
            <a:r>
              <a:rPr sz="2600" spc="-5" dirty="0">
                <a:latin typeface="Calibri"/>
                <a:cs typeface="Calibri"/>
              </a:rPr>
              <a:t>friends </a:t>
            </a:r>
            <a:r>
              <a:rPr sz="2600" dirty="0">
                <a:latin typeface="Calibri"/>
                <a:cs typeface="Calibri"/>
              </a:rPr>
              <a:t>of the </a:t>
            </a:r>
            <a:r>
              <a:rPr sz="2600" spc="-35" dirty="0">
                <a:latin typeface="Calibri"/>
                <a:cs typeface="Calibri"/>
              </a:rPr>
              <a:t>family, </a:t>
            </a:r>
            <a:r>
              <a:rPr sz="2600" spc="-10" dirty="0">
                <a:latin typeface="Calibri"/>
                <a:cs typeface="Calibri"/>
              </a:rPr>
              <a:t>neighbors, </a:t>
            </a:r>
            <a:r>
              <a:rPr sz="2600" spc="-5" dirty="0">
                <a:latin typeface="Calibri"/>
                <a:cs typeface="Calibri"/>
              </a:rPr>
              <a:t>or  </a:t>
            </a:r>
            <a:r>
              <a:rPr sz="2600" spc="-10" dirty="0">
                <a:latin typeface="Calibri"/>
                <a:cs typeface="Calibri"/>
              </a:rPr>
              <a:t>members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church or social </a:t>
            </a:r>
            <a:r>
              <a:rPr sz="2600" dirty="0">
                <a:latin typeface="Calibri"/>
                <a:cs typeface="Calibri"/>
              </a:rPr>
              <a:t>club </a:t>
            </a:r>
            <a:r>
              <a:rPr sz="2600" spc="-5" dirty="0">
                <a:latin typeface="Calibri"/>
                <a:cs typeface="Calibri"/>
              </a:rPr>
              <a:t>who </a:t>
            </a:r>
            <a:r>
              <a:rPr sz="2600" spc="-15" dirty="0">
                <a:latin typeface="Calibri"/>
                <a:cs typeface="Calibri"/>
              </a:rPr>
              <a:t>are </a:t>
            </a:r>
            <a:r>
              <a:rPr sz="2600" dirty="0">
                <a:latin typeface="Calibri"/>
                <a:cs typeface="Calibri"/>
              </a:rPr>
              <a:t>close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the  </a:t>
            </a:r>
            <a:r>
              <a:rPr sz="2600" spc="-10" dirty="0">
                <a:latin typeface="Calibri"/>
                <a:cs typeface="Calibri"/>
              </a:rPr>
              <a:t>person </a:t>
            </a:r>
            <a:r>
              <a:rPr sz="2600" spc="-5" dirty="0">
                <a:latin typeface="Calibri"/>
                <a:cs typeface="Calibri"/>
              </a:rPr>
              <a:t>needing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care.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Advertise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where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caregivers are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located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40" dirty="0">
                <a:latin typeface="Calibri"/>
                <a:cs typeface="Calibri"/>
              </a:rPr>
              <a:t>Word </a:t>
            </a:r>
            <a:r>
              <a:rPr sz="2600" spc="-5" dirty="0">
                <a:latin typeface="Calibri"/>
                <a:cs typeface="Calibri"/>
              </a:rPr>
              <a:t>of mouth </a:t>
            </a:r>
            <a:r>
              <a:rPr sz="2600" dirty="0">
                <a:latin typeface="Calibri"/>
                <a:cs typeface="Calibri"/>
              </a:rPr>
              <a:t>is the </a:t>
            </a:r>
            <a:r>
              <a:rPr sz="2600" spc="-10" dirty="0">
                <a:latin typeface="Calibri"/>
                <a:cs typeface="Calibri"/>
              </a:rPr>
              <a:t>best </a:t>
            </a:r>
            <a:r>
              <a:rPr sz="2600" spc="-25" dirty="0">
                <a:latin typeface="Calibri"/>
                <a:cs typeface="Calibri"/>
              </a:rPr>
              <a:t>way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find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caregivers.</a:t>
            </a:r>
            <a:endParaRPr sz="2600">
              <a:latin typeface="Calibri"/>
              <a:cs typeface="Calibri"/>
            </a:endParaRPr>
          </a:p>
          <a:p>
            <a:pPr marL="756285" marR="5080" lvl="1" indent="-287020">
              <a:lnSpc>
                <a:spcPts val="259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Often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an initial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request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simply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information, ensure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intake  staff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are aware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069086"/>
            <a:ext cx="676529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529B"/>
                </a:solidFill>
              </a:rPr>
              <a:t>Meeting </a:t>
            </a:r>
            <a:r>
              <a:rPr spc="-5" dirty="0">
                <a:solidFill>
                  <a:srgbClr val="00529B"/>
                </a:solidFill>
              </a:rPr>
              <a:t>the </a:t>
            </a:r>
            <a:r>
              <a:rPr spc="-10" dirty="0">
                <a:solidFill>
                  <a:srgbClr val="00529B"/>
                </a:solidFill>
              </a:rPr>
              <a:t>Needs </a:t>
            </a:r>
            <a:r>
              <a:rPr spc="-5" dirty="0">
                <a:solidFill>
                  <a:srgbClr val="00529B"/>
                </a:solidFill>
              </a:rPr>
              <a:t>of </a:t>
            </a:r>
            <a:r>
              <a:rPr spc="-75" dirty="0">
                <a:solidFill>
                  <a:srgbClr val="00529B"/>
                </a:solidFill>
              </a:rPr>
              <a:t>Your</a:t>
            </a:r>
            <a:r>
              <a:rPr spc="45" dirty="0">
                <a:solidFill>
                  <a:srgbClr val="00529B"/>
                </a:solidFill>
              </a:rPr>
              <a:t> </a:t>
            </a:r>
            <a:r>
              <a:rPr spc="-20" dirty="0">
                <a:solidFill>
                  <a:srgbClr val="00529B"/>
                </a:solidFill>
              </a:rPr>
              <a:t>Caregivers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5940" y="1827402"/>
            <a:ext cx="8051800" cy="3355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2352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It is </a:t>
            </a:r>
            <a:r>
              <a:rPr sz="2600" spc="-5" dirty="0">
                <a:latin typeface="Calibri"/>
                <a:cs typeface="Calibri"/>
              </a:rPr>
              <a:t>important </a:t>
            </a:r>
            <a:r>
              <a:rPr sz="2600" spc="-10" dirty="0">
                <a:latin typeface="Calibri"/>
                <a:cs typeface="Calibri"/>
              </a:rPr>
              <a:t>to </a:t>
            </a:r>
            <a:r>
              <a:rPr sz="2600" spc="-15" dirty="0">
                <a:latin typeface="Calibri"/>
                <a:cs typeface="Calibri"/>
              </a:rPr>
              <a:t>recognize </a:t>
            </a:r>
            <a:r>
              <a:rPr sz="2600" spc="-5" dirty="0">
                <a:latin typeface="Calibri"/>
                <a:cs typeface="Calibri"/>
              </a:rPr>
              <a:t>that </a:t>
            </a:r>
            <a:r>
              <a:rPr sz="2600" dirty="0">
                <a:latin typeface="Calibri"/>
                <a:cs typeface="Calibri"/>
              </a:rPr>
              <a:t>the services </a:t>
            </a:r>
            <a:r>
              <a:rPr sz="2600" spc="-10" dirty="0">
                <a:latin typeface="Calibri"/>
                <a:cs typeface="Calibri"/>
              </a:rPr>
              <a:t>available  </a:t>
            </a:r>
            <a:r>
              <a:rPr sz="2600" spc="-5" dirty="0">
                <a:latin typeface="Calibri"/>
                <a:cs typeface="Calibri"/>
              </a:rPr>
              <a:t>through </a:t>
            </a:r>
            <a:r>
              <a:rPr sz="2600" dirty="0">
                <a:latin typeface="Calibri"/>
                <a:cs typeface="Calibri"/>
              </a:rPr>
              <a:t>this </a:t>
            </a:r>
            <a:r>
              <a:rPr sz="2600" spc="-15" dirty="0">
                <a:latin typeface="Calibri"/>
                <a:cs typeface="Calibri"/>
              </a:rPr>
              <a:t>program </a:t>
            </a:r>
            <a:r>
              <a:rPr sz="2600" dirty="0">
                <a:latin typeface="Calibri"/>
                <a:cs typeface="Calibri"/>
              </a:rPr>
              <a:t>include services </a:t>
            </a:r>
            <a:r>
              <a:rPr sz="2600" b="1" spc="-15" dirty="0">
                <a:solidFill>
                  <a:srgbClr val="C00000"/>
                </a:solidFill>
                <a:latin typeface="Calibri"/>
                <a:cs typeface="Calibri"/>
              </a:rPr>
              <a:t>for </a:t>
            </a:r>
            <a:r>
              <a:rPr sz="2600" b="1" spc="-5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600" b="1" spc="-10" dirty="0">
                <a:solidFill>
                  <a:srgbClr val="C00000"/>
                </a:solidFill>
                <a:latin typeface="Calibri"/>
                <a:cs typeface="Calibri"/>
              </a:rPr>
              <a:t>caregiver</a:t>
            </a:r>
            <a:r>
              <a:rPr sz="2600" spc="-10" dirty="0">
                <a:latin typeface="Calibri"/>
                <a:cs typeface="Calibri"/>
              </a:rPr>
              <a:t>,  </a:t>
            </a:r>
            <a:r>
              <a:rPr sz="2600" spc="-5" dirty="0">
                <a:latin typeface="Calibri"/>
                <a:cs typeface="Calibri"/>
              </a:rPr>
              <a:t>not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dirty="0">
                <a:latin typeface="Calibri"/>
                <a:cs typeface="Calibri"/>
              </a:rPr>
              <a:t>the elder </a:t>
            </a:r>
            <a:r>
              <a:rPr sz="2600" spc="-5" dirty="0">
                <a:latin typeface="Calibri"/>
                <a:cs typeface="Calibri"/>
              </a:rPr>
              <a:t>who needs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care.</a:t>
            </a:r>
            <a:endParaRPr sz="26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If </a:t>
            </a:r>
            <a:r>
              <a:rPr sz="2600" spc="-15" dirty="0">
                <a:latin typeface="Calibri"/>
                <a:cs typeface="Calibri"/>
              </a:rPr>
              <a:t>caregivers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spc="-5" dirty="0">
                <a:latin typeface="Calibri"/>
                <a:cs typeface="Calibri"/>
              </a:rPr>
              <a:t>supported </a:t>
            </a:r>
            <a:r>
              <a:rPr sz="2600" dirty="0">
                <a:latin typeface="Calibri"/>
                <a:cs typeface="Calibri"/>
              </a:rPr>
              <a:t>while </a:t>
            </a:r>
            <a:r>
              <a:rPr sz="2600" spc="-5" dirty="0">
                <a:latin typeface="Calibri"/>
                <a:cs typeface="Calibri"/>
              </a:rPr>
              <a:t>they do </a:t>
            </a:r>
            <a:r>
              <a:rPr sz="2600" dirty="0">
                <a:latin typeface="Calibri"/>
                <a:cs typeface="Calibri"/>
              </a:rPr>
              <a:t>their </a:t>
            </a:r>
            <a:r>
              <a:rPr sz="2600" spc="-10" dirty="0">
                <a:latin typeface="Calibri"/>
                <a:cs typeface="Calibri"/>
              </a:rPr>
              <a:t>work, </a:t>
            </a:r>
            <a:r>
              <a:rPr sz="2600" spc="-5" dirty="0">
                <a:latin typeface="Calibri"/>
                <a:cs typeface="Calibri"/>
              </a:rPr>
              <a:t>they  can provide </a:t>
            </a:r>
            <a:r>
              <a:rPr sz="2600" spc="-15" dirty="0">
                <a:latin typeface="Calibri"/>
                <a:cs typeface="Calibri"/>
              </a:rPr>
              <a:t>care </a:t>
            </a:r>
            <a:r>
              <a:rPr sz="2600" spc="-5" dirty="0">
                <a:latin typeface="Calibri"/>
                <a:cs typeface="Calibri"/>
              </a:rPr>
              <a:t>longer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0" dirty="0">
                <a:latin typeface="Calibri"/>
                <a:cs typeface="Calibri"/>
              </a:rPr>
              <a:t>better. </a:t>
            </a:r>
            <a:r>
              <a:rPr sz="2600" dirty="0">
                <a:latin typeface="Calibri"/>
                <a:cs typeface="Calibri"/>
              </a:rPr>
              <a:t>This </a:t>
            </a:r>
            <a:r>
              <a:rPr sz="2600" spc="-5" dirty="0">
                <a:latin typeface="Calibri"/>
                <a:cs typeface="Calibri"/>
              </a:rPr>
              <a:t>support can help 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40" dirty="0">
                <a:latin typeface="Calibri"/>
                <a:cs typeface="Calibri"/>
              </a:rPr>
              <a:t>elder, </a:t>
            </a:r>
            <a:r>
              <a:rPr sz="2600" spc="-5" dirty="0">
                <a:latin typeface="Calibri"/>
                <a:cs typeface="Calibri"/>
              </a:rPr>
              <a:t>but </a:t>
            </a:r>
            <a:r>
              <a:rPr sz="2600" dirty="0">
                <a:latin typeface="Calibri"/>
                <a:cs typeface="Calibri"/>
              </a:rPr>
              <a:t>services </a:t>
            </a:r>
            <a:r>
              <a:rPr sz="2600" spc="-5" dirty="0">
                <a:latin typeface="Calibri"/>
                <a:cs typeface="Calibri"/>
              </a:rPr>
              <a:t>must </a:t>
            </a:r>
            <a:r>
              <a:rPr sz="2600" dirty="0">
                <a:latin typeface="Calibri"/>
                <a:cs typeface="Calibri"/>
              </a:rPr>
              <a:t>be </a:t>
            </a:r>
            <a:r>
              <a:rPr sz="2600" spc="-5" dirty="0">
                <a:latin typeface="Calibri"/>
                <a:cs typeface="Calibri"/>
              </a:rPr>
              <a:t>directed </a:t>
            </a:r>
            <a:r>
              <a:rPr sz="2600" spc="-10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caregiver.</a:t>
            </a:r>
            <a:endParaRPr sz="2600">
              <a:latin typeface="Calibri"/>
              <a:cs typeface="Calibri"/>
            </a:endParaRPr>
          </a:p>
          <a:p>
            <a:pPr marL="355600" marR="892810" indent="-342900" algn="just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If an </a:t>
            </a:r>
            <a:r>
              <a:rPr sz="2600" b="1" spc="-5" dirty="0">
                <a:solidFill>
                  <a:srgbClr val="C00000"/>
                </a:solidFill>
                <a:latin typeface="Calibri"/>
                <a:cs typeface="Calibri"/>
              </a:rPr>
              <a:t>elder 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doesn’t </a:t>
            </a:r>
            <a:r>
              <a:rPr sz="2600" b="1" spc="-20" dirty="0">
                <a:solidFill>
                  <a:srgbClr val="C00000"/>
                </a:solidFill>
                <a:latin typeface="Calibri"/>
                <a:cs typeface="Calibri"/>
              </a:rPr>
              <a:t>have 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2600" b="1" spc="-30" dirty="0">
                <a:solidFill>
                  <a:srgbClr val="C00000"/>
                </a:solidFill>
                <a:latin typeface="Calibri"/>
                <a:cs typeface="Calibri"/>
              </a:rPr>
              <a:t>caregiver, </a:t>
            </a:r>
            <a:r>
              <a:rPr sz="2600" b="1" spc="-5" dirty="0">
                <a:solidFill>
                  <a:srgbClr val="C00000"/>
                </a:solidFill>
                <a:latin typeface="Calibri"/>
                <a:cs typeface="Calibri"/>
              </a:rPr>
              <a:t>Title VI part 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C  </a:t>
            </a:r>
            <a:r>
              <a:rPr sz="2600" b="1" spc="-10" dirty="0">
                <a:solidFill>
                  <a:srgbClr val="C00000"/>
                </a:solidFill>
                <a:latin typeface="Calibri"/>
                <a:cs typeface="Calibri"/>
              </a:rPr>
              <a:t>resources are 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not </a:t>
            </a:r>
            <a:r>
              <a:rPr sz="2600" b="1" spc="-10" dirty="0">
                <a:solidFill>
                  <a:srgbClr val="C00000"/>
                </a:solidFill>
                <a:latin typeface="Calibri"/>
                <a:cs typeface="Calibri"/>
              </a:rPr>
              <a:t>available </a:t>
            </a:r>
            <a:r>
              <a:rPr sz="2600" b="1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6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them.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69086"/>
            <a:ext cx="616839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529B"/>
                </a:solidFill>
              </a:rPr>
              <a:t>Finding </a:t>
            </a:r>
            <a:r>
              <a:rPr spc="-10" dirty="0">
                <a:solidFill>
                  <a:srgbClr val="00529B"/>
                </a:solidFill>
              </a:rPr>
              <a:t>Out </a:t>
            </a:r>
            <a:r>
              <a:rPr spc="-5" dirty="0">
                <a:solidFill>
                  <a:srgbClr val="00529B"/>
                </a:solidFill>
              </a:rPr>
              <a:t>About </a:t>
            </a:r>
            <a:r>
              <a:rPr spc="-75" dirty="0">
                <a:solidFill>
                  <a:srgbClr val="00529B"/>
                </a:solidFill>
              </a:rPr>
              <a:t>Your</a:t>
            </a:r>
            <a:r>
              <a:rPr spc="35" dirty="0">
                <a:solidFill>
                  <a:srgbClr val="00529B"/>
                </a:solidFill>
              </a:rPr>
              <a:t> </a:t>
            </a:r>
            <a:r>
              <a:rPr spc="-20" dirty="0">
                <a:solidFill>
                  <a:srgbClr val="00529B"/>
                </a:solidFill>
              </a:rPr>
              <a:t>Caregivers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06555"/>
            <a:ext cx="8008620" cy="3634104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Consider </a:t>
            </a:r>
            <a:r>
              <a:rPr sz="2800" spc="-15" dirty="0">
                <a:latin typeface="Calibri"/>
                <a:cs typeface="Calibri"/>
              </a:rPr>
              <a:t>your </a:t>
            </a:r>
            <a:r>
              <a:rPr sz="2800" spc="-30" dirty="0">
                <a:latin typeface="Calibri"/>
                <a:cs typeface="Calibri"/>
              </a:rPr>
              <a:t>intake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process:</a:t>
            </a:r>
            <a:endParaRPr sz="2800">
              <a:latin typeface="Calibri"/>
              <a:cs typeface="Calibri"/>
            </a:endParaRPr>
          </a:p>
          <a:p>
            <a:pPr marL="756285" marR="81915" lvl="1" indent="-287020">
              <a:lnSpc>
                <a:spcPct val="100000"/>
              </a:lnSpc>
              <a:spcBef>
                <a:spcPts val="64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What </a:t>
            </a:r>
            <a:r>
              <a:rPr sz="2600" dirty="0">
                <a:latin typeface="Calibri"/>
                <a:cs typeface="Calibri"/>
              </a:rPr>
              <a:t>is the </a:t>
            </a:r>
            <a:r>
              <a:rPr sz="2600" spc="-10" dirty="0">
                <a:latin typeface="Calibri"/>
                <a:cs typeface="Calibri"/>
              </a:rPr>
              <a:t>experience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person </a:t>
            </a:r>
            <a:r>
              <a:rPr sz="2600" spc="-5" dirty="0">
                <a:latin typeface="Calibri"/>
                <a:cs typeface="Calibri"/>
              </a:rPr>
              <a:t>calling </a:t>
            </a:r>
            <a:r>
              <a:rPr sz="2600" spc="-10" dirty="0">
                <a:latin typeface="Calibri"/>
                <a:cs typeface="Calibri"/>
              </a:rPr>
              <a:t>into </a:t>
            </a:r>
            <a:r>
              <a:rPr sz="2600" spc="-15" dirty="0">
                <a:latin typeface="Calibri"/>
                <a:cs typeface="Calibri"/>
              </a:rPr>
              <a:t>your  </a:t>
            </a:r>
            <a:r>
              <a:rPr sz="2600" spc="-10" dirty="0">
                <a:latin typeface="Calibri"/>
                <a:cs typeface="Calibri"/>
              </a:rPr>
              <a:t>center?</a:t>
            </a:r>
            <a:endParaRPr sz="26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Is the </a:t>
            </a:r>
            <a:r>
              <a:rPr sz="2600" spc="-10" dirty="0">
                <a:latin typeface="Calibri"/>
                <a:cs typeface="Calibri"/>
              </a:rPr>
              <a:t>person </a:t>
            </a:r>
            <a:r>
              <a:rPr sz="2600" spc="-5" dirty="0">
                <a:latin typeface="Calibri"/>
                <a:cs typeface="Calibri"/>
              </a:rPr>
              <a:t>answering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phone knowledgeable  </a:t>
            </a:r>
            <a:r>
              <a:rPr sz="2600" dirty="0">
                <a:latin typeface="Calibri"/>
                <a:cs typeface="Calibri"/>
              </a:rPr>
              <a:t>about services </a:t>
            </a:r>
            <a:r>
              <a:rPr sz="2600" spc="-10" dirty="0">
                <a:latin typeface="Calibri"/>
                <a:cs typeface="Calibri"/>
              </a:rPr>
              <a:t>available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where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send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caller?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spc="-5" dirty="0">
                <a:latin typeface="Calibri"/>
                <a:cs typeface="Calibri"/>
              </a:rPr>
              <a:t>they </a:t>
            </a:r>
            <a:r>
              <a:rPr sz="2600" dirty="0">
                <a:latin typeface="Calibri"/>
                <a:cs typeface="Calibri"/>
              </a:rPr>
              <a:t>able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identify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caregiver?</a:t>
            </a:r>
            <a:endParaRPr sz="2600">
              <a:latin typeface="Calibri"/>
              <a:cs typeface="Calibri"/>
            </a:endParaRPr>
          </a:p>
          <a:p>
            <a:pPr marL="756285" marR="40195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Will they ask </a:t>
            </a:r>
            <a:r>
              <a:rPr sz="2600" spc="-5" dirty="0">
                <a:latin typeface="Calibri"/>
                <a:cs typeface="Calibri"/>
              </a:rPr>
              <a:t>questions </a:t>
            </a:r>
            <a:r>
              <a:rPr sz="2600" spc="-10" dirty="0">
                <a:latin typeface="Calibri"/>
                <a:cs typeface="Calibri"/>
              </a:rPr>
              <a:t>beyond </a:t>
            </a:r>
            <a:r>
              <a:rPr sz="2600" spc="-5" dirty="0">
                <a:latin typeface="Calibri"/>
                <a:cs typeface="Calibri"/>
              </a:rPr>
              <a:t>what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caller  identified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assist </a:t>
            </a:r>
            <a:r>
              <a:rPr sz="2600" dirty="0">
                <a:latin typeface="Calibri"/>
                <a:cs typeface="Calibri"/>
              </a:rPr>
              <a:t>with the </a:t>
            </a:r>
            <a:r>
              <a:rPr sz="2600" spc="-5" dirty="0">
                <a:latin typeface="Calibri"/>
                <a:cs typeface="Calibri"/>
              </a:rPr>
              <a:t>needs of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caregiver?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97458"/>
            <a:ext cx="61417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529B"/>
                </a:solidFill>
              </a:rPr>
              <a:t>Title </a:t>
            </a:r>
            <a:r>
              <a:rPr spc="-5" dirty="0">
                <a:solidFill>
                  <a:srgbClr val="00529B"/>
                </a:solidFill>
              </a:rPr>
              <a:t>VI, </a:t>
            </a:r>
            <a:r>
              <a:rPr spc="-20" dirty="0">
                <a:solidFill>
                  <a:srgbClr val="00529B"/>
                </a:solidFill>
              </a:rPr>
              <a:t>Part </a:t>
            </a:r>
            <a:r>
              <a:rPr spc="-5" dirty="0">
                <a:solidFill>
                  <a:srgbClr val="00529B"/>
                </a:solidFill>
              </a:rPr>
              <a:t>C – </a:t>
            </a:r>
            <a:r>
              <a:rPr spc="-20" dirty="0">
                <a:solidFill>
                  <a:srgbClr val="00529B"/>
                </a:solidFill>
              </a:rPr>
              <a:t>Required</a:t>
            </a:r>
            <a:r>
              <a:rPr spc="25" dirty="0">
                <a:solidFill>
                  <a:srgbClr val="00529B"/>
                </a:solidFill>
              </a:rPr>
              <a:t> </a:t>
            </a:r>
            <a:r>
              <a:rPr spc="-5" dirty="0">
                <a:solidFill>
                  <a:srgbClr val="00529B"/>
                </a:solidFill>
              </a:rPr>
              <a:t>Services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71373" y="1728063"/>
            <a:ext cx="8498840" cy="478155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20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z="2600" spc="-10" dirty="0">
                <a:latin typeface="Calibri"/>
                <a:cs typeface="Calibri"/>
              </a:rPr>
              <a:t>Information </a:t>
            </a:r>
            <a:r>
              <a:rPr sz="2600" spc="-15" dirty="0">
                <a:latin typeface="Calibri"/>
                <a:cs typeface="Calibri"/>
              </a:rPr>
              <a:t>to caregivers </a:t>
            </a:r>
            <a:r>
              <a:rPr sz="2600" dirty="0">
                <a:latin typeface="Calibri"/>
                <a:cs typeface="Calibri"/>
              </a:rPr>
              <a:t>about </a:t>
            </a:r>
            <a:r>
              <a:rPr sz="2600" spc="-10" dirty="0">
                <a:latin typeface="Calibri"/>
                <a:cs typeface="Calibri"/>
              </a:rPr>
              <a:t>available</a:t>
            </a:r>
            <a:r>
              <a:rPr sz="2600" dirty="0">
                <a:latin typeface="Calibri"/>
                <a:cs typeface="Calibri"/>
              </a:rPr>
              <a:t> services</a:t>
            </a:r>
            <a:endParaRPr sz="26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z="2600" spc="-5" dirty="0">
                <a:latin typeface="Calibri"/>
                <a:cs typeface="Calibri"/>
              </a:rPr>
              <a:t>Assistance </a:t>
            </a:r>
            <a:r>
              <a:rPr sz="2600" spc="-15" dirty="0">
                <a:latin typeface="Calibri"/>
                <a:cs typeface="Calibri"/>
              </a:rPr>
              <a:t>to caregivers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gaining </a:t>
            </a:r>
            <a:r>
              <a:rPr sz="2600" dirty="0">
                <a:latin typeface="Calibri"/>
                <a:cs typeface="Calibri"/>
              </a:rPr>
              <a:t>access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services</a:t>
            </a:r>
            <a:endParaRPr sz="2600">
              <a:latin typeface="Calibri"/>
              <a:cs typeface="Calibri"/>
            </a:endParaRPr>
          </a:p>
          <a:p>
            <a:pPr marL="527685" marR="201295" indent="-515620">
              <a:lnSpc>
                <a:spcPct val="100000"/>
              </a:lnSpc>
              <a:spcBef>
                <a:spcPts val="625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z="2600" dirty="0">
                <a:latin typeface="Calibri"/>
                <a:cs typeface="Calibri"/>
              </a:rPr>
              <a:t>Individual </a:t>
            </a:r>
            <a:r>
              <a:rPr sz="2600" spc="-5" dirty="0">
                <a:latin typeface="Calibri"/>
                <a:cs typeface="Calibri"/>
              </a:rPr>
              <a:t>counseling, </a:t>
            </a:r>
            <a:r>
              <a:rPr sz="2600" spc="-15" dirty="0">
                <a:latin typeface="Calibri"/>
                <a:cs typeface="Calibri"/>
              </a:rPr>
              <a:t>organization </a:t>
            </a:r>
            <a:r>
              <a:rPr sz="2600" spc="-5" dirty="0">
                <a:latin typeface="Calibri"/>
                <a:cs typeface="Calibri"/>
              </a:rPr>
              <a:t>of support </a:t>
            </a:r>
            <a:r>
              <a:rPr sz="2600" spc="-10" dirty="0">
                <a:latin typeface="Calibri"/>
                <a:cs typeface="Calibri"/>
              </a:rPr>
              <a:t>groups, </a:t>
            </a:r>
            <a:r>
              <a:rPr sz="2600" dirty="0">
                <a:latin typeface="Calibri"/>
                <a:cs typeface="Calibri"/>
              </a:rPr>
              <a:t>and  </a:t>
            </a:r>
            <a:r>
              <a:rPr sz="2600" spc="-10" dirty="0">
                <a:latin typeface="Calibri"/>
                <a:cs typeface="Calibri"/>
              </a:rPr>
              <a:t>caregiver </a:t>
            </a:r>
            <a:r>
              <a:rPr sz="2600" spc="-5" dirty="0">
                <a:latin typeface="Calibri"/>
                <a:cs typeface="Calibri"/>
              </a:rPr>
              <a:t>training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assist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5" dirty="0">
                <a:latin typeface="Calibri"/>
                <a:cs typeface="Calibri"/>
              </a:rPr>
              <a:t>caregivers </a:t>
            </a:r>
            <a:r>
              <a:rPr sz="2600" dirty="0">
                <a:latin typeface="Calibri"/>
                <a:cs typeface="Calibri"/>
              </a:rPr>
              <a:t>in the </a:t>
            </a:r>
            <a:r>
              <a:rPr sz="2600" spc="-10" dirty="0">
                <a:latin typeface="Calibri"/>
                <a:cs typeface="Calibri"/>
              </a:rPr>
              <a:t>areas </a:t>
            </a:r>
            <a:r>
              <a:rPr sz="2600" spc="-5" dirty="0">
                <a:latin typeface="Calibri"/>
                <a:cs typeface="Calibri"/>
              </a:rPr>
              <a:t>of  health, </a:t>
            </a:r>
            <a:r>
              <a:rPr sz="2600" dirty="0">
                <a:latin typeface="Calibri"/>
                <a:cs typeface="Calibri"/>
              </a:rPr>
              <a:t>nutrition, and </a:t>
            </a:r>
            <a:r>
              <a:rPr sz="2600" spc="-5" dirty="0">
                <a:latin typeface="Calibri"/>
                <a:cs typeface="Calibri"/>
              </a:rPr>
              <a:t>financial </a:t>
            </a:r>
            <a:r>
              <a:rPr sz="2600" spc="-30" dirty="0">
                <a:latin typeface="Calibri"/>
                <a:cs typeface="Calibri"/>
              </a:rPr>
              <a:t>literacy, </a:t>
            </a:r>
            <a:r>
              <a:rPr sz="2600" dirty="0">
                <a:latin typeface="Calibri"/>
                <a:cs typeface="Calibri"/>
              </a:rPr>
              <a:t>and in making  </a:t>
            </a:r>
            <a:r>
              <a:rPr sz="2600" spc="-5" dirty="0">
                <a:latin typeface="Calibri"/>
                <a:cs typeface="Calibri"/>
              </a:rPr>
              <a:t>decisions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solving </a:t>
            </a:r>
            <a:r>
              <a:rPr sz="2600" spc="-10" dirty="0">
                <a:latin typeface="Calibri"/>
                <a:cs typeface="Calibri"/>
              </a:rPr>
              <a:t>problems </a:t>
            </a:r>
            <a:r>
              <a:rPr sz="2600" spc="-5" dirty="0">
                <a:latin typeface="Calibri"/>
                <a:cs typeface="Calibri"/>
              </a:rPr>
              <a:t>relating </a:t>
            </a:r>
            <a:r>
              <a:rPr sz="2600" spc="-10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their </a:t>
            </a:r>
            <a:r>
              <a:rPr sz="2600" spc="-5" dirty="0">
                <a:latin typeface="Calibri"/>
                <a:cs typeface="Calibri"/>
              </a:rPr>
              <a:t>caregiving  </a:t>
            </a:r>
            <a:r>
              <a:rPr sz="2600" spc="-10" dirty="0">
                <a:latin typeface="Calibri"/>
                <a:cs typeface="Calibri"/>
              </a:rPr>
              <a:t>roles</a:t>
            </a:r>
            <a:endParaRPr sz="26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spcBef>
                <a:spcPts val="630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z="2600" spc="-10" dirty="0">
                <a:latin typeface="Calibri"/>
                <a:cs typeface="Calibri"/>
              </a:rPr>
              <a:t>Respite </a:t>
            </a:r>
            <a:r>
              <a:rPr sz="2600" spc="-15" dirty="0">
                <a:latin typeface="Calibri"/>
                <a:cs typeface="Calibri"/>
              </a:rPr>
              <a:t>care to </a:t>
            </a:r>
            <a:r>
              <a:rPr sz="2600" dirty="0">
                <a:latin typeface="Calibri"/>
                <a:cs typeface="Calibri"/>
              </a:rPr>
              <a:t>enable </a:t>
            </a:r>
            <a:r>
              <a:rPr sz="2600" spc="-15" dirty="0">
                <a:latin typeface="Calibri"/>
                <a:cs typeface="Calibri"/>
              </a:rPr>
              <a:t>caregivers to </a:t>
            </a:r>
            <a:r>
              <a:rPr sz="2600" spc="-5" dirty="0">
                <a:latin typeface="Calibri"/>
                <a:cs typeface="Calibri"/>
              </a:rPr>
              <a:t>be </a:t>
            </a:r>
            <a:r>
              <a:rPr sz="2600" spc="-10" dirty="0">
                <a:latin typeface="Calibri"/>
                <a:cs typeface="Calibri"/>
              </a:rPr>
              <a:t>temporarily relieved  from </a:t>
            </a:r>
            <a:r>
              <a:rPr sz="2600" dirty="0">
                <a:latin typeface="Calibri"/>
                <a:cs typeface="Calibri"/>
              </a:rPr>
              <a:t>their </a:t>
            </a:r>
            <a:r>
              <a:rPr sz="2600" spc="-5" dirty="0">
                <a:latin typeface="Calibri"/>
                <a:cs typeface="Calibri"/>
              </a:rPr>
              <a:t>caregiving responsibilities;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endParaRPr sz="2600">
              <a:latin typeface="Calibri"/>
              <a:cs typeface="Calibri"/>
            </a:endParaRPr>
          </a:p>
          <a:p>
            <a:pPr marL="527685" marR="269240" indent="-515620">
              <a:lnSpc>
                <a:spcPct val="100000"/>
              </a:lnSpc>
              <a:spcBef>
                <a:spcPts val="625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z="2600" spc="-10" dirty="0">
                <a:latin typeface="Calibri"/>
                <a:cs typeface="Calibri"/>
              </a:rPr>
              <a:t>Supplemental </a:t>
            </a:r>
            <a:r>
              <a:rPr sz="2600" dirty="0">
                <a:latin typeface="Calibri"/>
                <a:cs typeface="Calibri"/>
              </a:rPr>
              <a:t>services, </a:t>
            </a:r>
            <a:r>
              <a:rPr sz="2600" spc="-5" dirty="0">
                <a:latin typeface="Calibri"/>
                <a:cs typeface="Calibri"/>
              </a:rPr>
              <a:t>on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limited basis,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complement 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5" dirty="0">
                <a:latin typeface="Calibri"/>
                <a:cs typeface="Calibri"/>
              </a:rPr>
              <a:t>care </a:t>
            </a:r>
            <a:r>
              <a:rPr sz="2600" spc="-10" dirty="0">
                <a:latin typeface="Calibri"/>
                <a:cs typeface="Calibri"/>
              </a:rPr>
              <a:t>provided by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caregivers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596" y="984630"/>
            <a:ext cx="570611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529B"/>
                </a:solidFill>
              </a:rPr>
              <a:t>Required </a:t>
            </a:r>
            <a:r>
              <a:rPr spc="-5" dirty="0">
                <a:solidFill>
                  <a:srgbClr val="00529B"/>
                </a:solidFill>
              </a:rPr>
              <a:t>Service 1:</a:t>
            </a:r>
            <a:r>
              <a:rPr spc="70" dirty="0">
                <a:solidFill>
                  <a:srgbClr val="00529B"/>
                </a:solidFill>
              </a:rPr>
              <a:t> </a:t>
            </a:r>
            <a:r>
              <a:rPr spc="-15" dirty="0"/>
              <a:t>Information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4596" y="1681352"/>
            <a:ext cx="8474075" cy="486156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marR="5080" indent="-343535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10" dirty="0">
                <a:latin typeface="Calibri"/>
                <a:cs typeface="Calibri"/>
              </a:rPr>
              <a:t>Information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assistance </a:t>
            </a:r>
            <a:r>
              <a:rPr sz="2600" dirty="0">
                <a:latin typeface="Calibri"/>
                <a:cs typeface="Calibri"/>
              </a:rPr>
              <a:t>services </a:t>
            </a:r>
            <a:r>
              <a:rPr sz="2600" spc="-20" dirty="0">
                <a:latin typeface="Calibri"/>
                <a:cs typeface="Calibri"/>
              </a:rPr>
              <a:t>may </a:t>
            </a:r>
            <a:r>
              <a:rPr sz="2600" spc="-5" dirty="0">
                <a:latin typeface="Calibri"/>
                <a:cs typeface="Calibri"/>
              </a:rPr>
              <a:t>be one </a:t>
            </a:r>
            <a:r>
              <a:rPr sz="2600" spc="-25" dirty="0">
                <a:latin typeface="Calibri"/>
                <a:cs typeface="Calibri"/>
              </a:rPr>
              <a:t>way </a:t>
            </a:r>
            <a:r>
              <a:rPr sz="2600" spc="-15" dirty="0">
                <a:latin typeface="Calibri"/>
                <a:cs typeface="Calibri"/>
              </a:rPr>
              <a:t>to  </a:t>
            </a:r>
            <a:r>
              <a:rPr sz="2600" dirty="0">
                <a:latin typeface="Calibri"/>
                <a:cs typeface="Calibri"/>
              </a:rPr>
              <a:t>identify </a:t>
            </a:r>
            <a:r>
              <a:rPr sz="2600" spc="-15" dirty="0">
                <a:latin typeface="Calibri"/>
                <a:cs typeface="Calibri"/>
              </a:rPr>
              <a:t>caregivers </a:t>
            </a:r>
            <a:r>
              <a:rPr sz="2600" dirty="0">
                <a:latin typeface="Calibri"/>
                <a:cs typeface="Calibri"/>
              </a:rPr>
              <a:t>as it is </a:t>
            </a:r>
            <a:r>
              <a:rPr sz="2600" spc="-10" dirty="0">
                <a:latin typeface="Calibri"/>
                <a:cs typeface="Calibri"/>
              </a:rPr>
              <a:t>often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20" dirty="0">
                <a:latin typeface="Calibri"/>
                <a:cs typeface="Calibri"/>
              </a:rPr>
              <a:t>first </a:t>
            </a:r>
            <a:r>
              <a:rPr sz="2600" dirty="0">
                <a:latin typeface="Calibri"/>
                <a:cs typeface="Calibri"/>
              </a:rPr>
              <a:t>thing a </a:t>
            </a:r>
            <a:r>
              <a:rPr sz="2600" spc="-10" dirty="0">
                <a:latin typeface="Calibri"/>
                <a:cs typeface="Calibri"/>
              </a:rPr>
              <a:t>caregiver  seeks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information </a:t>
            </a:r>
            <a:r>
              <a:rPr sz="2600" dirty="0">
                <a:latin typeface="Calibri"/>
                <a:cs typeface="Calibri"/>
              </a:rPr>
              <a:t>about </a:t>
            </a:r>
            <a:r>
              <a:rPr sz="2600" spc="-10" dirty="0">
                <a:latin typeface="Calibri"/>
                <a:cs typeface="Calibri"/>
              </a:rPr>
              <a:t>caregiver </a:t>
            </a:r>
            <a:r>
              <a:rPr sz="2600" dirty="0">
                <a:latin typeface="Calibri"/>
                <a:cs typeface="Calibri"/>
              </a:rPr>
              <a:t>services </a:t>
            </a:r>
            <a:r>
              <a:rPr sz="2600" spc="-5" dirty="0">
                <a:latin typeface="Calibri"/>
                <a:cs typeface="Calibri"/>
              </a:rPr>
              <a:t>or assistance </a:t>
            </a:r>
            <a:r>
              <a:rPr sz="2600" dirty="0">
                <a:latin typeface="Calibri"/>
                <a:cs typeface="Calibri"/>
              </a:rPr>
              <a:t>in  </a:t>
            </a:r>
            <a:r>
              <a:rPr sz="2600" spc="-10" dirty="0">
                <a:latin typeface="Calibri"/>
                <a:cs typeface="Calibri"/>
              </a:rPr>
              <a:t>getting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service.</a:t>
            </a:r>
            <a:endParaRPr sz="2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10" dirty="0">
                <a:latin typeface="Calibri"/>
                <a:cs typeface="Calibri"/>
              </a:rPr>
              <a:t>Caregivers </a:t>
            </a:r>
            <a:r>
              <a:rPr sz="2600" spc="-20" dirty="0">
                <a:latin typeface="Calibri"/>
                <a:cs typeface="Calibri"/>
              </a:rPr>
              <a:t>may </a:t>
            </a:r>
            <a:r>
              <a:rPr sz="2600" spc="-5" dirty="0">
                <a:latin typeface="Calibri"/>
                <a:cs typeface="Calibri"/>
              </a:rPr>
              <a:t>need </a:t>
            </a:r>
            <a:r>
              <a:rPr sz="2600" spc="-10" dirty="0">
                <a:latin typeface="Calibri"/>
                <a:cs typeface="Calibri"/>
              </a:rPr>
              <a:t>information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about:</a:t>
            </a:r>
            <a:endParaRPr sz="2600">
              <a:latin typeface="Calibri"/>
              <a:cs typeface="Calibri"/>
            </a:endParaRPr>
          </a:p>
          <a:p>
            <a:pPr marL="756285" marR="511175" indent="-287020">
              <a:lnSpc>
                <a:spcPct val="8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– </a:t>
            </a:r>
            <a:r>
              <a:rPr sz="2600" dirty="0">
                <a:latin typeface="Calibri"/>
                <a:cs typeface="Calibri"/>
              </a:rPr>
              <a:t>services, </a:t>
            </a:r>
            <a:r>
              <a:rPr sz="2600" spc="-5" dirty="0">
                <a:latin typeface="Calibri"/>
                <a:cs typeface="Calibri"/>
              </a:rPr>
              <a:t>equipment, </a:t>
            </a:r>
            <a:r>
              <a:rPr sz="2600" dirty="0">
                <a:latin typeface="Calibri"/>
                <a:cs typeface="Calibri"/>
              </a:rPr>
              <a:t>and the illness </a:t>
            </a:r>
            <a:r>
              <a:rPr sz="2600" spc="-5" dirty="0">
                <a:latin typeface="Calibri"/>
                <a:cs typeface="Calibri"/>
              </a:rPr>
              <a:t>or condition </a:t>
            </a:r>
            <a:r>
              <a:rPr sz="2600" dirty="0">
                <a:latin typeface="Calibri"/>
                <a:cs typeface="Calibri"/>
              </a:rPr>
              <a:t>their  </a:t>
            </a:r>
            <a:r>
              <a:rPr sz="2600" spc="-10" dirty="0">
                <a:latin typeface="Calibri"/>
                <a:cs typeface="Calibri"/>
              </a:rPr>
              <a:t>loved </a:t>
            </a:r>
            <a:r>
              <a:rPr sz="2600" spc="-5" dirty="0">
                <a:latin typeface="Calibri"/>
                <a:cs typeface="Calibri"/>
              </a:rPr>
              <a:t>one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experiencing.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>
              <a:latin typeface="Calibri"/>
              <a:cs typeface="Calibri"/>
            </a:endParaRPr>
          </a:p>
          <a:p>
            <a:pPr marL="549275" marR="65405" indent="-1270" algn="ctr">
              <a:lnSpc>
                <a:spcPct val="80000"/>
              </a:lnSpc>
            </a:pPr>
            <a:r>
              <a:rPr sz="2600" b="1" dirty="0">
                <a:latin typeface="Calibri"/>
                <a:cs typeface="Calibri"/>
              </a:rPr>
              <a:t>Ex: </a:t>
            </a:r>
            <a:r>
              <a:rPr sz="2600" b="1" spc="-10" dirty="0">
                <a:latin typeface="Calibri"/>
                <a:cs typeface="Calibri"/>
              </a:rPr>
              <a:t>Staff </a:t>
            </a:r>
            <a:r>
              <a:rPr sz="2600" b="1" spc="-5" dirty="0">
                <a:latin typeface="Calibri"/>
                <a:cs typeface="Calibri"/>
              </a:rPr>
              <a:t>time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10" dirty="0">
                <a:latin typeface="Calibri"/>
                <a:cs typeface="Calibri"/>
              </a:rPr>
              <a:t>answer caregiver </a:t>
            </a:r>
            <a:r>
              <a:rPr sz="2600" b="1" spc="-5" dirty="0">
                <a:latin typeface="Calibri"/>
                <a:cs typeface="Calibri"/>
              </a:rPr>
              <a:t>calls and </a:t>
            </a:r>
            <a:r>
              <a:rPr sz="2600" b="1" spc="-20" dirty="0">
                <a:latin typeface="Calibri"/>
                <a:cs typeface="Calibri"/>
              </a:rPr>
              <a:t>referrals;  </a:t>
            </a:r>
            <a:r>
              <a:rPr sz="2600" b="1" spc="-5" dirty="0">
                <a:latin typeface="Calibri"/>
                <a:cs typeface="Calibri"/>
              </a:rPr>
              <a:t>Completing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10" dirty="0">
                <a:latin typeface="Calibri"/>
                <a:cs typeface="Calibri"/>
              </a:rPr>
              <a:t>caregiver </a:t>
            </a:r>
            <a:r>
              <a:rPr sz="2600" b="1" spc="-20" dirty="0">
                <a:latin typeface="Calibri"/>
                <a:cs typeface="Calibri"/>
              </a:rPr>
              <a:t>intake; </a:t>
            </a:r>
            <a:r>
              <a:rPr sz="2600" b="1" dirty="0">
                <a:latin typeface="Calibri"/>
                <a:cs typeface="Calibri"/>
              </a:rPr>
              <a:t>Sharing </a:t>
            </a:r>
            <a:r>
              <a:rPr sz="2600" b="1" spc="-10" dirty="0">
                <a:latin typeface="Calibri"/>
                <a:cs typeface="Calibri"/>
              </a:rPr>
              <a:t>information </a:t>
            </a:r>
            <a:r>
              <a:rPr sz="2600" b="1" spc="-5" dirty="0">
                <a:latin typeface="Calibri"/>
                <a:cs typeface="Calibri"/>
              </a:rPr>
              <a:t>about  </a:t>
            </a:r>
            <a:r>
              <a:rPr sz="2600" b="1" dirty="0">
                <a:latin typeface="Calibri"/>
                <a:cs typeface="Calibri"/>
              </a:rPr>
              <a:t>an </a:t>
            </a:r>
            <a:r>
              <a:rPr sz="2600" b="1" spc="-5" dirty="0">
                <a:latin typeface="Calibri"/>
                <a:cs typeface="Calibri"/>
              </a:rPr>
              <a:t>illness/diagnosis; </a:t>
            </a:r>
            <a:r>
              <a:rPr sz="2600" b="1" spc="-10" dirty="0">
                <a:latin typeface="Calibri"/>
                <a:cs typeface="Calibri"/>
              </a:rPr>
              <a:t>Mailing/Newsletters/Brochures for  </a:t>
            </a:r>
            <a:r>
              <a:rPr sz="2600" b="1" spc="-5" dirty="0">
                <a:latin typeface="Calibri"/>
                <a:cs typeface="Calibri"/>
              </a:rPr>
              <a:t>self-care, </a:t>
            </a:r>
            <a:r>
              <a:rPr sz="2600" b="1" dirty="0">
                <a:latin typeface="Calibri"/>
                <a:cs typeface="Calibri"/>
              </a:rPr>
              <a:t>services </a:t>
            </a:r>
            <a:r>
              <a:rPr sz="2600" b="1" spc="-10" dirty="0">
                <a:latin typeface="Calibri"/>
                <a:cs typeface="Calibri"/>
              </a:rPr>
              <a:t>available </a:t>
            </a:r>
            <a:r>
              <a:rPr sz="2600" b="1" dirty="0">
                <a:latin typeface="Calibri"/>
                <a:cs typeface="Calibri"/>
              </a:rPr>
              <a:t>in the </a:t>
            </a:r>
            <a:r>
              <a:rPr sz="2600" b="1" spc="-20" dirty="0">
                <a:latin typeface="Calibri"/>
                <a:cs typeface="Calibri"/>
              </a:rPr>
              <a:t>community, </a:t>
            </a:r>
            <a:r>
              <a:rPr sz="2600" b="1" spc="-15" dirty="0">
                <a:latin typeface="Calibri"/>
                <a:cs typeface="Calibri"/>
              </a:rPr>
              <a:t>etc.;  </a:t>
            </a:r>
            <a:r>
              <a:rPr sz="2600" b="1" spc="-20" dirty="0">
                <a:latin typeface="Calibri"/>
                <a:cs typeface="Calibri"/>
              </a:rPr>
              <a:t>Referrals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5" dirty="0">
                <a:latin typeface="Calibri"/>
                <a:cs typeface="Calibri"/>
              </a:rPr>
              <a:t>support </a:t>
            </a:r>
            <a:r>
              <a:rPr sz="2600" b="1" spc="-10" dirty="0">
                <a:latin typeface="Calibri"/>
                <a:cs typeface="Calibri"/>
              </a:rPr>
              <a:t>groups, trainings, legal </a:t>
            </a:r>
            <a:r>
              <a:rPr sz="2600" b="1" spc="-5" dirty="0">
                <a:latin typeface="Calibri"/>
                <a:cs typeface="Calibri"/>
              </a:rPr>
              <a:t>needs,  </a:t>
            </a:r>
            <a:r>
              <a:rPr sz="2600" b="1" spc="-10" dirty="0">
                <a:latin typeface="Calibri"/>
                <a:cs typeface="Calibri"/>
              </a:rPr>
              <a:t>resources, </a:t>
            </a:r>
            <a:r>
              <a:rPr sz="2600" b="1" spc="-15" dirty="0">
                <a:latin typeface="Calibri"/>
                <a:cs typeface="Calibri"/>
              </a:rPr>
              <a:t>respite,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etc.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405" y="915999"/>
            <a:ext cx="6991984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1F487C"/>
                </a:solidFill>
              </a:rPr>
              <a:t>Required </a:t>
            </a:r>
            <a:r>
              <a:rPr dirty="0">
                <a:solidFill>
                  <a:srgbClr val="1F487C"/>
                </a:solidFill>
              </a:rPr>
              <a:t>Service </a:t>
            </a:r>
            <a:r>
              <a:rPr spc="-5" dirty="0">
                <a:solidFill>
                  <a:srgbClr val="1F487C"/>
                </a:solidFill>
              </a:rPr>
              <a:t>2: </a:t>
            </a:r>
            <a:r>
              <a:rPr spc="-10" dirty="0"/>
              <a:t>Assistance</a:t>
            </a:r>
            <a:r>
              <a:rPr spc="60" dirty="0"/>
              <a:t> </a:t>
            </a:r>
            <a:r>
              <a:rPr spc="-5" dirty="0"/>
              <a:t>Services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37515" y="1460753"/>
            <a:ext cx="8402320" cy="4648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Assistance </a:t>
            </a:r>
            <a:r>
              <a:rPr sz="2600" spc="-15" dirty="0">
                <a:latin typeface="Calibri"/>
                <a:cs typeface="Calibri"/>
              </a:rPr>
              <a:t>may </a:t>
            </a:r>
            <a:r>
              <a:rPr sz="2600" spc="-5" dirty="0">
                <a:latin typeface="Calibri"/>
                <a:cs typeface="Calibri"/>
              </a:rPr>
              <a:t>be </a:t>
            </a:r>
            <a:r>
              <a:rPr sz="2600" spc="-10" dirty="0">
                <a:latin typeface="Calibri"/>
                <a:cs typeface="Calibri"/>
              </a:rPr>
              <a:t>direct </a:t>
            </a:r>
            <a:r>
              <a:rPr sz="2600" spc="-5" dirty="0">
                <a:latin typeface="Calibri"/>
                <a:cs typeface="Calibri"/>
              </a:rPr>
              <a:t>assistance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with:</a:t>
            </a:r>
            <a:endParaRPr sz="2600">
              <a:latin typeface="Calibri"/>
              <a:cs typeface="Calibri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Paperwork, </a:t>
            </a:r>
            <a:r>
              <a:rPr sz="2400" spc="-5" dirty="0">
                <a:latin typeface="Calibri"/>
                <a:cs typeface="Calibri"/>
              </a:rPr>
              <a:t>finding </a:t>
            </a:r>
            <a:r>
              <a:rPr sz="2400" spc="-10" dirty="0">
                <a:latin typeface="Calibri"/>
                <a:cs typeface="Calibri"/>
              </a:rPr>
              <a:t>resources, or </a:t>
            </a:r>
            <a:r>
              <a:rPr sz="2400" spc="-5" dirty="0">
                <a:latin typeface="Calibri"/>
                <a:cs typeface="Calibri"/>
              </a:rPr>
              <a:t>helping </a:t>
            </a:r>
            <a:r>
              <a:rPr sz="2400" dirty="0">
                <a:latin typeface="Calibri"/>
                <a:cs typeface="Calibri"/>
              </a:rPr>
              <a:t>them access  </a:t>
            </a:r>
            <a:r>
              <a:rPr sz="2400" spc="-15" dirty="0">
                <a:latin typeface="Calibri"/>
                <a:cs typeface="Calibri"/>
              </a:rPr>
              <a:t>programs </a:t>
            </a:r>
            <a:r>
              <a:rPr sz="2400" spc="-10" dirty="0">
                <a:latin typeface="Calibri"/>
                <a:cs typeface="Calibri"/>
              </a:rPr>
              <a:t>that can provide assistance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Medicare,  </a:t>
            </a:r>
            <a:r>
              <a:rPr sz="2400" spc="-5" dirty="0">
                <a:latin typeface="Calibri"/>
                <a:cs typeface="Calibri"/>
              </a:rPr>
              <a:t>Medicaid, </a:t>
            </a:r>
            <a:r>
              <a:rPr sz="2400" spc="-20" dirty="0">
                <a:latin typeface="Calibri"/>
                <a:cs typeface="Calibri"/>
              </a:rPr>
              <a:t>yard </a:t>
            </a:r>
            <a:r>
              <a:rPr sz="2400" spc="-10" dirty="0">
                <a:latin typeface="Calibri"/>
                <a:cs typeface="Calibri"/>
              </a:rPr>
              <a:t>work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heavy chores, </a:t>
            </a:r>
            <a:r>
              <a:rPr sz="2400" spc="-5" dirty="0">
                <a:latin typeface="Calibri"/>
                <a:cs typeface="Calibri"/>
              </a:rPr>
              <a:t>housecleaning, or other  </a:t>
            </a:r>
            <a:r>
              <a:rPr sz="2400" spc="-10" dirty="0">
                <a:latin typeface="Calibri"/>
                <a:cs typeface="Calibri"/>
              </a:rPr>
              <a:t>tasks.</a:t>
            </a:r>
            <a:endParaRPr sz="2400">
              <a:latin typeface="Calibri"/>
              <a:cs typeface="Calibri"/>
            </a:endParaRPr>
          </a:p>
          <a:p>
            <a:pPr marL="355600" marR="574040" indent="-342900">
              <a:lnSpc>
                <a:spcPct val="8000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0" dirty="0">
                <a:latin typeface="Calibri"/>
                <a:cs typeface="Calibri"/>
              </a:rPr>
              <a:t>Your </a:t>
            </a:r>
            <a:r>
              <a:rPr sz="2600" spc="-5" dirty="0">
                <a:latin typeface="Calibri"/>
                <a:cs typeface="Calibri"/>
              </a:rPr>
              <a:t>Title VI, </a:t>
            </a:r>
            <a:r>
              <a:rPr sz="2600" spc="-15" dirty="0">
                <a:latin typeface="Calibri"/>
                <a:cs typeface="Calibri"/>
              </a:rPr>
              <a:t>Part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5" dirty="0">
                <a:latin typeface="Calibri"/>
                <a:cs typeface="Calibri"/>
              </a:rPr>
              <a:t>program may </a:t>
            </a:r>
            <a:r>
              <a:rPr sz="2600" spc="-5" dirty="0">
                <a:latin typeface="Calibri"/>
                <a:cs typeface="Calibri"/>
              </a:rPr>
              <a:t>be </a:t>
            </a:r>
            <a:r>
              <a:rPr sz="2600" dirty="0">
                <a:latin typeface="Calibri"/>
                <a:cs typeface="Calibri"/>
              </a:rPr>
              <a:t>able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provide </a:t>
            </a:r>
            <a:r>
              <a:rPr sz="2600" dirty="0">
                <a:latin typeface="Calibri"/>
                <a:cs typeface="Calibri"/>
              </a:rPr>
              <a:t>the  services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identified.</a:t>
            </a:r>
            <a:endParaRPr sz="2600">
              <a:latin typeface="Calibri"/>
              <a:cs typeface="Calibri"/>
            </a:endParaRPr>
          </a:p>
          <a:p>
            <a:pPr marL="756285" marR="55880" lvl="1" indent="-287020">
              <a:lnSpc>
                <a:spcPct val="80000"/>
              </a:lnSpc>
              <a:spcBef>
                <a:spcPts val="5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Remember </a:t>
            </a:r>
            <a:r>
              <a:rPr sz="2400" spc="-10" dirty="0">
                <a:latin typeface="Calibri"/>
                <a:cs typeface="Calibri"/>
              </a:rPr>
              <a:t>that assistance </a:t>
            </a:r>
            <a:r>
              <a:rPr sz="2400" spc="-5" dirty="0">
                <a:latin typeface="Calibri"/>
                <a:cs typeface="Calibri"/>
              </a:rPr>
              <a:t>under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Caregiver </a:t>
            </a:r>
            <a:r>
              <a:rPr sz="2400" spc="-5" dirty="0">
                <a:latin typeface="Calibri"/>
                <a:cs typeface="Calibri"/>
              </a:rPr>
              <a:t>Support  </a:t>
            </a:r>
            <a:r>
              <a:rPr sz="2400" spc="-15" dirty="0">
                <a:latin typeface="Calibri"/>
                <a:cs typeface="Calibri"/>
              </a:rPr>
              <a:t>Program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assist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caregiver </a:t>
            </a:r>
            <a:r>
              <a:rPr sz="2400" dirty="0">
                <a:latin typeface="Calibri"/>
                <a:cs typeface="Calibri"/>
              </a:rPr>
              <a:t>in accessing the service,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not  </a:t>
            </a:r>
            <a:r>
              <a:rPr sz="2400" spc="-10" dirty="0">
                <a:latin typeface="Calibri"/>
                <a:cs typeface="Calibri"/>
              </a:rPr>
              <a:t>providing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Calibri"/>
              <a:cs typeface="Calibri"/>
            </a:endParaRPr>
          </a:p>
          <a:p>
            <a:pPr marL="132715" marR="82550" indent="5080" algn="ctr">
              <a:lnSpc>
                <a:spcPct val="80000"/>
              </a:lnSpc>
            </a:pPr>
            <a:r>
              <a:rPr sz="2400" b="1" dirty="0">
                <a:latin typeface="Calibri"/>
                <a:cs typeface="Calibri"/>
              </a:rPr>
              <a:t>Ex: </a:t>
            </a:r>
            <a:r>
              <a:rPr sz="2400" b="1" spc="-10" dirty="0">
                <a:latin typeface="Calibri"/>
                <a:cs typeface="Calibri"/>
              </a:rPr>
              <a:t>Application </a:t>
            </a:r>
            <a:r>
              <a:rPr sz="2400" b="1" spc="-5" dirty="0">
                <a:latin typeface="Calibri"/>
                <a:cs typeface="Calibri"/>
              </a:rPr>
              <a:t>assistance </a:t>
            </a:r>
            <a:r>
              <a:rPr sz="2400" b="1" spc="-15" dirty="0">
                <a:latin typeface="Calibri"/>
                <a:cs typeface="Calibri"/>
              </a:rPr>
              <a:t>for </a:t>
            </a:r>
            <a:r>
              <a:rPr sz="2400" b="1" spc="-5" dirty="0">
                <a:latin typeface="Calibri"/>
                <a:cs typeface="Calibri"/>
              </a:rPr>
              <a:t>Medicaid, </a:t>
            </a:r>
            <a:r>
              <a:rPr sz="2400" b="1" spc="-55" dirty="0">
                <a:latin typeface="Calibri"/>
                <a:cs typeface="Calibri"/>
              </a:rPr>
              <a:t>SNAP, </a:t>
            </a:r>
            <a:r>
              <a:rPr sz="2400" b="1" dirty="0">
                <a:latin typeface="Calibri"/>
                <a:cs typeface="Calibri"/>
              </a:rPr>
              <a:t>Housing, </a:t>
            </a:r>
            <a:r>
              <a:rPr sz="2400" b="1" spc="-45" dirty="0">
                <a:latin typeface="Calibri"/>
                <a:cs typeface="Calibri"/>
              </a:rPr>
              <a:t>LIHEAP,  </a:t>
            </a:r>
            <a:r>
              <a:rPr sz="2400" b="1" spc="-5" dirty="0">
                <a:latin typeface="Calibri"/>
                <a:cs typeface="Calibri"/>
              </a:rPr>
              <a:t>tribally funded </a:t>
            </a:r>
            <a:r>
              <a:rPr sz="2400" b="1" spc="-10" dirty="0">
                <a:latin typeface="Calibri"/>
                <a:cs typeface="Calibri"/>
              </a:rPr>
              <a:t>resources, </a:t>
            </a:r>
            <a:r>
              <a:rPr sz="2400" b="1" spc="-15" dirty="0">
                <a:latin typeface="Calibri"/>
                <a:cs typeface="Calibri"/>
              </a:rPr>
              <a:t>etc.; </a:t>
            </a:r>
            <a:r>
              <a:rPr sz="2400" b="1" spc="-10" dirty="0">
                <a:latin typeface="Calibri"/>
                <a:cs typeface="Calibri"/>
              </a:rPr>
              <a:t>Accompanying </a:t>
            </a:r>
            <a:r>
              <a:rPr sz="2400" b="1" spc="-5" dirty="0">
                <a:latin typeface="Calibri"/>
                <a:cs typeface="Calibri"/>
              </a:rPr>
              <a:t>with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10" dirty="0">
                <a:latin typeface="Calibri"/>
                <a:cs typeface="Calibri"/>
              </a:rPr>
              <a:t>caregiver </a:t>
            </a:r>
            <a:r>
              <a:rPr sz="2400" b="1" spc="-15" dirty="0">
                <a:latin typeface="Calibri"/>
                <a:cs typeface="Calibri"/>
              </a:rPr>
              <a:t>to  get </a:t>
            </a:r>
            <a:r>
              <a:rPr sz="2400" b="1" dirty="0">
                <a:latin typeface="Calibri"/>
                <a:cs typeface="Calibri"/>
              </a:rPr>
              <a:t>access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dirty="0">
                <a:latin typeface="Calibri"/>
                <a:cs typeface="Calibri"/>
              </a:rPr>
              <a:t>services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529B"/>
                </a:solidFill>
              </a:rPr>
              <a:t>Required </a:t>
            </a:r>
            <a:r>
              <a:rPr spc="-5" dirty="0">
                <a:solidFill>
                  <a:srgbClr val="00529B"/>
                </a:solidFill>
              </a:rPr>
              <a:t>Service 3: </a:t>
            </a:r>
            <a:r>
              <a:rPr spc="-15" dirty="0"/>
              <a:t>Caregiver </a:t>
            </a:r>
            <a:r>
              <a:rPr spc="-5" dirty="0"/>
              <a:t>Counseling,  </a:t>
            </a:r>
            <a:r>
              <a:rPr spc="-25" dirty="0"/>
              <a:t>Training, </a:t>
            </a:r>
            <a:r>
              <a:rPr spc="-5" dirty="0"/>
              <a:t>and Support </a:t>
            </a:r>
            <a:r>
              <a:rPr spc="-15" dirty="0"/>
              <a:t>Groups </a:t>
            </a:r>
            <a:r>
              <a:rPr spc="-5" dirty="0">
                <a:solidFill>
                  <a:srgbClr val="00529B"/>
                </a:solidFill>
              </a:rPr>
              <a:t>–</a:t>
            </a:r>
            <a:r>
              <a:rPr spc="30" dirty="0">
                <a:solidFill>
                  <a:srgbClr val="00529B"/>
                </a:solidFill>
              </a:rPr>
              <a:t> </a:t>
            </a:r>
            <a:r>
              <a:rPr i="1" spc="-5" dirty="0">
                <a:solidFill>
                  <a:srgbClr val="1F487C"/>
                </a:solidFill>
                <a:latin typeface="Calibri"/>
                <a:cs typeface="Calibri"/>
              </a:rPr>
              <a:t>Counseling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37515" y="2049602"/>
            <a:ext cx="8206105" cy="2648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Caregivers may </a:t>
            </a:r>
            <a:r>
              <a:rPr sz="2000" spc="-5" dirty="0">
                <a:latin typeface="Calibri"/>
                <a:cs typeface="Calibri"/>
              </a:rPr>
              <a:t>need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learn </a:t>
            </a:r>
            <a:r>
              <a:rPr sz="2000" spc="-5" dirty="0">
                <a:latin typeface="Calibri"/>
                <a:cs typeface="Calibri"/>
              </a:rPr>
              <a:t>new skills </a:t>
            </a:r>
            <a:r>
              <a:rPr sz="2000" dirty="0">
                <a:latin typeface="Calibri"/>
                <a:cs typeface="Calibri"/>
              </a:rPr>
              <a:t>about </a:t>
            </a:r>
            <a:r>
              <a:rPr sz="2000" spc="-5" dirty="0">
                <a:latin typeface="Calibri"/>
                <a:cs typeface="Calibri"/>
              </a:rPr>
              <a:t>helping </a:t>
            </a:r>
            <a:r>
              <a:rPr sz="2000" dirty="0">
                <a:latin typeface="Calibri"/>
                <a:cs typeface="Calibri"/>
              </a:rPr>
              <a:t>with </a:t>
            </a:r>
            <a:r>
              <a:rPr sz="2000" spc="-5" dirty="0">
                <a:latin typeface="Calibri"/>
                <a:cs typeface="Calibri"/>
              </a:rPr>
              <a:t>activities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daily  </a:t>
            </a:r>
            <a:r>
              <a:rPr sz="2000" dirty="0">
                <a:latin typeface="Calibri"/>
                <a:cs typeface="Calibri"/>
              </a:rPr>
              <a:t>living, </a:t>
            </a:r>
            <a:r>
              <a:rPr sz="2000" spc="-5" dirty="0">
                <a:latin typeface="Calibri"/>
                <a:cs typeface="Calibri"/>
              </a:rPr>
              <a:t>medical </a:t>
            </a:r>
            <a:r>
              <a:rPr sz="2000" spc="-10" dirty="0">
                <a:latin typeface="Calibri"/>
                <a:cs typeface="Calibri"/>
              </a:rPr>
              <a:t>treatments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prescription </a:t>
            </a:r>
            <a:r>
              <a:rPr sz="2000" dirty="0">
                <a:latin typeface="Calibri"/>
                <a:cs typeface="Calibri"/>
              </a:rPr>
              <a:t>drugs,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changes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dirty="0">
                <a:latin typeface="Calibri"/>
                <a:cs typeface="Calibri"/>
              </a:rPr>
              <a:t>occur as  their </a:t>
            </a:r>
            <a:r>
              <a:rPr sz="2000" spc="-10" dirty="0">
                <a:latin typeface="Calibri"/>
                <a:cs typeface="Calibri"/>
              </a:rPr>
              <a:t>loved </a:t>
            </a:r>
            <a:r>
              <a:rPr sz="2000" dirty="0">
                <a:latin typeface="Calibri"/>
                <a:cs typeface="Calibri"/>
              </a:rPr>
              <a:t>one </a:t>
            </a:r>
            <a:r>
              <a:rPr sz="2000" spc="-5" dirty="0">
                <a:latin typeface="Calibri"/>
                <a:cs typeface="Calibri"/>
              </a:rPr>
              <a:t>ages </a:t>
            </a:r>
            <a:r>
              <a:rPr sz="2000" dirty="0">
                <a:latin typeface="Calibri"/>
                <a:cs typeface="Calibri"/>
              </a:rPr>
              <a:t>and their </a:t>
            </a:r>
            <a:r>
              <a:rPr sz="2000" spc="-5" dirty="0">
                <a:latin typeface="Calibri"/>
                <a:cs typeface="Calibri"/>
              </a:rPr>
              <a:t>illness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progresses.</a:t>
            </a:r>
            <a:endParaRPr sz="2000">
              <a:latin typeface="Calibri"/>
              <a:cs typeface="Calibri"/>
            </a:endParaRPr>
          </a:p>
          <a:p>
            <a:pPr marL="355600" marR="4368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Caregivers may </a:t>
            </a:r>
            <a:r>
              <a:rPr sz="2000" spc="-5" dirty="0">
                <a:latin typeface="Calibri"/>
                <a:cs typeface="Calibri"/>
              </a:rPr>
              <a:t>need counseling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training </a:t>
            </a:r>
            <a:r>
              <a:rPr sz="2000" dirty="0">
                <a:latin typeface="Calibri"/>
                <a:cs typeface="Calibri"/>
              </a:rPr>
              <a:t>about the </a:t>
            </a:r>
            <a:r>
              <a:rPr sz="2000" spc="-10" dirty="0">
                <a:latin typeface="Calibri"/>
                <a:cs typeface="Calibri"/>
              </a:rPr>
              <a:t>best </a:t>
            </a:r>
            <a:r>
              <a:rPr sz="2000" spc="-25" dirty="0">
                <a:latin typeface="Calibri"/>
                <a:cs typeface="Calibri"/>
              </a:rPr>
              <a:t>way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20" dirty="0">
                <a:latin typeface="Calibri"/>
                <a:cs typeface="Calibri"/>
              </a:rPr>
              <a:t>take  </a:t>
            </a:r>
            <a:r>
              <a:rPr sz="2000" spc="-10" dirty="0">
                <a:latin typeface="Calibri"/>
                <a:cs typeface="Calibri"/>
              </a:rPr>
              <a:t>care </a:t>
            </a:r>
            <a:r>
              <a:rPr sz="2000" spc="-5" dirty="0">
                <a:latin typeface="Calibri"/>
                <a:cs typeface="Calibri"/>
              </a:rPr>
              <a:t>of themselves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training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how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perform </a:t>
            </a:r>
            <a:r>
              <a:rPr sz="2000" spc="-5" dirty="0">
                <a:latin typeface="Calibri"/>
                <a:cs typeface="Calibri"/>
              </a:rPr>
              <a:t>some </a:t>
            </a:r>
            <a:r>
              <a:rPr sz="2000" spc="-10" dirty="0">
                <a:latin typeface="Calibri"/>
                <a:cs typeface="Calibri"/>
              </a:rPr>
              <a:t>caregiver  </a:t>
            </a:r>
            <a:r>
              <a:rPr sz="2000" spc="-5" dirty="0">
                <a:latin typeface="Calibri"/>
                <a:cs typeface="Calibri"/>
              </a:rPr>
              <a:t>responsibilities, such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10" dirty="0">
                <a:latin typeface="Calibri"/>
                <a:cs typeface="Calibri"/>
              </a:rPr>
              <a:t>getting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elder out of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bed.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59182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Ex: Counseling </a:t>
            </a:r>
            <a:r>
              <a:rPr sz="2000" b="1" dirty="0">
                <a:latin typeface="Calibri"/>
                <a:cs typeface="Calibri"/>
              </a:rPr>
              <a:t>support </a:t>
            </a:r>
            <a:r>
              <a:rPr sz="2000" b="1" spc="-10" dirty="0">
                <a:latin typeface="Calibri"/>
                <a:cs typeface="Calibri"/>
              </a:rPr>
              <a:t>for </a:t>
            </a:r>
            <a:r>
              <a:rPr sz="2000" b="1" spc="-5" dirty="0">
                <a:latin typeface="Calibri"/>
                <a:cs typeface="Calibri"/>
              </a:rPr>
              <a:t>communication; </a:t>
            </a:r>
            <a:r>
              <a:rPr sz="2000" b="1" dirty="0">
                <a:latin typeface="Calibri"/>
                <a:cs typeface="Calibri"/>
              </a:rPr>
              <a:t>balancing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responsibility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854" marR="508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529B"/>
                </a:solidFill>
              </a:rPr>
              <a:t>Required </a:t>
            </a:r>
            <a:r>
              <a:rPr spc="-5" dirty="0">
                <a:solidFill>
                  <a:srgbClr val="00529B"/>
                </a:solidFill>
              </a:rPr>
              <a:t>Service 3: </a:t>
            </a:r>
            <a:r>
              <a:rPr spc="-15" dirty="0"/>
              <a:t>Caregiver </a:t>
            </a:r>
            <a:r>
              <a:rPr spc="-5" dirty="0"/>
              <a:t>Counseling,  </a:t>
            </a:r>
            <a:r>
              <a:rPr spc="-25" dirty="0"/>
              <a:t>Training, </a:t>
            </a:r>
            <a:r>
              <a:rPr spc="-5" dirty="0"/>
              <a:t>and Support </a:t>
            </a:r>
            <a:r>
              <a:rPr spc="-10" dirty="0"/>
              <a:t>Groups </a:t>
            </a:r>
            <a:r>
              <a:rPr spc="-5" dirty="0">
                <a:solidFill>
                  <a:srgbClr val="00529B"/>
                </a:solidFill>
              </a:rPr>
              <a:t>–</a:t>
            </a:r>
            <a:r>
              <a:rPr dirty="0">
                <a:solidFill>
                  <a:srgbClr val="00529B"/>
                </a:solidFill>
              </a:rPr>
              <a:t> </a:t>
            </a:r>
            <a:r>
              <a:rPr i="1" spc="-25" dirty="0">
                <a:solidFill>
                  <a:srgbClr val="1F487C"/>
                </a:solidFill>
                <a:latin typeface="Calibri"/>
                <a:cs typeface="Calibri"/>
              </a:rPr>
              <a:t>Training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67969" y="2100529"/>
            <a:ext cx="8044180" cy="425069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55600" marR="757555" indent="-342900">
              <a:lnSpc>
                <a:spcPts val="238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25" dirty="0">
                <a:latin typeface="Calibri"/>
                <a:cs typeface="Calibri"/>
              </a:rPr>
              <a:t>Training </a:t>
            </a:r>
            <a:r>
              <a:rPr sz="2200" spc="-10" dirty="0">
                <a:latin typeface="Calibri"/>
                <a:cs typeface="Calibri"/>
              </a:rPr>
              <a:t>required by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OAA </a:t>
            </a:r>
            <a:r>
              <a:rPr sz="2200" spc="-5" dirty="0">
                <a:latin typeface="Calibri"/>
                <a:cs typeface="Calibri"/>
              </a:rPr>
              <a:t>includes </a:t>
            </a:r>
            <a:r>
              <a:rPr sz="2200" spc="-10" dirty="0">
                <a:latin typeface="Calibri"/>
                <a:cs typeface="Calibri"/>
              </a:rPr>
              <a:t>health, nutrition,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spc="-10" dirty="0">
                <a:latin typeface="Calibri"/>
                <a:cs typeface="Calibri"/>
              </a:rPr>
              <a:t>financial </a:t>
            </a:r>
            <a:r>
              <a:rPr sz="2200" spc="-30" dirty="0">
                <a:latin typeface="Calibri"/>
                <a:cs typeface="Calibri"/>
              </a:rPr>
              <a:t>literacy,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training in </a:t>
            </a:r>
            <a:r>
              <a:rPr sz="2200" spc="-5" dirty="0">
                <a:latin typeface="Calibri"/>
                <a:cs typeface="Calibri"/>
              </a:rPr>
              <a:t>making decisions and solving  </a:t>
            </a:r>
            <a:r>
              <a:rPr sz="2200" spc="-10" dirty="0">
                <a:latin typeface="Calibri"/>
                <a:cs typeface="Calibri"/>
              </a:rPr>
              <a:t>problems relating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their </a:t>
            </a:r>
            <a:r>
              <a:rPr sz="2200" spc="-10" dirty="0">
                <a:latin typeface="Calibri"/>
                <a:cs typeface="Calibri"/>
              </a:rPr>
              <a:t>caregiving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roles.</a:t>
            </a:r>
            <a:endParaRPr sz="2200">
              <a:latin typeface="Calibri"/>
              <a:cs typeface="Calibri"/>
            </a:endParaRPr>
          </a:p>
          <a:p>
            <a:pPr marL="355600" marR="194945" indent="-342900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25" dirty="0">
                <a:latin typeface="Calibri"/>
                <a:cs typeface="Calibri"/>
              </a:rPr>
              <a:t>Training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be about </a:t>
            </a:r>
            <a:r>
              <a:rPr sz="2200" spc="-15" dirty="0">
                <a:latin typeface="Calibri"/>
                <a:cs typeface="Calibri"/>
              </a:rPr>
              <a:t>general </a:t>
            </a:r>
            <a:r>
              <a:rPr sz="2200" spc="-5" dirty="0">
                <a:latin typeface="Calibri"/>
                <a:cs typeface="Calibri"/>
              </a:rPr>
              <a:t>things </a:t>
            </a:r>
            <a:r>
              <a:rPr sz="2200" spc="-10" dirty="0">
                <a:latin typeface="Calibri"/>
                <a:cs typeface="Calibri"/>
              </a:rPr>
              <a:t>such </a:t>
            </a: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spc="-10" dirty="0">
                <a:latin typeface="Calibri"/>
                <a:cs typeface="Calibri"/>
              </a:rPr>
              <a:t>communication </a:t>
            </a:r>
            <a:r>
              <a:rPr sz="2200" spc="-5" dirty="0">
                <a:latin typeface="Calibri"/>
                <a:cs typeface="Calibri"/>
              </a:rPr>
              <a:t>with  </a:t>
            </a:r>
            <a:r>
              <a:rPr sz="2200" spc="-10" dirty="0">
                <a:latin typeface="Calibri"/>
                <a:cs typeface="Calibri"/>
              </a:rPr>
              <a:t>elders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spc="-10" dirty="0">
                <a:latin typeface="Calibri"/>
                <a:cs typeface="Calibri"/>
              </a:rPr>
              <a:t>dementia (including Alzheimer’s </a:t>
            </a:r>
            <a:r>
              <a:rPr sz="2200" spc="-5" dirty="0">
                <a:latin typeface="Calibri"/>
                <a:cs typeface="Calibri"/>
              </a:rPr>
              <a:t>Disease), </a:t>
            </a:r>
            <a:r>
              <a:rPr sz="2200" spc="-10" dirty="0">
                <a:latin typeface="Calibri"/>
                <a:cs typeface="Calibri"/>
              </a:rPr>
              <a:t>end-of-life  signs, </a:t>
            </a:r>
            <a:r>
              <a:rPr sz="2200" spc="-5" dirty="0">
                <a:latin typeface="Calibri"/>
                <a:cs typeface="Calibri"/>
              </a:rPr>
              <a:t>or </a:t>
            </a:r>
            <a:r>
              <a:rPr sz="2200" spc="-10" dirty="0">
                <a:latin typeface="Calibri"/>
                <a:cs typeface="Calibri"/>
              </a:rPr>
              <a:t>incontinence </a:t>
            </a:r>
            <a:r>
              <a:rPr sz="2200" spc="-5" dirty="0">
                <a:latin typeface="Calibri"/>
                <a:cs typeface="Calibri"/>
              </a:rPr>
              <a:t>or as </a:t>
            </a:r>
            <a:r>
              <a:rPr sz="2200" spc="-10" dirty="0">
                <a:latin typeface="Calibri"/>
                <a:cs typeface="Calibri"/>
              </a:rPr>
              <a:t>specific </a:t>
            </a:r>
            <a:r>
              <a:rPr sz="2200" dirty="0">
                <a:latin typeface="Calibri"/>
                <a:cs typeface="Calibri"/>
              </a:rPr>
              <a:t>as </a:t>
            </a:r>
            <a:r>
              <a:rPr sz="2200" spc="-15" dirty="0">
                <a:latin typeface="Calibri"/>
                <a:cs typeface="Calibri"/>
              </a:rPr>
              <a:t>catheter care, </a:t>
            </a:r>
            <a:r>
              <a:rPr sz="2200" spc="-10" dirty="0">
                <a:latin typeface="Calibri"/>
                <a:cs typeface="Calibri"/>
              </a:rPr>
              <a:t>tube feeding,  </a:t>
            </a:r>
            <a:r>
              <a:rPr sz="2200" spc="-5" dirty="0">
                <a:latin typeface="Calibri"/>
                <a:cs typeface="Calibri"/>
              </a:rPr>
              <a:t>or </a:t>
            </a:r>
            <a:r>
              <a:rPr sz="2200" spc="-10" dirty="0">
                <a:latin typeface="Calibri"/>
                <a:cs typeface="Calibri"/>
              </a:rPr>
              <a:t>filling </a:t>
            </a:r>
            <a:r>
              <a:rPr sz="2200" spc="-5" dirty="0">
                <a:latin typeface="Calibri"/>
                <a:cs typeface="Calibri"/>
              </a:rPr>
              <a:t>insulin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syringes.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51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It is </a:t>
            </a:r>
            <a:r>
              <a:rPr sz="2200" spc="-10" dirty="0">
                <a:latin typeface="Calibri"/>
                <a:cs typeface="Calibri"/>
              </a:rPr>
              <a:t>important that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person </a:t>
            </a:r>
            <a:r>
              <a:rPr sz="2200" spc="-10" dirty="0">
                <a:latin typeface="Calibri"/>
                <a:cs typeface="Calibri"/>
              </a:rPr>
              <a:t>doing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training be </a:t>
            </a:r>
            <a:r>
              <a:rPr sz="2200" spc="-5" dirty="0">
                <a:latin typeface="Calibri"/>
                <a:cs typeface="Calibri"/>
              </a:rPr>
              <a:t>qualified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510"/>
              </a:lnSpc>
            </a:pPr>
            <a:r>
              <a:rPr sz="2200" spc="-15" dirty="0">
                <a:latin typeface="Calibri"/>
                <a:cs typeface="Calibri"/>
              </a:rPr>
              <a:t>provide </a:t>
            </a:r>
            <a:r>
              <a:rPr sz="2200" spc="-5" dirty="0">
                <a:latin typeface="Calibri"/>
                <a:cs typeface="Calibri"/>
              </a:rPr>
              <a:t>it.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Calibri"/>
              <a:cs typeface="Calibri"/>
            </a:endParaRPr>
          </a:p>
          <a:p>
            <a:pPr marL="40005" marR="5080" algn="ctr">
              <a:lnSpc>
                <a:spcPts val="2380"/>
              </a:lnSpc>
            </a:pPr>
            <a:r>
              <a:rPr sz="2200" b="1" spc="-5" dirty="0">
                <a:latin typeface="Calibri"/>
                <a:cs typeface="Calibri"/>
              </a:rPr>
              <a:t>Ex: Financial </a:t>
            </a:r>
            <a:r>
              <a:rPr sz="2200" b="1" spc="-15" dirty="0">
                <a:latin typeface="Calibri"/>
                <a:cs typeface="Calibri"/>
              </a:rPr>
              <a:t>literacy </a:t>
            </a:r>
            <a:r>
              <a:rPr sz="2200" b="1" spc="-10" dirty="0">
                <a:latin typeface="Calibri"/>
                <a:cs typeface="Calibri"/>
              </a:rPr>
              <a:t>training; </a:t>
            </a:r>
            <a:r>
              <a:rPr sz="2200" b="1" spc="-15" dirty="0">
                <a:latin typeface="Calibri"/>
                <a:cs typeface="Calibri"/>
              </a:rPr>
              <a:t>disaster preparedness </a:t>
            </a:r>
            <a:r>
              <a:rPr sz="2200" b="1" spc="-10" dirty="0">
                <a:latin typeface="Calibri"/>
                <a:cs typeface="Calibri"/>
              </a:rPr>
              <a:t>training; training  and </a:t>
            </a:r>
            <a:r>
              <a:rPr sz="2200" b="1" spc="-15" dirty="0">
                <a:latin typeface="Calibri"/>
                <a:cs typeface="Calibri"/>
              </a:rPr>
              <a:t>resources </a:t>
            </a:r>
            <a:r>
              <a:rPr sz="2200" b="1" spc="-20" dirty="0">
                <a:latin typeface="Calibri"/>
                <a:cs typeface="Calibri"/>
              </a:rPr>
              <a:t>related to </a:t>
            </a:r>
            <a:r>
              <a:rPr sz="2200" b="1" spc="-5" dirty="0">
                <a:latin typeface="Calibri"/>
                <a:cs typeface="Calibri"/>
              </a:rPr>
              <a:t>a specific </a:t>
            </a:r>
            <a:r>
              <a:rPr sz="2200" b="1" spc="-10" dirty="0">
                <a:latin typeface="Calibri"/>
                <a:cs typeface="Calibri"/>
              </a:rPr>
              <a:t>chronic </a:t>
            </a:r>
            <a:r>
              <a:rPr sz="2200" b="1" spc="-5" dirty="0">
                <a:latin typeface="Calibri"/>
                <a:cs typeface="Calibri"/>
              </a:rPr>
              <a:t>illness; Nutrition  </a:t>
            </a:r>
            <a:r>
              <a:rPr sz="2200" b="1" spc="-15" dirty="0">
                <a:latin typeface="Calibri"/>
                <a:cs typeface="Calibri"/>
              </a:rPr>
              <a:t>Education </a:t>
            </a:r>
            <a:r>
              <a:rPr sz="2200" b="1" spc="-10" dirty="0">
                <a:latin typeface="Calibri"/>
                <a:cs typeface="Calibri"/>
              </a:rPr>
              <a:t>and </a:t>
            </a:r>
            <a:r>
              <a:rPr sz="2200" b="1" spc="-5" dirty="0">
                <a:latin typeface="Calibri"/>
                <a:cs typeface="Calibri"/>
              </a:rPr>
              <a:t>cooking </a:t>
            </a:r>
            <a:r>
              <a:rPr sz="2200" b="1" spc="-15" dirty="0">
                <a:latin typeface="Calibri"/>
                <a:cs typeface="Calibri"/>
              </a:rPr>
              <a:t>demonstrations, </a:t>
            </a:r>
            <a:r>
              <a:rPr sz="2200" b="1" spc="-5" dirty="0">
                <a:latin typeface="Calibri"/>
                <a:cs typeface="Calibri"/>
              </a:rPr>
              <a:t>skill </a:t>
            </a:r>
            <a:r>
              <a:rPr sz="2200" b="1" spc="-10" dirty="0">
                <a:latin typeface="Calibri"/>
                <a:cs typeface="Calibri"/>
              </a:rPr>
              <a:t>development</a:t>
            </a:r>
            <a:r>
              <a:rPr sz="2200" b="1" spc="17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training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69086"/>
            <a:ext cx="404114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529B"/>
                </a:solidFill>
              </a:rPr>
              <a:t>Program</a:t>
            </a:r>
            <a:r>
              <a:rPr spc="-55" dirty="0">
                <a:solidFill>
                  <a:srgbClr val="00529B"/>
                </a:solidFill>
              </a:rPr>
              <a:t> </a:t>
            </a:r>
            <a:r>
              <a:rPr spc="-15" dirty="0">
                <a:solidFill>
                  <a:srgbClr val="00529B"/>
                </a:solidFill>
              </a:rPr>
              <a:t>Management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44651"/>
            <a:ext cx="7873365" cy="401764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Calibri"/>
                <a:cs typeface="Calibri"/>
              </a:rPr>
              <a:t>Management means </a:t>
            </a:r>
            <a:r>
              <a:rPr sz="1900" spc="-10" dirty="0">
                <a:latin typeface="Calibri"/>
                <a:cs typeface="Calibri"/>
              </a:rPr>
              <a:t>getting </a:t>
            </a:r>
            <a:r>
              <a:rPr sz="1900" spc="-5" dirty="0">
                <a:latin typeface="Calibri"/>
                <a:cs typeface="Calibri"/>
              </a:rPr>
              <a:t>the job </a:t>
            </a:r>
            <a:r>
              <a:rPr sz="1900" spc="-10" dirty="0">
                <a:latin typeface="Calibri"/>
                <a:cs typeface="Calibri"/>
              </a:rPr>
              <a:t>done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through:</a:t>
            </a:r>
            <a:endParaRPr sz="19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9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100" spc="-5" dirty="0">
                <a:latin typeface="Calibri"/>
                <a:cs typeface="Calibri"/>
              </a:rPr>
              <a:t>planning,</a:t>
            </a:r>
            <a:endParaRPr sz="21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100" spc="-10" dirty="0">
                <a:latin typeface="Calibri"/>
                <a:cs typeface="Calibri"/>
              </a:rPr>
              <a:t>organizing,</a:t>
            </a:r>
            <a:endParaRPr sz="21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100" spc="-5" dirty="0">
                <a:latin typeface="Calibri"/>
                <a:cs typeface="Calibri"/>
              </a:rPr>
              <a:t>budgeting,</a:t>
            </a:r>
            <a:endParaRPr sz="21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100" spc="-15" dirty="0">
                <a:latin typeface="Calibri"/>
                <a:cs typeface="Calibri"/>
              </a:rPr>
              <a:t>staffing,</a:t>
            </a:r>
            <a:endParaRPr sz="21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100" spc="-5" dirty="0">
                <a:latin typeface="Calibri"/>
                <a:cs typeface="Calibri"/>
              </a:rPr>
              <a:t>directing,</a:t>
            </a:r>
            <a:r>
              <a:rPr sz="2100" dirty="0">
                <a:latin typeface="Calibri"/>
                <a:cs typeface="Calibri"/>
              </a:rPr>
              <a:t> and</a:t>
            </a:r>
            <a:endParaRPr sz="21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100" spc="-10" dirty="0">
                <a:latin typeface="Calibri"/>
                <a:cs typeface="Calibri"/>
              </a:rPr>
              <a:t>evaluating</a:t>
            </a:r>
            <a:endParaRPr sz="2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6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10" dirty="0">
                <a:latin typeface="Calibri"/>
                <a:cs typeface="Calibri"/>
              </a:rPr>
              <a:t>Policies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5" dirty="0">
                <a:latin typeface="Calibri"/>
                <a:cs typeface="Calibri"/>
              </a:rPr>
              <a:t>procedures </a:t>
            </a:r>
            <a:r>
              <a:rPr sz="1900" spc="-10" dirty="0">
                <a:latin typeface="Calibri"/>
                <a:cs typeface="Calibri"/>
              </a:rPr>
              <a:t>guide your </a:t>
            </a:r>
            <a:r>
              <a:rPr sz="1900" spc="-20" dirty="0">
                <a:latin typeface="Calibri"/>
                <a:cs typeface="Calibri"/>
              </a:rPr>
              <a:t>program </a:t>
            </a:r>
            <a:r>
              <a:rPr sz="1900" spc="-5" dirty="0">
                <a:latin typeface="Calibri"/>
                <a:cs typeface="Calibri"/>
              </a:rPr>
              <a:t>and help </a:t>
            </a:r>
            <a:r>
              <a:rPr sz="1900" spc="-15" dirty="0">
                <a:latin typeface="Calibri"/>
                <a:cs typeface="Calibri"/>
              </a:rPr>
              <a:t>to </a:t>
            </a:r>
            <a:r>
              <a:rPr sz="1900" spc="-10" dirty="0">
                <a:latin typeface="Calibri"/>
                <a:cs typeface="Calibri"/>
              </a:rPr>
              <a:t>assure </a:t>
            </a:r>
            <a:r>
              <a:rPr sz="1900" spc="-5" dirty="0">
                <a:latin typeface="Calibri"/>
                <a:cs typeface="Calibri"/>
              </a:rPr>
              <a:t>all </a:t>
            </a:r>
            <a:r>
              <a:rPr sz="1900" spc="-20" dirty="0">
                <a:latin typeface="Calibri"/>
                <a:cs typeface="Calibri"/>
              </a:rPr>
              <a:t>staff</a:t>
            </a:r>
            <a:r>
              <a:rPr sz="1900" spc="25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and</a:t>
            </a:r>
            <a:endParaRPr sz="19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900" spc="-5" dirty="0">
                <a:latin typeface="Calibri"/>
                <a:cs typeface="Calibri"/>
              </a:rPr>
              <a:t>clients </a:t>
            </a:r>
            <a:r>
              <a:rPr sz="1900" spc="-15" dirty="0">
                <a:latin typeface="Calibri"/>
                <a:cs typeface="Calibri"/>
              </a:rPr>
              <a:t>are treated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equally.</a:t>
            </a:r>
            <a:endParaRPr sz="19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9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100" spc="-5" dirty="0">
                <a:latin typeface="Calibri"/>
                <a:cs typeface="Calibri"/>
              </a:rPr>
              <a:t>Please ensure that </a:t>
            </a:r>
            <a:r>
              <a:rPr sz="2100" spc="-15" dirty="0">
                <a:latin typeface="Calibri"/>
                <a:cs typeface="Calibri"/>
              </a:rPr>
              <a:t>you have </a:t>
            </a:r>
            <a:r>
              <a:rPr sz="2100" spc="-10" dirty="0">
                <a:latin typeface="Calibri"/>
                <a:cs typeface="Calibri"/>
              </a:rPr>
              <a:t>current </a:t>
            </a:r>
            <a:r>
              <a:rPr sz="2100" spc="-5" dirty="0">
                <a:latin typeface="Calibri"/>
                <a:cs typeface="Calibri"/>
              </a:rPr>
              <a:t>policies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0" dirty="0">
                <a:latin typeface="Calibri"/>
                <a:cs typeface="Calibri"/>
              </a:rPr>
              <a:t>procedures </a:t>
            </a:r>
            <a:r>
              <a:rPr sz="2100" spc="-25" dirty="0">
                <a:latin typeface="Calibri"/>
                <a:cs typeface="Calibri"/>
              </a:rPr>
              <a:t>for  </a:t>
            </a:r>
            <a:r>
              <a:rPr sz="2100" spc="-10" dirty="0">
                <a:latin typeface="Calibri"/>
                <a:cs typeface="Calibri"/>
              </a:rPr>
              <a:t>your </a:t>
            </a:r>
            <a:r>
              <a:rPr sz="2100" spc="-15" dirty="0">
                <a:latin typeface="Calibri"/>
                <a:cs typeface="Calibri"/>
              </a:rPr>
              <a:t>Part </a:t>
            </a:r>
            <a:r>
              <a:rPr sz="2100" spc="-10" dirty="0">
                <a:latin typeface="Calibri"/>
                <a:cs typeface="Calibri"/>
              </a:rPr>
              <a:t>C, Caregiver </a:t>
            </a:r>
            <a:r>
              <a:rPr sz="2100" spc="-5" dirty="0">
                <a:latin typeface="Calibri"/>
                <a:cs typeface="Calibri"/>
              </a:rPr>
              <a:t>Support </a:t>
            </a:r>
            <a:r>
              <a:rPr sz="2100" spc="-20" dirty="0">
                <a:latin typeface="Calibri"/>
                <a:cs typeface="Calibri"/>
              </a:rPr>
              <a:t>Program </a:t>
            </a:r>
            <a:r>
              <a:rPr sz="2100" spc="-5" dirty="0">
                <a:latin typeface="Calibri"/>
                <a:cs typeface="Calibri"/>
              </a:rPr>
              <a:t>(if not, that will be </a:t>
            </a:r>
            <a:r>
              <a:rPr sz="2100" spc="-15" dirty="0">
                <a:latin typeface="Calibri"/>
                <a:cs typeface="Calibri"/>
              </a:rPr>
              <a:t>step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531" y="889838"/>
            <a:ext cx="8376920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529B"/>
                </a:solidFill>
              </a:rPr>
              <a:t>Required </a:t>
            </a:r>
            <a:r>
              <a:rPr dirty="0">
                <a:solidFill>
                  <a:srgbClr val="00529B"/>
                </a:solidFill>
              </a:rPr>
              <a:t>Service </a:t>
            </a:r>
            <a:r>
              <a:rPr spc="-5" dirty="0">
                <a:solidFill>
                  <a:srgbClr val="00529B"/>
                </a:solidFill>
              </a:rPr>
              <a:t>3: </a:t>
            </a:r>
            <a:r>
              <a:rPr spc="-15" dirty="0"/>
              <a:t>Caregiver </a:t>
            </a:r>
            <a:r>
              <a:rPr dirty="0"/>
              <a:t>Counseling,  </a:t>
            </a:r>
            <a:r>
              <a:rPr spc="-25" dirty="0"/>
              <a:t>Training, </a:t>
            </a:r>
            <a:r>
              <a:rPr spc="-5" dirty="0"/>
              <a:t>and Support </a:t>
            </a:r>
            <a:r>
              <a:rPr spc="-10" dirty="0"/>
              <a:t>Groups </a:t>
            </a:r>
            <a:r>
              <a:rPr spc="-5" dirty="0">
                <a:solidFill>
                  <a:srgbClr val="00529B"/>
                </a:solidFill>
              </a:rPr>
              <a:t>- </a:t>
            </a:r>
            <a:r>
              <a:rPr i="1" spc="-10" dirty="0">
                <a:solidFill>
                  <a:srgbClr val="1F487C"/>
                </a:solidFill>
                <a:latin typeface="Calibri"/>
                <a:cs typeface="Calibri"/>
              </a:rPr>
              <a:t>Support</a:t>
            </a:r>
            <a:r>
              <a:rPr i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1F487C"/>
                </a:solidFill>
                <a:latin typeface="Calibri"/>
                <a:cs typeface="Calibri"/>
              </a:rPr>
              <a:t>Groups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4246" y="2053843"/>
            <a:ext cx="8355965" cy="40157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9055" indent="-342900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In a support </a:t>
            </a:r>
            <a:r>
              <a:rPr sz="2200" spc="-15" dirty="0">
                <a:latin typeface="Calibri"/>
                <a:cs typeface="Calibri"/>
              </a:rPr>
              <a:t>group, members provide </a:t>
            </a:r>
            <a:r>
              <a:rPr sz="2200" spc="-5" dirty="0">
                <a:latin typeface="Calibri"/>
                <a:cs typeface="Calibri"/>
              </a:rPr>
              <a:t>each other with </a:t>
            </a:r>
            <a:r>
              <a:rPr sz="2200" spc="-10" dirty="0">
                <a:latin typeface="Calibri"/>
                <a:cs typeface="Calibri"/>
              </a:rPr>
              <a:t>various </a:t>
            </a:r>
            <a:r>
              <a:rPr sz="2200" spc="-5" dirty="0">
                <a:latin typeface="Calibri"/>
                <a:cs typeface="Calibri"/>
              </a:rPr>
              <a:t>types of  </a:t>
            </a:r>
            <a:r>
              <a:rPr sz="2200" spc="-10" dirty="0">
                <a:latin typeface="Calibri"/>
                <a:cs typeface="Calibri"/>
              </a:rPr>
              <a:t>nonprofessional, nonmaterial help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particular shared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issue.</a:t>
            </a:r>
            <a:endParaRPr sz="2200">
              <a:latin typeface="Calibri"/>
              <a:cs typeface="Calibri"/>
            </a:endParaRPr>
          </a:p>
          <a:p>
            <a:pPr marL="355600" marR="62230" indent="-342900">
              <a:lnSpc>
                <a:spcPct val="9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help </a:t>
            </a:r>
            <a:r>
              <a:rPr sz="2200" spc="-15" dirty="0">
                <a:latin typeface="Calibri"/>
                <a:cs typeface="Calibri"/>
              </a:rPr>
              <a:t>may </a:t>
            </a:r>
            <a:r>
              <a:rPr sz="2200" spc="-30" dirty="0">
                <a:latin typeface="Calibri"/>
                <a:cs typeface="Calibri"/>
              </a:rPr>
              <a:t>take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form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providing </a:t>
            </a:r>
            <a:r>
              <a:rPr sz="2200" spc="-15" dirty="0">
                <a:latin typeface="Calibri"/>
                <a:cs typeface="Calibri"/>
              </a:rPr>
              <a:t>relevant </a:t>
            </a:r>
            <a:r>
              <a:rPr sz="2200" spc="-10" dirty="0">
                <a:latin typeface="Calibri"/>
                <a:cs typeface="Calibri"/>
              </a:rPr>
              <a:t>information, relating  personal experiences, listening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others’ experiences, </a:t>
            </a:r>
            <a:r>
              <a:rPr sz="2200" spc="-15" dirty="0">
                <a:latin typeface="Calibri"/>
                <a:cs typeface="Calibri"/>
              </a:rPr>
              <a:t>providing  </a:t>
            </a:r>
            <a:r>
              <a:rPr sz="2200" spc="-10" dirty="0">
                <a:latin typeface="Calibri"/>
                <a:cs typeface="Calibri"/>
              </a:rPr>
              <a:t>sympathetic </a:t>
            </a:r>
            <a:r>
              <a:rPr sz="2200" spc="-15" dirty="0">
                <a:latin typeface="Calibri"/>
                <a:cs typeface="Calibri"/>
              </a:rPr>
              <a:t>understanding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establishing </a:t>
            </a:r>
            <a:r>
              <a:rPr sz="2200" spc="-5" dirty="0">
                <a:latin typeface="Calibri"/>
                <a:cs typeface="Calibri"/>
              </a:rPr>
              <a:t>social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networks.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51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Some </a:t>
            </a:r>
            <a:r>
              <a:rPr sz="2200" spc="-15" dirty="0">
                <a:latin typeface="Calibri"/>
                <a:cs typeface="Calibri"/>
              </a:rPr>
              <a:t>programs </a:t>
            </a:r>
            <a:r>
              <a:rPr sz="2200" spc="-20" dirty="0">
                <a:latin typeface="Calibri"/>
                <a:cs typeface="Calibri"/>
              </a:rPr>
              <a:t>have </a:t>
            </a:r>
            <a:r>
              <a:rPr sz="2200" spc="-10" dirty="0">
                <a:latin typeface="Calibri"/>
                <a:cs typeface="Calibri"/>
              </a:rPr>
              <a:t>used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Caregiver Stress </a:t>
            </a:r>
            <a:r>
              <a:rPr sz="2200" spc="-60" dirty="0">
                <a:latin typeface="Calibri"/>
                <a:cs typeface="Calibri"/>
              </a:rPr>
              <a:t>Test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help </a:t>
            </a:r>
            <a:r>
              <a:rPr sz="2200" spc="-5" dirty="0">
                <a:latin typeface="Calibri"/>
                <a:cs typeface="Calibri"/>
              </a:rPr>
              <a:t>open up</a:t>
            </a:r>
            <a:r>
              <a:rPr sz="2200" spc="2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510"/>
              </a:lnSpc>
            </a:pPr>
            <a:r>
              <a:rPr sz="2200" spc="-5" dirty="0">
                <a:latin typeface="Calibri"/>
                <a:cs typeface="Calibri"/>
              </a:rPr>
              <a:t>discussion.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Confidentiality </a:t>
            </a:r>
            <a:r>
              <a:rPr sz="2200" spc="-5" dirty="0">
                <a:latin typeface="Calibri"/>
                <a:cs typeface="Calibri"/>
              </a:rPr>
              <a:t>is an </a:t>
            </a:r>
            <a:r>
              <a:rPr sz="2200" spc="-10" dirty="0">
                <a:latin typeface="Calibri"/>
                <a:cs typeface="Calibri"/>
              </a:rPr>
              <a:t>important </a:t>
            </a:r>
            <a:r>
              <a:rPr sz="2200" spc="-5" dirty="0">
                <a:latin typeface="Calibri"/>
                <a:cs typeface="Calibri"/>
              </a:rPr>
              <a:t>aspect of support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groups.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Calibri"/>
              <a:cs typeface="Calibri"/>
            </a:endParaRPr>
          </a:p>
          <a:p>
            <a:pPr marL="160020" marR="5080" algn="ctr">
              <a:lnSpc>
                <a:spcPct val="90000"/>
              </a:lnSpc>
            </a:pPr>
            <a:r>
              <a:rPr sz="2200" b="1" spc="-5" dirty="0">
                <a:latin typeface="Calibri"/>
                <a:cs typeface="Calibri"/>
              </a:rPr>
              <a:t>Ex: Support </a:t>
            </a:r>
            <a:r>
              <a:rPr sz="2200" b="1" spc="-15" dirty="0">
                <a:latin typeface="Calibri"/>
                <a:cs typeface="Calibri"/>
              </a:rPr>
              <a:t>groups for </a:t>
            </a:r>
            <a:r>
              <a:rPr sz="2200" b="1" spc="-5" dirty="0">
                <a:latin typeface="Calibri"/>
                <a:cs typeface="Calibri"/>
              </a:rPr>
              <a:t>people </a:t>
            </a:r>
            <a:r>
              <a:rPr sz="2200" b="1" spc="-10" dirty="0">
                <a:latin typeface="Calibri"/>
                <a:cs typeface="Calibri"/>
              </a:rPr>
              <a:t>caring </a:t>
            </a:r>
            <a:r>
              <a:rPr sz="2200" b="1" spc="-15" dirty="0">
                <a:latin typeface="Calibri"/>
                <a:cs typeface="Calibri"/>
              </a:rPr>
              <a:t>for </a:t>
            </a:r>
            <a:r>
              <a:rPr sz="2200" b="1" spc="-5" dirty="0">
                <a:latin typeface="Calibri"/>
                <a:cs typeface="Calibri"/>
              </a:rPr>
              <a:t>a </a:t>
            </a:r>
            <a:r>
              <a:rPr sz="2200" b="1" spc="-10" dirty="0">
                <a:latin typeface="Calibri"/>
                <a:cs typeface="Calibri"/>
              </a:rPr>
              <a:t>person </a:t>
            </a:r>
            <a:r>
              <a:rPr sz="2200" b="1" spc="-5" dirty="0">
                <a:latin typeface="Calibri"/>
                <a:cs typeface="Calibri"/>
              </a:rPr>
              <a:t>living </a:t>
            </a:r>
            <a:r>
              <a:rPr sz="2200" b="1" spc="-10" dirty="0">
                <a:latin typeface="Calibri"/>
                <a:cs typeface="Calibri"/>
              </a:rPr>
              <a:t>with dementia,  </a:t>
            </a:r>
            <a:r>
              <a:rPr sz="2200" b="1" spc="-15" dirty="0">
                <a:latin typeface="Calibri"/>
                <a:cs typeface="Calibri"/>
              </a:rPr>
              <a:t>grandparents raising </a:t>
            </a:r>
            <a:r>
              <a:rPr sz="2200" b="1" spc="-10" dirty="0">
                <a:latin typeface="Calibri"/>
                <a:cs typeface="Calibri"/>
              </a:rPr>
              <a:t>grandchildren, working </a:t>
            </a:r>
            <a:r>
              <a:rPr sz="2200" b="1" spc="-15" dirty="0">
                <a:latin typeface="Calibri"/>
                <a:cs typeface="Calibri"/>
              </a:rPr>
              <a:t>caregivers, </a:t>
            </a:r>
            <a:r>
              <a:rPr sz="2200" b="1" spc="-10" dirty="0">
                <a:latin typeface="Calibri"/>
                <a:cs typeface="Calibri"/>
              </a:rPr>
              <a:t>caring </a:t>
            </a:r>
            <a:r>
              <a:rPr sz="2200" b="1" spc="-15" dirty="0">
                <a:latin typeface="Calibri"/>
                <a:cs typeface="Calibri"/>
              </a:rPr>
              <a:t>for  </a:t>
            </a:r>
            <a:r>
              <a:rPr sz="2200" b="1" spc="-5" dirty="0">
                <a:latin typeface="Calibri"/>
                <a:cs typeface="Calibri"/>
              </a:rPr>
              <a:t>someone </a:t>
            </a:r>
            <a:r>
              <a:rPr sz="2200" b="1" spc="-10" dirty="0">
                <a:latin typeface="Calibri"/>
                <a:cs typeface="Calibri"/>
              </a:rPr>
              <a:t>receiving end </a:t>
            </a:r>
            <a:r>
              <a:rPr sz="2200" b="1" spc="-5" dirty="0">
                <a:latin typeface="Calibri"/>
                <a:cs typeface="Calibri"/>
              </a:rPr>
              <a:t>of </a:t>
            </a:r>
            <a:r>
              <a:rPr sz="2200" b="1" spc="-15" dirty="0">
                <a:latin typeface="Calibri"/>
                <a:cs typeface="Calibri"/>
              </a:rPr>
              <a:t>life </a:t>
            </a:r>
            <a:r>
              <a:rPr sz="2200" b="1" spc="-5" dirty="0">
                <a:latin typeface="Calibri"/>
                <a:cs typeface="Calibri"/>
              </a:rPr>
              <a:t>services </a:t>
            </a:r>
            <a:r>
              <a:rPr sz="2200" b="1" spc="-15" dirty="0">
                <a:latin typeface="Calibri"/>
                <a:cs typeface="Calibri"/>
              </a:rPr>
              <a:t>for recently</a:t>
            </a:r>
            <a:r>
              <a:rPr sz="2200" b="1" spc="18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passed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52042"/>
            <a:ext cx="760603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529B"/>
                </a:solidFill>
              </a:rPr>
              <a:t>Required </a:t>
            </a:r>
            <a:r>
              <a:rPr spc="-5" dirty="0">
                <a:solidFill>
                  <a:srgbClr val="00529B"/>
                </a:solidFill>
              </a:rPr>
              <a:t>Service 4: </a:t>
            </a:r>
            <a:r>
              <a:rPr spc="-10" dirty="0"/>
              <a:t>Supplemental</a:t>
            </a:r>
            <a:r>
              <a:rPr spc="100" dirty="0"/>
              <a:t> </a:t>
            </a:r>
            <a:r>
              <a:rPr spc="-5" dirty="0"/>
              <a:t>Services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07060" y="1399743"/>
            <a:ext cx="8502015" cy="4671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900" dirty="0">
                <a:latin typeface="Calibri"/>
                <a:cs typeface="Calibri"/>
              </a:rPr>
              <a:t>Include </a:t>
            </a:r>
            <a:r>
              <a:rPr sz="2900" spc="-5" dirty="0">
                <a:latin typeface="Calibri"/>
                <a:cs typeface="Calibri"/>
              </a:rPr>
              <a:t>such </a:t>
            </a:r>
            <a:r>
              <a:rPr sz="2900" dirty="0">
                <a:latin typeface="Calibri"/>
                <a:cs typeface="Calibri"/>
              </a:rPr>
              <a:t>things</a:t>
            </a:r>
            <a:r>
              <a:rPr sz="2900" spc="-7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as:</a:t>
            </a:r>
            <a:endParaRPr sz="2900">
              <a:latin typeface="Calibri"/>
              <a:cs typeface="Calibri"/>
            </a:endParaRPr>
          </a:p>
          <a:p>
            <a:pPr marL="756285" marR="5080" lvl="1" indent="-287020" algn="just">
              <a:lnSpc>
                <a:spcPct val="80000"/>
              </a:lnSpc>
              <a:spcBef>
                <a:spcPts val="6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Home </a:t>
            </a:r>
            <a:r>
              <a:rPr sz="2600" spc="-10" dirty="0">
                <a:latin typeface="Calibri"/>
                <a:cs typeface="Calibri"/>
              </a:rPr>
              <a:t>Modification/Repairs: </a:t>
            </a:r>
            <a:r>
              <a:rPr sz="2600" spc="-5" dirty="0">
                <a:latin typeface="Calibri"/>
                <a:cs typeface="Calibri"/>
              </a:rPr>
              <a:t>Putting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15" dirty="0">
                <a:latin typeface="Calibri"/>
                <a:cs typeface="Calibri"/>
              </a:rPr>
              <a:t>ramps </a:t>
            </a:r>
            <a:r>
              <a:rPr sz="2600" spc="-5" dirty="0">
                <a:latin typeface="Calibri"/>
                <a:cs typeface="Calibri"/>
              </a:rPr>
              <a:t>or </a:t>
            </a:r>
            <a:r>
              <a:rPr sz="2600" spc="-10" dirty="0">
                <a:latin typeface="Calibri"/>
                <a:cs typeface="Calibri"/>
              </a:rPr>
              <a:t>handrails  into </a:t>
            </a:r>
            <a:r>
              <a:rPr sz="2600" dirty="0">
                <a:latin typeface="Calibri"/>
                <a:cs typeface="Calibri"/>
              </a:rPr>
              <a:t>an </a:t>
            </a:r>
            <a:r>
              <a:rPr sz="2600" spc="-10" dirty="0">
                <a:latin typeface="Calibri"/>
                <a:cs typeface="Calibri"/>
              </a:rPr>
              <a:t>Elder’s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home.</a:t>
            </a:r>
            <a:endParaRPr sz="2600">
              <a:latin typeface="Calibri"/>
              <a:cs typeface="Calibri"/>
            </a:endParaRPr>
          </a:p>
          <a:p>
            <a:pPr marL="756285" marR="96520" lvl="1" indent="-287020" algn="just">
              <a:lnSpc>
                <a:spcPct val="8000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Consumable Items: Incontinence supplies, </a:t>
            </a:r>
            <a:r>
              <a:rPr sz="2600" spc="-10" dirty="0">
                <a:latin typeface="Calibri"/>
                <a:cs typeface="Calibri"/>
              </a:rPr>
              <a:t>Ensure, </a:t>
            </a:r>
            <a:r>
              <a:rPr sz="2600" spc="-5" dirty="0">
                <a:latin typeface="Calibri"/>
                <a:cs typeface="Calibri"/>
              </a:rPr>
              <a:t>school  supplies, </a:t>
            </a:r>
            <a:r>
              <a:rPr sz="2600" spc="-10" dirty="0">
                <a:latin typeface="Calibri"/>
                <a:cs typeface="Calibri"/>
              </a:rPr>
              <a:t>uniforms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5" dirty="0">
                <a:latin typeface="Calibri"/>
                <a:cs typeface="Calibri"/>
              </a:rPr>
              <a:t>school or sports, </a:t>
            </a:r>
            <a:r>
              <a:rPr sz="2600" dirty="0">
                <a:latin typeface="Calibri"/>
                <a:cs typeface="Calibri"/>
              </a:rPr>
              <a:t>cleaning </a:t>
            </a:r>
            <a:r>
              <a:rPr sz="2600" spc="-5" dirty="0">
                <a:latin typeface="Calibri"/>
                <a:cs typeface="Calibri"/>
              </a:rPr>
              <a:t>supplies,  </a:t>
            </a:r>
            <a:r>
              <a:rPr sz="2600" spc="-15" dirty="0">
                <a:latin typeface="Calibri"/>
                <a:cs typeface="Calibri"/>
              </a:rPr>
              <a:t>etc…</a:t>
            </a:r>
            <a:endParaRPr sz="2600">
              <a:latin typeface="Calibri"/>
              <a:cs typeface="Calibri"/>
            </a:endParaRPr>
          </a:p>
          <a:p>
            <a:pPr marL="756285" marR="306070" lvl="1" indent="-287020">
              <a:lnSpc>
                <a:spcPts val="25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Lending Closet: Clothing </a:t>
            </a:r>
            <a:r>
              <a:rPr sz="2600" spc="-15" dirty="0">
                <a:latin typeface="Calibri"/>
                <a:cs typeface="Calibri"/>
              </a:rPr>
              <a:t>exchange; </a:t>
            </a:r>
            <a:r>
              <a:rPr sz="2600" spc="-10" dirty="0">
                <a:latin typeface="Calibri"/>
                <a:cs typeface="Calibri"/>
              </a:rPr>
              <a:t>Durable </a:t>
            </a:r>
            <a:r>
              <a:rPr sz="2600" spc="-5" dirty="0">
                <a:latin typeface="Calibri"/>
                <a:cs typeface="Calibri"/>
              </a:rPr>
              <a:t>Medical  </a:t>
            </a:r>
            <a:r>
              <a:rPr sz="2600" spc="-10" dirty="0">
                <a:latin typeface="Calibri"/>
                <a:cs typeface="Calibri"/>
              </a:rPr>
              <a:t>Equipment </a:t>
            </a:r>
            <a:r>
              <a:rPr sz="2600" spc="-5" dirty="0">
                <a:latin typeface="Calibri"/>
                <a:cs typeface="Calibri"/>
              </a:rPr>
              <a:t>(chair </a:t>
            </a:r>
            <a:r>
              <a:rPr sz="2600" dirty="0">
                <a:latin typeface="Calibri"/>
                <a:cs typeface="Calibri"/>
              </a:rPr>
              <a:t>lifts, </a:t>
            </a:r>
            <a:r>
              <a:rPr sz="2600" spc="-5" dirty="0">
                <a:latin typeface="Calibri"/>
                <a:cs typeface="Calibri"/>
              </a:rPr>
              <a:t>wheelchairs, </a:t>
            </a:r>
            <a:r>
              <a:rPr sz="2600" spc="-20" dirty="0">
                <a:latin typeface="Calibri"/>
                <a:cs typeface="Calibri"/>
              </a:rPr>
              <a:t>walkers, </a:t>
            </a:r>
            <a:r>
              <a:rPr sz="2600" spc="-10" dirty="0">
                <a:latin typeface="Calibri"/>
                <a:cs typeface="Calibri"/>
              </a:rPr>
              <a:t>emergency  </a:t>
            </a:r>
            <a:r>
              <a:rPr sz="2600" spc="-5" dirty="0">
                <a:latin typeface="Calibri"/>
                <a:cs typeface="Calibri"/>
              </a:rPr>
              <a:t>response </a:t>
            </a:r>
            <a:r>
              <a:rPr sz="2600" spc="-15" dirty="0">
                <a:latin typeface="Calibri"/>
                <a:cs typeface="Calibri"/>
              </a:rPr>
              <a:t>systems), </a:t>
            </a:r>
            <a:r>
              <a:rPr sz="2600" spc="-5" dirty="0">
                <a:latin typeface="Calibri"/>
                <a:cs typeface="Calibri"/>
              </a:rPr>
              <a:t>anything lent on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short-term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basis.</a:t>
            </a:r>
            <a:endParaRPr sz="2600">
              <a:latin typeface="Calibri"/>
              <a:cs typeface="Calibri"/>
            </a:endParaRPr>
          </a:p>
          <a:p>
            <a:pPr marL="756285" marR="374015" lvl="1" indent="-287020">
              <a:lnSpc>
                <a:spcPct val="80000"/>
              </a:lnSpc>
              <a:spcBef>
                <a:spcPts val="6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Financial Support: limited </a:t>
            </a:r>
            <a:r>
              <a:rPr sz="2600" spc="-10" dirty="0">
                <a:latin typeface="Calibri"/>
                <a:cs typeface="Calibri"/>
              </a:rPr>
              <a:t>(emergency) </a:t>
            </a:r>
            <a:r>
              <a:rPr sz="2600" spc="-5" dirty="0">
                <a:latin typeface="Calibri"/>
                <a:cs typeface="Calibri"/>
              </a:rPr>
              <a:t>help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5" dirty="0">
                <a:latin typeface="Calibri"/>
                <a:cs typeface="Calibri"/>
              </a:rPr>
              <a:t>utility  bills</a:t>
            </a:r>
            <a:endParaRPr sz="2600">
              <a:latin typeface="Calibri"/>
              <a:cs typeface="Calibri"/>
            </a:endParaRPr>
          </a:p>
          <a:p>
            <a:pPr marL="756285" marR="758190" lvl="1" indent="-287020">
              <a:lnSpc>
                <a:spcPct val="8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Homemaker/Chore/Personal Care </a:t>
            </a:r>
            <a:r>
              <a:rPr sz="2600" dirty="0">
                <a:latin typeface="Calibri"/>
                <a:cs typeface="Calibri"/>
              </a:rPr>
              <a:t>Service: chopping  </a:t>
            </a:r>
            <a:r>
              <a:rPr sz="2600" spc="-10" dirty="0">
                <a:latin typeface="Calibri"/>
                <a:cs typeface="Calibri"/>
              </a:rPr>
              <a:t>wood, </a:t>
            </a:r>
            <a:r>
              <a:rPr sz="2600" spc="-5" dirty="0">
                <a:latin typeface="Calibri"/>
                <a:cs typeface="Calibri"/>
              </a:rPr>
              <a:t>mowing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lawn, snow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clearing.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51154"/>
            <a:ext cx="48907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529B"/>
                </a:solidFill>
              </a:rPr>
              <a:t>Required </a:t>
            </a:r>
            <a:r>
              <a:rPr spc="-5" dirty="0">
                <a:solidFill>
                  <a:srgbClr val="00529B"/>
                </a:solidFill>
              </a:rPr>
              <a:t>Service 5:</a:t>
            </a:r>
            <a:r>
              <a:rPr spc="45" dirty="0">
                <a:solidFill>
                  <a:srgbClr val="00529B"/>
                </a:solidFill>
              </a:rPr>
              <a:t> </a:t>
            </a:r>
            <a:r>
              <a:rPr spc="-20" dirty="0"/>
              <a:t>Respite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29258"/>
            <a:ext cx="8011159" cy="46355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431800" indent="-342900">
              <a:lnSpc>
                <a:spcPct val="901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Respite </a:t>
            </a:r>
            <a:r>
              <a:rPr sz="2400" spc="-15" dirty="0">
                <a:latin typeface="Calibri"/>
                <a:cs typeface="Calibri"/>
              </a:rPr>
              <a:t>care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care </a:t>
            </a:r>
            <a:r>
              <a:rPr sz="2400" spc="-10" dirty="0">
                <a:latin typeface="Calibri"/>
                <a:cs typeface="Calibri"/>
              </a:rPr>
              <a:t>provided </a:t>
            </a:r>
            <a:r>
              <a:rPr sz="2400" spc="-15" dirty="0">
                <a:latin typeface="Calibri"/>
                <a:cs typeface="Calibri"/>
              </a:rPr>
              <a:t>to caregivers </a:t>
            </a:r>
            <a:r>
              <a:rPr sz="2400" spc="-5" dirty="0">
                <a:latin typeface="Calibri"/>
                <a:cs typeface="Calibri"/>
              </a:rPr>
              <a:t>so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they </a:t>
            </a:r>
            <a:r>
              <a:rPr sz="2400" spc="-10" dirty="0">
                <a:latin typeface="Calibri"/>
                <a:cs typeface="Calibri"/>
              </a:rPr>
              <a:t>can 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break </a:t>
            </a:r>
            <a:r>
              <a:rPr sz="2400" spc="-15" dirty="0">
                <a:latin typeface="Calibri"/>
                <a:cs typeface="Calibri"/>
              </a:rPr>
              <a:t>(preference to caregivers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frail </a:t>
            </a:r>
            <a:r>
              <a:rPr sz="2400" spc="-5" dirty="0">
                <a:latin typeface="Calibri"/>
                <a:cs typeface="Calibri"/>
              </a:rPr>
              <a:t>or  </a:t>
            </a:r>
            <a:r>
              <a:rPr sz="2400" spc="-10" dirty="0">
                <a:latin typeface="Calibri"/>
                <a:cs typeface="Calibri"/>
              </a:rPr>
              <a:t>grandparents raising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grandchildren).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Respite </a:t>
            </a:r>
            <a:r>
              <a:rPr sz="2400" spc="-15" dirty="0">
                <a:latin typeface="Calibri"/>
                <a:cs typeface="Calibri"/>
              </a:rPr>
              <a:t>care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provided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5" dirty="0">
                <a:latin typeface="Calibri"/>
                <a:cs typeface="Calibri"/>
              </a:rPr>
              <a:t>home of </a:t>
            </a:r>
            <a:r>
              <a:rPr sz="2400" dirty="0">
                <a:latin typeface="Calibri"/>
                <a:cs typeface="Calibri"/>
              </a:rPr>
              <a:t>the elder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caregiver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it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provided at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10" dirty="0">
                <a:latin typeface="Calibri"/>
                <a:cs typeface="Calibri"/>
              </a:rPr>
              <a:t>out-of-home setting </a:t>
            </a:r>
            <a:r>
              <a:rPr sz="2400" spc="-5" dirty="0">
                <a:latin typeface="Calibri"/>
                <a:cs typeface="Calibri"/>
              </a:rPr>
              <a:t>such  </a:t>
            </a:r>
            <a:r>
              <a:rPr sz="2400" dirty="0">
                <a:latin typeface="Calibri"/>
                <a:cs typeface="Calibri"/>
              </a:rPr>
              <a:t>as the </a:t>
            </a:r>
            <a:r>
              <a:rPr sz="2400" spc="-10" dirty="0">
                <a:latin typeface="Calibri"/>
                <a:cs typeface="Calibri"/>
              </a:rPr>
              <a:t>respite </a:t>
            </a:r>
            <a:r>
              <a:rPr sz="2400" spc="-25" dirty="0">
                <a:latin typeface="Calibri"/>
                <a:cs typeface="Calibri"/>
              </a:rPr>
              <a:t>person’s </a:t>
            </a:r>
            <a:r>
              <a:rPr sz="2400" spc="-5" dirty="0">
                <a:latin typeface="Calibri"/>
                <a:cs typeface="Calibri"/>
              </a:rPr>
              <a:t>home, senior </a:t>
            </a:r>
            <a:r>
              <a:rPr sz="2400" spc="-35" dirty="0">
                <a:latin typeface="Calibri"/>
                <a:cs typeface="Calibri"/>
              </a:rPr>
              <a:t>center,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20" dirty="0">
                <a:latin typeface="Calibri"/>
                <a:cs typeface="Calibri"/>
              </a:rPr>
              <a:t>day </a:t>
            </a:r>
            <a:r>
              <a:rPr sz="2400" spc="-15" dirty="0">
                <a:latin typeface="Calibri"/>
                <a:cs typeface="Calibri"/>
              </a:rPr>
              <a:t>care  </a:t>
            </a:r>
            <a:r>
              <a:rPr sz="2400" spc="-40" dirty="0">
                <a:latin typeface="Calibri"/>
                <a:cs typeface="Calibri"/>
              </a:rPr>
              <a:t>center.</a:t>
            </a:r>
            <a:endParaRPr sz="2400">
              <a:latin typeface="Calibri"/>
              <a:cs typeface="Calibri"/>
            </a:endParaRPr>
          </a:p>
          <a:p>
            <a:pPr marL="355600" marR="86995" indent="-342900">
              <a:lnSpc>
                <a:spcPct val="901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Some </a:t>
            </a:r>
            <a:r>
              <a:rPr sz="2400" spc="-15" dirty="0">
                <a:latin typeface="Calibri"/>
                <a:cs typeface="Calibri"/>
              </a:rPr>
              <a:t>programs </a:t>
            </a:r>
            <a:r>
              <a:rPr sz="2400" spc="-10" dirty="0">
                <a:latin typeface="Calibri"/>
                <a:cs typeface="Calibri"/>
              </a:rPr>
              <a:t>provide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care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giving the </a:t>
            </a:r>
            <a:r>
              <a:rPr sz="2400" spc="-10" dirty="0">
                <a:latin typeface="Calibri"/>
                <a:cs typeface="Calibri"/>
              </a:rPr>
              <a:t>caregiver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10" dirty="0">
                <a:latin typeface="Calibri"/>
                <a:cs typeface="Calibri"/>
              </a:rPr>
              <a:t>voucher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allowing </a:t>
            </a:r>
            <a:r>
              <a:rPr sz="2400" dirty="0">
                <a:latin typeface="Calibri"/>
                <a:cs typeface="Calibri"/>
              </a:rPr>
              <a:t>them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choose </a:t>
            </a:r>
            <a:r>
              <a:rPr sz="2400" dirty="0">
                <a:latin typeface="Calibri"/>
                <a:cs typeface="Calibri"/>
              </a:rPr>
              <a:t>their </a:t>
            </a:r>
            <a:r>
              <a:rPr sz="2400" spc="-10" dirty="0">
                <a:latin typeface="Calibri"/>
                <a:cs typeface="Calibri"/>
              </a:rPr>
              <a:t>own provider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0" dirty="0">
                <a:latin typeface="Calibri"/>
                <a:cs typeface="Calibri"/>
              </a:rPr>
              <a:t>circumstances.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50">
              <a:latin typeface="Calibri"/>
              <a:cs typeface="Calibri"/>
            </a:endParaRPr>
          </a:p>
          <a:p>
            <a:pPr marL="2472690" marR="285750" indent="-2116455">
              <a:lnSpc>
                <a:spcPts val="259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Ex: </a:t>
            </a:r>
            <a:r>
              <a:rPr sz="2400" b="1" spc="-5" dirty="0">
                <a:latin typeface="Calibri"/>
                <a:cs typeface="Calibri"/>
              </a:rPr>
              <a:t>Adult </a:t>
            </a:r>
            <a:r>
              <a:rPr sz="2400" b="1" spc="-15" dirty="0">
                <a:latin typeface="Calibri"/>
                <a:cs typeface="Calibri"/>
              </a:rPr>
              <a:t>Day </a:t>
            </a:r>
            <a:r>
              <a:rPr sz="2400" b="1" spc="-10" dirty="0">
                <a:latin typeface="Calibri"/>
                <a:cs typeface="Calibri"/>
              </a:rPr>
              <a:t>programs, </a:t>
            </a:r>
            <a:r>
              <a:rPr sz="2400" b="1" dirty="0">
                <a:latin typeface="Calibri"/>
                <a:cs typeface="Calibri"/>
              </a:rPr>
              <a:t>summer </a:t>
            </a:r>
            <a:r>
              <a:rPr sz="2400" b="1" spc="-5" dirty="0">
                <a:latin typeface="Calibri"/>
                <a:cs typeface="Calibri"/>
              </a:rPr>
              <a:t>camps, </a:t>
            </a:r>
            <a:r>
              <a:rPr sz="2400" b="1" dirty="0">
                <a:latin typeface="Calibri"/>
                <a:cs typeface="Calibri"/>
              </a:rPr>
              <a:t>in home services,  </a:t>
            </a:r>
            <a:r>
              <a:rPr sz="2400" b="1" spc="-5" dirty="0">
                <a:latin typeface="Calibri"/>
                <a:cs typeface="Calibri"/>
              </a:rPr>
              <a:t>shopping assistance,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5934"/>
            <a:ext cx="526415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529B"/>
                </a:solidFill>
              </a:rPr>
              <a:t>Respite </a:t>
            </a:r>
            <a:r>
              <a:rPr spc="-10" dirty="0">
                <a:solidFill>
                  <a:srgbClr val="00529B"/>
                </a:solidFill>
              </a:rPr>
              <a:t>Policy</a:t>
            </a:r>
            <a:r>
              <a:rPr spc="-40" dirty="0">
                <a:solidFill>
                  <a:srgbClr val="00529B"/>
                </a:solidFill>
              </a:rPr>
              <a:t> </a:t>
            </a:r>
            <a:r>
              <a:rPr spc="-10" dirty="0">
                <a:solidFill>
                  <a:srgbClr val="00529B"/>
                </a:solidFill>
              </a:rPr>
              <a:t>Considerations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9331" y="1540205"/>
            <a:ext cx="8347709" cy="474345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5080" indent="-3429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If the </a:t>
            </a:r>
            <a:r>
              <a:rPr sz="2600" spc="-10" dirty="0">
                <a:latin typeface="Calibri"/>
                <a:cs typeface="Calibri"/>
              </a:rPr>
              <a:t>respite </a:t>
            </a:r>
            <a:r>
              <a:rPr sz="2600" spc="-5" dirty="0">
                <a:latin typeface="Calibri"/>
                <a:cs typeface="Calibri"/>
              </a:rPr>
              <a:t>provider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" dirty="0">
                <a:latin typeface="Calibri"/>
                <a:cs typeface="Calibri"/>
              </a:rPr>
              <a:t>not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family </a:t>
            </a:r>
            <a:r>
              <a:rPr sz="2600" spc="-35" dirty="0">
                <a:latin typeface="Calibri"/>
                <a:cs typeface="Calibri"/>
              </a:rPr>
              <a:t>member, </a:t>
            </a:r>
            <a:r>
              <a:rPr sz="2600" spc="-15" dirty="0">
                <a:latin typeface="Calibri"/>
                <a:cs typeface="Calibri"/>
              </a:rPr>
              <a:t>you </a:t>
            </a:r>
            <a:r>
              <a:rPr sz="2600" dirty="0">
                <a:latin typeface="Calibri"/>
                <a:cs typeface="Calibri"/>
              </a:rPr>
              <a:t>will </a:t>
            </a:r>
            <a:r>
              <a:rPr sz="2600" spc="-15" dirty="0">
                <a:latin typeface="Calibri"/>
                <a:cs typeface="Calibri"/>
              </a:rPr>
              <a:t>want  to </a:t>
            </a:r>
            <a:r>
              <a:rPr sz="2600" dirty="0">
                <a:latin typeface="Calibri"/>
                <a:cs typeface="Calibri"/>
              </a:rPr>
              <a:t>check </a:t>
            </a:r>
            <a:r>
              <a:rPr sz="2600" spc="-15" dirty="0">
                <a:latin typeface="Calibri"/>
                <a:cs typeface="Calibri"/>
              </a:rPr>
              <a:t>your </a:t>
            </a:r>
            <a:r>
              <a:rPr sz="2600" spc="-25" dirty="0">
                <a:latin typeface="Calibri"/>
                <a:cs typeface="Calibri"/>
              </a:rPr>
              <a:t>tribe’s </a:t>
            </a:r>
            <a:r>
              <a:rPr sz="2600" spc="-5" dirty="0">
                <a:latin typeface="Calibri"/>
                <a:cs typeface="Calibri"/>
              </a:rPr>
              <a:t>policies </a:t>
            </a:r>
            <a:r>
              <a:rPr sz="2600" dirty="0">
                <a:latin typeface="Calibri"/>
                <a:cs typeface="Calibri"/>
              </a:rPr>
              <a:t>about </a:t>
            </a:r>
            <a:r>
              <a:rPr sz="2600" spc="-10" dirty="0">
                <a:latin typeface="Calibri"/>
                <a:cs typeface="Calibri"/>
              </a:rPr>
              <a:t>background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checks.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It is </a:t>
            </a:r>
            <a:r>
              <a:rPr sz="2600" spc="-10" dirty="0">
                <a:latin typeface="Calibri"/>
                <a:cs typeface="Calibri"/>
              </a:rPr>
              <a:t>important to </a:t>
            </a:r>
            <a:r>
              <a:rPr sz="2600" spc="-5" dirty="0">
                <a:latin typeface="Calibri"/>
                <a:cs typeface="Calibri"/>
              </a:rPr>
              <a:t>develop policies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on:</a:t>
            </a:r>
            <a:endParaRPr sz="2600">
              <a:latin typeface="Calibri"/>
              <a:cs typeface="Calibri"/>
            </a:endParaRPr>
          </a:p>
          <a:p>
            <a:pPr marL="756285" marR="656590" lvl="1" indent="-287020">
              <a:lnSpc>
                <a:spcPts val="2810"/>
              </a:lnSpc>
              <a:spcBef>
                <a:spcPts val="66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Who </a:t>
            </a:r>
            <a:r>
              <a:rPr sz="2600" spc="-10" dirty="0">
                <a:latin typeface="Calibri"/>
                <a:cs typeface="Calibri"/>
              </a:rPr>
              <a:t>can provide respite </a:t>
            </a:r>
            <a:r>
              <a:rPr sz="2600" dirty="0">
                <a:latin typeface="Calibri"/>
                <a:cs typeface="Calibri"/>
              </a:rPr>
              <a:t>– will </a:t>
            </a:r>
            <a:r>
              <a:rPr sz="2600" spc="-15" dirty="0">
                <a:latin typeface="Calibri"/>
                <a:cs typeface="Calibri"/>
              </a:rPr>
              <a:t>you </a:t>
            </a:r>
            <a:r>
              <a:rPr sz="2600" spc="-5" dirty="0">
                <a:latin typeface="Calibri"/>
                <a:cs typeface="Calibri"/>
              </a:rPr>
              <a:t>allow spouses or  children, </a:t>
            </a:r>
            <a:r>
              <a:rPr sz="2600" spc="-10" dirty="0">
                <a:latin typeface="Calibri"/>
                <a:cs typeface="Calibri"/>
              </a:rPr>
              <a:t>relatives </a:t>
            </a:r>
            <a:r>
              <a:rPr sz="2600" spc="-5" dirty="0">
                <a:latin typeface="Calibri"/>
                <a:cs typeface="Calibri"/>
              </a:rPr>
              <a:t>vs paid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providers,</a:t>
            </a:r>
            <a:endParaRPr sz="2600">
              <a:latin typeface="Calibri"/>
              <a:cs typeface="Calibri"/>
            </a:endParaRPr>
          </a:p>
          <a:p>
            <a:pPr marL="756285" marR="211454" lvl="1" indent="-287020">
              <a:lnSpc>
                <a:spcPts val="281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How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spc="-15" dirty="0">
                <a:latin typeface="Calibri"/>
                <a:cs typeface="Calibri"/>
              </a:rPr>
              <a:t>you </a:t>
            </a:r>
            <a:r>
              <a:rPr sz="2600" spc="-10" dirty="0">
                <a:latin typeface="Calibri"/>
                <a:cs typeface="Calibri"/>
              </a:rPr>
              <a:t>going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20" dirty="0">
                <a:latin typeface="Calibri"/>
                <a:cs typeface="Calibri"/>
              </a:rPr>
              <a:t>pay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10" dirty="0">
                <a:latin typeface="Calibri"/>
                <a:cs typeface="Calibri"/>
              </a:rPr>
              <a:t>respite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10" dirty="0">
                <a:latin typeface="Calibri"/>
                <a:cs typeface="Calibri"/>
              </a:rPr>
              <a:t>volunteer-based  </a:t>
            </a:r>
            <a:r>
              <a:rPr sz="2600" spc="-5" dirty="0">
                <a:latin typeface="Calibri"/>
                <a:cs typeface="Calibri"/>
              </a:rPr>
              <a:t>or paid </a:t>
            </a:r>
            <a:r>
              <a:rPr sz="2600" spc="-20" dirty="0">
                <a:latin typeface="Calibri"/>
                <a:cs typeface="Calibri"/>
              </a:rPr>
              <a:t>(rate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pay)</a:t>
            </a:r>
            <a:endParaRPr sz="2600">
              <a:latin typeface="Calibri"/>
              <a:cs typeface="Calibri"/>
            </a:endParaRPr>
          </a:p>
          <a:p>
            <a:pPr marL="756285" marR="263525" lvl="1" indent="-287020">
              <a:lnSpc>
                <a:spcPts val="281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How </a:t>
            </a:r>
            <a:r>
              <a:rPr sz="2600" spc="-15" dirty="0">
                <a:latin typeface="Calibri"/>
                <a:cs typeface="Calibri"/>
              </a:rPr>
              <a:t>you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spc="-5" dirty="0">
                <a:latin typeface="Calibri"/>
                <a:cs typeface="Calibri"/>
              </a:rPr>
              <a:t>going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20" dirty="0">
                <a:latin typeface="Calibri"/>
                <a:cs typeface="Calibri"/>
              </a:rPr>
              <a:t>pay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10" dirty="0">
                <a:latin typeface="Calibri"/>
                <a:cs typeface="Calibri"/>
              </a:rPr>
              <a:t>respite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5" dirty="0">
                <a:latin typeface="Calibri"/>
                <a:cs typeface="Calibri"/>
              </a:rPr>
              <a:t>agency-based  </a:t>
            </a:r>
            <a:r>
              <a:rPr sz="2600" dirty="0">
                <a:latin typeface="Calibri"/>
                <a:cs typeface="Calibri"/>
              </a:rPr>
              <a:t>model, </a:t>
            </a:r>
            <a:r>
              <a:rPr sz="2600" spc="-5" dirty="0">
                <a:latin typeface="Calibri"/>
                <a:cs typeface="Calibri"/>
              </a:rPr>
              <a:t>give </a:t>
            </a:r>
            <a:r>
              <a:rPr sz="2600" dirty="0">
                <a:latin typeface="Calibri"/>
                <a:cs typeface="Calibri"/>
              </a:rPr>
              <a:t>money </a:t>
            </a:r>
            <a:r>
              <a:rPr sz="2600" spc="-5" dirty="0">
                <a:latin typeface="Calibri"/>
                <a:cs typeface="Calibri"/>
              </a:rPr>
              <a:t>directly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35" dirty="0">
                <a:latin typeface="Calibri"/>
                <a:cs typeface="Calibri"/>
              </a:rPr>
              <a:t>family, </a:t>
            </a:r>
            <a:r>
              <a:rPr sz="2600" spc="-5" dirty="0">
                <a:latin typeface="Calibri"/>
                <a:cs typeface="Calibri"/>
              </a:rPr>
              <a:t>voucher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program</a:t>
            </a:r>
            <a:endParaRPr sz="2600">
              <a:latin typeface="Calibri"/>
              <a:cs typeface="Calibri"/>
            </a:endParaRPr>
          </a:p>
          <a:p>
            <a:pPr marL="756285" marR="192405" lvl="1" indent="-287020">
              <a:lnSpc>
                <a:spcPct val="9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Other issues – service limits, service </a:t>
            </a:r>
            <a:r>
              <a:rPr sz="2600" spc="-5" dirty="0">
                <a:latin typeface="Calibri"/>
                <a:cs typeface="Calibri"/>
              </a:rPr>
              <a:t>locations </a:t>
            </a:r>
            <a:r>
              <a:rPr sz="2600" spc="-10" dirty="0">
                <a:latin typeface="Calibri"/>
                <a:cs typeface="Calibri"/>
              </a:rPr>
              <a:t>(at </a:t>
            </a:r>
            <a:r>
              <a:rPr sz="2600" spc="-5" dirty="0">
                <a:latin typeface="Calibri"/>
                <a:cs typeface="Calibri"/>
              </a:rPr>
              <a:t>home  </a:t>
            </a:r>
            <a:r>
              <a:rPr sz="2600" dirty="0">
                <a:latin typeface="Calibri"/>
                <a:cs typeface="Calibri"/>
              </a:rPr>
              <a:t>or </a:t>
            </a:r>
            <a:r>
              <a:rPr sz="2600" spc="-5" dirty="0">
                <a:latin typeface="Calibri"/>
                <a:cs typeface="Calibri"/>
              </a:rPr>
              <a:t>facility-based), </a:t>
            </a:r>
            <a:r>
              <a:rPr sz="2600" dirty="0">
                <a:latin typeface="Calibri"/>
                <a:cs typeface="Calibri"/>
              </a:rPr>
              <a:t>service </a:t>
            </a:r>
            <a:r>
              <a:rPr sz="2600" spc="-15" dirty="0">
                <a:latin typeface="Calibri"/>
                <a:cs typeface="Calibri"/>
              </a:rPr>
              <a:t>hours  (weekdays/weekends/overnights)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69086"/>
            <a:ext cx="591883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529B"/>
                </a:solidFill>
              </a:rPr>
              <a:t>Coordinating </a:t>
            </a:r>
            <a:r>
              <a:rPr spc="-15" dirty="0">
                <a:solidFill>
                  <a:srgbClr val="00529B"/>
                </a:solidFill>
              </a:rPr>
              <a:t>Caregiver</a:t>
            </a:r>
            <a:r>
              <a:rPr spc="-35" dirty="0">
                <a:solidFill>
                  <a:srgbClr val="00529B"/>
                </a:solidFill>
              </a:rPr>
              <a:t> </a:t>
            </a:r>
            <a:r>
              <a:rPr spc="-15" dirty="0">
                <a:solidFill>
                  <a:srgbClr val="00529B"/>
                </a:solidFill>
              </a:rPr>
              <a:t>Programs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67690" y="1995881"/>
            <a:ext cx="8199755" cy="422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0099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If </a:t>
            </a:r>
            <a:r>
              <a:rPr sz="2600" spc="-5" dirty="0">
                <a:latin typeface="Calibri"/>
                <a:cs typeface="Calibri"/>
              </a:rPr>
              <a:t>there </a:t>
            </a:r>
            <a:r>
              <a:rPr sz="2600" dirty="0">
                <a:latin typeface="Calibri"/>
                <a:cs typeface="Calibri"/>
              </a:rPr>
              <a:t>is another </a:t>
            </a:r>
            <a:r>
              <a:rPr sz="2600" spc="-15" dirty="0">
                <a:latin typeface="Calibri"/>
                <a:cs typeface="Calibri"/>
              </a:rPr>
              <a:t>program </a:t>
            </a:r>
            <a:r>
              <a:rPr sz="2600" spc="-5" dirty="0">
                <a:latin typeface="Calibri"/>
                <a:cs typeface="Calibri"/>
              </a:rPr>
              <a:t>providing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0" dirty="0">
                <a:latin typeface="Calibri"/>
                <a:cs typeface="Calibri"/>
              </a:rPr>
              <a:t>required </a:t>
            </a:r>
            <a:r>
              <a:rPr sz="2600" dirty="0">
                <a:latin typeface="Calibri"/>
                <a:cs typeface="Calibri"/>
              </a:rPr>
              <a:t>service 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15" dirty="0">
                <a:latin typeface="Calibri"/>
                <a:cs typeface="Calibri"/>
              </a:rPr>
              <a:t>caregivers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15" dirty="0">
                <a:latin typeface="Calibri"/>
                <a:cs typeface="Calibri"/>
              </a:rPr>
              <a:t>your </a:t>
            </a:r>
            <a:r>
              <a:rPr sz="2600" spc="-25" dirty="0">
                <a:latin typeface="Calibri"/>
                <a:cs typeface="Calibri"/>
              </a:rPr>
              <a:t>community, </a:t>
            </a:r>
            <a:r>
              <a:rPr sz="2600" spc="-15" dirty="0">
                <a:latin typeface="Calibri"/>
                <a:cs typeface="Calibri"/>
              </a:rPr>
              <a:t>you </a:t>
            </a:r>
            <a:r>
              <a:rPr sz="2600" spc="-5" dirty="0">
                <a:latin typeface="Calibri"/>
                <a:cs typeface="Calibri"/>
              </a:rPr>
              <a:t>do not </a:t>
            </a:r>
            <a:r>
              <a:rPr sz="2600" spc="-20" dirty="0">
                <a:latin typeface="Calibri"/>
                <a:cs typeface="Calibri"/>
              </a:rPr>
              <a:t>have </a:t>
            </a:r>
            <a:r>
              <a:rPr sz="2600" spc="-15" dirty="0">
                <a:latin typeface="Calibri"/>
                <a:cs typeface="Calibri"/>
              </a:rPr>
              <a:t>to  </a:t>
            </a:r>
            <a:r>
              <a:rPr sz="2600" spc="-10" dirty="0">
                <a:latin typeface="Calibri"/>
                <a:cs typeface="Calibri"/>
              </a:rPr>
              <a:t>provide </a:t>
            </a:r>
            <a:r>
              <a:rPr sz="2600" dirty="0">
                <a:latin typeface="Calibri"/>
                <a:cs typeface="Calibri"/>
              </a:rPr>
              <a:t>it with </a:t>
            </a:r>
            <a:r>
              <a:rPr sz="2600" spc="-15" dirty="0">
                <a:latin typeface="Calibri"/>
                <a:cs typeface="Calibri"/>
              </a:rPr>
              <a:t>your </a:t>
            </a:r>
            <a:r>
              <a:rPr sz="2600" spc="-5" dirty="0">
                <a:latin typeface="Calibri"/>
                <a:cs typeface="Calibri"/>
              </a:rPr>
              <a:t>funds, but </a:t>
            </a:r>
            <a:r>
              <a:rPr sz="2600" spc="-10" dirty="0">
                <a:latin typeface="Calibri"/>
                <a:cs typeface="Calibri"/>
              </a:rPr>
              <a:t>must </a:t>
            </a:r>
            <a:r>
              <a:rPr sz="2600" spc="-15" dirty="0">
                <a:latin typeface="Calibri"/>
                <a:cs typeface="Calibri"/>
              </a:rPr>
              <a:t>coordinate </a:t>
            </a:r>
            <a:r>
              <a:rPr sz="2600" dirty="0">
                <a:latin typeface="Calibri"/>
                <a:cs typeface="Calibri"/>
              </a:rPr>
              <a:t>with the  </a:t>
            </a:r>
            <a:r>
              <a:rPr sz="2600" spc="-15" dirty="0">
                <a:latin typeface="Calibri"/>
                <a:cs typeface="Calibri"/>
              </a:rPr>
              <a:t>program </a:t>
            </a:r>
            <a:r>
              <a:rPr sz="2600" spc="-10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ensure </a:t>
            </a:r>
            <a:r>
              <a:rPr sz="2600" spc="-15" dirty="0">
                <a:latin typeface="Calibri"/>
                <a:cs typeface="Calibri"/>
              </a:rPr>
              <a:t>caregivers </a:t>
            </a:r>
            <a:r>
              <a:rPr sz="2600" spc="-10" dirty="0">
                <a:latin typeface="Calibri"/>
                <a:cs typeface="Calibri"/>
              </a:rPr>
              <a:t>can </a:t>
            </a:r>
            <a:r>
              <a:rPr sz="2600" spc="-5" dirty="0">
                <a:latin typeface="Calibri"/>
                <a:cs typeface="Calibri"/>
              </a:rPr>
              <a:t>use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program.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OAA </a:t>
            </a:r>
            <a:r>
              <a:rPr sz="2600" dirty="0">
                <a:latin typeface="Calibri"/>
                <a:cs typeface="Calibri"/>
              </a:rPr>
              <a:t>also </a:t>
            </a:r>
            <a:r>
              <a:rPr sz="2600" spc="-10" dirty="0">
                <a:latin typeface="Calibri"/>
                <a:cs typeface="Calibri"/>
              </a:rPr>
              <a:t>requires coordination </a:t>
            </a:r>
            <a:r>
              <a:rPr sz="2600" dirty="0">
                <a:latin typeface="Calibri"/>
                <a:cs typeface="Calibri"/>
              </a:rPr>
              <a:t>with Title III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programs.</a:t>
            </a:r>
            <a:endParaRPr sz="2600">
              <a:latin typeface="Calibri"/>
              <a:cs typeface="Calibri"/>
            </a:endParaRPr>
          </a:p>
          <a:p>
            <a:pPr marL="355600" marR="65659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Area </a:t>
            </a:r>
            <a:r>
              <a:rPr sz="2600" spc="-5" dirty="0">
                <a:latin typeface="Calibri"/>
                <a:cs typeface="Calibri"/>
              </a:rPr>
              <a:t>Agencies on </a:t>
            </a:r>
            <a:r>
              <a:rPr sz="2600" dirty="0">
                <a:latin typeface="Calibri"/>
                <a:cs typeface="Calibri"/>
              </a:rPr>
              <a:t>Aging </a:t>
            </a:r>
            <a:r>
              <a:rPr sz="2600" spc="-10" dirty="0">
                <a:latin typeface="Calibri"/>
                <a:cs typeface="Calibri"/>
              </a:rPr>
              <a:t>can </a:t>
            </a:r>
            <a:r>
              <a:rPr sz="2600" spc="-5" dirty="0">
                <a:latin typeface="Calibri"/>
                <a:cs typeface="Calibri"/>
              </a:rPr>
              <a:t>assist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10" dirty="0">
                <a:latin typeface="Calibri"/>
                <a:cs typeface="Calibri"/>
              </a:rPr>
              <a:t>information </a:t>
            </a:r>
            <a:r>
              <a:rPr sz="2600" spc="-5" dirty="0">
                <a:latin typeface="Calibri"/>
                <a:cs typeface="Calibri"/>
              </a:rPr>
              <a:t>or  application assistance, trainings,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10" dirty="0">
                <a:latin typeface="Calibri"/>
                <a:cs typeface="Calibri"/>
              </a:rPr>
              <a:t>supplemental  </a:t>
            </a:r>
            <a:r>
              <a:rPr sz="2600" dirty="0">
                <a:latin typeface="Calibri"/>
                <a:cs typeface="Calibri"/>
              </a:rPr>
              <a:t>services</a:t>
            </a:r>
            <a:endParaRPr sz="2600">
              <a:latin typeface="Calibri"/>
              <a:cs typeface="Calibri"/>
            </a:endParaRPr>
          </a:p>
          <a:p>
            <a:pPr marL="355600" marR="168275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Do </a:t>
            </a:r>
            <a:r>
              <a:rPr sz="2600" spc="-15" dirty="0">
                <a:latin typeface="Calibri"/>
                <a:cs typeface="Calibri"/>
              </a:rPr>
              <a:t>you </a:t>
            </a:r>
            <a:r>
              <a:rPr sz="2600" spc="-5" dirty="0">
                <a:latin typeface="Calibri"/>
                <a:cs typeface="Calibri"/>
              </a:rPr>
              <a:t>currently </a:t>
            </a:r>
            <a:r>
              <a:rPr sz="2600" spc="-15" dirty="0">
                <a:latin typeface="Calibri"/>
                <a:cs typeface="Calibri"/>
              </a:rPr>
              <a:t>coordinate </a:t>
            </a:r>
            <a:r>
              <a:rPr sz="2600" dirty="0">
                <a:latin typeface="Calibri"/>
                <a:cs typeface="Calibri"/>
              </a:rPr>
              <a:t>with the AAA </a:t>
            </a:r>
            <a:r>
              <a:rPr sz="2600" spc="-5" dirty="0">
                <a:latin typeface="Calibri"/>
                <a:cs typeface="Calibri"/>
              </a:rPr>
              <a:t>responsible </a:t>
            </a:r>
            <a:r>
              <a:rPr sz="2600" spc="-25" dirty="0">
                <a:latin typeface="Calibri"/>
                <a:cs typeface="Calibri"/>
              </a:rPr>
              <a:t>for  </a:t>
            </a:r>
            <a:r>
              <a:rPr sz="2600" spc="-15" dirty="0">
                <a:latin typeface="Calibri"/>
                <a:cs typeface="Calibri"/>
              </a:rPr>
              <a:t>your </a:t>
            </a:r>
            <a:r>
              <a:rPr sz="2600" spc="-5" dirty="0">
                <a:latin typeface="Calibri"/>
                <a:cs typeface="Calibri"/>
              </a:rPr>
              <a:t>planning </a:t>
            </a:r>
            <a:r>
              <a:rPr sz="2600" dirty="0">
                <a:latin typeface="Calibri"/>
                <a:cs typeface="Calibri"/>
              </a:rPr>
              <a:t>and service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area?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69086"/>
            <a:ext cx="230505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00529B"/>
                </a:solidFill>
              </a:rPr>
              <a:t>Remember…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9939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/>
              <a:t>Program </a:t>
            </a:r>
            <a:r>
              <a:rPr dirty="0"/>
              <a:t>services </a:t>
            </a:r>
            <a:r>
              <a:rPr spc="-10" dirty="0"/>
              <a:t>are </a:t>
            </a:r>
            <a:r>
              <a:rPr spc="-25" dirty="0"/>
              <a:t>for </a:t>
            </a:r>
            <a:r>
              <a:rPr dirty="0"/>
              <a:t>the </a:t>
            </a:r>
            <a:r>
              <a:rPr b="1" spc="-10" dirty="0">
                <a:latin typeface="Calibri"/>
                <a:cs typeface="Calibri"/>
              </a:rPr>
              <a:t>caregiver</a:t>
            </a:r>
            <a:r>
              <a:rPr spc="-10" dirty="0"/>
              <a:t>; </a:t>
            </a:r>
            <a:r>
              <a:rPr spc="-5" dirty="0"/>
              <a:t>not </a:t>
            </a:r>
            <a:r>
              <a:rPr spc="-25" dirty="0"/>
              <a:t>for </a:t>
            </a:r>
            <a:r>
              <a:rPr dirty="0"/>
              <a:t>the elder  who </a:t>
            </a:r>
            <a:r>
              <a:rPr spc="-5" dirty="0"/>
              <a:t>receives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care.</a:t>
            </a: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While </a:t>
            </a:r>
            <a:r>
              <a:rPr spc="-5" dirty="0"/>
              <a:t>there </a:t>
            </a:r>
            <a:r>
              <a:rPr spc="-15" dirty="0"/>
              <a:t>may </a:t>
            </a:r>
            <a:r>
              <a:rPr spc="-5" dirty="0"/>
              <a:t>be </a:t>
            </a:r>
            <a:r>
              <a:rPr dirty="0"/>
              <a:t>a </a:t>
            </a:r>
            <a:r>
              <a:rPr spc="-5" dirty="0"/>
              <a:t>need </a:t>
            </a:r>
            <a:r>
              <a:rPr spc="-15" dirty="0"/>
              <a:t>to </a:t>
            </a:r>
            <a:r>
              <a:rPr spc="-5" dirty="0"/>
              <a:t>find </a:t>
            </a:r>
            <a:r>
              <a:rPr dirty="0"/>
              <a:t>a </a:t>
            </a:r>
            <a:r>
              <a:rPr spc="-10" dirty="0"/>
              <a:t>caregiver </a:t>
            </a:r>
            <a:r>
              <a:rPr spc="-30" dirty="0"/>
              <a:t>for </a:t>
            </a:r>
            <a:r>
              <a:rPr dirty="0"/>
              <a:t>a  </a:t>
            </a:r>
            <a:r>
              <a:rPr spc="-10" dirty="0"/>
              <a:t>person </a:t>
            </a:r>
            <a:r>
              <a:rPr dirty="0"/>
              <a:t>who </a:t>
            </a:r>
            <a:r>
              <a:rPr spc="-5" dirty="0"/>
              <a:t>lives </a:t>
            </a:r>
            <a:r>
              <a:rPr dirty="0"/>
              <a:t>alone and </a:t>
            </a:r>
            <a:r>
              <a:rPr spc="-5" dirty="0"/>
              <a:t>does not </a:t>
            </a:r>
            <a:r>
              <a:rPr spc="-20" dirty="0"/>
              <a:t>have </a:t>
            </a:r>
            <a:r>
              <a:rPr dirty="0"/>
              <a:t>a </a:t>
            </a:r>
            <a:r>
              <a:rPr spc="-10" dirty="0"/>
              <a:t>family  </a:t>
            </a:r>
            <a:r>
              <a:rPr spc="-30" dirty="0"/>
              <a:t>caregiver, </a:t>
            </a:r>
            <a:r>
              <a:rPr dirty="0"/>
              <a:t>a </a:t>
            </a:r>
            <a:r>
              <a:rPr spc="-15" dirty="0"/>
              <a:t>grantee </a:t>
            </a:r>
            <a:r>
              <a:rPr spc="-5" dirty="0">
                <a:solidFill>
                  <a:srgbClr val="FF0000"/>
                </a:solidFill>
              </a:rPr>
              <a:t>cannot </a:t>
            </a:r>
            <a:r>
              <a:rPr spc="-10" dirty="0">
                <a:solidFill>
                  <a:srgbClr val="FF0000"/>
                </a:solidFill>
              </a:rPr>
              <a:t>hire </a:t>
            </a:r>
            <a:r>
              <a:rPr dirty="0">
                <a:solidFill>
                  <a:srgbClr val="FF0000"/>
                </a:solidFill>
              </a:rPr>
              <a:t>a </a:t>
            </a:r>
            <a:r>
              <a:rPr spc="-10" dirty="0">
                <a:solidFill>
                  <a:srgbClr val="FF0000"/>
                </a:solidFill>
              </a:rPr>
              <a:t>caregiver </a:t>
            </a:r>
            <a:r>
              <a:rPr spc="-25" dirty="0">
                <a:solidFill>
                  <a:srgbClr val="FF0000"/>
                </a:solidFill>
              </a:rPr>
              <a:t>for </a:t>
            </a:r>
            <a:r>
              <a:rPr dirty="0">
                <a:solidFill>
                  <a:srgbClr val="FF0000"/>
                </a:solidFill>
              </a:rPr>
              <a:t>them with  their Title </a:t>
            </a:r>
            <a:r>
              <a:rPr spc="-5" dirty="0">
                <a:solidFill>
                  <a:srgbClr val="FF0000"/>
                </a:solidFill>
              </a:rPr>
              <a:t>VI </a:t>
            </a:r>
            <a:r>
              <a:rPr spc="-20" dirty="0">
                <a:solidFill>
                  <a:srgbClr val="FF0000"/>
                </a:solidFill>
              </a:rPr>
              <a:t>Part </a:t>
            </a:r>
            <a:r>
              <a:rPr dirty="0">
                <a:solidFill>
                  <a:srgbClr val="FF0000"/>
                </a:solidFill>
              </a:rPr>
              <a:t>C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funds.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69086"/>
            <a:ext cx="325437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529B"/>
                </a:solidFill>
              </a:rPr>
              <a:t>Quality</a:t>
            </a:r>
            <a:r>
              <a:rPr spc="-45" dirty="0">
                <a:solidFill>
                  <a:srgbClr val="00529B"/>
                </a:solidFill>
              </a:rPr>
              <a:t> </a:t>
            </a:r>
            <a:r>
              <a:rPr spc="-15" dirty="0">
                <a:solidFill>
                  <a:srgbClr val="00529B"/>
                </a:solidFill>
              </a:rPr>
              <a:t>Assurance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000453"/>
            <a:ext cx="7969884" cy="3588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Quality </a:t>
            </a:r>
            <a:r>
              <a:rPr sz="2000" spc="-5" dirty="0">
                <a:latin typeface="Calibri"/>
                <a:cs typeface="Calibri"/>
              </a:rPr>
              <a:t>assurance can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used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many </a:t>
            </a:r>
            <a:r>
              <a:rPr sz="2000" dirty="0">
                <a:latin typeface="Calibri"/>
                <a:cs typeface="Calibri"/>
              </a:rPr>
              <a:t>purposes, including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program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management, </a:t>
            </a:r>
            <a:r>
              <a:rPr sz="2000" spc="-15" dirty="0">
                <a:latin typeface="Calibri"/>
                <a:cs typeface="Calibri"/>
              </a:rPr>
              <a:t>program </a:t>
            </a:r>
            <a:r>
              <a:rPr sz="2000" spc="-10" dirty="0">
                <a:latin typeface="Calibri"/>
                <a:cs typeface="Calibri"/>
              </a:rPr>
              <a:t>improvement,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accountability.</a:t>
            </a:r>
            <a:endParaRPr sz="2000">
              <a:latin typeface="Calibri"/>
              <a:cs typeface="Calibri"/>
            </a:endParaRPr>
          </a:p>
          <a:p>
            <a:pPr marL="355600" marR="16129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Quality </a:t>
            </a:r>
            <a:r>
              <a:rPr sz="2000" spc="-5" dirty="0">
                <a:latin typeface="Calibri"/>
                <a:cs typeface="Calibri"/>
              </a:rPr>
              <a:t>assurance can help </a:t>
            </a:r>
            <a:r>
              <a:rPr sz="2000" spc="-10" dirty="0">
                <a:latin typeface="Calibri"/>
                <a:cs typeface="Calibri"/>
              </a:rPr>
              <a:t>you </a:t>
            </a:r>
            <a:r>
              <a:rPr sz="2000" dirty="0">
                <a:latin typeface="Calibri"/>
                <a:cs typeface="Calibri"/>
              </a:rPr>
              <a:t>decide if </a:t>
            </a:r>
            <a:r>
              <a:rPr sz="2000" spc="-10" dirty="0">
                <a:latin typeface="Calibri"/>
                <a:cs typeface="Calibri"/>
              </a:rPr>
              <a:t>you are providing </a:t>
            </a:r>
            <a:r>
              <a:rPr sz="2000" spc="-5" dirty="0">
                <a:latin typeface="Calibri"/>
                <a:cs typeface="Calibri"/>
              </a:rPr>
              <a:t>timely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15" dirty="0">
                <a:latin typeface="Calibri"/>
                <a:cs typeface="Calibri"/>
              </a:rPr>
              <a:t>relevant </a:t>
            </a:r>
            <a:r>
              <a:rPr sz="2000" dirty="0">
                <a:latin typeface="Calibri"/>
                <a:cs typeface="Calibri"/>
              </a:rPr>
              <a:t>services, if </a:t>
            </a:r>
            <a:r>
              <a:rPr sz="2000" spc="-5" dirty="0">
                <a:latin typeface="Calibri"/>
                <a:cs typeface="Calibri"/>
              </a:rPr>
              <a:t>your </a:t>
            </a:r>
            <a:r>
              <a:rPr sz="2000" dirty="0">
                <a:latin typeface="Calibri"/>
                <a:cs typeface="Calibri"/>
              </a:rPr>
              <a:t>services </a:t>
            </a:r>
            <a:r>
              <a:rPr sz="2000" spc="-10" dirty="0">
                <a:latin typeface="Calibri"/>
                <a:cs typeface="Calibri"/>
              </a:rPr>
              <a:t>are improving </a:t>
            </a:r>
            <a:r>
              <a:rPr sz="2000" dirty="0">
                <a:latin typeface="Calibri"/>
                <a:cs typeface="Calibri"/>
              </a:rPr>
              <a:t>the quality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life for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family caregivers </a:t>
            </a:r>
            <a:r>
              <a:rPr sz="2000" dirty="0">
                <a:latin typeface="Calibri"/>
                <a:cs typeface="Calibri"/>
              </a:rPr>
              <a:t>and the </a:t>
            </a:r>
            <a:r>
              <a:rPr sz="2000" spc="-10" dirty="0">
                <a:latin typeface="Calibri"/>
                <a:cs typeface="Calibri"/>
              </a:rPr>
              <a:t>areas </a:t>
            </a:r>
            <a:r>
              <a:rPr sz="2000" dirty="0">
                <a:latin typeface="Calibri"/>
                <a:cs typeface="Calibri"/>
              </a:rPr>
              <a:t>in which </a:t>
            </a:r>
            <a:r>
              <a:rPr sz="2000" spc="-10" dirty="0">
                <a:latin typeface="Calibri"/>
                <a:cs typeface="Calibri"/>
              </a:rPr>
              <a:t>you </a:t>
            </a:r>
            <a:r>
              <a:rPr sz="2000" spc="-5" dirty="0">
                <a:latin typeface="Calibri"/>
                <a:cs typeface="Calibri"/>
              </a:rPr>
              <a:t>can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improve.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using regular </a:t>
            </a:r>
            <a:r>
              <a:rPr sz="2000" dirty="0">
                <a:latin typeface="Calibri"/>
                <a:cs typeface="Calibri"/>
              </a:rPr>
              <a:t>quality </a:t>
            </a:r>
            <a:r>
              <a:rPr sz="2000" spc="-5" dirty="0">
                <a:latin typeface="Calibri"/>
                <a:cs typeface="Calibri"/>
              </a:rPr>
              <a:t>assurance measures, </a:t>
            </a:r>
            <a:r>
              <a:rPr sz="2000" spc="-10" dirty="0">
                <a:latin typeface="Calibri"/>
                <a:cs typeface="Calibri"/>
              </a:rPr>
              <a:t>you </a:t>
            </a:r>
            <a:r>
              <a:rPr sz="2000" spc="-5" dirty="0">
                <a:latin typeface="Calibri"/>
                <a:cs typeface="Calibri"/>
              </a:rPr>
              <a:t>can help </a:t>
            </a:r>
            <a:r>
              <a:rPr sz="2000" spc="-10" dirty="0">
                <a:latin typeface="Calibri"/>
                <a:cs typeface="Calibri"/>
              </a:rPr>
              <a:t>ensure you are  providing </a:t>
            </a:r>
            <a:r>
              <a:rPr sz="2000" dirty="0">
                <a:latin typeface="Calibri"/>
                <a:cs typeface="Calibri"/>
              </a:rPr>
              <a:t>quality </a:t>
            </a:r>
            <a:r>
              <a:rPr sz="2000" spc="-10" dirty="0">
                <a:latin typeface="Calibri"/>
                <a:cs typeface="Calibri"/>
              </a:rPr>
              <a:t>family caregiver </a:t>
            </a:r>
            <a:r>
              <a:rPr sz="2000" spc="-5" dirty="0">
                <a:latin typeface="Calibri"/>
                <a:cs typeface="Calibri"/>
              </a:rPr>
              <a:t>support </a:t>
            </a:r>
            <a:r>
              <a:rPr sz="2000" dirty="0">
                <a:latin typeface="Calibri"/>
                <a:cs typeface="Calibri"/>
              </a:rPr>
              <a:t>services </a:t>
            </a:r>
            <a:r>
              <a:rPr sz="2000" spc="-5" dirty="0">
                <a:latin typeface="Calibri"/>
                <a:cs typeface="Calibri"/>
              </a:rPr>
              <a:t>that meet </a:t>
            </a:r>
            <a:r>
              <a:rPr sz="2000" dirty="0">
                <a:latin typeface="Calibri"/>
                <a:cs typeface="Calibri"/>
              </a:rPr>
              <a:t>the needs </a:t>
            </a:r>
            <a:r>
              <a:rPr sz="2000" spc="-5" dirty="0">
                <a:latin typeface="Calibri"/>
                <a:cs typeface="Calibri"/>
              </a:rPr>
              <a:t>of  your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caregivers.</a:t>
            </a:r>
            <a:endParaRPr sz="20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Because of the </a:t>
            </a:r>
            <a:r>
              <a:rPr sz="2000" spc="-10" dirty="0">
                <a:latin typeface="Calibri"/>
                <a:cs typeface="Calibri"/>
              </a:rPr>
              <a:t>diversity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programs, </a:t>
            </a:r>
            <a:r>
              <a:rPr sz="2000" dirty="0">
                <a:latin typeface="Calibri"/>
                <a:cs typeface="Calibri"/>
              </a:rPr>
              <a:t>no </a:t>
            </a:r>
            <a:r>
              <a:rPr sz="2000" spc="-5" dirty="0">
                <a:latin typeface="Calibri"/>
                <a:cs typeface="Calibri"/>
              </a:rPr>
              <a:t>single approach </a:t>
            </a:r>
            <a:r>
              <a:rPr sz="2000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set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criteria</a:t>
            </a:r>
            <a:endParaRPr sz="20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quality </a:t>
            </a:r>
            <a:r>
              <a:rPr sz="2000" spc="-5" dirty="0">
                <a:latin typeface="Calibri"/>
                <a:cs typeface="Calibri"/>
              </a:rPr>
              <a:t>assurance will </a:t>
            </a:r>
            <a:r>
              <a:rPr sz="2000" dirty="0">
                <a:latin typeface="Calibri"/>
                <a:cs typeface="Calibri"/>
              </a:rPr>
              <a:t>apply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programs.</a:t>
            </a:r>
            <a:endParaRPr sz="200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  <a:spcBef>
                <a:spcPts val="439"/>
              </a:spcBef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15" dirty="0">
                <a:latin typeface="Calibri"/>
                <a:cs typeface="Calibri"/>
              </a:rPr>
              <a:t>Review </a:t>
            </a:r>
            <a:r>
              <a:rPr sz="1800" spc="-10" dirty="0">
                <a:latin typeface="Calibri"/>
                <a:cs typeface="Calibri"/>
              </a:rPr>
              <a:t>Steps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Developing Quality</a:t>
            </a:r>
            <a:r>
              <a:rPr sz="1800" spc="-1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Assurance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69086"/>
            <a:ext cx="621855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00529B"/>
                </a:solidFill>
              </a:rPr>
              <a:t>Keeping </a:t>
            </a:r>
            <a:r>
              <a:rPr spc="-55" dirty="0">
                <a:solidFill>
                  <a:srgbClr val="00529B"/>
                </a:solidFill>
              </a:rPr>
              <a:t>Track </a:t>
            </a:r>
            <a:r>
              <a:rPr spc="-5" dirty="0">
                <a:solidFill>
                  <a:srgbClr val="00529B"/>
                </a:solidFill>
              </a:rPr>
              <a:t>of Services</a:t>
            </a:r>
            <a:r>
              <a:rPr spc="110" dirty="0">
                <a:solidFill>
                  <a:srgbClr val="00529B"/>
                </a:solidFill>
              </a:rPr>
              <a:t> </a:t>
            </a:r>
            <a:r>
              <a:rPr spc="-15" dirty="0">
                <a:solidFill>
                  <a:srgbClr val="00529B"/>
                </a:solidFill>
              </a:rPr>
              <a:t>Provided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000453"/>
            <a:ext cx="8007350" cy="2587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Keeping </a:t>
            </a:r>
            <a:r>
              <a:rPr sz="2000" spc="-10" dirty="0">
                <a:latin typeface="Calibri"/>
                <a:cs typeface="Calibri"/>
              </a:rPr>
              <a:t>track </a:t>
            </a:r>
            <a:r>
              <a:rPr sz="2000" dirty="0">
                <a:latin typeface="Calibri"/>
                <a:cs typeface="Calibri"/>
              </a:rPr>
              <a:t>of the </a:t>
            </a:r>
            <a:r>
              <a:rPr sz="2000" spc="-5" dirty="0">
                <a:latin typeface="Calibri"/>
                <a:cs typeface="Calibri"/>
              </a:rPr>
              <a:t>elders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caregivers </a:t>
            </a:r>
            <a:r>
              <a:rPr sz="2000" spc="-5" dirty="0">
                <a:latin typeface="Calibri"/>
                <a:cs typeface="Calibri"/>
              </a:rPr>
              <a:t>who participate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your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is an </a:t>
            </a:r>
            <a:r>
              <a:rPr sz="2000" spc="-5" dirty="0">
                <a:latin typeface="Calibri"/>
                <a:cs typeface="Calibri"/>
              </a:rPr>
              <a:t>essential </a:t>
            </a:r>
            <a:r>
              <a:rPr sz="2000" dirty="0">
                <a:latin typeface="Calibri"/>
                <a:cs typeface="Calibri"/>
              </a:rPr>
              <a:t>part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Title VI </a:t>
            </a:r>
            <a:r>
              <a:rPr sz="2000" spc="-10" dirty="0">
                <a:latin typeface="Calibri"/>
                <a:cs typeface="Calibri"/>
              </a:rPr>
              <a:t>Director’s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job.</a:t>
            </a:r>
            <a:endParaRPr sz="2000">
              <a:latin typeface="Calibri"/>
              <a:cs typeface="Calibri"/>
            </a:endParaRPr>
          </a:p>
          <a:p>
            <a:pPr marL="355600" marR="64833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records you </a:t>
            </a:r>
            <a:r>
              <a:rPr sz="2000" spc="-15" dirty="0">
                <a:latin typeface="Calibri"/>
                <a:cs typeface="Calibri"/>
              </a:rPr>
              <a:t>keep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a daily </a:t>
            </a:r>
            <a:r>
              <a:rPr sz="2000" spc="-5" dirty="0">
                <a:latin typeface="Calibri"/>
                <a:cs typeface="Calibri"/>
              </a:rPr>
              <a:t>basis will become </a:t>
            </a:r>
            <a:r>
              <a:rPr sz="2000" dirty="0">
                <a:latin typeface="Calibri"/>
                <a:cs typeface="Calibri"/>
              </a:rPr>
              <a:t>the annual </a:t>
            </a:r>
            <a:r>
              <a:rPr sz="2000" spc="-5" dirty="0">
                <a:latin typeface="Calibri"/>
                <a:cs typeface="Calibri"/>
              </a:rPr>
              <a:t>report  </a:t>
            </a:r>
            <a:r>
              <a:rPr sz="2000" spc="-10" dirty="0">
                <a:latin typeface="Calibri"/>
                <a:cs typeface="Calibri"/>
              </a:rPr>
              <a:t>required </a:t>
            </a:r>
            <a:r>
              <a:rPr sz="2000" spc="-5" dirty="0">
                <a:latin typeface="Calibri"/>
                <a:cs typeface="Calibri"/>
              </a:rPr>
              <a:t>by your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grant.</a:t>
            </a:r>
            <a:endParaRPr sz="2000">
              <a:latin typeface="Calibri"/>
              <a:cs typeface="Calibri"/>
            </a:endParaRPr>
          </a:p>
          <a:p>
            <a:pPr marL="355600" marR="15049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Having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good </a:t>
            </a:r>
            <a:r>
              <a:rPr sz="2000" spc="-20" dirty="0">
                <a:latin typeface="Calibri"/>
                <a:cs typeface="Calibri"/>
              </a:rPr>
              <a:t>way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keep </a:t>
            </a:r>
            <a:r>
              <a:rPr sz="2000" spc="-10" dirty="0">
                <a:latin typeface="Calibri"/>
                <a:cs typeface="Calibri"/>
              </a:rPr>
              <a:t>track </a:t>
            </a:r>
            <a:r>
              <a:rPr sz="2000" dirty="0">
                <a:latin typeface="Calibri"/>
                <a:cs typeface="Calibri"/>
              </a:rPr>
              <a:t>of each </a:t>
            </a:r>
            <a:r>
              <a:rPr sz="2000" spc="-10" dirty="0">
                <a:latin typeface="Calibri"/>
                <a:cs typeface="Calibri"/>
              </a:rPr>
              <a:t>caregiver </a:t>
            </a:r>
            <a:r>
              <a:rPr sz="2000" dirty="0">
                <a:latin typeface="Calibri"/>
                <a:cs typeface="Calibri"/>
              </a:rPr>
              <a:t>who </a:t>
            </a:r>
            <a:r>
              <a:rPr sz="2000" spc="-10" dirty="0">
                <a:latin typeface="Calibri"/>
                <a:cs typeface="Calibri"/>
              </a:rPr>
              <a:t>receives </a:t>
            </a:r>
            <a:r>
              <a:rPr sz="2000" dirty="0">
                <a:latin typeface="Calibri"/>
                <a:cs typeface="Calibri"/>
              </a:rPr>
              <a:t>services,  which services </a:t>
            </a:r>
            <a:r>
              <a:rPr sz="2000" spc="-5" dirty="0">
                <a:latin typeface="Calibri"/>
                <a:cs typeface="Calibri"/>
              </a:rPr>
              <a:t>they </a:t>
            </a:r>
            <a:r>
              <a:rPr sz="2000" spc="-10" dirty="0">
                <a:latin typeface="Calibri"/>
                <a:cs typeface="Calibri"/>
              </a:rPr>
              <a:t>received,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frequency will help </a:t>
            </a:r>
            <a:r>
              <a:rPr sz="2000" spc="-10" dirty="0">
                <a:latin typeface="Calibri"/>
                <a:cs typeface="Calibri"/>
              </a:rPr>
              <a:t>you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apply </a:t>
            </a:r>
            <a:r>
              <a:rPr sz="2000" spc="-20" dirty="0">
                <a:latin typeface="Calibri"/>
                <a:cs typeface="Calibri"/>
              </a:rPr>
              <a:t>for  </a:t>
            </a:r>
            <a:r>
              <a:rPr sz="2000" spc="-10" dirty="0">
                <a:latin typeface="Calibri"/>
                <a:cs typeface="Calibri"/>
              </a:rPr>
              <a:t>grants, contact </a:t>
            </a:r>
            <a:r>
              <a:rPr sz="2000" dirty="0">
                <a:latin typeface="Calibri"/>
                <a:cs typeface="Calibri"/>
              </a:rPr>
              <a:t>service </a:t>
            </a:r>
            <a:r>
              <a:rPr sz="2000" spc="-15" dirty="0">
                <a:latin typeface="Calibri"/>
                <a:cs typeface="Calibri"/>
              </a:rPr>
              <a:t>providers </a:t>
            </a:r>
            <a:r>
              <a:rPr sz="2000" dirty="0">
                <a:latin typeface="Calibri"/>
                <a:cs typeface="Calibri"/>
              </a:rPr>
              <a:t>about </a:t>
            </a:r>
            <a:r>
              <a:rPr sz="2000" spc="-5" dirty="0">
                <a:latin typeface="Calibri"/>
                <a:cs typeface="Calibri"/>
              </a:rPr>
              <a:t>needs,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keep </a:t>
            </a:r>
            <a:r>
              <a:rPr sz="2000" spc="-10" dirty="0">
                <a:latin typeface="Calibri"/>
                <a:cs typeface="Calibri"/>
              </a:rPr>
              <a:t>track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 number </a:t>
            </a:r>
            <a:r>
              <a:rPr sz="2000" spc="-5" dirty="0">
                <a:latin typeface="Calibri"/>
                <a:cs typeface="Calibri"/>
              </a:rPr>
              <a:t>of participants your </a:t>
            </a:r>
            <a:r>
              <a:rPr sz="2000" spc="-15" dirty="0">
                <a:latin typeface="Calibri"/>
                <a:cs typeface="Calibri"/>
              </a:rPr>
              <a:t>grant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serving.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055" y="921511"/>
            <a:ext cx="416623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529B"/>
                </a:solidFill>
              </a:rPr>
              <a:t>Reporting: </a:t>
            </a:r>
            <a:r>
              <a:rPr spc="-15" dirty="0">
                <a:solidFill>
                  <a:srgbClr val="00529B"/>
                </a:solidFill>
              </a:rPr>
              <a:t>Current</a:t>
            </a:r>
            <a:r>
              <a:rPr spc="-30" dirty="0">
                <a:solidFill>
                  <a:srgbClr val="00529B"/>
                </a:solidFill>
              </a:rPr>
              <a:t> </a:t>
            </a:r>
            <a:r>
              <a:rPr spc="-5" dirty="0">
                <a:solidFill>
                  <a:srgbClr val="00529B"/>
                </a:solidFill>
              </a:rPr>
              <a:t>PPR</a:t>
            </a:r>
          </a:p>
        </p:txBody>
      </p:sp>
      <p:sp>
        <p:nvSpPr>
          <p:cNvPr id="3" name="object 3" descr="Title VI, Part C Report. A. Staffing Information B. Caregiver Support Services. "/>
          <p:cNvSpPr/>
          <p:nvPr/>
        </p:nvSpPr>
        <p:spPr>
          <a:xfrm>
            <a:off x="1552955" y="1525524"/>
            <a:ext cx="5559552" cy="5042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69086"/>
            <a:ext cx="540258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>
                <a:solidFill>
                  <a:srgbClr val="00529B"/>
                </a:solidFill>
              </a:rPr>
              <a:t>Why </a:t>
            </a:r>
            <a:r>
              <a:rPr spc="-5" dirty="0">
                <a:solidFill>
                  <a:srgbClr val="00529B"/>
                </a:solidFill>
              </a:rPr>
              <a:t>is the PPR being</a:t>
            </a:r>
            <a:r>
              <a:rPr spc="10" dirty="0">
                <a:solidFill>
                  <a:srgbClr val="00529B"/>
                </a:solidFill>
              </a:rPr>
              <a:t> </a:t>
            </a:r>
            <a:r>
              <a:rPr spc="-15" dirty="0">
                <a:solidFill>
                  <a:srgbClr val="00529B"/>
                </a:solidFill>
              </a:rPr>
              <a:t>updated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97405"/>
            <a:ext cx="8038465" cy="3227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827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Administration </a:t>
            </a:r>
            <a:r>
              <a:rPr sz="2500" spc="-25" dirty="0">
                <a:latin typeface="Calibri"/>
                <a:cs typeface="Calibri"/>
              </a:rPr>
              <a:t>for </a:t>
            </a:r>
            <a:r>
              <a:rPr sz="2500" spc="-5" dirty="0">
                <a:latin typeface="Calibri"/>
                <a:cs typeface="Calibri"/>
              </a:rPr>
              <a:t>Community Living </a:t>
            </a:r>
            <a:r>
              <a:rPr sz="2500" spc="-15" dirty="0">
                <a:latin typeface="Calibri"/>
                <a:cs typeface="Calibri"/>
              </a:rPr>
              <a:t>(ACL </a:t>
            </a:r>
            <a:r>
              <a:rPr sz="2500" spc="-10" dirty="0">
                <a:latin typeface="Calibri"/>
                <a:cs typeface="Calibri"/>
              </a:rPr>
              <a:t>heard </a:t>
            </a:r>
            <a:r>
              <a:rPr sz="2500" spc="-15" dirty="0">
                <a:latin typeface="Calibri"/>
                <a:cs typeface="Calibri"/>
              </a:rPr>
              <a:t>many  </a:t>
            </a:r>
            <a:r>
              <a:rPr sz="2500" dirty="0">
                <a:latin typeface="Calibri"/>
                <a:cs typeface="Calibri"/>
              </a:rPr>
              <a:t>tribal leader </a:t>
            </a:r>
            <a:r>
              <a:rPr sz="2500" spc="-15" dirty="0">
                <a:latin typeface="Calibri"/>
                <a:cs typeface="Calibri"/>
              </a:rPr>
              <a:t>express </a:t>
            </a:r>
            <a:r>
              <a:rPr sz="2500" spc="-10" dirty="0">
                <a:latin typeface="Calibri"/>
                <a:cs typeface="Calibri"/>
              </a:rPr>
              <a:t>how important </a:t>
            </a:r>
            <a:r>
              <a:rPr sz="2500" spc="-20" dirty="0">
                <a:latin typeface="Calibri"/>
                <a:cs typeface="Calibri"/>
              </a:rPr>
              <a:t>data </a:t>
            </a:r>
            <a:r>
              <a:rPr sz="2500" spc="-5" dirty="0">
                <a:latin typeface="Calibri"/>
                <a:cs typeface="Calibri"/>
              </a:rPr>
              <a:t>is in Indian  Country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ACL </a:t>
            </a:r>
            <a:r>
              <a:rPr sz="2500" spc="-10" dirty="0">
                <a:latin typeface="Calibri"/>
                <a:cs typeface="Calibri"/>
              </a:rPr>
              <a:t>heard </a:t>
            </a:r>
            <a:r>
              <a:rPr sz="2500" spc="-5" dirty="0">
                <a:latin typeface="Calibri"/>
                <a:cs typeface="Calibri"/>
              </a:rPr>
              <a:t>the need </a:t>
            </a:r>
            <a:r>
              <a:rPr sz="2500" spc="-25" dirty="0">
                <a:latin typeface="Calibri"/>
                <a:cs typeface="Calibri"/>
              </a:rPr>
              <a:t>for </a:t>
            </a:r>
            <a:r>
              <a:rPr sz="2500" spc="-10" dirty="0">
                <a:latin typeface="Calibri"/>
                <a:cs typeface="Calibri"/>
              </a:rPr>
              <a:t>consistency </a:t>
            </a:r>
            <a:r>
              <a:rPr sz="2500" spc="-5" dirty="0">
                <a:latin typeface="Calibri"/>
                <a:cs typeface="Calibri"/>
              </a:rPr>
              <a:t>in terms and </a:t>
            </a:r>
            <a:r>
              <a:rPr sz="2500" spc="-10" dirty="0">
                <a:latin typeface="Calibri"/>
                <a:cs typeface="Calibri"/>
              </a:rPr>
              <a:t>definitions  </a:t>
            </a:r>
            <a:r>
              <a:rPr sz="2500" spc="-25" dirty="0">
                <a:latin typeface="Calibri"/>
                <a:cs typeface="Calibri"/>
              </a:rPr>
              <a:t>for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Title </a:t>
            </a:r>
            <a:r>
              <a:rPr sz="2500" spc="-5" dirty="0">
                <a:latin typeface="Calibri"/>
                <a:cs typeface="Calibri"/>
              </a:rPr>
              <a:t>III and </a:t>
            </a:r>
            <a:r>
              <a:rPr sz="2500" spc="-10" dirty="0">
                <a:latin typeface="Calibri"/>
                <a:cs typeface="Calibri"/>
              </a:rPr>
              <a:t>Title </a:t>
            </a:r>
            <a:r>
              <a:rPr sz="2500" spc="-5" dirty="0">
                <a:latin typeface="Calibri"/>
                <a:cs typeface="Calibri"/>
              </a:rPr>
              <a:t>VI</a:t>
            </a:r>
            <a:r>
              <a:rPr sz="2500" spc="5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Programs</a:t>
            </a:r>
            <a:endParaRPr sz="2500">
              <a:latin typeface="Calibri"/>
              <a:cs typeface="Calibri"/>
            </a:endParaRPr>
          </a:p>
          <a:p>
            <a:pPr marL="355600" marR="6540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ACL wanted </a:t>
            </a:r>
            <a:r>
              <a:rPr sz="2500" spc="-10" dirty="0">
                <a:latin typeface="Calibri"/>
                <a:cs typeface="Calibri"/>
              </a:rPr>
              <a:t>to streamline </a:t>
            </a:r>
            <a:r>
              <a:rPr sz="2500" spc="-20" dirty="0">
                <a:latin typeface="Calibri"/>
                <a:cs typeface="Calibri"/>
              </a:rPr>
              <a:t>data </a:t>
            </a:r>
            <a:r>
              <a:rPr sz="2500" spc="-5" dirty="0">
                <a:latin typeface="Calibri"/>
                <a:cs typeface="Calibri"/>
              </a:rPr>
              <a:t>collection being done in the  PPR </a:t>
            </a:r>
            <a:r>
              <a:rPr sz="2500" dirty="0">
                <a:latin typeface="Calibri"/>
                <a:cs typeface="Calibri"/>
              </a:rPr>
              <a:t>with </a:t>
            </a:r>
            <a:r>
              <a:rPr sz="2500" spc="-20" dirty="0">
                <a:latin typeface="Calibri"/>
                <a:cs typeface="Calibri"/>
              </a:rPr>
              <a:t>data </a:t>
            </a:r>
            <a:r>
              <a:rPr sz="2500" spc="-10" dirty="0">
                <a:latin typeface="Calibri"/>
                <a:cs typeface="Calibri"/>
              </a:rPr>
              <a:t>collected </a:t>
            </a:r>
            <a:r>
              <a:rPr sz="2500" spc="-15" dirty="0">
                <a:latin typeface="Calibri"/>
                <a:cs typeface="Calibri"/>
              </a:rPr>
              <a:t>from </a:t>
            </a:r>
            <a:r>
              <a:rPr sz="2500" spc="-5" dirty="0">
                <a:latin typeface="Calibri"/>
                <a:cs typeface="Calibri"/>
              </a:rPr>
              <a:t>the UND Needs Assessment  and the </a:t>
            </a:r>
            <a:r>
              <a:rPr sz="2500" spc="-10" dirty="0">
                <a:latin typeface="Calibri"/>
                <a:cs typeface="Calibri"/>
              </a:rPr>
              <a:t>n4a </a:t>
            </a:r>
            <a:r>
              <a:rPr sz="2500" spc="-5" dirty="0">
                <a:latin typeface="Calibri"/>
                <a:cs typeface="Calibri"/>
              </a:rPr>
              <a:t>Title VI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survey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69086"/>
            <a:ext cx="435419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529B"/>
                </a:solidFill>
              </a:rPr>
              <a:t>Planning and</a:t>
            </a:r>
            <a:r>
              <a:rPr spc="-40" dirty="0">
                <a:solidFill>
                  <a:srgbClr val="00529B"/>
                </a:solidFill>
              </a:rPr>
              <a:t> </a:t>
            </a:r>
            <a:r>
              <a:rPr spc="-15" dirty="0">
                <a:solidFill>
                  <a:srgbClr val="00529B"/>
                </a:solidFill>
              </a:rPr>
              <a:t>Organizing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39709"/>
            <a:ext cx="7838440" cy="39287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Identify </a:t>
            </a:r>
            <a:r>
              <a:rPr sz="2000" spc="-10" dirty="0">
                <a:latin typeface="Calibri"/>
                <a:cs typeface="Calibri"/>
              </a:rPr>
              <a:t>what you </a:t>
            </a:r>
            <a:r>
              <a:rPr sz="2000" spc="-15" dirty="0">
                <a:latin typeface="Calibri"/>
                <a:cs typeface="Calibri"/>
              </a:rPr>
              <a:t>want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accomplish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your </a:t>
            </a:r>
            <a:r>
              <a:rPr sz="2000" spc="-15" dirty="0">
                <a:latin typeface="Calibri"/>
                <a:cs typeface="Calibri"/>
              </a:rPr>
              <a:t>program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goals.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Conduct a needs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assessment.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Identify actions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both meeting </a:t>
            </a:r>
            <a:r>
              <a:rPr sz="2000" spc="-15" dirty="0">
                <a:latin typeface="Calibri"/>
                <a:cs typeface="Calibri"/>
              </a:rPr>
              <a:t>grant </a:t>
            </a:r>
            <a:r>
              <a:rPr sz="2000" spc="-10" dirty="0">
                <a:latin typeface="Calibri"/>
                <a:cs typeface="Calibri"/>
              </a:rPr>
              <a:t>requirements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addressing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priority needs.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Identify </a:t>
            </a:r>
            <a:r>
              <a:rPr sz="2000" spc="-10" dirty="0">
                <a:latin typeface="Calibri"/>
                <a:cs typeface="Calibri"/>
              </a:rPr>
              <a:t>what results you expect to </a:t>
            </a:r>
            <a:r>
              <a:rPr sz="2000" spc="-5" dirty="0">
                <a:latin typeface="Calibri"/>
                <a:cs typeface="Calibri"/>
              </a:rPr>
              <a:t>accomplish </a:t>
            </a:r>
            <a:r>
              <a:rPr sz="2000" dirty="0">
                <a:latin typeface="Calibri"/>
                <a:cs typeface="Calibri"/>
              </a:rPr>
              <a:t>because of these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actions.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Establish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work </a:t>
            </a:r>
            <a:r>
              <a:rPr sz="2000" dirty="0">
                <a:latin typeface="Calibri"/>
                <a:cs typeface="Calibri"/>
              </a:rPr>
              <a:t>plan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dirty="0">
                <a:latin typeface="Calibri"/>
                <a:cs typeface="Calibri"/>
              </a:rPr>
              <a:t>specific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tasks.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Prioritize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duties.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Plan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evaluating program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outcome.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889000" marR="302260" indent="-350520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If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any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these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sound 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familiar,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you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could be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working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on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your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funding  application—which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very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likely—because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it’s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due in a</a:t>
            </a:r>
            <a:r>
              <a:rPr sz="2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week!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69086"/>
            <a:ext cx="7020559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00529B"/>
                </a:solidFill>
              </a:rPr>
              <a:t>Where </a:t>
            </a:r>
            <a:r>
              <a:rPr spc="-5" dirty="0">
                <a:solidFill>
                  <a:srgbClr val="00529B"/>
                </a:solidFill>
              </a:rPr>
              <a:t>will the </a:t>
            </a:r>
            <a:r>
              <a:rPr spc="-15" dirty="0">
                <a:solidFill>
                  <a:srgbClr val="00529B"/>
                </a:solidFill>
              </a:rPr>
              <a:t>updated </a:t>
            </a:r>
            <a:r>
              <a:rPr spc="-10" dirty="0">
                <a:solidFill>
                  <a:srgbClr val="00529B"/>
                </a:solidFill>
              </a:rPr>
              <a:t>PPR </a:t>
            </a:r>
            <a:r>
              <a:rPr spc="-5" dirty="0">
                <a:solidFill>
                  <a:srgbClr val="00529B"/>
                </a:solidFill>
              </a:rPr>
              <a:t>be</a:t>
            </a:r>
            <a:r>
              <a:rPr spc="25" dirty="0">
                <a:solidFill>
                  <a:srgbClr val="00529B"/>
                </a:solidFill>
              </a:rPr>
              <a:t> </a:t>
            </a:r>
            <a:r>
              <a:rPr spc="-20" dirty="0">
                <a:solidFill>
                  <a:srgbClr val="00529B"/>
                </a:solidFill>
              </a:rPr>
              <a:t>located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62353"/>
            <a:ext cx="8010525" cy="38404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625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dirty="0">
                <a:latin typeface="Calibri"/>
                <a:cs typeface="Calibri"/>
              </a:rPr>
              <a:t>A </a:t>
            </a:r>
            <a:r>
              <a:rPr sz="2300" spc="-5" dirty="0">
                <a:latin typeface="Calibri"/>
                <a:cs typeface="Calibri"/>
              </a:rPr>
              <a:t>new web-based performance </a:t>
            </a:r>
            <a:r>
              <a:rPr sz="2300" spc="-20" dirty="0">
                <a:latin typeface="Calibri"/>
                <a:cs typeface="Calibri"/>
              </a:rPr>
              <a:t>system </a:t>
            </a:r>
            <a:r>
              <a:rPr sz="2300" dirty="0">
                <a:latin typeface="Calibri"/>
                <a:cs typeface="Calibri"/>
              </a:rPr>
              <a:t>is being </a:t>
            </a:r>
            <a:r>
              <a:rPr sz="2300" spc="-5" dirty="0">
                <a:latin typeface="Calibri"/>
                <a:cs typeface="Calibri"/>
              </a:rPr>
              <a:t>built </a:t>
            </a:r>
            <a:r>
              <a:rPr sz="2300" spc="-15" dirty="0">
                <a:latin typeface="Calibri"/>
                <a:cs typeface="Calibri"/>
              </a:rPr>
              <a:t>for </a:t>
            </a:r>
            <a:r>
              <a:rPr sz="2300" dirty="0">
                <a:latin typeface="Calibri"/>
                <a:cs typeface="Calibri"/>
              </a:rPr>
              <a:t>the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Title</a:t>
            </a:r>
            <a:endParaRPr sz="2300">
              <a:latin typeface="Calibri"/>
              <a:cs typeface="Calibri"/>
            </a:endParaRPr>
          </a:p>
          <a:p>
            <a:pPr marL="355600">
              <a:lnSpc>
                <a:spcPts val="2625"/>
              </a:lnSpc>
            </a:pPr>
            <a:r>
              <a:rPr sz="2300" spc="-5" dirty="0">
                <a:latin typeface="Calibri"/>
                <a:cs typeface="Calibri"/>
              </a:rPr>
              <a:t>III, </a:t>
            </a:r>
            <a:r>
              <a:rPr sz="2300" dirty="0">
                <a:latin typeface="Calibri"/>
                <a:cs typeface="Calibri"/>
              </a:rPr>
              <a:t>Title </a:t>
            </a:r>
            <a:r>
              <a:rPr sz="2300" spc="-5" dirty="0">
                <a:latin typeface="Calibri"/>
                <a:cs typeface="Calibri"/>
              </a:rPr>
              <a:t>VI, </a:t>
            </a:r>
            <a:r>
              <a:rPr sz="2300" dirty="0">
                <a:latin typeface="Calibri"/>
                <a:cs typeface="Calibri"/>
              </a:rPr>
              <a:t>and </a:t>
            </a:r>
            <a:r>
              <a:rPr sz="2300" spc="-5" dirty="0">
                <a:latin typeface="Calibri"/>
                <a:cs typeface="Calibri"/>
              </a:rPr>
              <a:t>Title VII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Programs</a:t>
            </a:r>
            <a:endParaRPr sz="2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dirty="0">
                <a:latin typeface="Calibri"/>
                <a:cs typeface="Calibri"/>
              </a:rPr>
              <a:t>The </a:t>
            </a:r>
            <a:r>
              <a:rPr sz="2300" spc="-10" dirty="0">
                <a:latin typeface="Calibri"/>
                <a:cs typeface="Calibri"/>
              </a:rPr>
              <a:t>performance </a:t>
            </a:r>
            <a:r>
              <a:rPr sz="2300" spc="-20" dirty="0">
                <a:latin typeface="Calibri"/>
                <a:cs typeface="Calibri"/>
              </a:rPr>
              <a:t>system </a:t>
            </a:r>
            <a:r>
              <a:rPr sz="2300" dirty="0">
                <a:latin typeface="Calibri"/>
                <a:cs typeface="Calibri"/>
              </a:rPr>
              <a:t>will include the </a:t>
            </a:r>
            <a:r>
              <a:rPr sz="2300" spc="-10" dirty="0">
                <a:latin typeface="Calibri"/>
                <a:cs typeface="Calibri"/>
              </a:rPr>
              <a:t>updated</a:t>
            </a:r>
            <a:r>
              <a:rPr sz="2300" spc="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PPR</a:t>
            </a:r>
            <a:endParaRPr sz="2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dirty="0">
                <a:latin typeface="Calibri"/>
                <a:cs typeface="Calibri"/>
              </a:rPr>
              <a:t>The </a:t>
            </a:r>
            <a:r>
              <a:rPr sz="2300" spc="-10" dirty="0">
                <a:latin typeface="Calibri"/>
                <a:cs typeface="Calibri"/>
              </a:rPr>
              <a:t>performance </a:t>
            </a:r>
            <a:r>
              <a:rPr sz="2300" spc="-20" dirty="0">
                <a:latin typeface="Calibri"/>
                <a:cs typeface="Calibri"/>
              </a:rPr>
              <a:t>system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will:</a:t>
            </a:r>
            <a:endParaRPr sz="2300">
              <a:latin typeface="Calibri"/>
              <a:cs typeface="Calibri"/>
            </a:endParaRPr>
          </a:p>
          <a:p>
            <a:pPr marL="756285" marR="151765" lvl="1" indent="-287020">
              <a:lnSpc>
                <a:spcPts val="2810"/>
              </a:lnSpc>
              <a:spcBef>
                <a:spcPts val="65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latin typeface="Calibri"/>
                <a:cs typeface="Calibri"/>
              </a:rPr>
              <a:t>Improve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management of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Title </a:t>
            </a:r>
            <a:r>
              <a:rPr sz="2600" dirty="0">
                <a:latin typeface="Calibri"/>
                <a:cs typeface="Calibri"/>
              </a:rPr>
              <a:t>III, </a:t>
            </a:r>
            <a:r>
              <a:rPr sz="2600" spc="-5" dirty="0">
                <a:latin typeface="Calibri"/>
                <a:cs typeface="Calibri"/>
              </a:rPr>
              <a:t>Title VI,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  </a:t>
            </a:r>
            <a:r>
              <a:rPr sz="2600" spc="-5" dirty="0">
                <a:latin typeface="Calibri"/>
                <a:cs typeface="Calibri"/>
              </a:rPr>
              <a:t>Title VII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reporting</a:t>
            </a:r>
            <a:endParaRPr sz="2600">
              <a:latin typeface="Calibri"/>
              <a:cs typeface="Calibri"/>
            </a:endParaRPr>
          </a:p>
          <a:p>
            <a:pPr marL="756285" marR="65405" lvl="1" indent="-287020">
              <a:lnSpc>
                <a:spcPts val="281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Provide </a:t>
            </a:r>
            <a:r>
              <a:rPr sz="2600" spc="-5" dirty="0">
                <a:latin typeface="Calibri"/>
                <a:cs typeface="Calibri"/>
              </a:rPr>
              <a:t>new </a:t>
            </a:r>
            <a:r>
              <a:rPr sz="2600" spc="-15" dirty="0">
                <a:latin typeface="Calibri"/>
                <a:cs typeface="Calibri"/>
              </a:rPr>
              <a:t>features to </a:t>
            </a:r>
            <a:r>
              <a:rPr sz="2600" dirty="0">
                <a:latin typeface="Calibri"/>
                <a:cs typeface="Calibri"/>
              </a:rPr>
              <a:t>help </a:t>
            </a:r>
            <a:r>
              <a:rPr sz="2600" spc="-5" dirty="0">
                <a:latin typeface="Calibri"/>
                <a:cs typeface="Calibri"/>
              </a:rPr>
              <a:t>Title VI </a:t>
            </a:r>
            <a:r>
              <a:rPr sz="2600" spc="-15" dirty="0">
                <a:latin typeface="Calibri"/>
                <a:cs typeface="Calibri"/>
              </a:rPr>
              <a:t>programs </a:t>
            </a:r>
            <a:r>
              <a:rPr sz="2600" spc="-10" dirty="0">
                <a:latin typeface="Calibri"/>
                <a:cs typeface="Calibri"/>
              </a:rPr>
              <a:t>review 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manage </a:t>
            </a:r>
            <a:r>
              <a:rPr sz="2600" dirty="0">
                <a:latin typeface="Calibri"/>
                <a:cs typeface="Calibri"/>
              </a:rPr>
              <a:t>their </a:t>
            </a:r>
            <a:r>
              <a:rPr sz="2600" spc="-5" dirty="0">
                <a:latin typeface="Calibri"/>
                <a:cs typeface="Calibri"/>
              </a:rPr>
              <a:t>own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data</a:t>
            </a:r>
            <a:endParaRPr sz="2600">
              <a:latin typeface="Calibri"/>
              <a:cs typeface="Calibri"/>
            </a:endParaRPr>
          </a:p>
          <a:p>
            <a:pPr marL="756285" marR="471170" lvl="1" indent="-287020">
              <a:lnSpc>
                <a:spcPts val="281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Allow Title VI </a:t>
            </a:r>
            <a:r>
              <a:rPr sz="2600" spc="-15" dirty="0">
                <a:latin typeface="Calibri"/>
                <a:cs typeface="Calibri"/>
              </a:rPr>
              <a:t>programs to </a:t>
            </a:r>
            <a:r>
              <a:rPr sz="2600" spc="-25" dirty="0">
                <a:latin typeface="Calibri"/>
                <a:cs typeface="Calibri"/>
              </a:rPr>
              <a:t>have </a:t>
            </a:r>
            <a:r>
              <a:rPr sz="2600" spc="-10" dirty="0">
                <a:latin typeface="Calibri"/>
                <a:cs typeface="Calibri"/>
              </a:rPr>
              <a:t>more </a:t>
            </a:r>
            <a:r>
              <a:rPr sz="2600" dirty="0">
                <a:latin typeface="Calibri"/>
                <a:cs typeface="Calibri"/>
              </a:rPr>
              <a:t>access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the  </a:t>
            </a:r>
            <a:r>
              <a:rPr sz="2600" spc="-15" dirty="0">
                <a:latin typeface="Calibri"/>
                <a:cs typeface="Calibri"/>
              </a:rPr>
              <a:t>data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69086"/>
            <a:ext cx="758444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529B"/>
                </a:solidFill>
              </a:rPr>
              <a:t>When </a:t>
            </a:r>
            <a:r>
              <a:rPr spc="-5" dirty="0">
                <a:solidFill>
                  <a:srgbClr val="00529B"/>
                </a:solidFill>
              </a:rPr>
              <a:t>will the </a:t>
            </a:r>
            <a:r>
              <a:rPr spc="-15" dirty="0">
                <a:solidFill>
                  <a:srgbClr val="00529B"/>
                </a:solidFill>
              </a:rPr>
              <a:t>updated </a:t>
            </a:r>
            <a:r>
              <a:rPr spc="-10" dirty="0">
                <a:solidFill>
                  <a:srgbClr val="00529B"/>
                </a:solidFill>
              </a:rPr>
              <a:t>PPR </a:t>
            </a:r>
            <a:r>
              <a:rPr spc="-20" dirty="0">
                <a:solidFill>
                  <a:srgbClr val="00529B"/>
                </a:solidFill>
              </a:rPr>
              <a:t>go into</a:t>
            </a:r>
            <a:r>
              <a:rPr spc="40" dirty="0">
                <a:solidFill>
                  <a:srgbClr val="00529B"/>
                </a:solidFill>
              </a:rPr>
              <a:t> </a:t>
            </a:r>
            <a:r>
              <a:rPr spc="-20" dirty="0">
                <a:solidFill>
                  <a:srgbClr val="00529B"/>
                </a:solidFill>
              </a:rPr>
              <a:t>effect?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20201"/>
            <a:ext cx="8061959" cy="29991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updated </a:t>
            </a:r>
            <a:r>
              <a:rPr sz="2500" spc="-5" dirty="0">
                <a:latin typeface="Calibri"/>
                <a:cs typeface="Calibri"/>
              </a:rPr>
              <a:t>PPR will be a part of the </a:t>
            </a:r>
            <a:r>
              <a:rPr sz="2500" spc="-10" dirty="0">
                <a:latin typeface="Calibri"/>
                <a:cs typeface="Calibri"/>
              </a:rPr>
              <a:t>2020-2023 </a:t>
            </a:r>
            <a:r>
              <a:rPr sz="2500" spc="-15" dirty="0">
                <a:latin typeface="Calibri"/>
                <a:cs typeface="Calibri"/>
              </a:rPr>
              <a:t>grant</a:t>
            </a:r>
            <a:r>
              <a:rPr sz="2500" spc="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cycle</a:t>
            </a:r>
            <a:endParaRPr sz="2500">
              <a:latin typeface="Calibri"/>
              <a:cs typeface="Calibri"/>
            </a:endParaRPr>
          </a:p>
          <a:p>
            <a:pPr marL="355600" marR="250825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Grantees </a:t>
            </a:r>
            <a:r>
              <a:rPr sz="2500" spc="-5" dirty="0">
                <a:latin typeface="Calibri"/>
                <a:cs typeface="Calibri"/>
              </a:rPr>
              <a:t>will be </a:t>
            </a:r>
            <a:r>
              <a:rPr sz="2500" spc="-10" dirty="0">
                <a:latin typeface="Calibri"/>
                <a:cs typeface="Calibri"/>
              </a:rPr>
              <a:t>expected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10" dirty="0">
                <a:latin typeface="Calibri"/>
                <a:cs typeface="Calibri"/>
              </a:rPr>
              <a:t>repot </a:t>
            </a:r>
            <a:r>
              <a:rPr sz="2500" dirty="0">
                <a:latin typeface="Calibri"/>
                <a:cs typeface="Calibri"/>
              </a:rPr>
              <a:t>on </a:t>
            </a:r>
            <a:r>
              <a:rPr sz="2500" spc="-5" dirty="0">
                <a:latin typeface="Calibri"/>
                <a:cs typeface="Calibri"/>
              </a:rPr>
              <a:t>the elements in the  </a:t>
            </a:r>
            <a:r>
              <a:rPr sz="2500" spc="-10" dirty="0">
                <a:latin typeface="Calibri"/>
                <a:cs typeface="Calibri"/>
              </a:rPr>
              <a:t>updated PPR </a:t>
            </a:r>
            <a:r>
              <a:rPr sz="2500" spc="-25" dirty="0">
                <a:latin typeface="Calibri"/>
                <a:cs typeface="Calibri"/>
              </a:rPr>
              <a:t>for </a:t>
            </a:r>
            <a:r>
              <a:rPr sz="2500" spc="-5" dirty="0">
                <a:latin typeface="Calibri"/>
                <a:cs typeface="Calibri"/>
              </a:rPr>
              <a:t>the April 2021</a:t>
            </a:r>
            <a:r>
              <a:rPr sz="2500" spc="9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report.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00">
              <a:latin typeface="Calibri"/>
              <a:cs typeface="Calibri"/>
            </a:endParaRPr>
          </a:p>
          <a:p>
            <a:pPr marL="147955" marR="134620" algn="ctr">
              <a:lnSpc>
                <a:spcPct val="100000"/>
              </a:lnSpc>
            </a:pPr>
            <a:r>
              <a:rPr sz="2500" b="1" i="1" spc="-10" dirty="0">
                <a:solidFill>
                  <a:srgbClr val="00AF50"/>
                </a:solidFill>
                <a:latin typeface="Calibri"/>
                <a:cs typeface="Calibri"/>
              </a:rPr>
              <a:t>This </a:t>
            </a:r>
            <a:r>
              <a:rPr sz="2500" b="1" i="1" spc="-5" dirty="0">
                <a:solidFill>
                  <a:srgbClr val="00AF50"/>
                </a:solidFill>
                <a:latin typeface="Calibri"/>
                <a:cs typeface="Calibri"/>
              </a:rPr>
              <a:t>means you </a:t>
            </a:r>
            <a:r>
              <a:rPr sz="2500" b="1" i="1" spc="-10" dirty="0">
                <a:solidFill>
                  <a:srgbClr val="00AF50"/>
                </a:solidFill>
                <a:latin typeface="Calibri"/>
                <a:cs typeface="Calibri"/>
              </a:rPr>
              <a:t>will need </a:t>
            </a:r>
            <a:r>
              <a:rPr sz="2500" b="1" i="1" spc="-20" dirty="0">
                <a:solidFill>
                  <a:srgbClr val="00AF50"/>
                </a:solidFill>
                <a:latin typeface="Calibri"/>
                <a:cs typeface="Calibri"/>
              </a:rPr>
              <a:t>to </a:t>
            </a:r>
            <a:r>
              <a:rPr sz="2500" b="1" i="1" spc="-10" dirty="0">
                <a:solidFill>
                  <a:srgbClr val="00AF50"/>
                </a:solidFill>
                <a:latin typeface="Calibri"/>
                <a:cs typeface="Calibri"/>
              </a:rPr>
              <a:t>updated </a:t>
            </a:r>
            <a:r>
              <a:rPr sz="2500" b="1" i="1" spc="-15" dirty="0">
                <a:solidFill>
                  <a:srgbClr val="00AF50"/>
                </a:solidFill>
                <a:latin typeface="Calibri"/>
                <a:cs typeface="Calibri"/>
              </a:rPr>
              <a:t>any </a:t>
            </a:r>
            <a:r>
              <a:rPr sz="2500" b="1" i="1" spc="-5" dirty="0">
                <a:solidFill>
                  <a:srgbClr val="00AF50"/>
                </a:solidFill>
                <a:latin typeface="Calibri"/>
                <a:cs typeface="Calibri"/>
              </a:rPr>
              <a:t>and all </a:t>
            </a:r>
            <a:r>
              <a:rPr sz="2500" b="1" i="1" spc="-20" dirty="0">
                <a:solidFill>
                  <a:srgbClr val="00AF50"/>
                </a:solidFill>
                <a:latin typeface="Calibri"/>
                <a:cs typeface="Calibri"/>
              </a:rPr>
              <a:t>systems </a:t>
            </a:r>
            <a:r>
              <a:rPr sz="2500" b="1" i="1" spc="-15" dirty="0">
                <a:solidFill>
                  <a:srgbClr val="00AF50"/>
                </a:solidFill>
                <a:latin typeface="Calibri"/>
                <a:cs typeface="Calibri"/>
              </a:rPr>
              <a:t>to  </a:t>
            </a:r>
            <a:r>
              <a:rPr sz="2500" b="1" i="1" spc="-10" dirty="0">
                <a:solidFill>
                  <a:srgbClr val="00AF50"/>
                </a:solidFill>
                <a:latin typeface="Calibri"/>
                <a:cs typeface="Calibri"/>
              </a:rPr>
              <a:t>reflect </a:t>
            </a:r>
            <a:r>
              <a:rPr sz="2500" b="1" i="1" spc="-15" dirty="0">
                <a:solidFill>
                  <a:srgbClr val="00AF50"/>
                </a:solidFill>
                <a:latin typeface="Calibri"/>
                <a:cs typeface="Calibri"/>
              </a:rPr>
              <a:t>any </a:t>
            </a:r>
            <a:r>
              <a:rPr sz="2500" b="1" i="1" spc="-5" dirty="0">
                <a:solidFill>
                  <a:srgbClr val="00AF50"/>
                </a:solidFill>
                <a:latin typeface="Calibri"/>
                <a:cs typeface="Calibri"/>
              </a:rPr>
              <a:t>changes in the </a:t>
            </a:r>
            <a:r>
              <a:rPr sz="2500" b="1" i="1" spc="-10" dirty="0">
                <a:solidFill>
                  <a:srgbClr val="00AF50"/>
                </a:solidFill>
                <a:latin typeface="Calibri"/>
                <a:cs typeface="Calibri"/>
              </a:rPr>
              <a:t>updated </a:t>
            </a:r>
            <a:r>
              <a:rPr sz="2500" b="1" i="1" spc="-5" dirty="0">
                <a:solidFill>
                  <a:srgbClr val="00AF50"/>
                </a:solidFill>
                <a:latin typeface="Calibri"/>
                <a:cs typeface="Calibri"/>
              </a:rPr>
              <a:t>PPR </a:t>
            </a:r>
            <a:r>
              <a:rPr sz="2500" b="1" i="1" spc="-15" dirty="0">
                <a:solidFill>
                  <a:srgbClr val="00AF50"/>
                </a:solidFill>
                <a:latin typeface="Calibri"/>
                <a:cs typeface="Calibri"/>
              </a:rPr>
              <a:t>to </a:t>
            </a:r>
            <a:r>
              <a:rPr sz="2500" b="1" i="1" spc="-10" dirty="0">
                <a:solidFill>
                  <a:srgbClr val="00AF50"/>
                </a:solidFill>
                <a:latin typeface="Calibri"/>
                <a:cs typeface="Calibri"/>
              </a:rPr>
              <a:t>ensure </a:t>
            </a:r>
            <a:r>
              <a:rPr sz="2500" b="1" i="1" spc="-5" dirty="0">
                <a:solidFill>
                  <a:srgbClr val="00AF50"/>
                </a:solidFill>
                <a:latin typeface="Calibri"/>
                <a:cs typeface="Calibri"/>
              </a:rPr>
              <a:t>you have  the </a:t>
            </a:r>
            <a:r>
              <a:rPr sz="2500" b="1" i="1" spc="-10" dirty="0">
                <a:solidFill>
                  <a:srgbClr val="00AF50"/>
                </a:solidFill>
                <a:latin typeface="Calibri"/>
                <a:cs typeface="Calibri"/>
              </a:rPr>
              <a:t>information necessary </a:t>
            </a:r>
            <a:r>
              <a:rPr sz="2500" b="1" i="1" spc="-5" dirty="0">
                <a:solidFill>
                  <a:srgbClr val="00AF50"/>
                </a:solidFill>
                <a:latin typeface="Calibri"/>
                <a:cs typeface="Calibri"/>
              </a:rPr>
              <a:t>in time </a:t>
            </a:r>
            <a:r>
              <a:rPr sz="2500" b="1" i="1" spc="-15" dirty="0">
                <a:solidFill>
                  <a:srgbClr val="00AF50"/>
                </a:solidFill>
                <a:latin typeface="Calibri"/>
                <a:cs typeface="Calibri"/>
              </a:rPr>
              <a:t>for </a:t>
            </a:r>
            <a:r>
              <a:rPr sz="2500" b="1" i="1" spc="-5" dirty="0">
                <a:solidFill>
                  <a:srgbClr val="00AF50"/>
                </a:solidFill>
                <a:latin typeface="Calibri"/>
                <a:cs typeface="Calibri"/>
              </a:rPr>
              <a:t>reporting</a:t>
            </a:r>
            <a:r>
              <a:rPr sz="2500" b="1" i="1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500" b="1" i="1" spc="-10" dirty="0">
                <a:solidFill>
                  <a:srgbClr val="00AF50"/>
                </a:solidFill>
                <a:latin typeface="Calibri"/>
                <a:cs typeface="Calibri"/>
              </a:rPr>
              <a:t>season.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09320"/>
            <a:ext cx="7761605" cy="1062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00529B"/>
                </a:solidFill>
              </a:rPr>
              <a:t>What changes </a:t>
            </a:r>
            <a:r>
              <a:rPr spc="-20" dirty="0">
                <a:solidFill>
                  <a:srgbClr val="00529B"/>
                </a:solidFill>
              </a:rPr>
              <a:t>have </a:t>
            </a:r>
            <a:r>
              <a:rPr spc="-5" dirty="0">
                <a:solidFill>
                  <a:srgbClr val="00529B"/>
                </a:solidFill>
              </a:rPr>
              <a:t>been </a:t>
            </a:r>
            <a:r>
              <a:rPr spc="-15" dirty="0">
                <a:solidFill>
                  <a:srgbClr val="00529B"/>
                </a:solidFill>
              </a:rPr>
              <a:t>completed </a:t>
            </a:r>
            <a:r>
              <a:rPr spc="-5" dirty="0">
                <a:solidFill>
                  <a:srgbClr val="00529B"/>
                </a:solidFill>
              </a:rPr>
              <a:t>on the  PPR?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97405"/>
            <a:ext cx="7436484" cy="3455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Title VI PPR terms </a:t>
            </a:r>
            <a:r>
              <a:rPr sz="2500" dirty="0">
                <a:latin typeface="Calibri"/>
                <a:cs typeface="Calibri"/>
              </a:rPr>
              <a:t>and </a:t>
            </a:r>
            <a:r>
              <a:rPr sz="2500" spc="-10" dirty="0">
                <a:latin typeface="Calibri"/>
                <a:cs typeface="Calibri"/>
              </a:rPr>
              <a:t>definitions </a:t>
            </a:r>
            <a:r>
              <a:rPr sz="2500" dirty="0">
                <a:latin typeface="Calibri"/>
                <a:cs typeface="Calibri"/>
              </a:rPr>
              <a:t>align with </a:t>
            </a:r>
            <a:r>
              <a:rPr sz="2500" spc="-5" dirty="0">
                <a:latin typeface="Calibri"/>
                <a:cs typeface="Calibri"/>
              </a:rPr>
              <a:t>the Title III  </a:t>
            </a:r>
            <a:r>
              <a:rPr sz="2500" spc="-20" dirty="0">
                <a:latin typeface="Calibri"/>
                <a:cs typeface="Calibri"/>
              </a:rPr>
              <a:t>State </a:t>
            </a:r>
            <a:r>
              <a:rPr sz="2500" spc="-15" dirty="0">
                <a:latin typeface="Calibri"/>
                <a:cs typeface="Calibri"/>
              </a:rPr>
              <a:t>Program Performance </a:t>
            </a:r>
            <a:r>
              <a:rPr sz="2500" spc="-10" dirty="0">
                <a:latin typeface="Calibri"/>
                <a:cs typeface="Calibri"/>
              </a:rPr>
              <a:t>Report </a:t>
            </a:r>
            <a:r>
              <a:rPr sz="2500" spc="-5" dirty="0">
                <a:latin typeface="Calibri"/>
                <a:cs typeface="Calibri"/>
              </a:rPr>
              <a:t>(SPR)</a:t>
            </a:r>
            <a:r>
              <a:rPr sz="2500" spc="1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definitions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The </a:t>
            </a:r>
            <a:r>
              <a:rPr sz="2500" spc="-20" dirty="0">
                <a:latin typeface="Calibri"/>
                <a:cs typeface="Calibri"/>
              </a:rPr>
              <a:t>data </a:t>
            </a:r>
            <a:r>
              <a:rPr sz="2500" spc="-10" dirty="0">
                <a:latin typeface="Calibri"/>
                <a:cs typeface="Calibri"/>
              </a:rPr>
              <a:t>units </a:t>
            </a:r>
            <a:r>
              <a:rPr sz="2500" spc="-20" dirty="0">
                <a:latin typeface="Calibri"/>
                <a:cs typeface="Calibri"/>
              </a:rPr>
              <a:t>have </a:t>
            </a:r>
            <a:r>
              <a:rPr sz="2500" spc="-5" dirty="0">
                <a:latin typeface="Calibri"/>
                <a:cs typeface="Calibri"/>
              </a:rPr>
              <a:t>been</a:t>
            </a:r>
            <a:r>
              <a:rPr sz="2500" spc="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updated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Examples </a:t>
            </a:r>
            <a:r>
              <a:rPr sz="2500" spc="-20" dirty="0">
                <a:latin typeface="Calibri"/>
                <a:cs typeface="Calibri"/>
              </a:rPr>
              <a:t>have </a:t>
            </a:r>
            <a:r>
              <a:rPr sz="2500" spc="-5" dirty="0">
                <a:latin typeface="Calibri"/>
                <a:cs typeface="Calibri"/>
              </a:rPr>
              <a:t>been included </a:t>
            </a:r>
            <a:r>
              <a:rPr sz="2500" dirty="0">
                <a:latin typeface="Calibri"/>
                <a:cs typeface="Calibri"/>
              </a:rPr>
              <a:t>with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spc="1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definitions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sz="2500" spc="-5" dirty="0">
                <a:solidFill>
                  <a:srgbClr val="FF0000"/>
                </a:solidFill>
                <a:latin typeface="Calibri"/>
                <a:cs typeface="Calibri"/>
              </a:rPr>
              <a:t>C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definitions </a:t>
            </a:r>
            <a:r>
              <a:rPr sz="2500" spc="-20" dirty="0">
                <a:solidFill>
                  <a:srgbClr val="FF0000"/>
                </a:solidFill>
                <a:latin typeface="Calibri"/>
                <a:cs typeface="Calibri"/>
              </a:rPr>
              <a:t>have </a:t>
            </a:r>
            <a:r>
              <a:rPr sz="2500" spc="-5" dirty="0">
                <a:solidFill>
                  <a:srgbClr val="FF0000"/>
                </a:solidFill>
                <a:latin typeface="Calibri"/>
                <a:cs typeface="Calibri"/>
              </a:rPr>
              <a:t>been</a:t>
            </a:r>
            <a:r>
              <a:rPr sz="25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added</a:t>
            </a:r>
            <a:endParaRPr sz="2500">
              <a:latin typeface="Calibri"/>
              <a:cs typeface="Calibri"/>
            </a:endParaRPr>
          </a:p>
          <a:p>
            <a:pPr marL="355600" marR="36258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30" dirty="0">
                <a:latin typeface="Calibri"/>
                <a:cs typeface="Calibri"/>
              </a:rPr>
              <a:t>Currently,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updated PPR </a:t>
            </a:r>
            <a:r>
              <a:rPr sz="2500" spc="-5" dirty="0">
                <a:latin typeface="Calibri"/>
                <a:cs typeface="Calibri"/>
              </a:rPr>
              <a:t>includes </a:t>
            </a:r>
            <a:r>
              <a:rPr sz="2500" spc="-10" dirty="0">
                <a:latin typeface="Calibri"/>
                <a:cs typeface="Calibri"/>
              </a:rPr>
              <a:t>sixty-three </a:t>
            </a:r>
            <a:r>
              <a:rPr sz="2500" spc="-20" dirty="0">
                <a:latin typeface="Calibri"/>
                <a:cs typeface="Calibri"/>
              </a:rPr>
              <a:t>data  </a:t>
            </a:r>
            <a:r>
              <a:rPr sz="2500" spc="-5" dirty="0">
                <a:latin typeface="Calibri"/>
                <a:cs typeface="Calibri"/>
              </a:rPr>
              <a:t>elements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Eliminated seven </a:t>
            </a:r>
            <a:r>
              <a:rPr sz="2500" spc="-20" dirty="0">
                <a:latin typeface="Calibri"/>
                <a:cs typeface="Calibri"/>
              </a:rPr>
              <a:t>data </a:t>
            </a:r>
            <a:r>
              <a:rPr sz="2500" spc="-5" dirty="0">
                <a:latin typeface="Calibri"/>
                <a:cs typeface="Calibri"/>
              </a:rPr>
              <a:t>elements </a:t>
            </a:r>
            <a:r>
              <a:rPr sz="2500" spc="-10" dirty="0">
                <a:latin typeface="Calibri"/>
                <a:cs typeface="Calibri"/>
              </a:rPr>
              <a:t>that </a:t>
            </a: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spc="-5" dirty="0">
                <a:latin typeface="Calibri"/>
                <a:cs typeface="Calibri"/>
              </a:rPr>
              <a:t>less</a:t>
            </a:r>
            <a:r>
              <a:rPr sz="2500" spc="1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useful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683" y="1263522"/>
            <a:ext cx="2014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00529B"/>
                </a:solidFill>
                <a:latin typeface="Calibri"/>
                <a:cs typeface="Calibri"/>
              </a:rPr>
              <a:t>Title VI, </a:t>
            </a:r>
            <a:r>
              <a:rPr sz="1800" b="0" spc="-15" dirty="0">
                <a:solidFill>
                  <a:srgbClr val="00529B"/>
                </a:solidFill>
                <a:latin typeface="Calibri"/>
                <a:cs typeface="Calibri"/>
              </a:rPr>
              <a:t>Part </a:t>
            </a:r>
            <a:r>
              <a:rPr sz="1800" b="0" dirty="0">
                <a:solidFill>
                  <a:srgbClr val="00529B"/>
                </a:solidFill>
                <a:latin typeface="Calibri"/>
                <a:cs typeface="Calibri"/>
              </a:rPr>
              <a:t>C</a:t>
            </a:r>
            <a:r>
              <a:rPr sz="1800" b="0" spc="-25" dirty="0">
                <a:solidFill>
                  <a:srgbClr val="00529B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529B"/>
                </a:solidFill>
                <a:latin typeface="Calibri"/>
                <a:cs typeface="Calibri"/>
              </a:rPr>
              <a:t>Report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0329" y="1802384"/>
            <a:ext cx="2634615" cy="2770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marR="151765" indent="-215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1350" spc="-5" dirty="0">
                <a:latin typeface="Calibri"/>
                <a:cs typeface="Calibri"/>
              </a:rPr>
              <a:t>New </a:t>
            </a:r>
            <a:r>
              <a:rPr sz="1350" dirty="0">
                <a:latin typeface="Calibri"/>
                <a:cs typeface="Calibri"/>
              </a:rPr>
              <a:t>section on </a:t>
            </a:r>
            <a:r>
              <a:rPr sz="1350" spc="-30" dirty="0">
                <a:latin typeface="Calibri"/>
                <a:cs typeface="Calibri"/>
              </a:rPr>
              <a:t>Total </a:t>
            </a:r>
            <a:r>
              <a:rPr sz="1350" spc="-10" dirty="0">
                <a:latin typeface="Calibri"/>
                <a:cs typeface="Calibri"/>
              </a:rPr>
              <a:t>Caregivers  </a:t>
            </a:r>
            <a:r>
              <a:rPr sz="1350" spc="-5" dirty="0">
                <a:latin typeface="Calibri"/>
                <a:cs typeface="Calibri"/>
              </a:rPr>
              <a:t>served seeks to </a:t>
            </a:r>
            <a:r>
              <a:rPr sz="1350" spc="-10" dirty="0">
                <a:latin typeface="Calibri"/>
                <a:cs typeface="Calibri"/>
              </a:rPr>
              <a:t>understand </a:t>
            </a:r>
            <a:r>
              <a:rPr sz="1350" spc="-5" dirty="0">
                <a:latin typeface="Calibri"/>
                <a:cs typeface="Calibri"/>
              </a:rPr>
              <a:t>how  </a:t>
            </a:r>
            <a:r>
              <a:rPr sz="1350" spc="-10" dirty="0">
                <a:latin typeface="Calibri"/>
                <a:cs typeface="Calibri"/>
              </a:rPr>
              <a:t>many caregivers </a:t>
            </a:r>
            <a:r>
              <a:rPr sz="1350" dirty="0">
                <a:latin typeface="Calibri"/>
                <a:cs typeface="Calibri"/>
              </a:rPr>
              <a:t>the </a:t>
            </a:r>
            <a:r>
              <a:rPr sz="1350" spc="-10" dirty="0">
                <a:latin typeface="Calibri"/>
                <a:cs typeface="Calibri"/>
              </a:rPr>
              <a:t>program  </a:t>
            </a:r>
            <a:r>
              <a:rPr sz="1350" spc="-5" dirty="0">
                <a:latin typeface="Calibri"/>
                <a:cs typeface="Calibri"/>
              </a:rPr>
              <a:t>serves </a:t>
            </a:r>
            <a:r>
              <a:rPr sz="1350" spc="-10" dirty="0">
                <a:latin typeface="Calibri"/>
                <a:cs typeface="Calibri"/>
              </a:rPr>
              <a:t>by </a:t>
            </a:r>
            <a:r>
              <a:rPr sz="1350" i="1" dirty="0">
                <a:latin typeface="Calibri"/>
                <a:cs typeface="Calibri"/>
              </a:rPr>
              <a:t>type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caregiver.</a:t>
            </a:r>
            <a:endParaRPr sz="1350">
              <a:latin typeface="Calibri"/>
              <a:cs typeface="Calibri"/>
            </a:endParaRPr>
          </a:p>
          <a:p>
            <a:pPr marL="570230" lvl="1" indent="-215265">
              <a:lnSpc>
                <a:spcPct val="100000"/>
              </a:lnSpc>
              <a:spcBef>
                <a:spcPts val="15"/>
              </a:spcBef>
              <a:buSzPct val="75000"/>
              <a:buFont typeface="Courier New"/>
              <a:buChar char="o"/>
              <a:tabLst>
                <a:tab pos="570230" algn="l"/>
                <a:tab pos="570865" algn="l"/>
              </a:tabLst>
            </a:pPr>
            <a:r>
              <a:rPr sz="1200" spc="-5" dirty="0">
                <a:latin typeface="Calibri"/>
                <a:cs typeface="Calibri"/>
              </a:rPr>
              <a:t>Caregivers to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Elders</a:t>
            </a:r>
            <a:endParaRPr sz="1200">
              <a:latin typeface="Calibri"/>
              <a:cs typeface="Calibri"/>
            </a:endParaRPr>
          </a:p>
          <a:p>
            <a:pPr marL="570230" marR="308610" lvl="1" indent="-215265">
              <a:lnSpc>
                <a:spcPct val="100000"/>
              </a:lnSpc>
              <a:spcBef>
                <a:spcPts val="5"/>
              </a:spcBef>
              <a:buSzPct val="75000"/>
              <a:buFont typeface="Courier New"/>
              <a:buChar char="o"/>
              <a:tabLst>
                <a:tab pos="570230" algn="l"/>
                <a:tab pos="570865" algn="l"/>
              </a:tabLst>
            </a:pPr>
            <a:r>
              <a:rPr sz="1200" spc="-5" dirty="0">
                <a:latin typeface="Calibri"/>
                <a:cs typeface="Calibri"/>
              </a:rPr>
              <a:t>Elder </a:t>
            </a:r>
            <a:r>
              <a:rPr sz="1200" spc="-10" dirty="0">
                <a:latin typeface="Calibri"/>
                <a:cs typeface="Calibri"/>
              </a:rPr>
              <a:t>caregivers </a:t>
            </a:r>
            <a:r>
              <a:rPr sz="1200" spc="-5" dirty="0">
                <a:latin typeface="Calibri"/>
                <a:cs typeface="Calibri"/>
              </a:rPr>
              <a:t>caring </a:t>
            </a:r>
            <a:r>
              <a:rPr sz="1200" spc="-10" dirty="0">
                <a:latin typeface="Calibri"/>
                <a:cs typeface="Calibri"/>
              </a:rPr>
              <a:t>for  </a:t>
            </a:r>
            <a:r>
              <a:rPr sz="1200" spc="-5" dirty="0">
                <a:latin typeface="Calibri"/>
                <a:cs typeface="Calibri"/>
              </a:rPr>
              <a:t>children </a:t>
            </a:r>
            <a:r>
              <a:rPr sz="1200" dirty="0">
                <a:latin typeface="Calibri"/>
                <a:cs typeface="Calibri"/>
              </a:rPr>
              <a:t>under the </a:t>
            </a:r>
            <a:r>
              <a:rPr sz="1200" spc="-5" dirty="0">
                <a:latin typeface="Calibri"/>
                <a:cs typeface="Calibri"/>
              </a:rPr>
              <a:t>age of</a:t>
            </a:r>
            <a:r>
              <a:rPr sz="1200" spc="-1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  <a:p>
            <a:pPr marL="570230" marR="5080" lvl="1" indent="-215265">
              <a:lnSpc>
                <a:spcPct val="100000"/>
              </a:lnSpc>
              <a:buSzPct val="75000"/>
              <a:buFont typeface="Courier New"/>
              <a:buChar char="o"/>
              <a:tabLst>
                <a:tab pos="570230" algn="l"/>
                <a:tab pos="570865" algn="l"/>
              </a:tabLst>
            </a:pPr>
            <a:r>
              <a:rPr sz="1200" spc="-5" dirty="0">
                <a:latin typeface="Calibri"/>
                <a:cs typeface="Calibri"/>
              </a:rPr>
              <a:t>Elder </a:t>
            </a:r>
            <a:r>
              <a:rPr sz="1200" spc="-10" dirty="0">
                <a:latin typeface="Calibri"/>
                <a:cs typeface="Calibri"/>
              </a:rPr>
              <a:t>caregivers </a:t>
            </a:r>
            <a:r>
              <a:rPr sz="1200" spc="-5" dirty="0">
                <a:latin typeface="Calibri"/>
                <a:cs typeface="Calibri"/>
              </a:rPr>
              <a:t>providing </a:t>
            </a:r>
            <a:r>
              <a:rPr sz="1200" spc="-10" dirty="0">
                <a:latin typeface="Calibri"/>
                <a:cs typeface="Calibri"/>
              </a:rPr>
              <a:t>care </a:t>
            </a:r>
            <a:r>
              <a:rPr sz="1200" spc="-5" dirty="0">
                <a:latin typeface="Calibri"/>
                <a:cs typeface="Calibri"/>
              </a:rPr>
              <a:t>to  </a:t>
            </a:r>
            <a:r>
              <a:rPr sz="1200" dirty="0">
                <a:latin typeface="Calibri"/>
                <a:cs typeface="Calibri"/>
              </a:rPr>
              <a:t>adults 18-59 </a:t>
            </a:r>
            <a:r>
              <a:rPr sz="1200" spc="-10" dirty="0">
                <a:latin typeface="Calibri"/>
                <a:cs typeface="Calibri"/>
              </a:rPr>
              <a:t>years </a:t>
            </a:r>
            <a:r>
              <a:rPr sz="1200" spc="-5" dirty="0">
                <a:latin typeface="Calibri"/>
                <a:cs typeface="Calibri"/>
              </a:rPr>
              <a:t>old with  </a:t>
            </a:r>
            <a:r>
              <a:rPr sz="1200" dirty="0">
                <a:latin typeface="Calibri"/>
                <a:cs typeface="Calibri"/>
              </a:rPr>
              <a:t>disabilities.</a:t>
            </a:r>
            <a:endParaRPr sz="1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Courier New"/>
              <a:buChar char="o"/>
            </a:pPr>
            <a:endParaRPr sz="1300">
              <a:latin typeface="Calibri"/>
              <a:cs typeface="Calibri"/>
            </a:endParaRPr>
          </a:p>
          <a:p>
            <a:pPr marL="227329" marR="46355" indent="-215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1350" spc="-10" dirty="0">
                <a:latin typeface="Calibri"/>
                <a:cs typeface="Calibri"/>
              </a:rPr>
              <a:t>ACL worked </a:t>
            </a:r>
            <a:r>
              <a:rPr sz="1350" dirty="0">
                <a:latin typeface="Calibri"/>
                <a:cs typeface="Calibri"/>
              </a:rPr>
              <a:t>a lot in the </a:t>
            </a:r>
            <a:r>
              <a:rPr sz="1350" spc="-5" dirty="0">
                <a:latin typeface="Calibri"/>
                <a:cs typeface="Calibri"/>
              </a:rPr>
              <a:t>Caregiver  portion </a:t>
            </a:r>
            <a:r>
              <a:rPr sz="1350" dirty="0">
                <a:latin typeface="Calibri"/>
                <a:cs typeface="Calibri"/>
              </a:rPr>
              <a:t>of the </a:t>
            </a:r>
            <a:r>
              <a:rPr sz="1350" spc="-5" dirty="0">
                <a:latin typeface="Calibri"/>
                <a:cs typeface="Calibri"/>
              </a:rPr>
              <a:t>report to </a:t>
            </a:r>
            <a:r>
              <a:rPr sz="1350" spc="-10" dirty="0">
                <a:latin typeface="Calibri"/>
                <a:cs typeface="Calibri"/>
              </a:rPr>
              <a:t>better  </a:t>
            </a:r>
            <a:r>
              <a:rPr sz="1350" spc="-5" dirty="0">
                <a:latin typeface="Calibri"/>
                <a:cs typeface="Calibri"/>
              </a:rPr>
              <a:t>alight </a:t>
            </a:r>
            <a:r>
              <a:rPr sz="1350" spc="-10" dirty="0">
                <a:latin typeface="Calibri"/>
                <a:cs typeface="Calibri"/>
              </a:rPr>
              <a:t>data </a:t>
            </a:r>
            <a:r>
              <a:rPr sz="1350" dirty="0">
                <a:latin typeface="Calibri"/>
                <a:cs typeface="Calibri"/>
              </a:rPr>
              <a:t>collection with </a:t>
            </a:r>
            <a:r>
              <a:rPr sz="1350" spc="-5" dirty="0">
                <a:latin typeface="Calibri"/>
                <a:cs typeface="Calibri"/>
              </a:rPr>
              <a:t>Title</a:t>
            </a:r>
            <a:r>
              <a:rPr sz="1350" spc="-7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III.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6579" y="1078991"/>
            <a:ext cx="4445" cy="4763135"/>
          </a:xfrm>
          <a:custGeom>
            <a:avLst/>
            <a:gdLst/>
            <a:ahLst/>
            <a:cxnLst/>
            <a:rect l="l" t="t" r="r" b="b"/>
            <a:pathLst>
              <a:path w="4444" h="4763135">
                <a:moveTo>
                  <a:pt x="3937" y="0"/>
                </a:moveTo>
                <a:lnTo>
                  <a:pt x="0" y="4762855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Title VI, Part C Report. A. Staffing Information B. Total Caregivers served. "/>
          <p:cNvSpPr/>
          <p:nvPr/>
        </p:nvSpPr>
        <p:spPr>
          <a:xfrm>
            <a:off x="3296411" y="1432560"/>
            <a:ext cx="5847587" cy="4408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B. Total Caregivers served"/>
          <p:cNvSpPr/>
          <p:nvPr/>
        </p:nvSpPr>
        <p:spPr>
          <a:xfrm>
            <a:off x="3464814" y="3702558"/>
            <a:ext cx="2141220" cy="338455"/>
          </a:xfrm>
          <a:custGeom>
            <a:avLst/>
            <a:gdLst/>
            <a:ahLst/>
            <a:cxnLst/>
            <a:rect l="l" t="t" r="r" b="b"/>
            <a:pathLst>
              <a:path w="2141220" h="338454">
                <a:moveTo>
                  <a:pt x="0" y="338327"/>
                </a:moveTo>
                <a:lnTo>
                  <a:pt x="2141219" y="338327"/>
                </a:lnTo>
                <a:lnTo>
                  <a:pt x="2141219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01339" y="1040891"/>
            <a:ext cx="0" cy="4791710"/>
          </a:xfrm>
          <a:custGeom>
            <a:avLst/>
            <a:gdLst/>
            <a:ahLst/>
            <a:cxnLst/>
            <a:rect l="l" t="t" r="r" b="b"/>
            <a:pathLst>
              <a:path h="4791710">
                <a:moveTo>
                  <a:pt x="0" y="0"/>
                </a:moveTo>
                <a:lnTo>
                  <a:pt x="0" y="479150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427" y="874521"/>
            <a:ext cx="2014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00529B"/>
                </a:solidFill>
                <a:latin typeface="Calibri"/>
                <a:cs typeface="Calibri"/>
              </a:rPr>
              <a:t>Title VI, </a:t>
            </a:r>
            <a:r>
              <a:rPr sz="1800" b="0" spc="-15" dirty="0">
                <a:solidFill>
                  <a:srgbClr val="00529B"/>
                </a:solidFill>
                <a:latin typeface="Calibri"/>
                <a:cs typeface="Calibri"/>
              </a:rPr>
              <a:t>Part </a:t>
            </a:r>
            <a:r>
              <a:rPr sz="1800" b="0" dirty="0">
                <a:solidFill>
                  <a:srgbClr val="00529B"/>
                </a:solidFill>
                <a:latin typeface="Calibri"/>
                <a:cs typeface="Calibri"/>
              </a:rPr>
              <a:t>C</a:t>
            </a:r>
            <a:r>
              <a:rPr sz="1800" b="0" spc="-25" dirty="0">
                <a:solidFill>
                  <a:srgbClr val="00529B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529B"/>
                </a:solidFill>
                <a:latin typeface="Calibri"/>
                <a:cs typeface="Calibri"/>
              </a:rPr>
              <a:t>Report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735" y="1409446"/>
            <a:ext cx="2717800" cy="4739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marR="254000" indent="-215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1350" i="1" spc="-5" dirty="0">
                <a:latin typeface="Calibri"/>
                <a:cs typeface="Calibri"/>
              </a:rPr>
              <a:t>Information Services </a:t>
            </a:r>
            <a:r>
              <a:rPr sz="1350" spc="-5" dirty="0">
                <a:latin typeface="Calibri"/>
                <a:cs typeface="Calibri"/>
              </a:rPr>
              <a:t>used to be  </a:t>
            </a:r>
            <a:r>
              <a:rPr sz="1350" i="1" spc="-5" dirty="0">
                <a:latin typeface="Calibri"/>
                <a:cs typeface="Calibri"/>
              </a:rPr>
              <a:t>Information about available  services</a:t>
            </a:r>
            <a:r>
              <a:rPr sz="1350" spc="-5" dirty="0">
                <a:latin typeface="Calibri"/>
                <a:cs typeface="Calibri"/>
              </a:rPr>
              <a:t>, and </a:t>
            </a:r>
            <a:r>
              <a:rPr sz="1350" dirty="0">
                <a:latin typeface="Calibri"/>
                <a:cs typeface="Calibri"/>
              </a:rPr>
              <a:t>aligns with </a:t>
            </a:r>
            <a:r>
              <a:rPr sz="1350" spc="-5" dirty="0">
                <a:latin typeface="Calibri"/>
                <a:cs typeface="Calibri"/>
              </a:rPr>
              <a:t>Title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III.</a:t>
            </a:r>
            <a:endParaRPr sz="1350">
              <a:latin typeface="Calibri"/>
              <a:cs typeface="Calibri"/>
            </a:endParaRPr>
          </a:p>
          <a:p>
            <a:pPr marL="485140" marR="114935" lvl="1" indent="-213360">
              <a:lnSpc>
                <a:spcPct val="100000"/>
              </a:lnSpc>
              <a:spcBef>
                <a:spcPts val="15"/>
              </a:spcBef>
              <a:buSzPct val="75000"/>
              <a:buFont typeface="Courier New"/>
              <a:buChar char="o"/>
              <a:tabLst>
                <a:tab pos="484505" algn="l"/>
                <a:tab pos="485140" algn="l"/>
              </a:tabLst>
            </a:pPr>
            <a:r>
              <a:rPr sz="1200" spc="-15" dirty="0">
                <a:latin typeface="Calibri"/>
                <a:cs typeface="Calibri"/>
              </a:rPr>
              <a:t>Refers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public </a:t>
            </a:r>
            <a:r>
              <a:rPr sz="1200" spc="-5" dirty="0">
                <a:latin typeface="Calibri"/>
                <a:cs typeface="Calibri"/>
              </a:rPr>
              <a:t>information  outreach </a:t>
            </a:r>
            <a:r>
              <a:rPr sz="1200" dirty="0">
                <a:latin typeface="Calibri"/>
                <a:cs typeface="Calibri"/>
              </a:rPr>
              <a:t>activities </a:t>
            </a:r>
            <a:r>
              <a:rPr sz="1200" spc="-5" dirty="0">
                <a:latin typeface="Calibri"/>
                <a:cs typeface="Calibri"/>
              </a:rPr>
              <a:t>such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putting  information </a:t>
            </a:r>
            <a:r>
              <a:rPr sz="1200" dirty="0">
                <a:latin typeface="Calibri"/>
                <a:cs typeface="Calibri"/>
              </a:rPr>
              <a:t>in a </a:t>
            </a:r>
            <a:r>
              <a:rPr sz="1200" spc="-20" dirty="0">
                <a:latin typeface="Calibri"/>
                <a:cs typeface="Calibri"/>
              </a:rPr>
              <a:t>newsletter, </a:t>
            </a:r>
            <a:r>
              <a:rPr sz="1200" spc="-5" dirty="0">
                <a:latin typeface="Calibri"/>
                <a:cs typeface="Calibri"/>
              </a:rPr>
              <a:t>or  having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radio announcement, or  producing </a:t>
            </a:r>
            <a:r>
              <a:rPr sz="1200" dirty="0">
                <a:latin typeface="Calibri"/>
                <a:cs typeface="Calibri"/>
              </a:rPr>
              <a:t>and sharing a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flyer.</a:t>
            </a:r>
            <a:endParaRPr sz="1200">
              <a:latin typeface="Calibri"/>
              <a:cs typeface="Calibri"/>
            </a:endParaRPr>
          </a:p>
          <a:p>
            <a:pPr marL="227329" marR="255904" indent="-215265">
              <a:lnSpc>
                <a:spcPts val="1620"/>
              </a:lnSpc>
              <a:spcBef>
                <a:spcPts val="40"/>
              </a:spcBef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1350" i="1" spc="-5" dirty="0">
                <a:latin typeface="Calibri"/>
                <a:cs typeface="Calibri"/>
              </a:rPr>
              <a:t>Information and Assistance now  asks </a:t>
            </a:r>
            <a:r>
              <a:rPr sz="1350" i="1" spc="-10" dirty="0">
                <a:latin typeface="Calibri"/>
                <a:cs typeface="Calibri"/>
              </a:rPr>
              <a:t>for contacts </a:t>
            </a:r>
            <a:r>
              <a:rPr sz="1350" i="1" spc="-5" dirty="0">
                <a:latin typeface="Calibri"/>
                <a:cs typeface="Calibri"/>
              </a:rPr>
              <a:t>instead of  unduplicated people. </a:t>
            </a:r>
            <a:r>
              <a:rPr sz="1350" spc="-5" dirty="0">
                <a:latin typeface="Calibri"/>
                <a:cs typeface="Calibri"/>
              </a:rPr>
              <a:t>This </a:t>
            </a:r>
            <a:r>
              <a:rPr sz="1350" dirty="0">
                <a:latin typeface="Calibri"/>
                <a:cs typeface="Calibri"/>
              </a:rPr>
              <a:t>aligns  with </a:t>
            </a:r>
            <a:r>
              <a:rPr sz="1350" spc="-5" dirty="0">
                <a:latin typeface="Calibri"/>
                <a:cs typeface="Calibri"/>
              </a:rPr>
              <a:t>Title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III.</a:t>
            </a:r>
            <a:endParaRPr sz="1350">
              <a:latin typeface="Calibri"/>
              <a:cs typeface="Calibri"/>
            </a:endParaRPr>
          </a:p>
          <a:p>
            <a:pPr marL="227329" marR="233045" indent="-215265">
              <a:lnSpc>
                <a:spcPts val="1620"/>
              </a:lnSpc>
              <a:spcBef>
                <a:spcPts val="5"/>
              </a:spcBef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1350" i="1" spc="-5" dirty="0">
                <a:latin typeface="Calibri"/>
                <a:cs typeface="Calibri"/>
              </a:rPr>
              <a:t>Counseling </a:t>
            </a:r>
            <a:r>
              <a:rPr sz="1350" spc="-5" dirty="0">
                <a:latin typeface="Calibri"/>
                <a:cs typeface="Calibri"/>
              </a:rPr>
              <a:t>used to </a:t>
            </a:r>
            <a:r>
              <a:rPr sz="1350" dirty="0">
                <a:latin typeface="Calibri"/>
                <a:cs typeface="Calibri"/>
              </a:rPr>
              <a:t>be </a:t>
            </a:r>
            <a:r>
              <a:rPr sz="1350" i="1" spc="-5" dirty="0">
                <a:latin typeface="Calibri"/>
                <a:cs typeface="Calibri"/>
              </a:rPr>
              <a:t>Individual  Counseling</a:t>
            </a:r>
            <a:r>
              <a:rPr sz="1350" spc="-5" dirty="0">
                <a:latin typeface="Calibri"/>
                <a:cs typeface="Calibri"/>
              </a:rPr>
              <a:t>.</a:t>
            </a:r>
            <a:endParaRPr sz="1350">
              <a:latin typeface="Calibri"/>
              <a:cs typeface="Calibri"/>
            </a:endParaRPr>
          </a:p>
          <a:p>
            <a:pPr marL="485140" marR="378460" lvl="1" indent="-213360">
              <a:lnSpc>
                <a:spcPts val="1440"/>
              </a:lnSpc>
              <a:spcBef>
                <a:spcPts val="10"/>
              </a:spcBef>
              <a:buSzPct val="75000"/>
              <a:buFont typeface="Courier New"/>
              <a:buChar char="o"/>
              <a:tabLst>
                <a:tab pos="484505" algn="l"/>
                <a:tab pos="485140" algn="l"/>
              </a:tabLst>
            </a:pPr>
            <a:r>
              <a:rPr sz="1200" spc="-5" dirty="0">
                <a:latin typeface="Calibri"/>
                <a:cs typeface="Calibri"/>
              </a:rPr>
              <a:t>Changed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include</a:t>
            </a:r>
            <a:r>
              <a:rPr sz="1200" spc="-1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group  counseling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meetings.</a:t>
            </a:r>
            <a:endParaRPr sz="1200">
              <a:latin typeface="Calibri"/>
              <a:cs typeface="Calibri"/>
            </a:endParaRPr>
          </a:p>
          <a:p>
            <a:pPr marL="227329" indent="-215265">
              <a:lnSpc>
                <a:spcPts val="1555"/>
              </a:lnSpc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1350" i="1" spc="-5" dirty="0">
                <a:latin typeface="Calibri"/>
                <a:cs typeface="Calibri"/>
              </a:rPr>
              <a:t>Support </a:t>
            </a:r>
            <a:r>
              <a:rPr sz="1350" i="1" dirty="0">
                <a:latin typeface="Calibri"/>
                <a:cs typeface="Calibri"/>
              </a:rPr>
              <a:t>Group </a:t>
            </a:r>
            <a:r>
              <a:rPr sz="1350" dirty="0">
                <a:latin typeface="Calibri"/>
                <a:cs typeface="Calibri"/>
              </a:rPr>
              <a:t>will be </a:t>
            </a:r>
            <a:r>
              <a:rPr sz="1350" spc="-5" dirty="0">
                <a:latin typeface="Calibri"/>
                <a:cs typeface="Calibri"/>
              </a:rPr>
              <a:t>captured</a:t>
            </a:r>
            <a:r>
              <a:rPr sz="1350" spc="-7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as</a:t>
            </a:r>
            <a:endParaRPr sz="1350">
              <a:latin typeface="Calibri"/>
              <a:cs typeface="Calibri"/>
            </a:endParaRPr>
          </a:p>
          <a:p>
            <a:pPr marL="227329">
              <a:lnSpc>
                <a:spcPct val="100000"/>
              </a:lnSpc>
            </a:pPr>
            <a:r>
              <a:rPr sz="1350" i="1" spc="-5" dirty="0">
                <a:latin typeface="Calibri"/>
                <a:cs typeface="Calibri"/>
              </a:rPr>
              <a:t>sessions.</a:t>
            </a:r>
            <a:endParaRPr sz="1350">
              <a:latin typeface="Calibri"/>
              <a:cs typeface="Calibri"/>
            </a:endParaRPr>
          </a:p>
          <a:p>
            <a:pPr marL="227329" marR="149860" indent="-215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1350" i="1" spc="-5" dirty="0">
                <a:latin typeface="Calibri"/>
                <a:cs typeface="Calibri"/>
              </a:rPr>
              <a:t>Supplemental Services </a:t>
            </a:r>
            <a:r>
              <a:rPr sz="1350" spc="-15" dirty="0">
                <a:latin typeface="Calibri"/>
                <a:cs typeface="Calibri"/>
              </a:rPr>
              <a:t>takes </a:t>
            </a:r>
            <a:r>
              <a:rPr sz="1350" dirty="0">
                <a:latin typeface="Calibri"/>
                <a:cs typeface="Calibri"/>
              </a:rPr>
              <a:t>the  </a:t>
            </a:r>
            <a:r>
              <a:rPr sz="1350" spc="-5" dirty="0">
                <a:latin typeface="Calibri"/>
                <a:cs typeface="Calibri"/>
              </a:rPr>
              <a:t>place </a:t>
            </a:r>
            <a:r>
              <a:rPr sz="1350" dirty="0">
                <a:latin typeface="Calibri"/>
                <a:cs typeface="Calibri"/>
              </a:rPr>
              <a:t>of </a:t>
            </a:r>
            <a:r>
              <a:rPr sz="1350" i="1" dirty="0">
                <a:latin typeface="Calibri"/>
                <a:cs typeface="Calibri"/>
              </a:rPr>
              <a:t>lending </a:t>
            </a:r>
            <a:r>
              <a:rPr sz="1350" i="1" spc="-5" dirty="0">
                <a:latin typeface="Calibri"/>
                <a:cs typeface="Calibri"/>
              </a:rPr>
              <a:t>closet</a:t>
            </a:r>
            <a:r>
              <a:rPr sz="1350" spc="-5" dirty="0">
                <a:latin typeface="Calibri"/>
                <a:cs typeface="Calibri"/>
              </a:rPr>
              <a:t>, and </a:t>
            </a:r>
            <a:r>
              <a:rPr sz="1350" dirty="0">
                <a:latin typeface="Calibri"/>
                <a:cs typeface="Calibri"/>
              </a:rPr>
              <a:t>aligns  with </a:t>
            </a:r>
            <a:r>
              <a:rPr sz="1350" spc="-5" dirty="0">
                <a:latin typeface="Calibri"/>
                <a:cs typeface="Calibri"/>
              </a:rPr>
              <a:t>Title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III.</a:t>
            </a:r>
            <a:endParaRPr sz="1350">
              <a:latin typeface="Calibri"/>
              <a:cs typeface="Calibri"/>
            </a:endParaRPr>
          </a:p>
          <a:p>
            <a:pPr marL="485140" marR="5080" lvl="1" indent="-213360">
              <a:lnSpc>
                <a:spcPct val="100000"/>
              </a:lnSpc>
              <a:spcBef>
                <a:spcPts val="15"/>
              </a:spcBef>
              <a:buSzPct val="75000"/>
              <a:buFont typeface="Courier New"/>
              <a:buChar char="o"/>
              <a:tabLst>
                <a:tab pos="484505" algn="l"/>
                <a:tab pos="485140" algn="l"/>
              </a:tabLst>
            </a:pP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change will </a:t>
            </a:r>
            <a:r>
              <a:rPr sz="1200" dirty="0">
                <a:latin typeface="Calibri"/>
                <a:cs typeface="Calibri"/>
              </a:rPr>
              <a:t>allow </a:t>
            </a:r>
            <a:r>
              <a:rPr sz="1200" spc="-10" dirty="0">
                <a:latin typeface="Calibri"/>
                <a:cs typeface="Calibri"/>
              </a:rPr>
              <a:t>programs </a:t>
            </a:r>
            <a:r>
              <a:rPr sz="1200" spc="-5" dirty="0">
                <a:latin typeface="Calibri"/>
                <a:cs typeface="Calibri"/>
              </a:rPr>
              <a:t>to  </a:t>
            </a:r>
            <a:r>
              <a:rPr sz="1200" dirty="0">
                <a:latin typeface="Calibri"/>
                <a:cs typeface="Calibri"/>
              </a:rPr>
              <a:t>include a </a:t>
            </a:r>
            <a:r>
              <a:rPr sz="1200" spc="-5" dirty="0">
                <a:latin typeface="Calibri"/>
                <a:cs typeface="Calibri"/>
              </a:rPr>
              <a:t>greater </a:t>
            </a:r>
            <a:r>
              <a:rPr sz="1200" spc="-10" dirty="0">
                <a:latin typeface="Calibri"/>
                <a:cs typeface="Calibri"/>
              </a:rPr>
              <a:t>range </a:t>
            </a:r>
            <a:r>
              <a:rPr sz="1200" spc="-5" dirty="0">
                <a:latin typeface="Calibri"/>
                <a:cs typeface="Calibri"/>
              </a:rPr>
              <a:t>of services  that are provided on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limited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basis.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C. Caregiver support services. Services for Caregivers "/>
          <p:cNvSpPr/>
          <p:nvPr/>
        </p:nvSpPr>
        <p:spPr>
          <a:xfrm>
            <a:off x="3201923" y="1580388"/>
            <a:ext cx="5858256" cy="3448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Activities."/>
          <p:cNvSpPr/>
          <p:nvPr/>
        </p:nvSpPr>
        <p:spPr>
          <a:xfrm>
            <a:off x="8038338" y="2122170"/>
            <a:ext cx="932815" cy="356870"/>
          </a:xfrm>
          <a:custGeom>
            <a:avLst/>
            <a:gdLst/>
            <a:ahLst/>
            <a:cxnLst/>
            <a:rect l="l" t="t" r="r" b="b"/>
            <a:pathLst>
              <a:path w="932815" h="356869">
                <a:moveTo>
                  <a:pt x="0" y="356615"/>
                </a:moveTo>
                <a:lnTo>
                  <a:pt x="932688" y="356615"/>
                </a:lnTo>
                <a:lnTo>
                  <a:pt x="932688" y="0"/>
                </a:lnTo>
                <a:lnTo>
                  <a:pt x="0" y="0"/>
                </a:lnTo>
                <a:lnTo>
                  <a:pt x="0" y="356615"/>
                </a:lnTo>
                <a:close/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Contacts"/>
          <p:cNvSpPr/>
          <p:nvPr/>
        </p:nvSpPr>
        <p:spPr>
          <a:xfrm>
            <a:off x="8047481" y="2478785"/>
            <a:ext cx="932815" cy="320040"/>
          </a:xfrm>
          <a:custGeom>
            <a:avLst/>
            <a:gdLst/>
            <a:ahLst/>
            <a:cxnLst/>
            <a:rect l="l" t="t" r="r" b="b"/>
            <a:pathLst>
              <a:path w="932815" h="320039">
                <a:moveTo>
                  <a:pt x="0" y="320039"/>
                </a:moveTo>
                <a:lnTo>
                  <a:pt x="932687" y="320039"/>
                </a:lnTo>
                <a:lnTo>
                  <a:pt x="932687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Sessions. "/>
          <p:cNvSpPr/>
          <p:nvPr/>
        </p:nvSpPr>
        <p:spPr>
          <a:xfrm>
            <a:off x="8047481" y="3304794"/>
            <a:ext cx="932815" cy="170815"/>
          </a:xfrm>
          <a:custGeom>
            <a:avLst/>
            <a:gdLst/>
            <a:ahLst/>
            <a:cxnLst/>
            <a:rect l="l" t="t" r="r" b="b"/>
            <a:pathLst>
              <a:path w="932815" h="170814">
                <a:moveTo>
                  <a:pt x="0" y="170687"/>
                </a:moveTo>
                <a:lnTo>
                  <a:pt x="932687" y="170687"/>
                </a:lnTo>
                <a:lnTo>
                  <a:pt x="932687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380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Counseling. "/>
          <p:cNvSpPr/>
          <p:nvPr/>
        </p:nvSpPr>
        <p:spPr>
          <a:xfrm>
            <a:off x="5813297" y="2798826"/>
            <a:ext cx="652780" cy="165100"/>
          </a:xfrm>
          <a:custGeom>
            <a:avLst/>
            <a:gdLst/>
            <a:ahLst/>
            <a:cxnLst/>
            <a:rect l="l" t="t" r="r" b="b"/>
            <a:pathLst>
              <a:path w="652779" h="165100">
                <a:moveTo>
                  <a:pt x="0" y="164591"/>
                </a:moveTo>
                <a:lnTo>
                  <a:pt x="652272" y="164591"/>
                </a:lnTo>
                <a:lnTo>
                  <a:pt x="652272" y="0"/>
                </a:lnTo>
                <a:lnTo>
                  <a:pt x="0" y="0"/>
                </a:lnTo>
                <a:lnTo>
                  <a:pt x="0" y="164591"/>
                </a:lnTo>
                <a:close/>
              </a:path>
            </a:pathLst>
          </a:custGeom>
          <a:ln w="380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Counseling. "/>
          <p:cNvSpPr/>
          <p:nvPr/>
        </p:nvSpPr>
        <p:spPr>
          <a:xfrm>
            <a:off x="4749546" y="3140201"/>
            <a:ext cx="652780" cy="165100"/>
          </a:xfrm>
          <a:custGeom>
            <a:avLst/>
            <a:gdLst/>
            <a:ahLst/>
            <a:cxnLst/>
            <a:rect l="l" t="t" r="r" b="b"/>
            <a:pathLst>
              <a:path w="652779" h="165100">
                <a:moveTo>
                  <a:pt x="0" y="164591"/>
                </a:moveTo>
                <a:lnTo>
                  <a:pt x="652272" y="164591"/>
                </a:lnTo>
                <a:lnTo>
                  <a:pt x="652272" y="0"/>
                </a:lnTo>
                <a:lnTo>
                  <a:pt x="0" y="0"/>
                </a:lnTo>
                <a:lnTo>
                  <a:pt x="0" y="164591"/>
                </a:lnTo>
                <a:close/>
              </a:path>
            </a:pathLst>
          </a:custGeom>
          <a:ln w="380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566" y="1534159"/>
            <a:ext cx="2014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00529B"/>
                </a:solidFill>
                <a:latin typeface="Calibri"/>
                <a:cs typeface="Calibri"/>
              </a:rPr>
              <a:t>Title VI, </a:t>
            </a:r>
            <a:r>
              <a:rPr sz="1800" b="0" spc="-15" dirty="0">
                <a:solidFill>
                  <a:srgbClr val="00529B"/>
                </a:solidFill>
                <a:latin typeface="Calibri"/>
                <a:cs typeface="Calibri"/>
              </a:rPr>
              <a:t>Part </a:t>
            </a:r>
            <a:r>
              <a:rPr sz="1800" b="0" dirty="0">
                <a:solidFill>
                  <a:srgbClr val="00529B"/>
                </a:solidFill>
                <a:latin typeface="Calibri"/>
                <a:cs typeface="Calibri"/>
              </a:rPr>
              <a:t>C</a:t>
            </a:r>
            <a:r>
              <a:rPr sz="1800" b="0" spc="-25" dirty="0">
                <a:solidFill>
                  <a:srgbClr val="00529B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529B"/>
                </a:solidFill>
                <a:latin typeface="Calibri"/>
                <a:cs typeface="Calibri"/>
              </a:rPr>
              <a:t>Report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5932" y="2098040"/>
            <a:ext cx="2564765" cy="2610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marR="5080" indent="-215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1350" spc="-60" dirty="0">
                <a:latin typeface="Calibri"/>
                <a:cs typeface="Calibri"/>
              </a:rPr>
              <a:t>To </a:t>
            </a:r>
            <a:r>
              <a:rPr sz="1350" dirty="0">
                <a:latin typeface="Calibri"/>
                <a:cs typeface="Calibri"/>
              </a:rPr>
              <a:t>align with </a:t>
            </a:r>
            <a:r>
              <a:rPr sz="1350" spc="-5" dirty="0">
                <a:latin typeface="Calibri"/>
                <a:cs typeface="Calibri"/>
              </a:rPr>
              <a:t>Title </a:t>
            </a:r>
            <a:r>
              <a:rPr sz="1350" spc="-10" dirty="0">
                <a:latin typeface="Calibri"/>
                <a:cs typeface="Calibri"/>
              </a:rPr>
              <a:t>III </a:t>
            </a:r>
            <a:r>
              <a:rPr sz="1350" spc="-5" dirty="0">
                <a:latin typeface="Calibri"/>
                <a:cs typeface="Calibri"/>
              </a:rPr>
              <a:t>reporting,  </a:t>
            </a:r>
            <a:r>
              <a:rPr sz="1350" spc="-10" dirty="0">
                <a:latin typeface="Calibri"/>
                <a:cs typeface="Calibri"/>
              </a:rPr>
              <a:t>ACL </a:t>
            </a:r>
            <a:r>
              <a:rPr sz="1350" dirty="0">
                <a:latin typeface="Calibri"/>
                <a:cs typeface="Calibri"/>
              </a:rPr>
              <a:t>is asking the </a:t>
            </a:r>
            <a:r>
              <a:rPr sz="1350" spc="-10" dirty="0">
                <a:latin typeface="Calibri"/>
                <a:cs typeface="Calibri"/>
              </a:rPr>
              <a:t>programs </a:t>
            </a:r>
            <a:r>
              <a:rPr sz="1350" spc="-5" dirty="0">
                <a:latin typeface="Calibri"/>
                <a:cs typeface="Calibri"/>
              </a:rPr>
              <a:t>to  </a:t>
            </a:r>
            <a:r>
              <a:rPr sz="1350" spc="-10" dirty="0">
                <a:latin typeface="Calibri"/>
                <a:cs typeface="Calibri"/>
              </a:rPr>
              <a:t>separate </a:t>
            </a:r>
            <a:r>
              <a:rPr sz="1350" spc="-5" dirty="0">
                <a:latin typeface="Calibri"/>
                <a:cs typeface="Calibri"/>
              </a:rPr>
              <a:t>respite care provided </a:t>
            </a:r>
            <a:r>
              <a:rPr sz="1350" spc="-10" dirty="0">
                <a:latin typeface="Calibri"/>
                <a:cs typeface="Calibri"/>
              </a:rPr>
              <a:t>by  </a:t>
            </a:r>
            <a:r>
              <a:rPr sz="1350" dirty="0">
                <a:latin typeface="Calibri"/>
                <a:cs typeface="Calibri"/>
              </a:rPr>
              <a:t>type of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caregiver.</a:t>
            </a:r>
            <a:endParaRPr sz="1350">
              <a:latin typeface="Calibri"/>
              <a:cs typeface="Calibri"/>
            </a:endParaRPr>
          </a:p>
          <a:p>
            <a:pPr marL="570230" marR="12700" indent="-215265">
              <a:lnSpc>
                <a:spcPct val="100000"/>
              </a:lnSpc>
              <a:spcBef>
                <a:spcPts val="20"/>
              </a:spcBef>
              <a:tabLst>
                <a:tab pos="570230" algn="l"/>
              </a:tabLst>
            </a:pPr>
            <a:r>
              <a:rPr sz="900" dirty="0">
                <a:latin typeface="Courier New"/>
                <a:cs typeface="Courier New"/>
              </a:rPr>
              <a:t>o	</a:t>
            </a:r>
            <a:r>
              <a:rPr sz="1200" dirty="0">
                <a:latin typeface="Calibri"/>
                <a:cs typeface="Calibri"/>
              </a:rPr>
              <a:t>Please </a:t>
            </a:r>
            <a:r>
              <a:rPr sz="1200" spc="-10" dirty="0">
                <a:latin typeface="Calibri"/>
                <a:cs typeface="Calibri"/>
              </a:rPr>
              <a:t>refer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i="1" dirty="0">
                <a:latin typeface="Calibri"/>
                <a:cs typeface="Calibri"/>
              </a:rPr>
              <a:t>DRAFT-Title  VI PPR Definitions </a:t>
            </a:r>
            <a:r>
              <a:rPr sz="1200" spc="-5" dirty="0">
                <a:latin typeface="Calibri"/>
                <a:cs typeface="Calibri"/>
              </a:rPr>
              <a:t>document</a:t>
            </a:r>
            <a:r>
              <a:rPr sz="1200" spc="-1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 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explanation of </a:t>
            </a:r>
            <a:r>
              <a:rPr sz="1200" dirty="0">
                <a:latin typeface="Calibri"/>
                <a:cs typeface="Calibri"/>
              </a:rPr>
              <a:t>types </a:t>
            </a:r>
            <a:r>
              <a:rPr sz="1200" spc="-5" dirty="0">
                <a:latin typeface="Calibri"/>
                <a:cs typeface="Calibri"/>
              </a:rPr>
              <a:t>of  </a:t>
            </a:r>
            <a:r>
              <a:rPr sz="1200" spc="-10" dirty="0">
                <a:latin typeface="Calibri"/>
                <a:cs typeface="Calibri"/>
              </a:rPr>
              <a:t>caregivers.</a:t>
            </a:r>
            <a:endParaRPr sz="1200">
              <a:latin typeface="Calibri"/>
              <a:cs typeface="Calibri"/>
            </a:endParaRPr>
          </a:p>
          <a:p>
            <a:pPr marL="227329" indent="-215265">
              <a:lnSpc>
                <a:spcPts val="1600"/>
              </a:lnSpc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1350" spc="-5" dirty="0">
                <a:latin typeface="Calibri"/>
                <a:cs typeface="Calibri"/>
              </a:rPr>
              <a:t>The newly added Finance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section</a:t>
            </a:r>
            <a:endParaRPr sz="1350">
              <a:latin typeface="Calibri"/>
              <a:cs typeface="Calibri"/>
            </a:endParaRPr>
          </a:p>
          <a:p>
            <a:pPr marL="227329" marR="59055">
              <a:lnSpc>
                <a:spcPct val="100000"/>
              </a:lnSpc>
            </a:pPr>
            <a:r>
              <a:rPr sz="1350" spc="-5" dirty="0">
                <a:latin typeface="Calibri"/>
                <a:cs typeface="Calibri"/>
              </a:rPr>
              <a:t>seeks information </a:t>
            </a:r>
            <a:r>
              <a:rPr sz="1350" dirty="0">
                <a:latin typeface="Calibri"/>
                <a:cs typeface="Calibri"/>
              </a:rPr>
              <a:t>on  </a:t>
            </a:r>
            <a:r>
              <a:rPr sz="1350" spc="-5" dirty="0">
                <a:latin typeface="Calibri"/>
                <a:cs typeface="Calibri"/>
              </a:rPr>
              <a:t>expenditures </a:t>
            </a:r>
            <a:r>
              <a:rPr sz="1350" spc="-10" dirty="0">
                <a:latin typeface="Calibri"/>
                <a:cs typeface="Calibri"/>
              </a:rPr>
              <a:t>for </a:t>
            </a:r>
            <a:r>
              <a:rPr sz="1350" dirty="0">
                <a:latin typeface="Calibri"/>
                <a:cs typeface="Calibri"/>
              </a:rPr>
              <a:t>the </a:t>
            </a:r>
            <a:r>
              <a:rPr sz="1350" spc="-5" dirty="0">
                <a:latin typeface="Calibri"/>
                <a:cs typeface="Calibri"/>
              </a:rPr>
              <a:t>Caregiver  </a:t>
            </a:r>
            <a:r>
              <a:rPr sz="1350" spc="-10" dirty="0">
                <a:latin typeface="Calibri"/>
                <a:cs typeface="Calibri"/>
              </a:rPr>
              <a:t>program </a:t>
            </a:r>
            <a:r>
              <a:rPr sz="1350" spc="-5" dirty="0">
                <a:latin typeface="Calibri"/>
                <a:cs typeface="Calibri"/>
              </a:rPr>
              <a:t>overall, and </a:t>
            </a:r>
            <a:r>
              <a:rPr sz="1350" dirty="0">
                <a:latin typeface="Calibri"/>
                <a:cs typeface="Calibri"/>
              </a:rPr>
              <a:t>the </a:t>
            </a:r>
            <a:r>
              <a:rPr sz="1350" spc="-10" dirty="0">
                <a:latin typeface="Calibri"/>
                <a:cs typeface="Calibri"/>
              </a:rPr>
              <a:t>Respite  </a:t>
            </a:r>
            <a:r>
              <a:rPr sz="1350" spc="-5" dirty="0">
                <a:latin typeface="Calibri"/>
                <a:cs typeface="Calibri"/>
              </a:rPr>
              <a:t>Care </a:t>
            </a:r>
            <a:r>
              <a:rPr sz="1350" dirty="0">
                <a:latin typeface="Calibri"/>
                <a:cs typeface="Calibri"/>
              </a:rPr>
              <a:t>in</a:t>
            </a:r>
            <a:r>
              <a:rPr sz="1350" spc="-15" dirty="0">
                <a:latin typeface="Calibri"/>
                <a:cs typeface="Calibri"/>
              </a:rPr>
              <a:t> particular.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 descr="D. Finance"/>
          <p:cNvSpPr/>
          <p:nvPr/>
        </p:nvSpPr>
        <p:spPr>
          <a:xfrm>
            <a:off x="3201923" y="1050036"/>
            <a:ext cx="0" cy="4791710"/>
          </a:xfrm>
          <a:custGeom>
            <a:avLst/>
            <a:gdLst/>
            <a:ahLst/>
            <a:cxnLst/>
            <a:rect l="l" t="t" r="r" b="b"/>
            <a:pathLst>
              <a:path h="4791710">
                <a:moveTo>
                  <a:pt x="0" y="0"/>
                </a:moveTo>
                <a:lnTo>
                  <a:pt x="0" y="4791506"/>
                </a:lnTo>
              </a:path>
            </a:pathLst>
          </a:custGeom>
          <a:ln w="12192">
            <a:solidFill>
              <a:srgbClr val="005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Respite Care for Caregivers. D. Finance. Part C Spending. "/>
          <p:cNvSpPr/>
          <p:nvPr/>
        </p:nvSpPr>
        <p:spPr>
          <a:xfrm>
            <a:off x="3243072" y="1290827"/>
            <a:ext cx="5864352" cy="3966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D. Finance"/>
          <p:cNvSpPr/>
          <p:nvPr/>
        </p:nvSpPr>
        <p:spPr>
          <a:xfrm>
            <a:off x="3429761" y="4289297"/>
            <a:ext cx="914400" cy="292735"/>
          </a:xfrm>
          <a:custGeom>
            <a:avLst/>
            <a:gdLst/>
            <a:ahLst/>
            <a:cxnLst/>
            <a:rect l="l" t="t" r="r" b="b"/>
            <a:pathLst>
              <a:path w="914400" h="292735">
                <a:moveTo>
                  <a:pt x="0" y="292607"/>
                </a:moveTo>
                <a:lnTo>
                  <a:pt x="914400" y="292607"/>
                </a:lnTo>
                <a:lnTo>
                  <a:pt x="914400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ln w="380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1588" y="786511"/>
            <a:ext cx="72256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5" dirty="0">
                <a:solidFill>
                  <a:srgbClr val="00529B"/>
                </a:solidFill>
              </a:rPr>
              <a:t>You’ve </a:t>
            </a:r>
            <a:r>
              <a:rPr sz="3200" spc="-5" dirty="0">
                <a:solidFill>
                  <a:srgbClr val="00529B"/>
                </a:solidFill>
              </a:rPr>
              <a:t>mentioned </a:t>
            </a:r>
            <a:r>
              <a:rPr sz="3200" dirty="0">
                <a:solidFill>
                  <a:srgbClr val="00529B"/>
                </a:solidFill>
              </a:rPr>
              <a:t>a </a:t>
            </a:r>
            <a:r>
              <a:rPr sz="3200" spc="-5" dirty="0">
                <a:solidFill>
                  <a:srgbClr val="00529B"/>
                </a:solidFill>
              </a:rPr>
              <a:t>new </a:t>
            </a:r>
            <a:r>
              <a:rPr sz="3200" spc="-10" dirty="0">
                <a:solidFill>
                  <a:srgbClr val="00529B"/>
                </a:solidFill>
              </a:rPr>
              <a:t>reporting </a:t>
            </a:r>
            <a:r>
              <a:rPr sz="3200" spc="-25" dirty="0">
                <a:solidFill>
                  <a:srgbClr val="00529B"/>
                </a:solidFill>
              </a:rPr>
              <a:t>system.  What’s </a:t>
            </a:r>
            <a:r>
              <a:rPr sz="3200" spc="-5" dirty="0">
                <a:solidFill>
                  <a:srgbClr val="00529B"/>
                </a:solidFill>
              </a:rPr>
              <a:t>that </a:t>
            </a:r>
            <a:r>
              <a:rPr sz="3200" dirty="0">
                <a:solidFill>
                  <a:srgbClr val="00529B"/>
                </a:solidFill>
              </a:rPr>
              <a:t>all</a:t>
            </a:r>
            <a:r>
              <a:rPr sz="3200" spc="-30" dirty="0">
                <a:solidFill>
                  <a:srgbClr val="00529B"/>
                </a:solidFill>
              </a:rPr>
              <a:t> </a:t>
            </a:r>
            <a:r>
              <a:rPr sz="3200" dirty="0">
                <a:solidFill>
                  <a:srgbClr val="00529B"/>
                </a:solidFill>
              </a:rPr>
              <a:t>about?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07542" y="1988642"/>
            <a:ext cx="3261360" cy="398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7368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5" dirty="0">
                <a:latin typeface="Calibri"/>
                <a:cs typeface="Calibri"/>
              </a:rPr>
              <a:t>We </a:t>
            </a:r>
            <a:r>
              <a:rPr sz="2500" spc="-5" dirty="0">
                <a:latin typeface="Calibri"/>
                <a:cs typeface="Calibri"/>
              </a:rPr>
              <a:t>made </a:t>
            </a:r>
            <a:r>
              <a:rPr sz="2500" spc="-15" dirty="0">
                <a:latin typeface="Calibri"/>
                <a:cs typeface="Calibri"/>
              </a:rPr>
              <a:t>you </a:t>
            </a:r>
            <a:r>
              <a:rPr sz="2500" spc="-5" dirty="0">
                <a:latin typeface="Calibri"/>
                <a:cs typeface="Calibri"/>
              </a:rPr>
              <a:t>a </a:t>
            </a:r>
            <a:r>
              <a:rPr sz="2500" spc="-10" dirty="0">
                <a:latin typeface="Calibri"/>
                <a:cs typeface="Calibri"/>
              </a:rPr>
              <a:t>new  </a:t>
            </a:r>
            <a:r>
              <a:rPr sz="2500" spc="-5" dirty="0">
                <a:latin typeface="Calibri"/>
                <a:cs typeface="Calibri"/>
              </a:rPr>
              <a:t>reporting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system!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ACL </a:t>
            </a:r>
            <a:r>
              <a:rPr sz="2500" spc="-10" dirty="0">
                <a:latin typeface="Calibri"/>
                <a:cs typeface="Calibri"/>
              </a:rPr>
              <a:t>has </a:t>
            </a:r>
            <a:r>
              <a:rPr sz="2500" spc="-20" dirty="0">
                <a:latin typeface="Calibri"/>
                <a:cs typeface="Calibri"/>
              </a:rPr>
              <a:t>invested </a:t>
            </a:r>
            <a:r>
              <a:rPr sz="2500" spc="-5" dirty="0">
                <a:latin typeface="Calibri"/>
                <a:cs typeface="Calibri"/>
              </a:rPr>
              <a:t>in an  </a:t>
            </a:r>
            <a:r>
              <a:rPr sz="2500" spc="-15" dirty="0">
                <a:latin typeface="Calibri"/>
                <a:cs typeface="Calibri"/>
              </a:rPr>
              <a:t>updated </a:t>
            </a:r>
            <a:r>
              <a:rPr sz="2500" spc="-5" dirty="0">
                <a:latin typeface="Calibri"/>
                <a:cs typeface="Calibri"/>
              </a:rPr>
              <a:t>reporting  </a:t>
            </a:r>
            <a:r>
              <a:rPr sz="2500" spc="-25" dirty="0">
                <a:latin typeface="Calibri"/>
                <a:cs typeface="Calibri"/>
              </a:rPr>
              <a:t>system for </a:t>
            </a:r>
            <a:r>
              <a:rPr sz="2500" spc="-5" dirty="0">
                <a:latin typeface="Calibri"/>
                <a:cs typeface="Calibri"/>
              </a:rPr>
              <a:t>Titles </a:t>
            </a:r>
            <a:r>
              <a:rPr sz="2500" spc="-10" dirty="0">
                <a:latin typeface="Calibri"/>
                <a:cs typeface="Calibri"/>
              </a:rPr>
              <a:t>III, VI,  </a:t>
            </a:r>
            <a:r>
              <a:rPr sz="2500" spc="-5" dirty="0">
                <a:latin typeface="Calibri"/>
                <a:cs typeface="Calibri"/>
              </a:rPr>
              <a:t>and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VII.</a:t>
            </a:r>
            <a:endParaRPr sz="2500">
              <a:latin typeface="Calibri"/>
              <a:cs typeface="Calibri"/>
            </a:endParaRPr>
          </a:p>
          <a:p>
            <a:pPr marL="355600" marR="24765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5" dirty="0">
                <a:latin typeface="Calibri"/>
                <a:cs typeface="Calibri"/>
              </a:rPr>
              <a:t>We </a:t>
            </a:r>
            <a:r>
              <a:rPr sz="2500" spc="-10" dirty="0">
                <a:latin typeface="Calibri"/>
                <a:cs typeface="Calibri"/>
              </a:rPr>
              <a:t>call </a:t>
            </a:r>
            <a:r>
              <a:rPr sz="2500" spc="-5" dirty="0">
                <a:latin typeface="Calibri"/>
                <a:cs typeface="Calibri"/>
              </a:rPr>
              <a:t>it the </a:t>
            </a:r>
            <a:r>
              <a:rPr sz="2500" spc="-10" dirty="0">
                <a:latin typeface="Calibri"/>
                <a:cs typeface="Calibri"/>
              </a:rPr>
              <a:t>Older  Americans </a:t>
            </a:r>
            <a:r>
              <a:rPr sz="2500" spc="-5" dirty="0">
                <a:latin typeface="Calibri"/>
                <a:cs typeface="Calibri"/>
              </a:rPr>
              <a:t>Act  </a:t>
            </a:r>
            <a:r>
              <a:rPr sz="2500" spc="-15" dirty="0">
                <a:latin typeface="Calibri"/>
                <a:cs typeface="Calibri"/>
              </a:rPr>
              <a:t>Performance </a:t>
            </a:r>
            <a:r>
              <a:rPr sz="2500" spc="-25" dirty="0">
                <a:latin typeface="Calibri"/>
                <a:cs typeface="Calibri"/>
              </a:rPr>
              <a:t>System  </a:t>
            </a:r>
            <a:r>
              <a:rPr sz="2500" spc="-5" dirty="0">
                <a:latin typeface="Calibri"/>
                <a:cs typeface="Calibri"/>
              </a:rPr>
              <a:t>or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OAAPS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 descr="ACLOAPPS Older American Act Performance System webpage. "/>
          <p:cNvSpPr/>
          <p:nvPr/>
        </p:nvSpPr>
        <p:spPr>
          <a:xfrm>
            <a:off x="4181855" y="1690116"/>
            <a:ext cx="4826508" cy="492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225" y="770636"/>
            <a:ext cx="241808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75" dirty="0">
                <a:solidFill>
                  <a:srgbClr val="00529B"/>
                </a:solidFill>
              </a:rPr>
              <a:t>Tell </a:t>
            </a:r>
            <a:r>
              <a:rPr sz="3100" spc="-10" dirty="0">
                <a:solidFill>
                  <a:srgbClr val="00529B"/>
                </a:solidFill>
              </a:rPr>
              <a:t>me</a:t>
            </a:r>
            <a:r>
              <a:rPr sz="3100" spc="20" dirty="0">
                <a:solidFill>
                  <a:srgbClr val="00529B"/>
                </a:solidFill>
              </a:rPr>
              <a:t> </a:t>
            </a:r>
            <a:r>
              <a:rPr sz="3100" spc="-15" dirty="0">
                <a:solidFill>
                  <a:srgbClr val="00529B"/>
                </a:solidFill>
              </a:rPr>
              <a:t>more…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355498" y="1337309"/>
            <a:ext cx="8369934" cy="4966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183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The Older Americans </a:t>
            </a:r>
            <a:r>
              <a:rPr sz="1800" dirty="0">
                <a:latin typeface="Calibri"/>
                <a:cs typeface="Calibri"/>
              </a:rPr>
              <a:t>Act </a:t>
            </a:r>
            <a:r>
              <a:rPr sz="1800" spc="-10" dirty="0">
                <a:latin typeface="Calibri"/>
                <a:cs typeface="Calibri"/>
              </a:rPr>
              <a:t>Performance </a:t>
            </a:r>
            <a:r>
              <a:rPr sz="1800" spc="-15" dirty="0">
                <a:latin typeface="Calibri"/>
                <a:cs typeface="Calibri"/>
              </a:rPr>
              <a:t>System </a:t>
            </a:r>
            <a:r>
              <a:rPr sz="1800" spc="-10" dirty="0">
                <a:latin typeface="Calibri"/>
                <a:cs typeface="Calibri"/>
              </a:rPr>
              <a:t>(OAAPS)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new </a:t>
            </a:r>
            <a:r>
              <a:rPr sz="1800" dirty="0">
                <a:latin typeface="Calibri"/>
                <a:cs typeface="Calibri"/>
              </a:rPr>
              <a:t>web-based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reporting</a:t>
            </a:r>
            <a:endParaRPr sz="1800">
              <a:latin typeface="Calibri"/>
              <a:cs typeface="Calibri"/>
            </a:endParaRPr>
          </a:p>
          <a:p>
            <a:pPr marL="240665">
              <a:lnSpc>
                <a:spcPts val="1515"/>
              </a:lnSpc>
            </a:pPr>
            <a:r>
              <a:rPr sz="1800" spc="-10" dirty="0">
                <a:latin typeface="Calibri"/>
                <a:cs typeface="Calibri"/>
              </a:rPr>
              <a:t>tool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5" dirty="0">
                <a:latin typeface="Calibri"/>
                <a:cs typeface="Calibri"/>
              </a:rPr>
              <a:t>ACL’s </a:t>
            </a:r>
            <a:r>
              <a:rPr sz="1800" spc="-5" dirty="0">
                <a:latin typeface="Calibri"/>
                <a:cs typeface="Calibri"/>
              </a:rPr>
              <a:t>Older Americans </a:t>
            </a:r>
            <a:r>
              <a:rPr sz="1800" dirty="0">
                <a:latin typeface="Calibri"/>
                <a:cs typeface="Calibri"/>
              </a:rPr>
              <a:t>Act </a:t>
            </a:r>
            <a:r>
              <a:rPr sz="1800" spc="-10" dirty="0">
                <a:latin typeface="Calibri"/>
                <a:cs typeface="Calibri"/>
              </a:rPr>
              <a:t>(OAA) grantees to </a:t>
            </a:r>
            <a:r>
              <a:rPr sz="1800" spc="-5" dirty="0">
                <a:latin typeface="Calibri"/>
                <a:cs typeface="Calibri"/>
              </a:rPr>
              <a:t>submit </a:t>
            </a:r>
            <a:r>
              <a:rPr sz="1800" spc="-15" dirty="0">
                <a:latin typeface="Calibri"/>
                <a:cs typeface="Calibri"/>
              </a:rPr>
              <a:t>program </a:t>
            </a:r>
            <a:r>
              <a:rPr sz="1800" spc="-5" dirty="0">
                <a:latin typeface="Calibri"/>
                <a:cs typeface="Calibri"/>
              </a:rPr>
              <a:t>performance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240665">
              <a:lnSpc>
                <a:spcPts val="1835"/>
              </a:lnSpc>
            </a:pP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ACL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review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approval.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system </a:t>
            </a:r>
            <a:r>
              <a:rPr sz="1800" spc="-5" dirty="0">
                <a:latin typeface="Calibri"/>
                <a:cs typeface="Calibri"/>
              </a:rPr>
              <a:t>will be used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submit Title VI </a:t>
            </a:r>
            <a:r>
              <a:rPr sz="1800" spc="-15" dirty="0">
                <a:latin typeface="Calibri"/>
                <a:cs typeface="Calibri"/>
              </a:rPr>
              <a:t>program </a:t>
            </a:r>
            <a:r>
              <a:rPr sz="1800" spc="-10" dirty="0">
                <a:latin typeface="Calibri"/>
                <a:cs typeface="Calibri"/>
              </a:rPr>
              <a:t>performance reports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(PPR)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OAAPS </a:t>
            </a:r>
            <a:r>
              <a:rPr sz="1800" spc="-5" dirty="0">
                <a:latin typeface="Calibri"/>
                <a:cs typeface="Calibri"/>
              </a:rPr>
              <a:t>will </a:t>
            </a:r>
            <a:r>
              <a:rPr sz="1800" dirty="0">
                <a:latin typeface="Calibri"/>
                <a:cs typeface="Calibri"/>
              </a:rPr>
              <a:t>also </a:t>
            </a:r>
            <a:r>
              <a:rPr sz="1800" spc="-5" dirty="0">
                <a:latin typeface="Calibri"/>
                <a:cs typeface="Calibri"/>
              </a:rPr>
              <a:t>used by other </a:t>
            </a:r>
            <a:r>
              <a:rPr sz="1800" spc="-10" dirty="0">
                <a:latin typeface="Calibri"/>
                <a:cs typeface="Calibri"/>
              </a:rPr>
              <a:t>OAA grant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programs:</a:t>
            </a:r>
            <a:endParaRPr sz="1800">
              <a:latin typeface="Calibri"/>
              <a:cs typeface="Calibri"/>
            </a:endParaRPr>
          </a:p>
          <a:p>
            <a:pPr marL="698500" marR="267970" lvl="1" indent="-228600">
              <a:lnSpc>
                <a:spcPct val="100000"/>
              </a:lnSpc>
              <a:spcBef>
                <a:spcPts val="11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5" dirty="0">
                <a:latin typeface="Calibri"/>
                <a:cs typeface="Calibri"/>
              </a:rPr>
              <a:t>Title VII – </a:t>
            </a:r>
            <a:r>
              <a:rPr sz="1600" spc="-25" dirty="0">
                <a:latin typeface="Calibri"/>
                <a:cs typeface="Calibri"/>
              </a:rPr>
              <a:t>Long-Term </a:t>
            </a:r>
            <a:r>
              <a:rPr sz="1600" spc="-15" dirty="0">
                <a:latin typeface="Calibri"/>
                <a:cs typeface="Calibri"/>
              </a:rPr>
              <a:t>Care </a:t>
            </a:r>
            <a:r>
              <a:rPr sz="1600" spc="-10" dirty="0">
                <a:latin typeface="Calibri"/>
                <a:cs typeface="Calibri"/>
              </a:rPr>
              <a:t>Ombudsman </a:t>
            </a:r>
            <a:r>
              <a:rPr sz="1600" spc="-15" dirty="0">
                <a:latin typeface="Calibri"/>
                <a:cs typeface="Calibri"/>
              </a:rPr>
              <a:t>Program (NORS </a:t>
            </a:r>
            <a:r>
              <a:rPr sz="1600" spc="-5" dirty="0">
                <a:latin typeface="Calibri"/>
                <a:cs typeface="Calibri"/>
              </a:rPr>
              <a:t>– National </a:t>
            </a:r>
            <a:r>
              <a:rPr sz="1600" spc="-10" dirty="0">
                <a:latin typeface="Calibri"/>
                <a:cs typeface="Calibri"/>
              </a:rPr>
              <a:t>Ombudsman Reporting  </a:t>
            </a:r>
            <a:r>
              <a:rPr sz="1600" spc="-15" dirty="0">
                <a:latin typeface="Calibri"/>
                <a:cs typeface="Calibri"/>
              </a:rPr>
              <a:t>System)</a:t>
            </a:r>
            <a:endParaRPr sz="16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5" dirty="0">
                <a:latin typeface="Calibri"/>
                <a:cs typeface="Calibri"/>
              </a:rPr>
              <a:t>Title III - Nutrition and </a:t>
            </a:r>
            <a:r>
              <a:rPr sz="1600" spc="-10" dirty="0">
                <a:latin typeface="Calibri"/>
                <a:cs typeface="Calibri"/>
              </a:rPr>
              <a:t>Supportive Programming </a:t>
            </a:r>
            <a:r>
              <a:rPr sz="1600" spc="-15" dirty="0">
                <a:latin typeface="Calibri"/>
                <a:cs typeface="Calibri"/>
              </a:rPr>
              <a:t>for grantees </a:t>
            </a:r>
            <a:r>
              <a:rPr sz="1600" spc="-10" dirty="0">
                <a:latin typeface="Calibri"/>
                <a:cs typeface="Calibri"/>
              </a:rPr>
              <a:t>(SPR </a:t>
            </a:r>
            <a:r>
              <a:rPr sz="1600" spc="-5" dirty="0">
                <a:latin typeface="Calibri"/>
                <a:cs typeface="Calibri"/>
              </a:rPr>
              <a:t>– </a:t>
            </a:r>
            <a:r>
              <a:rPr sz="1600" spc="-15" dirty="0">
                <a:latin typeface="Calibri"/>
                <a:cs typeface="Calibri"/>
              </a:rPr>
              <a:t>grantee Program</a:t>
            </a:r>
            <a:r>
              <a:rPr sz="1600" spc="2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Report</a:t>
            </a:r>
            <a:r>
              <a:rPr sz="1400" spc="-10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OAAPS accommodates </a:t>
            </a:r>
            <a:r>
              <a:rPr sz="1800" spc="-5" dirty="0">
                <a:latin typeface="Calibri"/>
                <a:cs typeface="Calibri"/>
              </a:rPr>
              <a:t>multiple levels of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users: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5" dirty="0">
                <a:latin typeface="Calibri"/>
                <a:cs typeface="Calibri"/>
              </a:rPr>
              <a:t>Title </a:t>
            </a:r>
            <a:r>
              <a:rPr sz="1600" spc="-10" dirty="0">
                <a:latin typeface="Calibri"/>
                <a:cs typeface="Calibri"/>
              </a:rPr>
              <a:t>VI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Grantees</a:t>
            </a:r>
            <a:endParaRPr sz="16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10" dirty="0">
                <a:latin typeface="Calibri"/>
                <a:cs typeface="Calibri"/>
              </a:rPr>
              <a:t>ACL </a:t>
            </a:r>
            <a:r>
              <a:rPr sz="1600" spc="-15" dirty="0">
                <a:latin typeface="Calibri"/>
                <a:cs typeface="Calibri"/>
              </a:rPr>
              <a:t>staff </a:t>
            </a:r>
            <a:r>
              <a:rPr sz="1600" spc="-10" dirty="0">
                <a:latin typeface="Calibri"/>
                <a:cs typeface="Calibri"/>
              </a:rPr>
              <a:t>(regional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5" dirty="0">
                <a:latin typeface="Calibri"/>
                <a:cs typeface="Calibri"/>
              </a:rPr>
              <a:t>central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office)</a:t>
            </a:r>
            <a:endParaRPr sz="1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ts val="2115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Our goal </a:t>
            </a:r>
            <a:r>
              <a:rPr sz="1800" dirty="0">
                <a:latin typeface="Calibri"/>
                <a:cs typeface="Calibri"/>
              </a:rPr>
              <a:t>when </a:t>
            </a:r>
            <a:r>
              <a:rPr sz="1800" spc="-5" dirty="0">
                <a:latin typeface="Calibri"/>
                <a:cs typeface="Calibri"/>
              </a:rPr>
              <a:t>developing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system </a:t>
            </a:r>
            <a:r>
              <a:rPr sz="1800" spc="-10" dirty="0">
                <a:latin typeface="Calibri"/>
                <a:cs typeface="Calibri"/>
              </a:rPr>
              <a:t>was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to: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ts val="187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10" dirty="0">
                <a:latin typeface="Calibri"/>
                <a:cs typeface="Calibri"/>
              </a:rPr>
              <a:t>ensure </a:t>
            </a:r>
            <a:r>
              <a:rPr sz="1600" spc="-5" dirty="0">
                <a:latin typeface="Calibri"/>
                <a:cs typeface="Calibri"/>
              </a:rPr>
              <a:t>ease of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use</a:t>
            </a:r>
            <a:endParaRPr sz="16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5" dirty="0">
                <a:latin typeface="Calibri"/>
                <a:cs typeface="Calibri"/>
              </a:rPr>
              <a:t>maintain functions </a:t>
            </a:r>
            <a:r>
              <a:rPr sz="1600" spc="-10" dirty="0">
                <a:latin typeface="Calibri"/>
                <a:cs typeface="Calibri"/>
              </a:rPr>
              <a:t>that </a:t>
            </a:r>
            <a:r>
              <a:rPr sz="1600" spc="-15" dirty="0">
                <a:latin typeface="Calibri"/>
                <a:cs typeface="Calibri"/>
              </a:rPr>
              <a:t>exist </a:t>
            </a:r>
            <a:r>
              <a:rPr sz="1600" spc="-5" dirty="0">
                <a:latin typeface="Calibri"/>
                <a:cs typeface="Calibri"/>
              </a:rPr>
              <a:t>in the </a:t>
            </a:r>
            <a:r>
              <a:rPr sz="1600" spc="-10" dirty="0">
                <a:latin typeface="Calibri"/>
                <a:cs typeface="Calibri"/>
              </a:rPr>
              <a:t>current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system</a:t>
            </a:r>
            <a:endParaRPr sz="16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10" dirty="0">
                <a:latin typeface="Calibri"/>
                <a:cs typeface="Calibri"/>
              </a:rPr>
              <a:t>provide </a:t>
            </a:r>
            <a:r>
              <a:rPr sz="1600" spc="-5" dirty="0">
                <a:latin typeface="Calibri"/>
                <a:cs typeface="Calibri"/>
              </a:rPr>
              <a:t>enhanced functions (e.g. </a:t>
            </a:r>
            <a:r>
              <a:rPr sz="1600" spc="-15" dirty="0">
                <a:latin typeface="Calibri"/>
                <a:cs typeface="Calibri"/>
              </a:rPr>
              <a:t>data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review)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622" y="1002537"/>
            <a:ext cx="7976870" cy="1579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00529B"/>
                </a:solidFill>
              </a:rPr>
              <a:t>What are </a:t>
            </a:r>
            <a:r>
              <a:rPr spc="-5" dirty="0">
                <a:solidFill>
                  <a:srgbClr val="00529B"/>
                </a:solidFill>
              </a:rPr>
              <a:t>the major </a:t>
            </a:r>
            <a:r>
              <a:rPr spc="-25" dirty="0">
                <a:solidFill>
                  <a:srgbClr val="00529B"/>
                </a:solidFill>
              </a:rPr>
              <a:t>steps </a:t>
            </a:r>
            <a:r>
              <a:rPr spc="-20" dirty="0">
                <a:solidFill>
                  <a:srgbClr val="00529B"/>
                </a:solidFill>
              </a:rPr>
              <a:t>for </a:t>
            </a:r>
            <a:r>
              <a:rPr spc="-10" dirty="0">
                <a:solidFill>
                  <a:srgbClr val="00529B"/>
                </a:solidFill>
              </a:rPr>
              <a:t>completing </a:t>
            </a:r>
            <a:r>
              <a:rPr spc="-5" dirty="0">
                <a:solidFill>
                  <a:srgbClr val="00529B"/>
                </a:solidFill>
              </a:rPr>
              <a:t>the  PPR </a:t>
            </a:r>
            <a:r>
              <a:rPr spc="-15" dirty="0">
                <a:solidFill>
                  <a:srgbClr val="00529B"/>
                </a:solidFill>
              </a:rPr>
              <a:t>updates </a:t>
            </a:r>
            <a:r>
              <a:rPr spc="-5" dirty="0">
                <a:solidFill>
                  <a:srgbClr val="00529B"/>
                </a:solidFill>
              </a:rPr>
              <a:t>and the Title VI performance  </a:t>
            </a:r>
            <a:r>
              <a:rPr spc="-30" dirty="0">
                <a:solidFill>
                  <a:srgbClr val="00529B"/>
                </a:solidFill>
              </a:rPr>
              <a:t>system?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460445"/>
              </p:ext>
            </p:extLst>
          </p:nvPr>
        </p:nvGraphicFramePr>
        <p:xfrm>
          <a:off x="939368" y="2810891"/>
          <a:ext cx="7252334" cy="3104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1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497">
                <a:tc>
                  <a:txBody>
                    <a:bodyPr/>
                    <a:lstStyle/>
                    <a:p>
                      <a:pPr marL="1048385">
                        <a:lnSpc>
                          <a:spcPts val="2095"/>
                        </a:lnSpc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2019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Next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Steps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124585">
                        <a:lnSpc>
                          <a:spcPts val="2095"/>
                        </a:lnSpc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2020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Next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Steps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988">
                <a:tc>
                  <a:txBody>
                    <a:bodyPr/>
                    <a:lstStyle/>
                    <a:p>
                      <a:pPr marL="394335" indent="-343535">
                        <a:lnSpc>
                          <a:spcPts val="2095"/>
                        </a:lnSpc>
                        <a:buSzPct val="63888"/>
                        <a:buFont typeface="Symbol"/>
                        <a:buChar char=""/>
                        <a:tabLst>
                          <a:tab pos="394335" algn="l"/>
                          <a:tab pos="39497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Finish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testing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updating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943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web-based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performance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system.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469900" indent="-343535">
                        <a:lnSpc>
                          <a:spcPts val="2095"/>
                        </a:lnSpc>
                        <a:buSzPct val="63888"/>
                        <a:buFont typeface="Symbol"/>
                        <a:buChar char=""/>
                        <a:tabLst>
                          <a:tab pos="469900" algn="l"/>
                          <a:tab pos="470534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Continue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provide training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</a:p>
                    <a:p>
                      <a:pPr marL="469900" marR="714375">
                        <a:lnSpc>
                          <a:spcPct val="1072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technical assistance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updated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PPR.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9BBA58"/>
                      </a:solidFill>
                      <a:prstDash val="solid"/>
                    </a:lnR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491">
                <a:tc>
                  <a:txBody>
                    <a:bodyPr/>
                    <a:lstStyle/>
                    <a:p>
                      <a:pPr marL="394335" indent="-343535">
                        <a:lnSpc>
                          <a:spcPts val="2095"/>
                        </a:lnSpc>
                        <a:buSzPct val="63888"/>
                        <a:buFont typeface="Symbol"/>
                        <a:buChar char=""/>
                        <a:tabLst>
                          <a:tab pos="394335" algn="l"/>
                          <a:tab pos="39497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Provide training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technical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943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assistance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updated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PPR.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indent="-343535">
                        <a:lnSpc>
                          <a:spcPts val="2095"/>
                        </a:lnSpc>
                        <a:buSzPct val="63888"/>
                        <a:buFont typeface="Symbol"/>
                        <a:buChar char=""/>
                        <a:tabLst>
                          <a:tab pos="469900" algn="l"/>
                          <a:tab pos="470534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Provide training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technical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69900" marR="528320">
                        <a:lnSpc>
                          <a:spcPct val="1072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assistance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web-based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performance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system.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742">
                <a:tc gridSpan="2">
                  <a:txBody>
                    <a:bodyPr/>
                    <a:lstStyle/>
                    <a:p>
                      <a:pPr marL="394335" indent="-343535">
                        <a:lnSpc>
                          <a:spcPts val="2100"/>
                        </a:lnSpc>
                        <a:buSzPct val="63888"/>
                        <a:buFont typeface="Symbol"/>
                        <a:buChar char=""/>
                        <a:tabLst>
                          <a:tab pos="394335" algn="l"/>
                          <a:tab pos="39497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Allow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Title VI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users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early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8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943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system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69086"/>
            <a:ext cx="355409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5" dirty="0">
                <a:solidFill>
                  <a:srgbClr val="00529B"/>
                </a:solidFill>
                <a:latin typeface="Calibri"/>
                <a:cs typeface="Calibri"/>
              </a:rPr>
              <a:t>Caregiver</a:t>
            </a:r>
            <a:r>
              <a:rPr b="0" spc="-50" dirty="0">
                <a:solidFill>
                  <a:srgbClr val="00529B"/>
                </a:solidFill>
                <a:latin typeface="Calibri"/>
                <a:cs typeface="Calibri"/>
              </a:rPr>
              <a:t> </a:t>
            </a:r>
            <a:r>
              <a:rPr b="0" spc="-15" dirty="0">
                <a:solidFill>
                  <a:srgbClr val="00529B"/>
                </a:solidFill>
                <a:latin typeface="Calibri"/>
                <a:cs typeface="Calibri"/>
              </a:rPr>
              <a:t>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39341"/>
            <a:ext cx="8063230" cy="4896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3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There </a:t>
            </a:r>
            <a:r>
              <a:rPr sz="1600" spc="-5" dirty="0">
                <a:latin typeface="Calibri"/>
                <a:cs typeface="Calibri"/>
              </a:rPr>
              <a:t>is a wealth of </a:t>
            </a:r>
            <a:r>
              <a:rPr sz="1600" spc="-10" dirty="0">
                <a:latin typeface="Calibri"/>
                <a:cs typeface="Calibri"/>
              </a:rPr>
              <a:t>information on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Internet designed to </a:t>
            </a:r>
            <a:r>
              <a:rPr sz="1600" spc="-5" dirty="0">
                <a:latin typeface="Calibri"/>
                <a:cs typeface="Calibri"/>
              </a:rPr>
              <a:t>assist </a:t>
            </a:r>
            <a:r>
              <a:rPr sz="1600" spc="-10" dirty="0">
                <a:latin typeface="Calibri"/>
                <a:cs typeface="Calibri"/>
              </a:rPr>
              <a:t>family members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caregivers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spc="-5" dirty="0">
                <a:latin typeface="Calibri"/>
                <a:cs typeface="Calibri"/>
              </a:rPr>
              <a:t>of older adults. </a:t>
            </a:r>
            <a:r>
              <a:rPr sz="1600" spc="-15" dirty="0">
                <a:latin typeface="Calibri"/>
                <a:cs typeface="Calibri"/>
              </a:rPr>
              <a:t>Here are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20" dirty="0">
                <a:latin typeface="Calibri"/>
                <a:cs typeface="Calibri"/>
              </a:rPr>
              <a:t>few </a:t>
            </a:r>
            <a:r>
              <a:rPr sz="1600" spc="-10" dirty="0">
                <a:latin typeface="Calibri"/>
                <a:cs typeface="Calibri"/>
              </a:rPr>
              <a:t>useful links to </a:t>
            </a:r>
            <a:r>
              <a:rPr sz="1600" spc="-15" dirty="0">
                <a:latin typeface="Calibri"/>
                <a:cs typeface="Calibri"/>
              </a:rPr>
              <a:t>get you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started.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355600" indent="-342900">
              <a:lnSpc>
                <a:spcPts val="1730"/>
              </a:lnSpc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u="heavy" spc="-4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National </a:t>
            </a: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Alzheimer’s </a:t>
            </a:r>
            <a:r>
              <a:rPr sz="1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Call</a:t>
            </a:r>
            <a:r>
              <a:rPr sz="16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Center</a:t>
            </a:r>
            <a:r>
              <a:rPr sz="1600" b="1" u="heavy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endParaRPr sz="1600">
              <a:latin typeface="Calibri"/>
              <a:cs typeface="Calibri"/>
            </a:endParaRPr>
          </a:p>
          <a:p>
            <a:pPr marL="355600" marR="25400">
              <a:lnSpc>
                <a:spcPct val="80000"/>
              </a:lnSpc>
              <a:spcBef>
                <a:spcPts val="190"/>
              </a:spcBef>
            </a:pPr>
            <a:r>
              <a:rPr sz="1600" spc="-5" dirty="0">
                <a:latin typeface="Calibri"/>
                <a:cs typeface="Calibri"/>
              </a:rPr>
              <a:t>The National Call </a:t>
            </a:r>
            <a:r>
              <a:rPr sz="1600" spc="-10" dirty="0">
                <a:latin typeface="Calibri"/>
                <a:cs typeface="Calibri"/>
              </a:rPr>
              <a:t>Center </a:t>
            </a:r>
            <a:r>
              <a:rPr sz="1600" spc="-5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available to people </a:t>
            </a:r>
            <a:r>
              <a:rPr sz="1600" spc="-5" dirty="0">
                <a:latin typeface="Calibri"/>
                <a:cs typeface="Calibri"/>
              </a:rPr>
              <a:t>in 56 </a:t>
            </a:r>
            <a:r>
              <a:rPr sz="1600" spc="-15" dirty="0">
                <a:latin typeface="Calibri"/>
                <a:cs typeface="Calibri"/>
              </a:rPr>
              <a:t>states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territories, 24/7, 365 </a:t>
            </a:r>
            <a:r>
              <a:rPr sz="1600" spc="-15" dirty="0">
                <a:latin typeface="Calibri"/>
                <a:cs typeface="Calibri"/>
              </a:rPr>
              <a:t>days </a:t>
            </a:r>
            <a:r>
              <a:rPr sz="1600" spc="-5" dirty="0">
                <a:latin typeface="Calibri"/>
                <a:cs typeface="Calibri"/>
              </a:rPr>
              <a:t>a  </a:t>
            </a:r>
            <a:r>
              <a:rPr sz="1600" spc="-35" dirty="0">
                <a:latin typeface="Calibri"/>
                <a:cs typeface="Calibri"/>
              </a:rPr>
              <a:t>year, </a:t>
            </a:r>
            <a:r>
              <a:rPr sz="1600" spc="-10" dirty="0">
                <a:latin typeface="Calibri"/>
                <a:cs typeface="Calibri"/>
              </a:rPr>
              <a:t>to provide </a:t>
            </a:r>
            <a:r>
              <a:rPr sz="1600" spc="-15" dirty="0">
                <a:latin typeface="Calibri"/>
                <a:cs typeface="Calibri"/>
              </a:rPr>
              <a:t>expert </a:t>
            </a:r>
            <a:r>
              <a:rPr sz="1600" spc="-5" dirty="0">
                <a:latin typeface="Calibri"/>
                <a:cs typeface="Calibri"/>
              </a:rPr>
              <a:t>advice, </a:t>
            </a:r>
            <a:r>
              <a:rPr sz="1600" spc="-15" dirty="0">
                <a:latin typeface="Calibri"/>
                <a:cs typeface="Calibri"/>
              </a:rPr>
              <a:t>care </a:t>
            </a:r>
            <a:r>
              <a:rPr sz="1600" spc="-10" dirty="0">
                <a:latin typeface="Calibri"/>
                <a:cs typeface="Calibri"/>
              </a:rPr>
              <a:t>consultation, information,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20" dirty="0">
                <a:latin typeface="Calibri"/>
                <a:cs typeface="Calibri"/>
              </a:rPr>
              <a:t>referrals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can help </a:t>
            </a:r>
            <a:r>
              <a:rPr sz="1600" spc="-5" dirty="0">
                <a:latin typeface="Calibri"/>
                <a:cs typeface="Calibri"/>
              </a:rPr>
              <a:t>with  </a:t>
            </a:r>
            <a:r>
              <a:rPr sz="1600" spc="-10" dirty="0">
                <a:latin typeface="Calibri"/>
                <a:cs typeface="Calibri"/>
              </a:rPr>
              <a:t>questions </a:t>
            </a:r>
            <a:r>
              <a:rPr sz="1600" spc="-5" dirty="0">
                <a:latin typeface="Calibri"/>
                <a:cs typeface="Calibri"/>
              </a:rPr>
              <a:t>about memory </a:t>
            </a:r>
            <a:r>
              <a:rPr sz="1600" spc="-10" dirty="0">
                <a:latin typeface="Calibri"/>
                <a:cs typeface="Calibri"/>
              </a:rPr>
              <a:t>problems, how to </a:t>
            </a:r>
            <a:r>
              <a:rPr sz="1600" spc="-5" dirty="0">
                <a:latin typeface="Calibri"/>
                <a:cs typeface="Calibri"/>
              </a:rPr>
              <a:t>deal </a:t>
            </a:r>
            <a:r>
              <a:rPr sz="1600" dirty="0">
                <a:latin typeface="Calibri"/>
                <a:cs typeface="Calibri"/>
              </a:rPr>
              <a:t>with </a:t>
            </a:r>
            <a:r>
              <a:rPr sz="1600" spc="-5" dirty="0">
                <a:latin typeface="Calibri"/>
                <a:cs typeface="Calibri"/>
              </a:rPr>
              <a:t>challenging </a:t>
            </a:r>
            <a:r>
              <a:rPr sz="1600" spc="-10" dirty="0">
                <a:latin typeface="Calibri"/>
                <a:cs typeface="Calibri"/>
              </a:rPr>
              <a:t>behaviors, </a:t>
            </a:r>
            <a:r>
              <a:rPr sz="1600" spc="-5" dirty="0">
                <a:latin typeface="Calibri"/>
                <a:cs typeface="Calibri"/>
              </a:rPr>
              <a:t>and tips </a:t>
            </a:r>
            <a:r>
              <a:rPr sz="1600" spc="-20" dirty="0">
                <a:latin typeface="Calibri"/>
                <a:cs typeface="Calibri"/>
              </a:rPr>
              <a:t>for  </a:t>
            </a:r>
            <a:r>
              <a:rPr sz="1600" spc="-5" dirty="0">
                <a:latin typeface="Calibri"/>
                <a:cs typeface="Calibri"/>
              </a:rPr>
              <a:t>taking </a:t>
            </a:r>
            <a:r>
              <a:rPr sz="1600" spc="-15" dirty="0">
                <a:latin typeface="Calibri"/>
                <a:cs typeface="Calibri"/>
              </a:rPr>
              <a:t>care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someone </a:t>
            </a:r>
            <a:r>
              <a:rPr sz="1600" spc="-5" dirty="0">
                <a:latin typeface="Calibri"/>
                <a:cs typeface="Calibri"/>
              </a:rPr>
              <a:t>with </a:t>
            </a:r>
            <a:r>
              <a:rPr sz="1600" spc="-10" dirty="0">
                <a:latin typeface="Calibri"/>
                <a:cs typeface="Calibri"/>
              </a:rPr>
              <a:t>Alzheimer’s disease </a:t>
            </a:r>
            <a:r>
              <a:rPr sz="1600" spc="-5" dirty="0">
                <a:latin typeface="Calibri"/>
                <a:cs typeface="Calibri"/>
              </a:rPr>
              <a:t>or other </a:t>
            </a:r>
            <a:r>
              <a:rPr sz="1600" spc="-15" dirty="0">
                <a:latin typeface="Calibri"/>
                <a:cs typeface="Calibri"/>
              </a:rPr>
              <a:t>forms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dementia.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1730"/>
              </a:lnSpc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ARCH –The </a:t>
            </a:r>
            <a:r>
              <a:rPr sz="1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National </a:t>
            </a:r>
            <a:r>
              <a:rPr sz="16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Respite </a:t>
            </a: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Locator</a:t>
            </a:r>
            <a:r>
              <a:rPr sz="1600" b="1" u="heavy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Service</a:t>
            </a:r>
            <a:r>
              <a:rPr sz="1600" b="1" u="heavy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endParaRPr sz="1600">
              <a:latin typeface="Calibri"/>
              <a:cs typeface="Calibri"/>
            </a:endParaRPr>
          </a:p>
          <a:p>
            <a:pPr marL="355600" marR="350520">
              <a:lnSpc>
                <a:spcPts val="1540"/>
              </a:lnSpc>
              <a:spcBef>
                <a:spcPts val="180"/>
              </a:spcBef>
            </a:pPr>
            <a:r>
              <a:rPr sz="1600" spc="-5" dirty="0">
                <a:latin typeface="Calibri"/>
                <a:cs typeface="Calibri"/>
              </a:rPr>
              <a:t>This service </a:t>
            </a:r>
            <a:r>
              <a:rPr sz="1600" spc="-10" dirty="0">
                <a:latin typeface="Calibri"/>
                <a:cs typeface="Calibri"/>
              </a:rPr>
              <a:t>helps parents, </a:t>
            </a:r>
            <a:r>
              <a:rPr sz="1600" spc="-15" dirty="0">
                <a:latin typeface="Calibri"/>
                <a:cs typeface="Calibri"/>
              </a:rPr>
              <a:t>caregivers,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professionals </a:t>
            </a:r>
            <a:r>
              <a:rPr sz="1600" spc="-5" dirty="0">
                <a:latin typeface="Calibri"/>
                <a:cs typeface="Calibri"/>
              </a:rPr>
              <a:t>find </a:t>
            </a:r>
            <a:r>
              <a:rPr sz="1600" spc="-10" dirty="0">
                <a:latin typeface="Calibri"/>
                <a:cs typeface="Calibri"/>
              </a:rPr>
              <a:t>respite </a:t>
            </a:r>
            <a:r>
              <a:rPr sz="1600" spc="-5" dirty="0">
                <a:latin typeface="Calibri"/>
                <a:cs typeface="Calibri"/>
              </a:rPr>
              <a:t>services in their </a:t>
            </a:r>
            <a:r>
              <a:rPr sz="1600" spc="-15" dirty="0">
                <a:latin typeface="Calibri"/>
                <a:cs typeface="Calibri"/>
              </a:rPr>
              <a:t>state 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local area that match </a:t>
            </a:r>
            <a:r>
              <a:rPr sz="1600" spc="-5" dirty="0">
                <a:latin typeface="Calibri"/>
                <a:cs typeface="Calibri"/>
              </a:rPr>
              <a:t>their specific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needs.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173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Ask</a:t>
            </a: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Medicare</a:t>
            </a:r>
            <a:r>
              <a:rPr sz="1600" b="1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ts val="1540"/>
              </a:lnSpc>
            </a:pPr>
            <a:r>
              <a:rPr sz="1600" spc="-5" dirty="0">
                <a:latin typeface="Calibri"/>
                <a:cs typeface="Calibri"/>
              </a:rPr>
              <a:t>This initiative </a:t>
            </a:r>
            <a:r>
              <a:rPr sz="1600" spc="-20" dirty="0">
                <a:latin typeface="Calibri"/>
                <a:cs typeface="Calibri"/>
              </a:rPr>
              <a:t>offers </a:t>
            </a:r>
            <a:r>
              <a:rPr sz="1600" spc="-10" dirty="0">
                <a:latin typeface="Calibri"/>
                <a:cs typeface="Calibri"/>
              </a:rPr>
              <a:t>information, tools </a:t>
            </a:r>
            <a:r>
              <a:rPr sz="1600" spc="-5" dirty="0">
                <a:latin typeface="Calibri"/>
                <a:cs typeface="Calibri"/>
              </a:rPr>
              <a:t>and materials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assist the </a:t>
            </a:r>
            <a:r>
              <a:rPr sz="1600" spc="-10" dirty="0">
                <a:latin typeface="Calibri"/>
                <a:cs typeface="Calibri"/>
              </a:rPr>
              <a:t>caregiver </a:t>
            </a:r>
            <a:r>
              <a:rPr sz="1600" spc="-5" dirty="0">
                <a:latin typeface="Calibri"/>
                <a:cs typeface="Calibri"/>
              </a:rPr>
              <a:t>and their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loved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ts val="1730"/>
              </a:lnSpc>
            </a:pPr>
            <a:r>
              <a:rPr sz="1600" spc="-10" dirty="0">
                <a:latin typeface="Calibri"/>
                <a:cs typeface="Calibri"/>
              </a:rPr>
              <a:t>ones </a:t>
            </a:r>
            <a:r>
              <a:rPr sz="1600" spc="-5" dirty="0">
                <a:latin typeface="Calibri"/>
                <a:cs typeface="Calibri"/>
              </a:rPr>
              <a:t>in making </a:t>
            </a:r>
            <a:r>
              <a:rPr sz="1600" spc="-10" dirty="0">
                <a:latin typeface="Calibri"/>
                <a:cs typeface="Calibri"/>
              </a:rPr>
              <a:t>informed healthcare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decisions.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1730"/>
              </a:lnSpc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Family Caregiver</a:t>
            </a:r>
            <a:r>
              <a:rPr sz="1600" b="1" u="heavy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Alliance</a:t>
            </a:r>
            <a:endParaRPr sz="1600">
              <a:latin typeface="Calibri"/>
              <a:cs typeface="Calibri"/>
            </a:endParaRPr>
          </a:p>
          <a:p>
            <a:pPr marL="355600" marR="46990">
              <a:lnSpc>
                <a:spcPts val="1540"/>
              </a:lnSpc>
              <a:spcBef>
                <a:spcPts val="175"/>
              </a:spcBef>
            </a:pPr>
            <a:r>
              <a:rPr sz="1600" spc="-5" dirty="0">
                <a:latin typeface="Calibri"/>
                <a:cs typeface="Calibri"/>
              </a:rPr>
              <a:t>This </a:t>
            </a:r>
            <a:r>
              <a:rPr sz="1600" spc="-10" dirty="0">
                <a:latin typeface="Calibri"/>
                <a:cs typeface="Calibri"/>
              </a:rPr>
              <a:t>site </a:t>
            </a:r>
            <a:r>
              <a:rPr sz="1600" spc="-15" dirty="0">
                <a:latin typeface="Calibri"/>
                <a:cs typeface="Calibri"/>
              </a:rPr>
              <a:t>features </a:t>
            </a:r>
            <a:r>
              <a:rPr sz="1600" spc="-10" dirty="0">
                <a:latin typeface="Calibri"/>
                <a:cs typeface="Calibri"/>
              </a:rPr>
              <a:t>information </a:t>
            </a:r>
            <a:r>
              <a:rPr sz="1600" spc="-5" dirty="0">
                <a:latin typeface="Calibri"/>
                <a:cs typeface="Calibri"/>
              </a:rPr>
              <a:t>on </a:t>
            </a:r>
            <a:r>
              <a:rPr sz="1600" spc="-15" dirty="0">
                <a:latin typeface="Calibri"/>
                <a:cs typeface="Calibri"/>
              </a:rPr>
              <a:t>programs </a:t>
            </a:r>
            <a:r>
              <a:rPr sz="1600" spc="-10" dirty="0">
                <a:latin typeface="Calibri"/>
                <a:cs typeface="Calibri"/>
              </a:rPr>
              <a:t>at </a:t>
            </a:r>
            <a:r>
              <a:rPr sz="1600" spc="-5" dirty="0">
                <a:latin typeface="Calibri"/>
                <a:cs typeface="Calibri"/>
              </a:rPr>
              <a:t>national, </a:t>
            </a:r>
            <a:r>
              <a:rPr sz="1600" spc="-15" dirty="0">
                <a:latin typeface="Calibri"/>
                <a:cs typeface="Calibri"/>
              </a:rPr>
              <a:t>state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local levels that support </a:t>
            </a:r>
            <a:r>
              <a:rPr sz="1600" spc="-5" dirty="0">
                <a:latin typeface="Calibri"/>
                <a:cs typeface="Calibri"/>
              </a:rPr>
              <a:t>and  </a:t>
            </a:r>
            <a:r>
              <a:rPr sz="1600" spc="-10" dirty="0">
                <a:latin typeface="Calibri"/>
                <a:cs typeface="Calibri"/>
              </a:rPr>
              <a:t>sustain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caregivers.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1730"/>
              </a:lnSpc>
              <a:spcBef>
                <a:spcPts val="1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National Alliance </a:t>
            </a: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for</a:t>
            </a:r>
            <a:r>
              <a:rPr sz="1600" b="1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Caregiving</a:t>
            </a:r>
            <a:r>
              <a:rPr sz="1600" b="1" u="heavy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endParaRPr sz="1600">
              <a:latin typeface="Calibri"/>
              <a:cs typeface="Calibri"/>
            </a:endParaRPr>
          </a:p>
          <a:p>
            <a:pPr marL="355600" marR="422909">
              <a:lnSpc>
                <a:spcPct val="80100"/>
              </a:lnSpc>
              <a:spcBef>
                <a:spcPts val="190"/>
              </a:spcBef>
            </a:pPr>
            <a:r>
              <a:rPr sz="1600" spc="-5" dirty="0">
                <a:latin typeface="Calibri"/>
                <a:cs typeface="Calibri"/>
              </a:rPr>
              <a:t>This site </a:t>
            </a:r>
            <a:r>
              <a:rPr sz="1600" spc="-15" dirty="0">
                <a:latin typeface="Calibri"/>
                <a:cs typeface="Calibri"/>
              </a:rPr>
              <a:t>features </a:t>
            </a:r>
            <a:r>
              <a:rPr sz="1600" spc="-5" dirty="0">
                <a:latin typeface="Calibri"/>
                <a:cs typeface="Calibri"/>
              </a:rPr>
              <a:t>publications and </a:t>
            </a:r>
            <a:r>
              <a:rPr sz="1600" spc="-15" dirty="0">
                <a:latin typeface="Calibri"/>
                <a:cs typeface="Calibri"/>
              </a:rPr>
              <a:t>resources for caregivers, </a:t>
            </a:r>
            <a:r>
              <a:rPr sz="1600" spc="-5" dirty="0">
                <a:latin typeface="Calibri"/>
                <a:cs typeface="Calibri"/>
              </a:rPr>
              <a:t>including the </a:t>
            </a:r>
            <a:r>
              <a:rPr sz="1600" spc="-10" dirty="0">
                <a:latin typeface="Calibri"/>
                <a:cs typeface="Calibri"/>
              </a:rPr>
              <a:t>Family </a:t>
            </a:r>
            <a:r>
              <a:rPr sz="1600" spc="-15" dirty="0">
                <a:latin typeface="Calibri"/>
                <a:cs typeface="Calibri"/>
              </a:rPr>
              <a:t>Care  </a:t>
            </a:r>
            <a:r>
              <a:rPr sz="1600" spc="-10" dirty="0">
                <a:latin typeface="Calibri"/>
                <a:cs typeface="Calibri"/>
              </a:rPr>
              <a:t>Resource Connection, where </a:t>
            </a:r>
            <a:r>
              <a:rPr sz="1600" spc="-15" dirty="0">
                <a:latin typeface="Calibri"/>
                <a:cs typeface="Calibri"/>
              </a:rPr>
              <a:t>you </a:t>
            </a:r>
            <a:r>
              <a:rPr sz="1600" spc="-10" dirty="0">
                <a:latin typeface="Calibri"/>
                <a:cs typeface="Calibri"/>
              </a:rPr>
              <a:t>can </a:t>
            </a:r>
            <a:r>
              <a:rPr sz="1600" spc="-5" dirty="0">
                <a:latin typeface="Calibri"/>
                <a:cs typeface="Calibri"/>
              </a:rPr>
              <a:t>find </a:t>
            </a:r>
            <a:r>
              <a:rPr sz="1600" spc="-15" dirty="0">
                <a:latin typeface="Calibri"/>
                <a:cs typeface="Calibri"/>
              </a:rPr>
              <a:t>reviews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ratings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more </a:t>
            </a:r>
            <a:r>
              <a:rPr sz="1600" spc="-5" dirty="0">
                <a:latin typeface="Calibri"/>
                <a:cs typeface="Calibri"/>
              </a:rPr>
              <a:t>than </a:t>
            </a:r>
            <a:r>
              <a:rPr sz="1600" spc="-10" dirty="0">
                <a:latin typeface="Calibri"/>
                <a:cs typeface="Calibri"/>
              </a:rPr>
              <a:t>1,000 books,  </a:t>
            </a:r>
            <a:r>
              <a:rPr sz="1600" spc="-5" dirty="0">
                <a:latin typeface="Calibri"/>
                <a:cs typeface="Calibri"/>
              </a:rPr>
              <a:t>videos, </a:t>
            </a:r>
            <a:r>
              <a:rPr sz="1600" spc="-10" dirty="0">
                <a:latin typeface="Calibri"/>
                <a:cs typeface="Calibri"/>
              </a:rPr>
              <a:t>websites </a:t>
            </a:r>
            <a:r>
              <a:rPr sz="1600" spc="-5" dirty="0">
                <a:latin typeface="Calibri"/>
                <a:cs typeface="Calibri"/>
              </a:rPr>
              <a:t>and other materials on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caregiving.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Calibri"/>
              <a:cs typeface="Calibri"/>
            </a:endParaRPr>
          </a:p>
          <a:p>
            <a:pPr marR="167005" algn="r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69086"/>
            <a:ext cx="702945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529B"/>
                </a:solidFill>
              </a:rPr>
              <a:t>Title </a:t>
            </a:r>
            <a:r>
              <a:rPr spc="-5" dirty="0">
                <a:solidFill>
                  <a:srgbClr val="00529B"/>
                </a:solidFill>
              </a:rPr>
              <a:t>VI </a:t>
            </a:r>
            <a:r>
              <a:rPr spc="-10" dirty="0">
                <a:solidFill>
                  <a:srgbClr val="00529B"/>
                </a:solidFill>
              </a:rPr>
              <a:t>Application </a:t>
            </a:r>
            <a:r>
              <a:rPr spc="-5" dirty="0">
                <a:solidFill>
                  <a:srgbClr val="00529B"/>
                </a:solidFill>
              </a:rPr>
              <a:t>– </a:t>
            </a:r>
            <a:r>
              <a:rPr spc="-10" dirty="0">
                <a:solidFill>
                  <a:srgbClr val="00529B"/>
                </a:solidFill>
              </a:rPr>
              <a:t>Due </a:t>
            </a:r>
            <a:r>
              <a:rPr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December</a:t>
            </a:r>
            <a:r>
              <a:rPr u="heavy" spc="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18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27554"/>
            <a:ext cx="8009255" cy="39808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Calibri"/>
                <a:cs typeface="Calibri"/>
              </a:rPr>
              <a:t>This </a:t>
            </a:r>
            <a:r>
              <a:rPr sz="2300" spc="-5" dirty="0">
                <a:latin typeface="Calibri"/>
                <a:cs typeface="Calibri"/>
              </a:rPr>
              <a:t>is </a:t>
            </a:r>
            <a:r>
              <a:rPr sz="2300" dirty="0">
                <a:latin typeface="Calibri"/>
                <a:cs typeface="Calibri"/>
              </a:rPr>
              <a:t>the ideal </a:t>
            </a:r>
            <a:r>
              <a:rPr sz="2300" spc="-5" dirty="0">
                <a:latin typeface="Calibri"/>
                <a:cs typeface="Calibri"/>
              </a:rPr>
              <a:t>opportunity </a:t>
            </a:r>
            <a:r>
              <a:rPr sz="2300" spc="-15" dirty="0">
                <a:latin typeface="Calibri"/>
                <a:cs typeface="Calibri"/>
              </a:rPr>
              <a:t>to </a:t>
            </a:r>
            <a:r>
              <a:rPr sz="2300" dirty="0">
                <a:latin typeface="Calibri"/>
                <a:cs typeface="Calibri"/>
              </a:rPr>
              <a:t>plan </a:t>
            </a:r>
            <a:r>
              <a:rPr sz="2300" spc="-15" dirty="0">
                <a:latin typeface="Calibri"/>
                <a:cs typeface="Calibri"/>
              </a:rPr>
              <a:t>for </a:t>
            </a:r>
            <a:r>
              <a:rPr sz="2300" spc="-10" dirty="0">
                <a:latin typeface="Calibri"/>
                <a:cs typeface="Calibri"/>
              </a:rPr>
              <a:t>your caregiver</a:t>
            </a:r>
            <a:r>
              <a:rPr sz="2300" spc="8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program</a:t>
            </a:r>
            <a:endParaRPr sz="2300">
              <a:latin typeface="Calibri"/>
              <a:cs typeface="Calibri"/>
            </a:endParaRPr>
          </a:p>
          <a:p>
            <a:pPr marL="355600" marR="41275" indent="-342900" algn="just">
              <a:lnSpc>
                <a:spcPts val="2480"/>
              </a:lnSpc>
              <a:spcBef>
                <a:spcPts val="595"/>
              </a:spcBef>
              <a:buFont typeface="Arial"/>
              <a:buChar char="•"/>
              <a:tabLst>
                <a:tab pos="355600" algn="l"/>
              </a:tabLst>
            </a:pPr>
            <a:r>
              <a:rPr sz="2300" dirty="0">
                <a:latin typeface="Calibri"/>
                <a:cs typeface="Calibri"/>
              </a:rPr>
              <a:t>When </a:t>
            </a:r>
            <a:r>
              <a:rPr sz="2300" spc="-10" dirty="0">
                <a:latin typeface="Calibri"/>
                <a:cs typeface="Calibri"/>
              </a:rPr>
              <a:t>you complete your </a:t>
            </a:r>
            <a:r>
              <a:rPr sz="2300" spc="-5" dirty="0">
                <a:latin typeface="Calibri"/>
                <a:cs typeface="Calibri"/>
              </a:rPr>
              <a:t>application, </a:t>
            </a:r>
            <a:r>
              <a:rPr sz="2300" dirty="0">
                <a:latin typeface="Calibri"/>
                <a:cs typeface="Calibri"/>
              </a:rPr>
              <a:t>be </a:t>
            </a:r>
            <a:r>
              <a:rPr sz="2300" spc="-15" dirty="0">
                <a:latin typeface="Calibri"/>
                <a:cs typeface="Calibri"/>
              </a:rPr>
              <a:t>sure to </a:t>
            </a:r>
            <a:r>
              <a:rPr sz="2300" dirty="0">
                <a:latin typeface="Calibri"/>
                <a:cs typeface="Calibri"/>
              </a:rPr>
              <a:t>identify parts A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 &amp; C </a:t>
            </a:r>
            <a:r>
              <a:rPr sz="2300" dirty="0">
                <a:latin typeface="Calibri"/>
                <a:cs typeface="Calibri"/>
              </a:rPr>
              <a:t>as </a:t>
            </a:r>
            <a:r>
              <a:rPr sz="2300" spc="-10" dirty="0">
                <a:latin typeface="Calibri"/>
                <a:cs typeface="Calibri"/>
              </a:rPr>
              <a:t>what you </a:t>
            </a:r>
            <a:r>
              <a:rPr sz="2300" spc="-15" dirty="0">
                <a:latin typeface="Calibri"/>
                <a:cs typeface="Calibri"/>
              </a:rPr>
              <a:t>are </a:t>
            </a:r>
            <a:r>
              <a:rPr sz="2300" dirty="0">
                <a:latin typeface="Calibri"/>
                <a:cs typeface="Calibri"/>
              </a:rPr>
              <a:t>applying </a:t>
            </a:r>
            <a:r>
              <a:rPr sz="2300" spc="-15" dirty="0">
                <a:latin typeface="Calibri"/>
                <a:cs typeface="Calibri"/>
              </a:rPr>
              <a:t>for </a:t>
            </a:r>
            <a:r>
              <a:rPr sz="2300" dirty="0">
                <a:latin typeface="Calibri"/>
                <a:cs typeface="Calibri"/>
              </a:rPr>
              <a:t>in </a:t>
            </a:r>
            <a:r>
              <a:rPr sz="2300" spc="-10" dirty="0">
                <a:latin typeface="Calibri"/>
                <a:cs typeface="Calibri"/>
              </a:rPr>
              <a:t>order </a:t>
            </a:r>
            <a:r>
              <a:rPr sz="2300" spc="-20" dirty="0">
                <a:latin typeface="Calibri"/>
                <a:cs typeface="Calibri"/>
              </a:rPr>
              <a:t>to </a:t>
            </a:r>
            <a:r>
              <a:rPr sz="2300" spc="-10" dirty="0">
                <a:latin typeface="Calibri"/>
                <a:cs typeface="Calibri"/>
              </a:rPr>
              <a:t>received </a:t>
            </a:r>
            <a:r>
              <a:rPr sz="2300" spc="-5" dirty="0">
                <a:latin typeface="Calibri"/>
                <a:cs typeface="Calibri"/>
              </a:rPr>
              <a:t>funding </a:t>
            </a:r>
            <a:r>
              <a:rPr sz="2300" spc="-15" dirty="0">
                <a:latin typeface="Calibri"/>
                <a:cs typeface="Calibri"/>
              </a:rPr>
              <a:t>to  </a:t>
            </a:r>
            <a:r>
              <a:rPr sz="2300" spc="-5" dirty="0">
                <a:latin typeface="Calibri"/>
                <a:cs typeface="Calibri"/>
              </a:rPr>
              <a:t>support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caregivers</a:t>
            </a:r>
            <a:endParaRPr sz="2300">
              <a:latin typeface="Calibri"/>
              <a:cs typeface="Calibri"/>
            </a:endParaRPr>
          </a:p>
          <a:p>
            <a:pPr marL="355600" marR="121920" indent="-342900">
              <a:lnSpc>
                <a:spcPts val="249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latin typeface="Calibri"/>
                <a:cs typeface="Calibri"/>
              </a:rPr>
              <a:t>Applications </a:t>
            </a:r>
            <a:r>
              <a:rPr sz="2300" spc="-10" dirty="0">
                <a:latin typeface="Calibri"/>
                <a:cs typeface="Calibri"/>
              </a:rPr>
              <a:t>are </a:t>
            </a:r>
            <a:r>
              <a:rPr sz="2300" dirty="0">
                <a:latin typeface="Calibri"/>
                <a:cs typeface="Calibri"/>
              </a:rPr>
              <a:t>in a </a:t>
            </a:r>
            <a:r>
              <a:rPr sz="2300" spc="-5" dirty="0">
                <a:latin typeface="Calibri"/>
                <a:cs typeface="Calibri"/>
              </a:rPr>
              <a:t>fillable </a:t>
            </a:r>
            <a:r>
              <a:rPr sz="2300" spc="-35" dirty="0">
                <a:latin typeface="Calibri"/>
                <a:cs typeface="Calibri"/>
              </a:rPr>
              <a:t>Word </a:t>
            </a:r>
            <a:r>
              <a:rPr sz="2300" spc="-5" dirty="0">
                <a:latin typeface="Calibri"/>
                <a:cs typeface="Calibri"/>
              </a:rPr>
              <a:t>document </a:t>
            </a:r>
            <a:r>
              <a:rPr sz="2300" spc="-20" dirty="0">
                <a:latin typeface="Calibri"/>
                <a:cs typeface="Calibri"/>
              </a:rPr>
              <a:t>at: </a:t>
            </a:r>
            <a:r>
              <a:rPr sz="23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3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https://acl.gov/grants/funding-2020-2023-older-americans-act-  </a:t>
            </a:r>
            <a:r>
              <a:rPr sz="23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title-vi-native-american-programs</a:t>
            </a:r>
            <a:endParaRPr sz="2300">
              <a:latin typeface="Calibri"/>
              <a:cs typeface="Calibri"/>
            </a:endParaRPr>
          </a:p>
          <a:p>
            <a:pPr marL="756285" marR="5080" indent="-287020">
              <a:lnSpc>
                <a:spcPct val="90000"/>
              </a:lnSpc>
              <a:spcBef>
                <a:spcPts val="565"/>
              </a:spcBef>
            </a:pPr>
            <a:r>
              <a:rPr sz="2600" dirty="0">
                <a:latin typeface="Arial"/>
                <a:cs typeface="Arial"/>
              </a:rPr>
              <a:t>– </a:t>
            </a:r>
            <a:r>
              <a:rPr sz="2600" spc="-5" dirty="0">
                <a:latin typeface="Calibri"/>
                <a:cs typeface="Calibri"/>
              </a:rPr>
              <a:t>Don’t </a:t>
            </a:r>
            <a:r>
              <a:rPr sz="2600" spc="-25" dirty="0">
                <a:latin typeface="Calibri"/>
                <a:cs typeface="Calibri"/>
              </a:rPr>
              <a:t>forget </a:t>
            </a:r>
            <a:r>
              <a:rPr sz="2600" spc="-15" dirty="0">
                <a:latin typeface="Calibri"/>
                <a:cs typeface="Calibri"/>
              </a:rPr>
              <a:t>your </a:t>
            </a:r>
            <a:r>
              <a:rPr sz="2600" spc="-10" dirty="0">
                <a:latin typeface="Calibri"/>
                <a:cs typeface="Calibri"/>
              </a:rPr>
              <a:t>signatures (there are </a:t>
            </a:r>
            <a:r>
              <a:rPr sz="2600" spc="-15" dirty="0">
                <a:latin typeface="Calibri"/>
                <a:cs typeface="Calibri"/>
              </a:rPr>
              <a:t>several </a:t>
            </a:r>
            <a:r>
              <a:rPr sz="2600" spc="-5" dirty="0">
                <a:latin typeface="Calibri"/>
                <a:cs typeface="Calibri"/>
              </a:rPr>
              <a:t>spots 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15" dirty="0">
                <a:latin typeface="Calibri"/>
                <a:cs typeface="Calibri"/>
              </a:rPr>
              <a:t>your </a:t>
            </a:r>
            <a:r>
              <a:rPr sz="2600" dirty="0">
                <a:latin typeface="Calibri"/>
                <a:cs typeface="Calibri"/>
              </a:rPr>
              <a:t>chair </a:t>
            </a:r>
            <a:r>
              <a:rPr sz="2600" spc="-10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sign), </a:t>
            </a:r>
            <a:r>
              <a:rPr sz="2600" spc="-15" dirty="0">
                <a:latin typeface="Calibri"/>
                <a:cs typeface="Calibri"/>
              </a:rPr>
              <a:t>attached </a:t>
            </a:r>
            <a:r>
              <a:rPr sz="2600" spc="-5" dirty="0">
                <a:latin typeface="Calibri"/>
                <a:cs typeface="Calibri"/>
              </a:rPr>
              <a:t>resolution </a:t>
            </a:r>
            <a:r>
              <a:rPr sz="2600" dirty="0">
                <a:latin typeface="Calibri"/>
                <a:cs typeface="Calibri"/>
              </a:rPr>
              <a:t>and service  map!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latin typeface="Calibri"/>
                <a:cs typeface="Calibri"/>
              </a:rPr>
              <a:t>Due </a:t>
            </a:r>
            <a:r>
              <a:rPr sz="2300" dirty="0">
                <a:latin typeface="Calibri"/>
                <a:cs typeface="Calibri"/>
              </a:rPr>
              <a:t>in 1 </a:t>
            </a:r>
            <a:r>
              <a:rPr sz="2300" spc="-5" dirty="0">
                <a:latin typeface="Calibri"/>
                <a:cs typeface="Calibri"/>
              </a:rPr>
              <a:t>week!! </a:t>
            </a:r>
            <a:r>
              <a:rPr sz="2300" dirty="0">
                <a:latin typeface="Calibri"/>
                <a:cs typeface="Calibri"/>
              </a:rPr>
              <a:t>No </a:t>
            </a:r>
            <a:r>
              <a:rPr sz="2300" spc="-15" dirty="0">
                <a:latin typeface="Calibri"/>
                <a:cs typeface="Calibri"/>
              </a:rPr>
              <a:t>late </a:t>
            </a:r>
            <a:r>
              <a:rPr sz="2300" spc="-5" dirty="0">
                <a:latin typeface="Calibri"/>
                <a:cs typeface="Calibri"/>
              </a:rPr>
              <a:t>applications </a:t>
            </a:r>
            <a:r>
              <a:rPr sz="2300" dirty="0">
                <a:latin typeface="Calibri"/>
                <a:cs typeface="Calibri"/>
              </a:rPr>
              <a:t>will </a:t>
            </a:r>
            <a:r>
              <a:rPr sz="2300" spc="-5" dirty="0">
                <a:latin typeface="Calibri"/>
                <a:cs typeface="Calibri"/>
              </a:rPr>
              <a:t>be</a:t>
            </a:r>
            <a:r>
              <a:rPr sz="2300" spc="7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accepted!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38886"/>
            <a:ext cx="23120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529B"/>
                </a:solidFill>
                <a:latin typeface="Calibri"/>
                <a:cs typeface="Calibri"/>
              </a:rPr>
              <a:t>Que</a:t>
            </a:r>
            <a:r>
              <a:rPr sz="4400" b="0" spc="-35" dirty="0">
                <a:solidFill>
                  <a:srgbClr val="00529B"/>
                </a:solidFill>
                <a:latin typeface="Calibri"/>
                <a:cs typeface="Calibri"/>
              </a:rPr>
              <a:t>s</a:t>
            </a:r>
            <a:r>
              <a:rPr sz="4400" b="0" dirty="0">
                <a:solidFill>
                  <a:srgbClr val="00529B"/>
                </a:solidFill>
                <a:latin typeface="Calibri"/>
                <a:cs typeface="Calibri"/>
              </a:rPr>
              <a:t>tions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4167" y="4835652"/>
            <a:ext cx="6752843" cy="1690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69086"/>
            <a:ext cx="492633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00529B"/>
                </a:solidFill>
              </a:rPr>
              <a:t>Programming </a:t>
            </a:r>
            <a:r>
              <a:rPr spc="-10" dirty="0">
                <a:solidFill>
                  <a:srgbClr val="00529B"/>
                </a:solidFill>
              </a:rPr>
              <a:t>Around</a:t>
            </a:r>
            <a:r>
              <a:rPr spc="-20" dirty="0">
                <a:solidFill>
                  <a:srgbClr val="00529B"/>
                </a:solidFill>
              </a:rPr>
              <a:t> </a:t>
            </a:r>
            <a:r>
              <a:rPr spc="-10" dirty="0">
                <a:solidFill>
                  <a:srgbClr val="00529B"/>
                </a:solidFill>
              </a:rPr>
              <a:t>Need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98398" y="1973326"/>
            <a:ext cx="7435215" cy="2138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0" dirty="0">
                <a:latin typeface="Calibri"/>
                <a:cs typeface="Calibri"/>
              </a:rPr>
              <a:t>Listen to your elders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5" dirty="0">
                <a:latin typeface="Calibri"/>
                <a:cs typeface="Calibri"/>
              </a:rPr>
              <a:t>caregivers </a:t>
            </a:r>
            <a:r>
              <a:rPr sz="2100" dirty="0">
                <a:latin typeface="Calibri"/>
                <a:cs typeface="Calibri"/>
              </a:rPr>
              <a:t>– </a:t>
            </a:r>
            <a:r>
              <a:rPr sz="2100" spc="-15" dirty="0">
                <a:latin typeface="Calibri"/>
                <a:cs typeface="Calibri"/>
              </a:rPr>
              <a:t>understand </a:t>
            </a:r>
            <a:r>
              <a:rPr sz="2100" dirty="0">
                <a:latin typeface="Calibri"/>
                <a:cs typeface="Calibri"/>
              </a:rPr>
              <a:t>their needs</a:t>
            </a:r>
            <a:r>
              <a:rPr sz="2100" spc="1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endParaRPr sz="2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100" spc="-15" dirty="0">
                <a:latin typeface="Calibri"/>
                <a:cs typeface="Calibri"/>
              </a:rPr>
              <a:t>likes.</a:t>
            </a:r>
            <a:endParaRPr sz="2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0" dirty="0">
                <a:latin typeface="Calibri"/>
                <a:cs typeface="Calibri"/>
              </a:rPr>
              <a:t>Respect </a:t>
            </a:r>
            <a:r>
              <a:rPr sz="2100" dirty="0">
                <a:latin typeface="Calibri"/>
                <a:cs typeface="Calibri"/>
              </a:rPr>
              <a:t>their </a:t>
            </a:r>
            <a:r>
              <a:rPr sz="2100" spc="-10" dirty="0">
                <a:latin typeface="Calibri"/>
                <a:cs typeface="Calibri"/>
              </a:rPr>
              <a:t>personal </a:t>
            </a:r>
            <a:r>
              <a:rPr sz="2100" spc="-5" dirty="0">
                <a:latin typeface="Calibri"/>
                <a:cs typeface="Calibri"/>
              </a:rPr>
              <a:t>dignity and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uniqueness.</a:t>
            </a:r>
            <a:endParaRPr sz="2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0" dirty="0">
                <a:latin typeface="Calibri"/>
                <a:cs typeface="Calibri"/>
              </a:rPr>
              <a:t>Get to </a:t>
            </a:r>
            <a:r>
              <a:rPr sz="2100" spc="-5" dirty="0">
                <a:latin typeface="Calibri"/>
                <a:cs typeface="Calibri"/>
              </a:rPr>
              <a:t>know </a:t>
            </a:r>
            <a:r>
              <a:rPr sz="2100" dirty="0">
                <a:latin typeface="Calibri"/>
                <a:cs typeface="Calibri"/>
              </a:rPr>
              <a:t>them </a:t>
            </a:r>
            <a:r>
              <a:rPr sz="2100" spc="-10" dirty="0">
                <a:latin typeface="Calibri"/>
                <a:cs typeface="Calibri"/>
              </a:rPr>
              <a:t>personally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5" dirty="0">
                <a:latin typeface="Calibri"/>
                <a:cs typeface="Calibri"/>
              </a:rPr>
              <a:t>understand </a:t>
            </a:r>
            <a:r>
              <a:rPr sz="2100" dirty="0">
                <a:latin typeface="Calibri"/>
                <a:cs typeface="Calibri"/>
              </a:rPr>
              <a:t>their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history.</a:t>
            </a:r>
            <a:endParaRPr sz="2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5" dirty="0">
                <a:latin typeface="Calibri"/>
                <a:cs typeface="Calibri"/>
              </a:rPr>
              <a:t>Design </a:t>
            </a:r>
            <a:r>
              <a:rPr sz="2100" dirty="0">
                <a:latin typeface="Calibri"/>
                <a:cs typeface="Calibri"/>
              </a:rPr>
              <a:t>services </a:t>
            </a:r>
            <a:r>
              <a:rPr sz="2100" spc="-5" dirty="0">
                <a:latin typeface="Calibri"/>
                <a:cs typeface="Calibri"/>
              </a:rPr>
              <a:t>which </a:t>
            </a:r>
            <a:r>
              <a:rPr sz="2100" spc="-10" dirty="0">
                <a:latin typeface="Calibri"/>
                <a:cs typeface="Calibri"/>
              </a:rPr>
              <a:t>are varied </a:t>
            </a:r>
            <a:r>
              <a:rPr sz="2100" spc="-5" dirty="0">
                <a:latin typeface="Calibri"/>
                <a:cs typeface="Calibri"/>
              </a:rPr>
              <a:t>enough </a:t>
            </a:r>
            <a:r>
              <a:rPr sz="2100" spc="-15" dirty="0">
                <a:latin typeface="Calibri"/>
                <a:cs typeface="Calibri"/>
              </a:rPr>
              <a:t>to </a:t>
            </a:r>
            <a:r>
              <a:rPr sz="2100" spc="-10" dirty="0">
                <a:latin typeface="Calibri"/>
                <a:cs typeface="Calibri"/>
              </a:rPr>
              <a:t>match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individual</a:t>
            </a:r>
            <a:endParaRPr sz="2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100" spc="-15" dirty="0">
                <a:latin typeface="Calibri"/>
                <a:cs typeface="Calibri"/>
              </a:rPr>
              <a:t>preferences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skills.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69086"/>
            <a:ext cx="18364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529B"/>
                </a:solidFill>
              </a:rPr>
              <a:t>Bud</a:t>
            </a:r>
            <a:r>
              <a:rPr spc="-40" dirty="0">
                <a:solidFill>
                  <a:srgbClr val="00529B"/>
                </a:solidFill>
              </a:rPr>
              <a:t>g</a:t>
            </a:r>
            <a:r>
              <a:rPr spc="-35" dirty="0">
                <a:solidFill>
                  <a:srgbClr val="00529B"/>
                </a:solidFill>
              </a:rPr>
              <a:t>e</a:t>
            </a:r>
            <a:r>
              <a:rPr spc="-5" dirty="0">
                <a:solidFill>
                  <a:srgbClr val="00529B"/>
                </a:solidFill>
              </a:rPr>
              <a:t>ting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000453"/>
            <a:ext cx="8060690" cy="3624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Although a </a:t>
            </a:r>
            <a:r>
              <a:rPr sz="2000" spc="-5" dirty="0">
                <a:latin typeface="Calibri"/>
                <a:cs typeface="Calibri"/>
              </a:rPr>
              <a:t>budget </a:t>
            </a:r>
            <a:r>
              <a:rPr sz="2000" dirty="0">
                <a:latin typeface="Calibri"/>
                <a:cs typeface="Calibri"/>
              </a:rPr>
              <a:t>is not a </a:t>
            </a:r>
            <a:r>
              <a:rPr sz="2000" spc="-5" dirty="0">
                <a:latin typeface="Calibri"/>
                <a:cs typeface="Calibri"/>
              </a:rPr>
              <a:t>required part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your Title </a:t>
            </a:r>
            <a:r>
              <a:rPr sz="2000" dirty="0">
                <a:latin typeface="Calibri"/>
                <a:cs typeface="Calibri"/>
              </a:rPr>
              <a:t>VI </a:t>
            </a:r>
            <a:r>
              <a:rPr sz="2000" spc="-5" dirty="0">
                <a:latin typeface="Calibri"/>
                <a:cs typeface="Calibri"/>
              </a:rPr>
              <a:t>application,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many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25" dirty="0">
                <a:latin typeface="Calibri"/>
                <a:cs typeface="Calibri"/>
              </a:rPr>
              <a:t>Tribal </a:t>
            </a:r>
            <a:r>
              <a:rPr sz="2000" dirty="0">
                <a:latin typeface="Calibri"/>
                <a:cs typeface="Calibri"/>
              </a:rPr>
              <a:t>Councils </a:t>
            </a:r>
            <a:r>
              <a:rPr sz="2000" spc="-10" dirty="0">
                <a:latin typeface="Calibri"/>
                <a:cs typeface="Calibri"/>
              </a:rPr>
              <a:t>require programs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submit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budget.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Even </a:t>
            </a:r>
            <a:r>
              <a:rPr sz="2000" dirty="0">
                <a:latin typeface="Calibri"/>
                <a:cs typeface="Calibri"/>
              </a:rPr>
              <a:t>if </a:t>
            </a:r>
            <a:r>
              <a:rPr sz="2000" spc="-10" dirty="0">
                <a:latin typeface="Calibri"/>
                <a:cs typeface="Calibri"/>
              </a:rPr>
              <a:t>you are </a:t>
            </a:r>
            <a:r>
              <a:rPr sz="2000" spc="-5" dirty="0">
                <a:latin typeface="Calibri"/>
                <a:cs typeface="Calibri"/>
              </a:rPr>
              <a:t>not </a:t>
            </a:r>
            <a:r>
              <a:rPr sz="2000" spc="-10" dirty="0">
                <a:latin typeface="Calibri"/>
                <a:cs typeface="Calibri"/>
              </a:rPr>
              <a:t>required </a:t>
            </a:r>
            <a:r>
              <a:rPr sz="2000" spc="-25" dirty="0">
                <a:latin typeface="Calibri"/>
                <a:cs typeface="Calibri"/>
              </a:rPr>
              <a:t>to, </a:t>
            </a:r>
            <a:r>
              <a:rPr sz="2000" spc="-10" dirty="0">
                <a:latin typeface="Calibri"/>
                <a:cs typeface="Calibri"/>
              </a:rPr>
              <a:t>you are </a:t>
            </a:r>
            <a:r>
              <a:rPr sz="2000" spc="-5" dirty="0">
                <a:latin typeface="Calibri"/>
                <a:cs typeface="Calibri"/>
              </a:rPr>
              <a:t>encouraged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develop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budget </a:t>
            </a:r>
            <a:r>
              <a:rPr sz="2000" dirty="0">
                <a:latin typeface="Calibri"/>
                <a:cs typeface="Calibri"/>
              </a:rPr>
              <a:t>as  </a:t>
            </a:r>
            <a:r>
              <a:rPr sz="2000" spc="-5" dirty="0">
                <a:latin typeface="Calibri"/>
                <a:cs typeface="Calibri"/>
              </a:rPr>
              <a:t>soon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10" dirty="0">
                <a:latin typeface="Calibri"/>
                <a:cs typeface="Calibri"/>
              </a:rPr>
              <a:t>you </a:t>
            </a:r>
            <a:r>
              <a:rPr sz="2000" spc="-5" dirty="0">
                <a:latin typeface="Calibri"/>
                <a:cs typeface="Calibri"/>
              </a:rPr>
              <a:t>know your </a:t>
            </a:r>
            <a:r>
              <a:rPr sz="2000" dirty="0">
                <a:latin typeface="Calibri"/>
                <a:cs typeface="Calibri"/>
              </a:rPr>
              <a:t>funding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amount.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0" dirty="0">
                <a:latin typeface="Calibri"/>
                <a:cs typeface="Calibri"/>
              </a:rPr>
              <a:t>You </a:t>
            </a:r>
            <a:r>
              <a:rPr sz="2000" spc="-5" dirty="0">
                <a:latin typeface="Calibri"/>
                <a:cs typeface="Calibri"/>
              </a:rPr>
              <a:t>need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find </a:t>
            </a:r>
            <a:r>
              <a:rPr sz="2000" dirty="0">
                <a:latin typeface="Calibri"/>
                <a:cs typeface="Calibri"/>
              </a:rPr>
              <a:t>out </a:t>
            </a:r>
            <a:r>
              <a:rPr sz="2000" spc="-5" dirty="0">
                <a:latin typeface="Calibri"/>
                <a:cs typeface="Calibri"/>
              </a:rPr>
              <a:t>what indirect </a:t>
            </a:r>
            <a:r>
              <a:rPr sz="2000" spc="-10" dirty="0">
                <a:latin typeface="Calibri"/>
                <a:cs typeface="Calibri"/>
              </a:rPr>
              <a:t>cost </a:t>
            </a:r>
            <a:r>
              <a:rPr sz="2000" spc="-5" dirty="0">
                <a:latin typeface="Calibri"/>
                <a:cs typeface="Calibri"/>
              </a:rPr>
              <a:t>your tribe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charging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your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program,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well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what </a:t>
            </a:r>
            <a:r>
              <a:rPr sz="2000" dirty="0">
                <a:latin typeface="Calibri"/>
                <a:cs typeface="Calibri"/>
              </a:rPr>
              <a:t>is included in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cost.</a:t>
            </a:r>
            <a:endParaRPr sz="2000">
              <a:latin typeface="Calibri"/>
              <a:cs typeface="Calibri"/>
            </a:endParaRPr>
          </a:p>
          <a:p>
            <a:pPr marL="355600" marR="14795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Coordinate </a:t>
            </a:r>
            <a:r>
              <a:rPr sz="2000" spc="-5" dirty="0">
                <a:latin typeface="Calibri"/>
                <a:cs typeface="Calibri"/>
              </a:rPr>
              <a:t>your </a:t>
            </a:r>
            <a:r>
              <a:rPr sz="2000" spc="-15" dirty="0">
                <a:latin typeface="Calibri"/>
                <a:cs typeface="Calibri"/>
              </a:rPr>
              <a:t>record </a:t>
            </a:r>
            <a:r>
              <a:rPr sz="2000" spc="-10" dirty="0">
                <a:latin typeface="Calibri"/>
                <a:cs typeface="Calibri"/>
              </a:rPr>
              <a:t>keeping </a:t>
            </a:r>
            <a:r>
              <a:rPr sz="2000" spc="-5" dirty="0">
                <a:latin typeface="Calibri"/>
                <a:cs typeface="Calibri"/>
              </a:rPr>
              <a:t>with your finance </a:t>
            </a:r>
            <a:r>
              <a:rPr sz="2000" spc="-10" dirty="0">
                <a:latin typeface="Calibri"/>
                <a:cs typeface="Calibri"/>
              </a:rPr>
              <a:t>office </a:t>
            </a:r>
            <a:r>
              <a:rPr sz="2000" spc="-5" dirty="0">
                <a:latin typeface="Calibri"/>
                <a:cs typeface="Calibri"/>
              </a:rPr>
              <a:t>so that everyone  </a:t>
            </a:r>
            <a:r>
              <a:rPr sz="2000" dirty="0">
                <a:latin typeface="Calibri"/>
                <a:cs typeface="Calibri"/>
              </a:rPr>
              <a:t>has the </a:t>
            </a:r>
            <a:r>
              <a:rPr sz="2000" spc="-5" dirty="0">
                <a:latin typeface="Calibri"/>
                <a:cs typeface="Calibri"/>
              </a:rPr>
              <a:t>same </a:t>
            </a:r>
            <a:r>
              <a:rPr sz="2000" spc="-10" dirty="0">
                <a:latin typeface="Calibri"/>
                <a:cs typeface="Calibri"/>
              </a:rPr>
              <a:t>information </a:t>
            </a:r>
            <a:r>
              <a:rPr sz="2000" spc="-5" dirty="0">
                <a:latin typeface="Calibri"/>
                <a:cs typeface="Calibri"/>
              </a:rPr>
              <a:t>on which </a:t>
            </a:r>
            <a:r>
              <a:rPr sz="2000" spc="-15" dirty="0">
                <a:latin typeface="Calibri"/>
                <a:cs typeface="Calibri"/>
              </a:rPr>
              <a:t>to make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decisions.</a:t>
            </a:r>
            <a:endParaRPr sz="2000">
              <a:latin typeface="Calibri"/>
              <a:cs typeface="Calibri"/>
            </a:endParaRPr>
          </a:p>
          <a:p>
            <a:pPr marL="355600" marR="12065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While carry </a:t>
            </a:r>
            <a:r>
              <a:rPr sz="2000" spc="-10" dirty="0">
                <a:latin typeface="Calibri"/>
                <a:cs typeface="Calibri"/>
              </a:rPr>
              <a:t>over </a:t>
            </a:r>
            <a:r>
              <a:rPr sz="2000" spc="-5" dirty="0">
                <a:latin typeface="Calibri"/>
                <a:cs typeface="Calibri"/>
              </a:rPr>
              <a:t>of unexpended </a:t>
            </a:r>
            <a:r>
              <a:rPr sz="2000" dirty="0">
                <a:latin typeface="Calibri"/>
                <a:cs typeface="Calibri"/>
              </a:rPr>
              <a:t>funds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allowed </a:t>
            </a:r>
            <a:r>
              <a:rPr sz="2000" dirty="0">
                <a:latin typeface="Calibri"/>
                <a:cs typeface="Calibri"/>
              </a:rPr>
              <a:t>within a </a:t>
            </a:r>
            <a:r>
              <a:rPr sz="2000" spc="-10" dirty="0">
                <a:latin typeface="Calibri"/>
                <a:cs typeface="Calibri"/>
              </a:rPr>
              <a:t>project </a:t>
            </a:r>
            <a:r>
              <a:rPr sz="2000" dirty="0">
                <a:latin typeface="Calibri"/>
                <a:cs typeface="Calibri"/>
              </a:rPr>
              <a:t>period,  </a:t>
            </a:r>
            <a:r>
              <a:rPr sz="2000" spc="-10" dirty="0">
                <a:latin typeface="Calibri"/>
                <a:cs typeface="Calibri"/>
              </a:rPr>
              <a:t>large </a:t>
            </a:r>
            <a:r>
              <a:rPr sz="2000" spc="-5" dirty="0">
                <a:latin typeface="Calibri"/>
                <a:cs typeface="Calibri"/>
              </a:rPr>
              <a:t>carry </a:t>
            </a:r>
            <a:r>
              <a:rPr sz="2000" spc="-10" dirty="0">
                <a:latin typeface="Calibri"/>
                <a:cs typeface="Calibri"/>
              </a:rPr>
              <a:t>over </a:t>
            </a:r>
            <a:r>
              <a:rPr sz="2000" spc="-5" dirty="0">
                <a:latin typeface="Calibri"/>
                <a:cs typeface="Calibri"/>
              </a:rPr>
              <a:t>amounts </a:t>
            </a:r>
            <a:r>
              <a:rPr sz="2000" spc="-10" dirty="0">
                <a:latin typeface="Calibri"/>
                <a:cs typeface="Calibri"/>
              </a:rPr>
              <a:t>indicate </a:t>
            </a:r>
            <a:r>
              <a:rPr sz="2000" spc="-5" dirty="0">
                <a:latin typeface="Calibri"/>
                <a:cs typeface="Calibri"/>
              </a:rPr>
              <a:t>poor </a:t>
            </a:r>
            <a:r>
              <a:rPr sz="2000" spc="-15" dirty="0">
                <a:latin typeface="Calibri"/>
                <a:cs typeface="Calibri"/>
              </a:rPr>
              <a:t>program </a:t>
            </a:r>
            <a:r>
              <a:rPr sz="2000" dirty="0">
                <a:latin typeface="Calibri"/>
                <a:cs typeface="Calibri"/>
              </a:rPr>
              <a:t>planning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red  </a:t>
            </a:r>
            <a:r>
              <a:rPr sz="2000" spc="-5" dirty="0">
                <a:latin typeface="Calibri"/>
                <a:cs typeface="Calibri"/>
              </a:rPr>
              <a:t>flag that your </a:t>
            </a:r>
            <a:r>
              <a:rPr sz="2000" spc="-15" dirty="0">
                <a:latin typeface="Calibri"/>
                <a:cs typeface="Calibri"/>
              </a:rPr>
              <a:t>program </a:t>
            </a:r>
            <a:r>
              <a:rPr sz="2000" dirty="0">
                <a:latin typeface="Calibri"/>
                <a:cs typeface="Calibri"/>
              </a:rPr>
              <a:t>is 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trouble.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69086"/>
            <a:ext cx="631698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529B"/>
                </a:solidFill>
              </a:rPr>
              <a:t>Spending </a:t>
            </a:r>
            <a:r>
              <a:rPr spc="-15" dirty="0">
                <a:solidFill>
                  <a:srgbClr val="00529B"/>
                </a:solidFill>
              </a:rPr>
              <a:t>Remaining </a:t>
            </a:r>
            <a:r>
              <a:rPr spc="-5" dirty="0">
                <a:solidFill>
                  <a:srgbClr val="00529B"/>
                </a:solidFill>
              </a:rPr>
              <a:t>Funds – </a:t>
            </a:r>
            <a:r>
              <a:rPr spc="-20" dirty="0">
                <a:solidFill>
                  <a:srgbClr val="00529B"/>
                </a:solidFill>
              </a:rPr>
              <a:t>Part</a:t>
            </a:r>
            <a:r>
              <a:rPr spc="35" dirty="0">
                <a:solidFill>
                  <a:srgbClr val="00529B"/>
                </a:solidFill>
              </a:rPr>
              <a:t> </a:t>
            </a:r>
            <a:r>
              <a:rPr spc="-5" dirty="0">
                <a:solidFill>
                  <a:srgbClr val="00529B"/>
                </a:solidFill>
              </a:rPr>
              <a:t>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97405"/>
            <a:ext cx="8045450" cy="3227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Check </a:t>
            </a:r>
            <a:r>
              <a:rPr sz="2500" dirty="0">
                <a:latin typeface="Calibri"/>
                <a:cs typeface="Calibri"/>
              </a:rPr>
              <a:t>with </a:t>
            </a:r>
            <a:r>
              <a:rPr sz="2500" spc="-15" dirty="0">
                <a:latin typeface="Calibri"/>
                <a:cs typeface="Calibri"/>
              </a:rPr>
              <a:t>your </a:t>
            </a:r>
            <a:r>
              <a:rPr sz="2500" spc="-10" dirty="0">
                <a:latin typeface="Calibri"/>
                <a:cs typeface="Calibri"/>
              </a:rPr>
              <a:t>fiscal </a:t>
            </a:r>
            <a:r>
              <a:rPr sz="2500" spc="-5" dirty="0">
                <a:latin typeface="Calibri"/>
                <a:cs typeface="Calibri"/>
              </a:rPr>
              <a:t>team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10" dirty="0">
                <a:latin typeface="Calibri"/>
                <a:cs typeface="Calibri"/>
              </a:rPr>
              <a:t>see </a:t>
            </a:r>
            <a:r>
              <a:rPr sz="2500" spc="-5" dirty="0">
                <a:latin typeface="Calibri"/>
                <a:cs typeface="Calibri"/>
              </a:rPr>
              <a:t>what </a:t>
            </a:r>
            <a:r>
              <a:rPr sz="2500" spc="-15" dirty="0">
                <a:latin typeface="Calibri"/>
                <a:cs typeface="Calibri"/>
              </a:rPr>
              <a:t>you </a:t>
            </a:r>
            <a:r>
              <a:rPr sz="2500" spc="-20" dirty="0">
                <a:latin typeface="Calibri"/>
                <a:cs typeface="Calibri"/>
              </a:rPr>
              <a:t>have  </a:t>
            </a:r>
            <a:r>
              <a:rPr sz="2500" spc="-10" dirty="0">
                <a:latin typeface="Calibri"/>
                <a:cs typeface="Calibri"/>
              </a:rPr>
              <a:t>remaining </a:t>
            </a:r>
            <a:r>
              <a:rPr sz="2500" spc="-5" dirty="0">
                <a:latin typeface="Calibri"/>
                <a:cs typeface="Calibri"/>
              </a:rPr>
              <a:t>in </a:t>
            </a:r>
            <a:r>
              <a:rPr sz="2500" spc="-15" dirty="0">
                <a:latin typeface="Calibri"/>
                <a:cs typeface="Calibri"/>
              </a:rPr>
              <a:t>Part </a:t>
            </a:r>
            <a:r>
              <a:rPr sz="2500" spc="-5" dirty="0">
                <a:latin typeface="Calibri"/>
                <a:cs typeface="Calibri"/>
              </a:rPr>
              <a:t>C—it is very </a:t>
            </a:r>
            <a:r>
              <a:rPr sz="2500" spc="-15" dirty="0">
                <a:latin typeface="Calibri"/>
                <a:cs typeface="Calibri"/>
              </a:rPr>
              <a:t>likely </a:t>
            </a:r>
            <a:r>
              <a:rPr sz="2500" spc="-10" dirty="0">
                <a:latin typeface="Calibri"/>
                <a:cs typeface="Calibri"/>
              </a:rPr>
              <a:t>that </a:t>
            </a:r>
            <a:r>
              <a:rPr sz="2500" spc="-20" dirty="0">
                <a:latin typeface="Calibri"/>
                <a:cs typeface="Calibri"/>
              </a:rPr>
              <a:t>any </a:t>
            </a:r>
            <a:r>
              <a:rPr sz="2500" spc="-10" dirty="0">
                <a:latin typeface="Calibri"/>
                <a:cs typeface="Calibri"/>
              </a:rPr>
              <a:t>remaining Title  </a:t>
            </a:r>
            <a:r>
              <a:rPr sz="2500" spc="-5" dirty="0">
                <a:latin typeface="Calibri"/>
                <a:cs typeface="Calibri"/>
              </a:rPr>
              <a:t>VI </a:t>
            </a:r>
            <a:r>
              <a:rPr sz="2500" spc="-10" dirty="0">
                <a:latin typeface="Calibri"/>
                <a:cs typeface="Calibri"/>
              </a:rPr>
              <a:t>funds </a:t>
            </a: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spc="-5" dirty="0">
                <a:latin typeface="Calibri"/>
                <a:cs typeface="Calibri"/>
              </a:rPr>
              <a:t>in </a:t>
            </a:r>
            <a:r>
              <a:rPr sz="2500" spc="-15" dirty="0">
                <a:latin typeface="Calibri"/>
                <a:cs typeface="Calibri"/>
              </a:rPr>
              <a:t>Part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</a:t>
            </a:r>
            <a:endParaRPr sz="2500">
              <a:latin typeface="Calibri"/>
              <a:cs typeface="Calibri"/>
            </a:endParaRPr>
          </a:p>
          <a:p>
            <a:pPr marL="355600" marR="112395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Expect </a:t>
            </a:r>
            <a:r>
              <a:rPr sz="2500" spc="-10" dirty="0">
                <a:latin typeface="Calibri"/>
                <a:cs typeface="Calibri"/>
              </a:rPr>
              <a:t>communication </a:t>
            </a:r>
            <a:r>
              <a:rPr sz="2500" spc="-15" dirty="0">
                <a:latin typeface="Calibri"/>
                <a:cs typeface="Calibri"/>
              </a:rPr>
              <a:t>from </a:t>
            </a:r>
            <a:r>
              <a:rPr sz="2500" spc="-10" dirty="0">
                <a:latin typeface="Calibri"/>
                <a:cs typeface="Calibri"/>
              </a:rPr>
              <a:t>your Regional Administrator </a:t>
            </a:r>
            <a:r>
              <a:rPr sz="2500" spc="-5" dirty="0">
                <a:latin typeface="Calibri"/>
                <a:cs typeface="Calibri"/>
              </a:rPr>
              <a:t>if  </a:t>
            </a:r>
            <a:r>
              <a:rPr sz="2500" spc="-10" dirty="0">
                <a:latin typeface="Calibri"/>
                <a:cs typeface="Calibri"/>
              </a:rPr>
              <a:t>there </a:t>
            </a:r>
            <a:r>
              <a:rPr sz="2500" spc="-5" dirty="0">
                <a:latin typeface="Calibri"/>
                <a:cs typeface="Calibri"/>
              </a:rPr>
              <a:t>is a </a:t>
            </a:r>
            <a:r>
              <a:rPr sz="2500" spc="-10" dirty="0">
                <a:latin typeface="Calibri"/>
                <a:cs typeface="Calibri"/>
              </a:rPr>
              <a:t>high remaining</a:t>
            </a:r>
            <a:r>
              <a:rPr sz="2500" spc="5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balance</a:t>
            </a:r>
            <a:endParaRPr sz="2500">
              <a:latin typeface="Calibri"/>
              <a:cs typeface="Calibri"/>
            </a:endParaRPr>
          </a:p>
          <a:p>
            <a:pPr marL="355600" marR="85725" indent="-3429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The </a:t>
            </a:r>
            <a:r>
              <a:rPr sz="2500" spc="-15" dirty="0">
                <a:latin typeface="Calibri"/>
                <a:cs typeface="Calibri"/>
              </a:rPr>
              <a:t>grant </a:t>
            </a:r>
            <a:r>
              <a:rPr sz="2500" spc="-5" dirty="0">
                <a:latin typeface="Calibri"/>
                <a:cs typeface="Calibri"/>
              </a:rPr>
              <a:t>period ends </a:t>
            </a:r>
            <a:r>
              <a:rPr sz="2500" spc="-10" dirty="0">
                <a:latin typeface="Calibri"/>
                <a:cs typeface="Calibri"/>
              </a:rPr>
              <a:t>March </a:t>
            </a:r>
            <a:r>
              <a:rPr sz="2500" spc="-5" dirty="0">
                <a:latin typeface="Calibri"/>
                <a:cs typeface="Calibri"/>
              </a:rPr>
              <a:t>31, 2020 and </a:t>
            </a:r>
            <a:r>
              <a:rPr sz="2500" dirty="0">
                <a:latin typeface="Calibri"/>
                <a:cs typeface="Calibri"/>
              </a:rPr>
              <a:t>all </a:t>
            </a:r>
            <a:r>
              <a:rPr sz="2500" spc="-15" dirty="0">
                <a:latin typeface="Calibri"/>
                <a:cs typeface="Calibri"/>
              </a:rPr>
              <a:t>grant awards  </a:t>
            </a:r>
            <a:r>
              <a:rPr sz="2500" spc="-10" dirty="0">
                <a:latin typeface="Calibri"/>
                <a:cs typeface="Calibri"/>
              </a:rPr>
              <a:t>must </a:t>
            </a:r>
            <a:r>
              <a:rPr sz="2500" spc="-5" dirty="0">
                <a:latin typeface="Calibri"/>
                <a:cs typeface="Calibri"/>
              </a:rPr>
              <a:t>be </a:t>
            </a:r>
            <a:r>
              <a:rPr sz="2500" spc="-15" dirty="0">
                <a:solidFill>
                  <a:srgbClr val="FF0000"/>
                </a:solidFill>
                <a:latin typeface="Calibri"/>
                <a:cs typeface="Calibri"/>
              </a:rPr>
              <a:t>obligated by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3/31/2020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10" dirty="0">
                <a:latin typeface="Calibri"/>
                <a:cs typeface="Calibri"/>
              </a:rPr>
              <a:t>fully liquidated </a:t>
            </a:r>
            <a:r>
              <a:rPr sz="2500" spc="-5" dirty="0">
                <a:latin typeface="Calibri"/>
                <a:cs typeface="Calibri"/>
              </a:rPr>
              <a:t>with a  </a:t>
            </a:r>
            <a:r>
              <a:rPr sz="2500" spc="-10" dirty="0">
                <a:latin typeface="Calibri"/>
                <a:cs typeface="Calibri"/>
              </a:rPr>
              <a:t>final report </a:t>
            </a:r>
            <a:r>
              <a:rPr sz="2500" spc="-15" dirty="0">
                <a:latin typeface="Calibri"/>
                <a:cs typeface="Calibri"/>
              </a:rPr>
              <a:t>submitted </a:t>
            </a:r>
            <a:r>
              <a:rPr sz="2500" spc="-10" dirty="0">
                <a:latin typeface="Calibri"/>
                <a:cs typeface="Calibri"/>
              </a:rPr>
              <a:t>by</a:t>
            </a:r>
            <a:r>
              <a:rPr sz="2500" spc="7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6/30/2020.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B59147-D727-4EE9-B183-C810984B28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5940" y="-523220"/>
            <a:ext cx="8072119" cy="523220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{Hidden}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5940" y="1002284"/>
            <a:ext cx="8036559" cy="486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0" dirty="0">
                <a:latin typeface="Calibri"/>
                <a:cs typeface="Calibri"/>
              </a:rPr>
              <a:t>Thanks…that’s </a:t>
            </a:r>
            <a:r>
              <a:rPr sz="2100" dirty="0">
                <a:latin typeface="Calibri"/>
                <a:cs typeface="Calibri"/>
              </a:rPr>
              <a:t>part </a:t>
            </a:r>
            <a:r>
              <a:rPr sz="2100" spc="-5" dirty="0">
                <a:latin typeface="Calibri"/>
                <a:cs typeface="Calibri"/>
              </a:rPr>
              <a:t>of </a:t>
            </a:r>
            <a:r>
              <a:rPr sz="2100" spc="-15" dirty="0">
                <a:latin typeface="Calibri"/>
                <a:cs typeface="Calibri"/>
              </a:rPr>
              <a:t>why </a:t>
            </a:r>
            <a:r>
              <a:rPr sz="2100" dirty="0">
                <a:latin typeface="Calibri"/>
                <a:cs typeface="Calibri"/>
              </a:rPr>
              <a:t>I am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here.</a:t>
            </a:r>
            <a:endParaRPr sz="2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50" dirty="0">
                <a:latin typeface="Calibri"/>
                <a:cs typeface="Calibri"/>
              </a:rPr>
              <a:t>Tell </a:t>
            </a:r>
            <a:r>
              <a:rPr sz="2100" dirty="0">
                <a:latin typeface="Calibri"/>
                <a:cs typeface="Calibri"/>
              </a:rPr>
              <a:t>me </a:t>
            </a:r>
            <a:r>
              <a:rPr sz="2100" spc="-5" dirty="0">
                <a:latin typeface="Calibri"/>
                <a:cs typeface="Calibri"/>
              </a:rPr>
              <a:t>what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dirty="0">
                <a:latin typeface="Calibri"/>
                <a:cs typeface="Calibri"/>
              </a:rPr>
              <a:t>do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5" dirty="0">
                <a:latin typeface="Calibri"/>
                <a:cs typeface="Calibri"/>
              </a:rPr>
              <a:t>spend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funds…fast.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45" dirty="0">
                <a:latin typeface="Calibri"/>
                <a:cs typeface="Calibri"/>
              </a:rPr>
              <a:t>Okay, </a:t>
            </a:r>
            <a:r>
              <a:rPr sz="2100" dirty="0">
                <a:latin typeface="Calibri"/>
                <a:cs typeface="Calibri"/>
              </a:rPr>
              <a:t>I </a:t>
            </a:r>
            <a:r>
              <a:rPr sz="2100" spc="-5" dirty="0">
                <a:latin typeface="Calibri"/>
                <a:cs typeface="Calibri"/>
              </a:rPr>
              <a:t>hear </a:t>
            </a:r>
            <a:r>
              <a:rPr sz="2100" spc="-15" dirty="0">
                <a:latin typeface="Calibri"/>
                <a:cs typeface="Calibri"/>
              </a:rPr>
              <a:t>you.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355600" indent="-342900">
              <a:lnSpc>
                <a:spcPts val="251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60" dirty="0">
                <a:latin typeface="Calibri"/>
                <a:cs typeface="Calibri"/>
              </a:rPr>
              <a:t>You </a:t>
            </a:r>
            <a:r>
              <a:rPr sz="2100" spc="-5" dirty="0">
                <a:latin typeface="Calibri"/>
                <a:cs typeface="Calibri"/>
              </a:rPr>
              <a:t>need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15" dirty="0">
                <a:latin typeface="Calibri"/>
                <a:cs typeface="Calibri"/>
              </a:rPr>
              <a:t>have </a:t>
            </a:r>
            <a:r>
              <a:rPr sz="2100" spc="-5" dirty="0">
                <a:latin typeface="Calibri"/>
                <a:cs typeface="Calibri"/>
              </a:rPr>
              <a:t>policies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procedures</a:t>
            </a:r>
            <a:endParaRPr sz="2100">
              <a:latin typeface="Calibri"/>
              <a:cs typeface="Calibri"/>
            </a:endParaRPr>
          </a:p>
          <a:p>
            <a:pPr marL="756285" marR="258445" lvl="1" indent="-287020">
              <a:lnSpc>
                <a:spcPts val="2300"/>
              </a:lnSpc>
              <a:spcBef>
                <a:spcPts val="55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0" dirty="0">
                <a:latin typeface="Calibri"/>
                <a:cs typeface="Calibri"/>
              </a:rPr>
              <a:t>review, </a:t>
            </a:r>
            <a:r>
              <a:rPr sz="2400" spc="-10" dirty="0">
                <a:latin typeface="Calibri"/>
                <a:cs typeface="Calibri"/>
              </a:rPr>
              <a:t>update,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0" dirty="0">
                <a:latin typeface="Calibri"/>
                <a:cs typeface="Calibri"/>
              </a:rPr>
              <a:t>that you </a:t>
            </a:r>
            <a:r>
              <a:rPr sz="2400" spc="-5" dirty="0">
                <a:latin typeface="Calibri"/>
                <a:cs typeface="Calibri"/>
              </a:rPr>
              <a:t>need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use funds </a:t>
            </a:r>
            <a:r>
              <a:rPr sz="2400" spc="-20" dirty="0">
                <a:latin typeface="Calibri"/>
                <a:cs typeface="Calibri"/>
              </a:rPr>
              <a:t>for  </a:t>
            </a:r>
            <a:r>
              <a:rPr sz="2400" spc="-10" dirty="0">
                <a:latin typeface="Calibri"/>
                <a:cs typeface="Calibri"/>
              </a:rPr>
              <a:t>your </a:t>
            </a:r>
            <a:r>
              <a:rPr sz="2400" spc="-20" dirty="0">
                <a:latin typeface="Calibri"/>
                <a:cs typeface="Calibri"/>
              </a:rPr>
              <a:t>staff </a:t>
            </a:r>
            <a:r>
              <a:rPr sz="2400" dirty="0">
                <a:latin typeface="Calibri"/>
                <a:cs typeface="Calibri"/>
              </a:rPr>
              <a:t>time </a:t>
            </a:r>
            <a:r>
              <a:rPr sz="2400" spc="-15" dirty="0">
                <a:latin typeface="Calibri"/>
                <a:cs typeface="Calibri"/>
              </a:rPr>
              <a:t>to get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done.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5" dirty="0">
                <a:latin typeface="Calibri"/>
                <a:cs typeface="Calibri"/>
              </a:rPr>
              <a:t>Refresh </a:t>
            </a:r>
            <a:r>
              <a:rPr sz="2100" spc="-10" dirty="0">
                <a:latin typeface="Calibri"/>
                <a:cs typeface="Calibri"/>
              </a:rPr>
              <a:t>your </a:t>
            </a:r>
            <a:r>
              <a:rPr sz="2100" dirty="0">
                <a:latin typeface="Calibri"/>
                <a:cs typeface="Calibri"/>
              </a:rPr>
              <a:t>lending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closet</a:t>
            </a:r>
            <a:endParaRPr sz="2100">
              <a:latin typeface="Calibri"/>
              <a:cs typeface="Calibri"/>
            </a:endParaRPr>
          </a:p>
          <a:p>
            <a:pPr marL="355600" indent="-342900">
              <a:lnSpc>
                <a:spcPts val="251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0" dirty="0">
                <a:latin typeface="Calibri"/>
                <a:cs typeface="Calibri"/>
              </a:rPr>
              <a:t>Host </a:t>
            </a:r>
            <a:r>
              <a:rPr sz="2100" spc="-5" dirty="0">
                <a:latin typeface="Calibri"/>
                <a:cs typeface="Calibri"/>
              </a:rPr>
              <a:t>trainings </a:t>
            </a:r>
            <a:r>
              <a:rPr sz="2100" spc="-20" dirty="0">
                <a:latin typeface="Calibri"/>
                <a:cs typeface="Calibri"/>
              </a:rPr>
              <a:t>for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caregivers</a:t>
            </a:r>
            <a:endParaRPr sz="2100">
              <a:latin typeface="Calibri"/>
              <a:cs typeface="Calibri"/>
            </a:endParaRPr>
          </a:p>
          <a:p>
            <a:pPr marL="756285" marR="5080" lvl="1" indent="-287020">
              <a:lnSpc>
                <a:spcPts val="2300"/>
              </a:lnSpc>
              <a:spcBef>
                <a:spcPts val="55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5" dirty="0">
                <a:latin typeface="Calibri"/>
                <a:cs typeface="Calibri"/>
              </a:rPr>
              <a:t>We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10" dirty="0">
                <a:latin typeface="Calibri"/>
                <a:cs typeface="Calibri"/>
              </a:rPr>
              <a:t>review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quick one 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next </a:t>
            </a:r>
            <a:r>
              <a:rPr sz="2400" spc="-5" dirty="0">
                <a:latin typeface="Calibri"/>
                <a:cs typeface="Calibri"/>
              </a:rPr>
              <a:t>slide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emergency  preparedness </a:t>
            </a:r>
            <a:r>
              <a:rPr sz="2400" spc="-5" dirty="0">
                <a:latin typeface="Calibri"/>
                <a:cs typeface="Calibri"/>
              </a:rPr>
              <a:t>because </a:t>
            </a:r>
            <a:r>
              <a:rPr sz="2400" spc="-20" dirty="0">
                <a:latin typeface="Calibri"/>
                <a:cs typeface="Calibri"/>
              </a:rPr>
              <a:t>it’s </a:t>
            </a:r>
            <a:r>
              <a:rPr sz="2400" spc="-10" dirty="0">
                <a:latin typeface="Calibri"/>
                <a:cs typeface="Calibri"/>
              </a:rPr>
              <a:t>good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everyone.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0" dirty="0">
                <a:latin typeface="Calibri"/>
                <a:cs typeface="Calibri"/>
              </a:rPr>
              <a:t>then…let’s </a:t>
            </a:r>
            <a:r>
              <a:rPr sz="2100" dirty="0">
                <a:latin typeface="Calibri"/>
                <a:cs typeface="Calibri"/>
              </a:rPr>
              <a:t>all </a:t>
            </a:r>
            <a:r>
              <a:rPr sz="2100" spc="-10" dirty="0">
                <a:latin typeface="Calibri"/>
                <a:cs typeface="Calibri"/>
              </a:rPr>
              <a:t>understand </a:t>
            </a:r>
            <a:r>
              <a:rPr sz="2100" dirty="0">
                <a:latin typeface="Calibri"/>
                <a:cs typeface="Calibri"/>
              </a:rPr>
              <a:t>who </a:t>
            </a:r>
            <a:r>
              <a:rPr sz="2100" spc="-15" dirty="0">
                <a:latin typeface="Calibri"/>
                <a:cs typeface="Calibri"/>
              </a:rPr>
              <a:t>we </a:t>
            </a:r>
            <a:r>
              <a:rPr sz="2100" spc="-10" dirty="0">
                <a:latin typeface="Calibri"/>
                <a:cs typeface="Calibri"/>
              </a:rPr>
              <a:t>are</a:t>
            </a:r>
            <a:r>
              <a:rPr sz="2100" spc="-5" dirty="0">
                <a:latin typeface="Calibri"/>
                <a:cs typeface="Calibri"/>
              </a:rPr>
              <a:t> serving…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I </a:t>
            </a:r>
            <a:r>
              <a:rPr sz="2100" spc="-10" dirty="0">
                <a:latin typeface="Calibri"/>
                <a:cs typeface="Calibri"/>
              </a:rPr>
              <a:t>promise programming </a:t>
            </a:r>
            <a:r>
              <a:rPr sz="2100" dirty="0">
                <a:latin typeface="Calibri"/>
                <a:cs typeface="Calibri"/>
              </a:rPr>
              <a:t>ideas when </a:t>
            </a:r>
            <a:r>
              <a:rPr sz="2100" spc="-15" dirty="0">
                <a:latin typeface="Calibri"/>
                <a:cs typeface="Calibri"/>
              </a:rPr>
              <a:t>we </a:t>
            </a:r>
            <a:r>
              <a:rPr sz="2100" spc="-10" dirty="0">
                <a:latin typeface="Calibri"/>
                <a:cs typeface="Calibri"/>
              </a:rPr>
              <a:t>review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10" dirty="0">
                <a:latin typeface="Calibri"/>
                <a:cs typeface="Calibri"/>
              </a:rPr>
              <a:t>requirements.</a:t>
            </a:r>
            <a:r>
              <a:rPr sz="2100" spc="95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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4276</Words>
  <Application>Microsoft Office PowerPoint</Application>
  <PresentationFormat>On-screen Show (4:3)</PresentationFormat>
  <Paragraphs>358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Courier New</vt:lpstr>
      <vt:lpstr>Symbol</vt:lpstr>
      <vt:lpstr>Times New Roman</vt:lpstr>
      <vt:lpstr>Wingdings</vt:lpstr>
      <vt:lpstr>Office Theme</vt:lpstr>
      <vt:lpstr>Using Title VI, Part C, to Support  Informal Caregivers</vt:lpstr>
      <vt:lpstr>There are only four kinds of people in the world:</vt:lpstr>
      <vt:lpstr>Program Management</vt:lpstr>
      <vt:lpstr>Planning and Organizing</vt:lpstr>
      <vt:lpstr>Title VI Application – Due December 18</vt:lpstr>
      <vt:lpstr>Programming Around Need</vt:lpstr>
      <vt:lpstr>Budgeting</vt:lpstr>
      <vt:lpstr>Spending Remaining Funds – Part C</vt:lpstr>
      <vt:lpstr>{Hidden}</vt:lpstr>
      <vt:lpstr>Preparing for Emergency and Disaster  Situations</vt:lpstr>
      <vt:lpstr>Title VI, Part C—Caregiver Support Services</vt:lpstr>
      <vt:lpstr>You might be a caregiver if…</vt:lpstr>
      <vt:lpstr>What do we mean by “Informal Caregiving”?</vt:lpstr>
      <vt:lpstr>What do we mean by “frail”?</vt:lpstr>
      <vt:lpstr>Activities of Daily Living</vt:lpstr>
      <vt:lpstr>Who are Caregivers?</vt:lpstr>
      <vt:lpstr>Title VI, Part C—Adult Family Caregiver:  Defined</vt:lpstr>
      <vt:lpstr>Title VI, Part C—Older Relative Caregiver:  Defined</vt:lpstr>
      <vt:lpstr>Title VI, Part C – Older Relative Caregiver:  Grandparents Raising Grandchildren</vt:lpstr>
      <vt:lpstr>Title VI, Part C—Older Relative Caregiver:  Caring for Someone with a Disability</vt:lpstr>
      <vt:lpstr>Examples of Caregiver and Services</vt:lpstr>
      <vt:lpstr>Identifying Caregivers</vt:lpstr>
      <vt:lpstr>Meeting the Needs of Your Caregivers</vt:lpstr>
      <vt:lpstr>Finding Out About Your Caregivers</vt:lpstr>
      <vt:lpstr>Title VI, Part C – Required Services</vt:lpstr>
      <vt:lpstr>Required Service 1: Information</vt:lpstr>
      <vt:lpstr>Required Service 2: Assistance Services</vt:lpstr>
      <vt:lpstr>Required Service 3: Caregiver Counseling,  Training, and Support Groups – Counseling</vt:lpstr>
      <vt:lpstr>Required Service 3: Caregiver Counseling,  Training, and Support Groups – Training</vt:lpstr>
      <vt:lpstr>Required Service 3: Caregiver Counseling,  Training, and Support Groups - Support Groups</vt:lpstr>
      <vt:lpstr>Required Service 4: Supplemental Services</vt:lpstr>
      <vt:lpstr>Required Service 5: Respite</vt:lpstr>
      <vt:lpstr>Respite Policy Considerations</vt:lpstr>
      <vt:lpstr>Coordinating Caregiver Programs</vt:lpstr>
      <vt:lpstr>Remember…</vt:lpstr>
      <vt:lpstr>Quality Assurance</vt:lpstr>
      <vt:lpstr>Keeping Track of Services Provided</vt:lpstr>
      <vt:lpstr>Reporting: Current PPR</vt:lpstr>
      <vt:lpstr>Why is the PPR being updated</vt:lpstr>
      <vt:lpstr>Where will the updated PPR be located</vt:lpstr>
      <vt:lpstr>When will the updated PPR go into effect?</vt:lpstr>
      <vt:lpstr>What changes have been completed on the  PPR?</vt:lpstr>
      <vt:lpstr>Title VI, Part C Report</vt:lpstr>
      <vt:lpstr>Title VI, Part C Report</vt:lpstr>
      <vt:lpstr>Title VI, Part C Report</vt:lpstr>
      <vt:lpstr>You’ve mentioned a new reporting system.  What’s that all about?</vt:lpstr>
      <vt:lpstr>Tell me more…</vt:lpstr>
      <vt:lpstr>What are the major steps for completing the  PPR updates and the Title VI performance  system?</vt:lpstr>
      <vt:lpstr>Caregiver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Title VI, Part C, to Support  Informal Caregivers</dc:title>
  <dc:creator>Melissa</dc:creator>
  <cp:lastModifiedBy>Joaquin Phoenix</cp:lastModifiedBy>
  <cp:revision>5</cp:revision>
  <dcterms:created xsi:type="dcterms:W3CDTF">2020-03-03T21:25:48Z</dcterms:created>
  <dcterms:modified xsi:type="dcterms:W3CDTF">2020-03-07T21:10:52Z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2019-12-10T00:00:00Z</vt:filetime>
  </property>
  <property fmtid="{D5CDD505-2E9C-101B-9397-08002B2CF9AE}" pid="3" name="LastSaved">
    <vt:filetime>2020-03-03T00:00:00Z</vt:filetime>
  </property>
</Properties>
</file>