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70" r:id="rId12"/>
    <p:sldId id="269" r:id="rId13"/>
    <p:sldId id="271" r:id="rId14"/>
    <p:sldId id="273" r:id="rId15"/>
    <p:sldId id="26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3" autoAdjust="0"/>
    <p:restoredTop sz="86397" autoAdjust="0"/>
  </p:normalViewPr>
  <p:slideViewPr>
    <p:cSldViewPr>
      <p:cViewPr varScale="1">
        <p:scale>
          <a:sx n="63" d="100"/>
          <a:sy n="63" d="100"/>
        </p:scale>
        <p:origin x="3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541CD-F68F-4269-BA68-C2B6FAE18EC0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5C61983-7273-4823-B19B-06DC699D29A6}">
      <dgm:prSet/>
      <dgm:spPr/>
      <dgm:t>
        <a:bodyPr/>
        <a:lstStyle/>
        <a:p>
          <a:r>
            <a:rPr lang="en-US" dirty="0">
              <a:solidFill>
                <a:schemeClr val="bg2">
                  <a:lumMod val="50000"/>
                </a:schemeClr>
              </a:solidFill>
            </a:rPr>
            <a:t>American Recovery and Reinvestment Act of 2009 (Section 5006)</a:t>
          </a:r>
        </a:p>
      </dgm:t>
    </dgm:pt>
    <dgm:pt modelId="{E0CF3362-FF55-4E2D-A3D6-085B0B6442F7}" type="parTrans" cxnId="{5414A11E-36A8-4FC0-BAD8-09088F07BF37}">
      <dgm:prSet/>
      <dgm:spPr/>
      <dgm:t>
        <a:bodyPr/>
        <a:lstStyle/>
        <a:p>
          <a:endParaRPr lang="en-US"/>
        </a:p>
      </dgm:t>
    </dgm:pt>
    <dgm:pt modelId="{68FA2B00-67CB-4694-A551-D684C87DABBB}" type="sibTrans" cxnId="{5414A11E-36A8-4FC0-BAD8-09088F07BF37}">
      <dgm:prSet/>
      <dgm:spPr/>
      <dgm:t>
        <a:bodyPr/>
        <a:lstStyle/>
        <a:p>
          <a:endParaRPr lang="en-US"/>
        </a:p>
      </dgm:t>
    </dgm:pt>
    <dgm:pt modelId="{2226696E-281D-4984-9FDE-92E57E7A9BB8}">
      <dgm:prSet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CMS defined “Indian” in regards to Medicaid plans to mean the same as IHS eligibility requirements</a:t>
          </a:r>
        </a:p>
      </dgm:t>
    </dgm:pt>
    <dgm:pt modelId="{2FB6C1EC-7766-41EA-9D97-C780D5B5E20D}" type="parTrans" cxnId="{AEC65242-867A-4658-8C1A-81F958D1FD77}">
      <dgm:prSet/>
      <dgm:spPr/>
      <dgm:t>
        <a:bodyPr/>
        <a:lstStyle/>
        <a:p>
          <a:endParaRPr lang="en-US"/>
        </a:p>
      </dgm:t>
    </dgm:pt>
    <dgm:pt modelId="{FABCC852-F6E6-4E46-8716-5BB3092D8072}" type="sibTrans" cxnId="{AEC65242-867A-4658-8C1A-81F958D1FD77}">
      <dgm:prSet/>
      <dgm:spPr/>
      <dgm:t>
        <a:bodyPr/>
        <a:lstStyle/>
        <a:p>
          <a:endParaRPr lang="en-US"/>
        </a:p>
      </dgm:t>
    </dgm:pt>
    <dgm:pt modelId="{1F042E85-40CE-4F60-A0E3-4F6320C777A8}">
      <dgm:prSet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Gives cost-sharing, co-pay, and deductible exemptions to Native enrollees of Medicaid plans</a:t>
          </a:r>
        </a:p>
      </dgm:t>
    </dgm:pt>
    <dgm:pt modelId="{F3861678-FB81-42DA-91CF-999F331C8806}" type="parTrans" cxnId="{3E5CEF15-0F22-4CE6-B9FC-567BE783B358}">
      <dgm:prSet/>
      <dgm:spPr/>
      <dgm:t>
        <a:bodyPr/>
        <a:lstStyle/>
        <a:p>
          <a:endParaRPr lang="en-US"/>
        </a:p>
      </dgm:t>
    </dgm:pt>
    <dgm:pt modelId="{103E6996-2295-42C1-915E-33E99B609097}" type="sibTrans" cxnId="{3E5CEF15-0F22-4CE6-B9FC-567BE783B358}">
      <dgm:prSet/>
      <dgm:spPr/>
      <dgm:t>
        <a:bodyPr/>
        <a:lstStyle/>
        <a:p>
          <a:endParaRPr lang="en-US"/>
        </a:p>
      </dgm:t>
    </dgm:pt>
    <dgm:pt modelId="{684B2FBD-91C1-46ED-BCE5-55794E878BDF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Created payment obligation to Tribes </a:t>
          </a:r>
        </a:p>
      </dgm:t>
    </dgm:pt>
    <dgm:pt modelId="{A2C0CD15-10FC-4814-93C8-6B9FF5E57EC5}" type="parTrans" cxnId="{B7A5E26E-B0E4-4E17-9E5E-8EA92F8CB4CA}">
      <dgm:prSet/>
      <dgm:spPr/>
      <dgm:t>
        <a:bodyPr/>
        <a:lstStyle/>
        <a:p>
          <a:endParaRPr lang="en-US"/>
        </a:p>
      </dgm:t>
    </dgm:pt>
    <dgm:pt modelId="{2640BEA7-DF95-4AF5-BF1B-DABD4148DFFA}" type="sibTrans" cxnId="{B7A5E26E-B0E4-4E17-9E5E-8EA92F8CB4CA}">
      <dgm:prSet/>
      <dgm:spPr/>
      <dgm:t>
        <a:bodyPr/>
        <a:lstStyle/>
        <a:p>
          <a:endParaRPr lang="en-US"/>
        </a:p>
      </dgm:t>
    </dgm:pt>
    <dgm:pt modelId="{1D62F181-237D-4E8B-8D84-76881515F447}">
      <dgm:prSet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When I/T/U provides Medicaid allowed services to Medicaid eligible Tribal members, the I/T/U must be paid as if they are a contracted provider type </a:t>
          </a:r>
          <a:r>
            <a:rPr lang="en-US" i="1" dirty="0">
              <a:solidFill>
                <a:schemeClr val="bg2"/>
              </a:solidFill>
            </a:rPr>
            <a:t>regardless of actual contract</a:t>
          </a:r>
          <a:endParaRPr lang="en-US" dirty="0">
            <a:solidFill>
              <a:schemeClr val="bg2"/>
            </a:solidFill>
          </a:endParaRPr>
        </a:p>
      </dgm:t>
    </dgm:pt>
    <dgm:pt modelId="{2A581DCC-FE9F-4EE3-9512-78D77870F6C5}" type="parTrans" cxnId="{58182C69-869E-4592-9C6D-90B1DADD3198}">
      <dgm:prSet/>
      <dgm:spPr/>
      <dgm:t>
        <a:bodyPr/>
        <a:lstStyle/>
        <a:p>
          <a:endParaRPr lang="en-US"/>
        </a:p>
      </dgm:t>
    </dgm:pt>
    <dgm:pt modelId="{19D579B2-4860-4F67-B54B-25468F85C3E2}" type="sibTrans" cxnId="{58182C69-869E-4592-9C6D-90B1DADD3198}">
      <dgm:prSet/>
      <dgm:spPr/>
      <dgm:t>
        <a:bodyPr/>
        <a:lstStyle/>
        <a:p>
          <a:endParaRPr lang="en-US"/>
        </a:p>
      </dgm:t>
    </dgm:pt>
    <dgm:pt modelId="{7A3487C6-6454-4564-8092-FE35E1E64C98}">
      <dgm:prSet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Outlines requirements for MCOs regarding Tribal members and Tribal providers</a:t>
          </a:r>
        </a:p>
      </dgm:t>
    </dgm:pt>
    <dgm:pt modelId="{83BB317E-318C-4181-9322-44332EE546F3}" type="parTrans" cxnId="{A718B58A-8B9F-4E18-97BF-B97C0268EAED}">
      <dgm:prSet/>
      <dgm:spPr/>
      <dgm:t>
        <a:bodyPr/>
        <a:lstStyle/>
        <a:p>
          <a:endParaRPr lang="en-US"/>
        </a:p>
      </dgm:t>
    </dgm:pt>
    <dgm:pt modelId="{B6A32535-AB5A-48E4-BE10-06EF8293D65A}" type="sibTrans" cxnId="{A718B58A-8B9F-4E18-97BF-B97C0268EAED}">
      <dgm:prSet/>
      <dgm:spPr/>
      <dgm:t>
        <a:bodyPr/>
        <a:lstStyle/>
        <a:p>
          <a:endParaRPr lang="en-US"/>
        </a:p>
      </dgm:t>
    </dgm:pt>
    <dgm:pt modelId="{2A479B73-1E22-4799-8F53-DCCB18EA5903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D41EFBB2-AD33-4EF4-A480-53D83A66BEF7}" type="parTrans" cxnId="{95B55B3D-2016-4762-BBF2-025A96896E62}">
      <dgm:prSet/>
      <dgm:spPr/>
      <dgm:t>
        <a:bodyPr/>
        <a:lstStyle/>
        <a:p>
          <a:endParaRPr lang="en-US"/>
        </a:p>
      </dgm:t>
    </dgm:pt>
    <dgm:pt modelId="{9C17F970-4C29-4601-8081-D8AEE24056FD}" type="sibTrans" cxnId="{95B55B3D-2016-4762-BBF2-025A96896E62}">
      <dgm:prSet/>
      <dgm:spPr/>
      <dgm:t>
        <a:bodyPr/>
        <a:lstStyle/>
        <a:p>
          <a:endParaRPr lang="en-US"/>
        </a:p>
      </dgm:t>
    </dgm:pt>
    <dgm:pt modelId="{23973187-536A-4796-B8E7-943B7F0757E6}" type="pres">
      <dgm:prSet presAssocID="{656541CD-F68F-4269-BA68-C2B6FAE18EC0}" presName="linear" presStyleCnt="0">
        <dgm:presLayoutVars>
          <dgm:dir/>
          <dgm:animLvl val="lvl"/>
          <dgm:resizeHandles val="exact"/>
        </dgm:presLayoutVars>
      </dgm:prSet>
      <dgm:spPr/>
    </dgm:pt>
    <dgm:pt modelId="{0243A646-01A8-4EDA-B5E5-5CE3CFA4EEEA}" type="pres">
      <dgm:prSet presAssocID="{45C61983-7273-4823-B19B-06DC699D29A6}" presName="parentLin" presStyleCnt="0"/>
      <dgm:spPr/>
    </dgm:pt>
    <dgm:pt modelId="{10FA9522-099F-4063-89BA-E007221588EC}" type="pres">
      <dgm:prSet presAssocID="{45C61983-7273-4823-B19B-06DC699D29A6}" presName="parentLeftMargin" presStyleLbl="node1" presStyleIdx="0" presStyleCnt="2"/>
      <dgm:spPr/>
    </dgm:pt>
    <dgm:pt modelId="{01D64FAD-D27D-4761-A2F8-33B0511C124B}" type="pres">
      <dgm:prSet presAssocID="{45C61983-7273-4823-B19B-06DC699D29A6}" presName="parentText" presStyleLbl="node1" presStyleIdx="0" presStyleCnt="2" custLinFactY="-71055" custLinFactNeighborX="-76470" custLinFactNeighborY="-100000">
        <dgm:presLayoutVars>
          <dgm:chMax val="0"/>
          <dgm:bulletEnabled val="1"/>
        </dgm:presLayoutVars>
      </dgm:prSet>
      <dgm:spPr/>
    </dgm:pt>
    <dgm:pt modelId="{F7E7A534-6E12-44C3-9E6D-1B02C3C08D77}" type="pres">
      <dgm:prSet presAssocID="{45C61983-7273-4823-B19B-06DC699D29A6}" presName="negativeSpace" presStyleCnt="0"/>
      <dgm:spPr/>
    </dgm:pt>
    <dgm:pt modelId="{1944DBDF-2CFA-429F-A5D7-C9E9502A71CF}" type="pres">
      <dgm:prSet presAssocID="{45C61983-7273-4823-B19B-06DC699D29A6}" presName="childText" presStyleLbl="conFgAcc1" presStyleIdx="0" presStyleCnt="2" custLinFactY="-27329" custLinFactNeighborX="-13782" custLinFactNeighborY="-100000">
        <dgm:presLayoutVars>
          <dgm:bulletEnabled val="1"/>
        </dgm:presLayoutVars>
      </dgm:prSet>
      <dgm:spPr/>
    </dgm:pt>
    <dgm:pt modelId="{8B064AA6-1929-495B-ADAF-98427833E008}" type="pres">
      <dgm:prSet presAssocID="{68FA2B00-67CB-4694-A551-D684C87DABBB}" presName="spaceBetweenRectangles" presStyleCnt="0"/>
      <dgm:spPr/>
    </dgm:pt>
    <dgm:pt modelId="{88DC9E7C-5EB8-4895-92C6-65CB99382D55}" type="pres">
      <dgm:prSet presAssocID="{684B2FBD-91C1-46ED-BCE5-55794E878BDF}" presName="parentLin" presStyleCnt="0"/>
      <dgm:spPr/>
    </dgm:pt>
    <dgm:pt modelId="{03558F56-AD45-4E0F-A012-6CD439086643}" type="pres">
      <dgm:prSet presAssocID="{684B2FBD-91C1-46ED-BCE5-55794E878BDF}" presName="parentLeftMargin" presStyleLbl="node1" presStyleIdx="0" presStyleCnt="2"/>
      <dgm:spPr/>
    </dgm:pt>
    <dgm:pt modelId="{34302746-4248-4E10-B8B2-ECB322B60315}" type="pres">
      <dgm:prSet presAssocID="{684B2FBD-91C1-46ED-BCE5-55794E878BDF}" presName="parentText" presStyleLbl="node1" presStyleIdx="1" presStyleCnt="2" custLinFactNeighborX="-30774" custLinFactNeighborY="-84166">
        <dgm:presLayoutVars>
          <dgm:chMax val="0"/>
          <dgm:bulletEnabled val="1"/>
        </dgm:presLayoutVars>
      </dgm:prSet>
      <dgm:spPr/>
    </dgm:pt>
    <dgm:pt modelId="{857AB5FE-E42D-4B18-9940-BFEB7CFAA942}" type="pres">
      <dgm:prSet presAssocID="{684B2FBD-91C1-46ED-BCE5-55794E878BDF}" presName="negativeSpace" presStyleCnt="0"/>
      <dgm:spPr/>
    </dgm:pt>
    <dgm:pt modelId="{CB86A529-D750-4832-97BD-B619A4DA3FE5}" type="pres">
      <dgm:prSet presAssocID="{684B2FBD-91C1-46ED-BCE5-55794E878BDF}" presName="childText" presStyleLbl="conFgAcc1" presStyleIdx="1" presStyleCnt="2" custLinFactY="-10749" custLinFactNeighborX="-19525" custLinFactNeighborY="-100000">
        <dgm:presLayoutVars>
          <dgm:bulletEnabled val="1"/>
        </dgm:presLayoutVars>
      </dgm:prSet>
      <dgm:spPr/>
    </dgm:pt>
  </dgm:ptLst>
  <dgm:cxnLst>
    <dgm:cxn modelId="{3E5CEF15-0F22-4CE6-B9FC-567BE783B358}" srcId="{45C61983-7273-4823-B19B-06DC699D29A6}" destId="{1F042E85-40CE-4F60-A0E3-4F6320C777A8}" srcOrd="2" destOrd="0" parTransId="{F3861678-FB81-42DA-91CF-999F331C8806}" sibTransId="{103E6996-2295-42C1-915E-33E99B609097}"/>
    <dgm:cxn modelId="{5414A11E-36A8-4FC0-BAD8-09088F07BF37}" srcId="{656541CD-F68F-4269-BA68-C2B6FAE18EC0}" destId="{45C61983-7273-4823-B19B-06DC699D29A6}" srcOrd="0" destOrd="0" parTransId="{E0CF3362-FF55-4E2D-A3D6-085B0B6442F7}" sibTransId="{68FA2B00-67CB-4694-A551-D684C87DABBB}"/>
    <dgm:cxn modelId="{0101CB34-985D-4F68-882E-2B46BD206AEA}" type="presOf" srcId="{1F042E85-40CE-4F60-A0E3-4F6320C777A8}" destId="{1944DBDF-2CFA-429F-A5D7-C9E9502A71CF}" srcOrd="0" destOrd="2" presId="urn:microsoft.com/office/officeart/2005/8/layout/list1"/>
    <dgm:cxn modelId="{95B55B3D-2016-4762-BBF2-025A96896E62}" srcId="{45C61983-7273-4823-B19B-06DC699D29A6}" destId="{2A479B73-1E22-4799-8F53-DCCB18EA5903}" srcOrd="0" destOrd="0" parTransId="{D41EFBB2-AD33-4EF4-A480-53D83A66BEF7}" sibTransId="{9C17F970-4C29-4601-8081-D8AEE24056FD}"/>
    <dgm:cxn modelId="{AEC65242-867A-4658-8C1A-81F958D1FD77}" srcId="{45C61983-7273-4823-B19B-06DC699D29A6}" destId="{2226696E-281D-4984-9FDE-92E57E7A9BB8}" srcOrd="1" destOrd="0" parTransId="{2FB6C1EC-7766-41EA-9D97-C780D5B5E20D}" sibTransId="{FABCC852-F6E6-4E46-8716-5BB3092D8072}"/>
    <dgm:cxn modelId="{8F76F466-F175-4BD3-8C35-C8C4DA698E45}" type="presOf" srcId="{684B2FBD-91C1-46ED-BCE5-55794E878BDF}" destId="{34302746-4248-4E10-B8B2-ECB322B60315}" srcOrd="1" destOrd="0" presId="urn:microsoft.com/office/officeart/2005/8/layout/list1"/>
    <dgm:cxn modelId="{58182C69-869E-4592-9C6D-90B1DADD3198}" srcId="{684B2FBD-91C1-46ED-BCE5-55794E878BDF}" destId="{1D62F181-237D-4E8B-8D84-76881515F447}" srcOrd="0" destOrd="0" parTransId="{2A581DCC-FE9F-4EE3-9512-78D77870F6C5}" sibTransId="{19D579B2-4860-4F67-B54B-25468F85C3E2}"/>
    <dgm:cxn modelId="{B7A5E26E-B0E4-4E17-9E5E-8EA92F8CB4CA}" srcId="{656541CD-F68F-4269-BA68-C2B6FAE18EC0}" destId="{684B2FBD-91C1-46ED-BCE5-55794E878BDF}" srcOrd="1" destOrd="0" parTransId="{A2C0CD15-10FC-4814-93C8-6B9FF5E57EC5}" sibTransId="{2640BEA7-DF95-4AF5-BF1B-DABD4148DFFA}"/>
    <dgm:cxn modelId="{3DC4F956-647E-4FCE-A24E-D389925557D1}" type="presOf" srcId="{2A479B73-1E22-4799-8F53-DCCB18EA5903}" destId="{1944DBDF-2CFA-429F-A5D7-C9E9502A71CF}" srcOrd="0" destOrd="0" presId="urn:microsoft.com/office/officeart/2005/8/layout/list1"/>
    <dgm:cxn modelId="{B1AC5078-B37A-4706-899A-7C70FE287471}" type="presOf" srcId="{684B2FBD-91C1-46ED-BCE5-55794E878BDF}" destId="{03558F56-AD45-4E0F-A012-6CD439086643}" srcOrd="0" destOrd="0" presId="urn:microsoft.com/office/officeart/2005/8/layout/list1"/>
    <dgm:cxn modelId="{A718B58A-8B9F-4E18-97BF-B97C0268EAED}" srcId="{684B2FBD-91C1-46ED-BCE5-55794E878BDF}" destId="{7A3487C6-6454-4564-8092-FE35E1E64C98}" srcOrd="1" destOrd="0" parTransId="{83BB317E-318C-4181-9322-44332EE546F3}" sibTransId="{B6A32535-AB5A-48E4-BE10-06EF8293D65A}"/>
    <dgm:cxn modelId="{BC4E029D-0104-4CB8-9CEB-726303DED694}" type="presOf" srcId="{1D62F181-237D-4E8B-8D84-76881515F447}" destId="{CB86A529-D750-4832-97BD-B619A4DA3FE5}" srcOrd="0" destOrd="0" presId="urn:microsoft.com/office/officeart/2005/8/layout/list1"/>
    <dgm:cxn modelId="{0F3743B7-08A1-401A-B13E-E2A0C2DC7DCD}" type="presOf" srcId="{2226696E-281D-4984-9FDE-92E57E7A9BB8}" destId="{1944DBDF-2CFA-429F-A5D7-C9E9502A71CF}" srcOrd="0" destOrd="1" presId="urn:microsoft.com/office/officeart/2005/8/layout/list1"/>
    <dgm:cxn modelId="{D9FCA0C8-D59B-431C-979A-EB5491F73434}" type="presOf" srcId="{45C61983-7273-4823-B19B-06DC699D29A6}" destId="{10FA9522-099F-4063-89BA-E007221588EC}" srcOrd="0" destOrd="0" presId="urn:microsoft.com/office/officeart/2005/8/layout/list1"/>
    <dgm:cxn modelId="{977310D8-AC3C-4210-93C4-E445BE266AB9}" type="presOf" srcId="{7A3487C6-6454-4564-8092-FE35E1E64C98}" destId="{CB86A529-D750-4832-97BD-B619A4DA3FE5}" srcOrd="0" destOrd="1" presId="urn:microsoft.com/office/officeart/2005/8/layout/list1"/>
    <dgm:cxn modelId="{AF6A4FD9-613E-4B5D-A2FB-ACDC4E75C096}" type="presOf" srcId="{656541CD-F68F-4269-BA68-C2B6FAE18EC0}" destId="{23973187-536A-4796-B8E7-943B7F0757E6}" srcOrd="0" destOrd="0" presId="urn:microsoft.com/office/officeart/2005/8/layout/list1"/>
    <dgm:cxn modelId="{D2D6EEDF-AB22-47E5-85C7-691052288FAC}" type="presOf" srcId="{45C61983-7273-4823-B19B-06DC699D29A6}" destId="{01D64FAD-D27D-4761-A2F8-33B0511C124B}" srcOrd="1" destOrd="0" presId="urn:microsoft.com/office/officeart/2005/8/layout/list1"/>
    <dgm:cxn modelId="{20993B8F-3C1B-4D2A-8C3A-99FB4C62608C}" type="presParOf" srcId="{23973187-536A-4796-B8E7-943B7F0757E6}" destId="{0243A646-01A8-4EDA-B5E5-5CE3CFA4EEEA}" srcOrd="0" destOrd="0" presId="urn:microsoft.com/office/officeart/2005/8/layout/list1"/>
    <dgm:cxn modelId="{1FBF2E3C-401A-4BF4-88C8-42023C77CFA6}" type="presParOf" srcId="{0243A646-01A8-4EDA-B5E5-5CE3CFA4EEEA}" destId="{10FA9522-099F-4063-89BA-E007221588EC}" srcOrd="0" destOrd="0" presId="urn:microsoft.com/office/officeart/2005/8/layout/list1"/>
    <dgm:cxn modelId="{65A303CC-8669-4D4E-AE38-C34ADEDC864E}" type="presParOf" srcId="{0243A646-01A8-4EDA-B5E5-5CE3CFA4EEEA}" destId="{01D64FAD-D27D-4761-A2F8-33B0511C124B}" srcOrd="1" destOrd="0" presId="urn:microsoft.com/office/officeart/2005/8/layout/list1"/>
    <dgm:cxn modelId="{246ABBDC-E16B-4188-8C04-ED639AF17351}" type="presParOf" srcId="{23973187-536A-4796-B8E7-943B7F0757E6}" destId="{F7E7A534-6E12-44C3-9E6D-1B02C3C08D77}" srcOrd="1" destOrd="0" presId="urn:microsoft.com/office/officeart/2005/8/layout/list1"/>
    <dgm:cxn modelId="{7B742318-68A8-45E4-9C94-CB497E0A8157}" type="presParOf" srcId="{23973187-536A-4796-B8E7-943B7F0757E6}" destId="{1944DBDF-2CFA-429F-A5D7-C9E9502A71CF}" srcOrd="2" destOrd="0" presId="urn:microsoft.com/office/officeart/2005/8/layout/list1"/>
    <dgm:cxn modelId="{0B069785-7AAC-4A7B-9874-CE076330189D}" type="presParOf" srcId="{23973187-536A-4796-B8E7-943B7F0757E6}" destId="{8B064AA6-1929-495B-ADAF-98427833E008}" srcOrd="3" destOrd="0" presId="urn:microsoft.com/office/officeart/2005/8/layout/list1"/>
    <dgm:cxn modelId="{A9CBCC7C-62A7-4A3B-94A6-17FDF18C334D}" type="presParOf" srcId="{23973187-536A-4796-B8E7-943B7F0757E6}" destId="{88DC9E7C-5EB8-4895-92C6-65CB99382D55}" srcOrd="4" destOrd="0" presId="urn:microsoft.com/office/officeart/2005/8/layout/list1"/>
    <dgm:cxn modelId="{3B7D0885-9020-44E9-9387-F36FBECCFD66}" type="presParOf" srcId="{88DC9E7C-5EB8-4895-92C6-65CB99382D55}" destId="{03558F56-AD45-4E0F-A012-6CD439086643}" srcOrd="0" destOrd="0" presId="urn:microsoft.com/office/officeart/2005/8/layout/list1"/>
    <dgm:cxn modelId="{DE5025FF-E5E3-4EB6-86D8-7842754CFB62}" type="presParOf" srcId="{88DC9E7C-5EB8-4895-92C6-65CB99382D55}" destId="{34302746-4248-4E10-B8B2-ECB322B60315}" srcOrd="1" destOrd="0" presId="urn:microsoft.com/office/officeart/2005/8/layout/list1"/>
    <dgm:cxn modelId="{65CB2675-E1F1-477E-91B8-79E33C4CC463}" type="presParOf" srcId="{23973187-536A-4796-B8E7-943B7F0757E6}" destId="{857AB5FE-E42D-4B18-9940-BFEB7CFAA942}" srcOrd="5" destOrd="0" presId="urn:microsoft.com/office/officeart/2005/8/layout/list1"/>
    <dgm:cxn modelId="{A18683AF-32E3-4022-A35E-53CF00E26CEE}" type="presParOf" srcId="{23973187-536A-4796-B8E7-943B7F0757E6}" destId="{CB86A529-D750-4832-97BD-B619A4DA3FE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6541CD-F68F-4269-BA68-C2B6FAE18EC0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5C61983-7273-4823-B19B-06DC699D29A6}">
      <dgm:prSet/>
      <dgm:spPr/>
      <dgm:t>
        <a:bodyPr/>
        <a:lstStyle/>
        <a:p>
          <a:r>
            <a:rPr lang="en-US" dirty="0">
              <a:solidFill>
                <a:schemeClr val="bg2">
                  <a:lumMod val="50000"/>
                </a:schemeClr>
              </a:solidFill>
            </a:rPr>
            <a:t>IRS Sect. 139E – Welfare Exemption</a:t>
          </a:r>
        </a:p>
      </dgm:t>
    </dgm:pt>
    <dgm:pt modelId="{E0CF3362-FF55-4E2D-A3D6-085B0B6442F7}" type="parTrans" cxnId="{5414A11E-36A8-4FC0-BAD8-09088F07BF37}">
      <dgm:prSet/>
      <dgm:spPr/>
      <dgm:t>
        <a:bodyPr/>
        <a:lstStyle/>
        <a:p>
          <a:endParaRPr lang="en-US"/>
        </a:p>
      </dgm:t>
    </dgm:pt>
    <dgm:pt modelId="{68FA2B00-67CB-4694-A551-D684C87DABBB}" type="sibTrans" cxnId="{5414A11E-36A8-4FC0-BAD8-09088F07BF37}">
      <dgm:prSet/>
      <dgm:spPr/>
      <dgm:t>
        <a:bodyPr/>
        <a:lstStyle/>
        <a:p>
          <a:endParaRPr lang="en-US"/>
        </a:p>
      </dgm:t>
    </dgm:pt>
    <dgm:pt modelId="{2226696E-281D-4984-9FDE-92E57E7A9BB8}">
      <dgm:prSet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Does not count as taxable income</a:t>
          </a:r>
        </a:p>
      </dgm:t>
    </dgm:pt>
    <dgm:pt modelId="{2FB6C1EC-7766-41EA-9D97-C780D5B5E20D}" type="parTrans" cxnId="{AEC65242-867A-4658-8C1A-81F958D1FD77}">
      <dgm:prSet/>
      <dgm:spPr/>
      <dgm:t>
        <a:bodyPr/>
        <a:lstStyle/>
        <a:p>
          <a:endParaRPr lang="en-US"/>
        </a:p>
      </dgm:t>
    </dgm:pt>
    <dgm:pt modelId="{FABCC852-F6E6-4E46-8716-5BB3092D8072}" type="sibTrans" cxnId="{AEC65242-867A-4658-8C1A-81F958D1FD77}">
      <dgm:prSet/>
      <dgm:spPr/>
      <dgm:t>
        <a:bodyPr/>
        <a:lstStyle/>
        <a:p>
          <a:endParaRPr lang="en-US"/>
        </a:p>
      </dgm:t>
    </dgm:pt>
    <dgm:pt modelId="{1F042E85-40CE-4F60-A0E3-4F6320C777A8}">
      <dgm:prSet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Can be created with gaming revenues*</a:t>
          </a:r>
        </a:p>
      </dgm:t>
    </dgm:pt>
    <dgm:pt modelId="{F3861678-FB81-42DA-91CF-999F331C8806}" type="parTrans" cxnId="{3E5CEF15-0F22-4CE6-B9FC-567BE783B358}">
      <dgm:prSet/>
      <dgm:spPr/>
      <dgm:t>
        <a:bodyPr/>
        <a:lstStyle/>
        <a:p>
          <a:endParaRPr lang="en-US"/>
        </a:p>
      </dgm:t>
    </dgm:pt>
    <dgm:pt modelId="{103E6996-2295-42C1-915E-33E99B609097}" type="sibTrans" cxnId="{3E5CEF15-0F22-4CE6-B9FC-567BE783B358}">
      <dgm:prSet/>
      <dgm:spPr/>
      <dgm:t>
        <a:bodyPr/>
        <a:lstStyle/>
        <a:p>
          <a:endParaRPr lang="en-US"/>
        </a:p>
      </dgm:t>
    </dgm:pt>
    <dgm:pt modelId="{684B2FBD-91C1-46ED-BCE5-55794E878BDF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MAGI and Medicaid Welfare Doctrine</a:t>
          </a:r>
        </a:p>
      </dgm:t>
    </dgm:pt>
    <dgm:pt modelId="{A2C0CD15-10FC-4814-93C8-6B9FF5E57EC5}" type="parTrans" cxnId="{B7A5E26E-B0E4-4E17-9E5E-8EA92F8CB4CA}">
      <dgm:prSet/>
      <dgm:spPr/>
      <dgm:t>
        <a:bodyPr/>
        <a:lstStyle/>
        <a:p>
          <a:endParaRPr lang="en-US"/>
        </a:p>
      </dgm:t>
    </dgm:pt>
    <dgm:pt modelId="{2640BEA7-DF95-4AF5-BF1B-DABD4148DFFA}" type="sibTrans" cxnId="{B7A5E26E-B0E4-4E17-9E5E-8EA92F8CB4CA}">
      <dgm:prSet/>
      <dgm:spPr/>
      <dgm:t>
        <a:bodyPr/>
        <a:lstStyle/>
        <a:p>
          <a:endParaRPr lang="en-US"/>
        </a:p>
      </dgm:t>
    </dgm:pt>
    <dgm:pt modelId="{1D62F181-237D-4E8B-8D84-76881515F447}">
      <dgm:prSet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Government payments for health and well being cannot be counted as gross income</a:t>
          </a:r>
        </a:p>
      </dgm:t>
    </dgm:pt>
    <dgm:pt modelId="{2A581DCC-FE9F-4EE3-9512-78D77870F6C5}" type="parTrans" cxnId="{58182C69-869E-4592-9C6D-90B1DADD3198}">
      <dgm:prSet/>
      <dgm:spPr/>
      <dgm:t>
        <a:bodyPr/>
        <a:lstStyle/>
        <a:p>
          <a:endParaRPr lang="en-US"/>
        </a:p>
      </dgm:t>
    </dgm:pt>
    <dgm:pt modelId="{19D579B2-4860-4F67-B54B-25468F85C3E2}" type="sibTrans" cxnId="{58182C69-869E-4592-9C6D-90B1DADD3198}">
      <dgm:prSet/>
      <dgm:spPr/>
      <dgm:t>
        <a:bodyPr/>
        <a:lstStyle/>
        <a:p>
          <a:endParaRPr lang="en-US"/>
        </a:p>
      </dgm:t>
    </dgm:pt>
    <dgm:pt modelId="{7A3487C6-6454-4564-8092-FE35E1E64C98}">
      <dgm:prSet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Payments made on behalf of member by Tribe reducing Medicaid Adjusted Gross Income</a:t>
          </a:r>
        </a:p>
      </dgm:t>
    </dgm:pt>
    <dgm:pt modelId="{83BB317E-318C-4181-9322-44332EE546F3}" type="parTrans" cxnId="{A718B58A-8B9F-4E18-97BF-B97C0268EAED}">
      <dgm:prSet/>
      <dgm:spPr/>
      <dgm:t>
        <a:bodyPr/>
        <a:lstStyle/>
        <a:p>
          <a:endParaRPr lang="en-US"/>
        </a:p>
      </dgm:t>
    </dgm:pt>
    <dgm:pt modelId="{B6A32535-AB5A-48E4-BE10-06EF8293D65A}" type="sibTrans" cxnId="{A718B58A-8B9F-4E18-97BF-B97C0268EAED}">
      <dgm:prSet/>
      <dgm:spPr/>
      <dgm:t>
        <a:bodyPr/>
        <a:lstStyle/>
        <a:p>
          <a:endParaRPr lang="en-US"/>
        </a:p>
      </dgm:t>
    </dgm:pt>
    <dgm:pt modelId="{2A479B73-1E22-4799-8F53-DCCB18EA5903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D41EFBB2-AD33-4EF4-A480-53D83A66BEF7}" type="parTrans" cxnId="{95B55B3D-2016-4762-BBF2-025A96896E62}">
      <dgm:prSet/>
      <dgm:spPr/>
      <dgm:t>
        <a:bodyPr/>
        <a:lstStyle/>
        <a:p>
          <a:endParaRPr lang="en-US"/>
        </a:p>
      </dgm:t>
    </dgm:pt>
    <dgm:pt modelId="{9C17F970-4C29-4601-8081-D8AEE24056FD}" type="sibTrans" cxnId="{95B55B3D-2016-4762-BBF2-025A96896E62}">
      <dgm:prSet/>
      <dgm:spPr/>
      <dgm:t>
        <a:bodyPr/>
        <a:lstStyle/>
        <a:p>
          <a:endParaRPr lang="en-US"/>
        </a:p>
      </dgm:t>
    </dgm:pt>
    <dgm:pt modelId="{23973187-536A-4796-B8E7-943B7F0757E6}" type="pres">
      <dgm:prSet presAssocID="{656541CD-F68F-4269-BA68-C2B6FAE18EC0}" presName="linear" presStyleCnt="0">
        <dgm:presLayoutVars>
          <dgm:dir/>
          <dgm:animLvl val="lvl"/>
          <dgm:resizeHandles val="exact"/>
        </dgm:presLayoutVars>
      </dgm:prSet>
      <dgm:spPr/>
    </dgm:pt>
    <dgm:pt modelId="{0243A646-01A8-4EDA-B5E5-5CE3CFA4EEEA}" type="pres">
      <dgm:prSet presAssocID="{45C61983-7273-4823-B19B-06DC699D29A6}" presName="parentLin" presStyleCnt="0"/>
      <dgm:spPr/>
    </dgm:pt>
    <dgm:pt modelId="{10FA9522-099F-4063-89BA-E007221588EC}" type="pres">
      <dgm:prSet presAssocID="{45C61983-7273-4823-B19B-06DC699D29A6}" presName="parentLeftMargin" presStyleLbl="node1" presStyleIdx="0" presStyleCnt="2"/>
      <dgm:spPr/>
    </dgm:pt>
    <dgm:pt modelId="{01D64FAD-D27D-4761-A2F8-33B0511C124B}" type="pres">
      <dgm:prSet presAssocID="{45C61983-7273-4823-B19B-06DC699D29A6}" presName="parentText" presStyleLbl="node1" presStyleIdx="0" presStyleCnt="2" custLinFactY="-71055" custLinFactNeighborX="-76470" custLinFactNeighborY="-100000">
        <dgm:presLayoutVars>
          <dgm:chMax val="0"/>
          <dgm:bulletEnabled val="1"/>
        </dgm:presLayoutVars>
      </dgm:prSet>
      <dgm:spPr/>
    </dgm:pt>
    <dgm:pt modelId="{F7E7A534-6E12-44C3-9E6D-1B02C3C08D77}" type="pres">
      <dgm:prSet presAssocID="{45C61983-7273-4823-B19B-06DC699D29A6}" presName="negativeSpace" presStyleCnt="0"/>
      <dgm:spPr/>
    </dgm:pt>
    <dgm:pt modelId="{1944DBDF-2CFA-429F-A5D7-C9E9502A71CF}" type="pres">
      <dgm:prSet presAssocID="{45C61983-7273-4823-B19B-06DC699D29A6}" presName="childText" presStyleLbl="conFgAcc1" presStyleIdx="0" presStyleCnt="2" custLinFactY="-27329" custLinFactNeighborX="-13782" custLinFactNeighborY="-100000">
        <dgm:presLayoutVars>
          <dgm:bulletEnabled val="1"/>
        </dgm:presLayoutVars>
      </dgm:prSet>
      <dgm:spPr/>
    </dgm:pt>
    <dgm:pt modelId="{8B064AA6-1929-495B-ADAF-98427833E008}" type="pres">
      <dgm:prSet presAssocID="{68FA2B00-67CB-4694-A551-D684C87DABBB}" presName="spaceBetweenRectangles" presStyleCnt="0"/>
      <dgm:spPr/>
    </dgm:pt>
    <dgm:pt modelId="{88DC9E7C-5EB8-4895-92C6-65CB99382D55}" type="pres">
      <dgm:prSet presAssocID="{684B2FBD-91C1-46ED-BCE5-55794E878BDF}" presName="parentLin" presStyleCnt="0"/>
      <dgm:spPr/>
    </dgm:pt>
    <dgm:pt modelId="{03558F56-AD45-4E0F-A012-6CD439086643}" type="pres">
      <dgm:prSet presAssocID="{684B2FBD-91C1-46ED-BCE5-55794E878BDF}" presName="parentLeftMargin" presStyleLbl="node1" presStyleIdx="0" presStyleCnt="2"/>
      <dgm:spPr/>
    </dgm:pt>
    <dgm:pt modelId="{34302746-4248-4E10-B8B2-ECB322B60315}" type="pres">
      <dgm:prSet presAssocID="{684B2FBD-91C1-46ED-BCE5-55794E878BDF}" presName="parentText" presStyleLbl="node1" presStyleIdx="1" presStyleCnt="2" custLinFactNeighborX="-30774" custLinFactNeighborY="-84166">
        <dgm:presLayoutVars>
          <dgm:chMax val="0"/>
          <dgm:bulletEnabled val="1"/>
        </dgm:presLayoutVars>
      </dgm:prSet>
      <dgm:spPr/>
    </dgm:pt>
    <dgm:pt modelId="{857AB5FE-E42D-4B18-9940-BFEB7CFAA942}" type="pres">
      <dgm:prSet presAssocID="{684B2FBD-91C1-46ED-BCE5-55794E878BDF}" presName="negativeSpace" presStyleCnt="0"/>
      <dgm:spPr/>
    </dgm:pt>
    <dgm:pt modelId="{CB86A529-D750-4832-97BD-B619A4DA3FE5}" type="pres">
      <dgm:prSet presAssocID="{684B2FBD-91C1-46ED-BCE5-55794E878BDF}" presName="childText" presStyleLbl="conFgAcc1" presStyleIdx="1" presStyleCnt="2" custLinFactY="-10749" custLinFactNeighborX="-19525" custLinFactNeighborY="-100000">
        <dgm:presLayoutVars>
          <dgm:bulletEnabled val="1"/>
        </dgm:presLayoutVars>
      </dgm:prSet>
      <dgm:spPr/>
    </dgm:pt>
  </dgm:ptLst>
  <dgm:cxnLst>
    <dgm:cxn modelId="{3E5CEF15-0F22-4CE6-B9FC-567BE783B358}" srcId="{45C61983-7273-4823-B19B-06DC699D29A6}" destId="{1F042E85-40CE-4F60-A0E3-4F6320C777A8}" srcOrd="2" destOrd="0" parTransId="{F3861678-FB81-42DA-91CF-999F331C8806}" sibTransId="{103E6996-2295-42C1-915E-33E99B609097}"/>
    <dgm:cxn modelId="{5414A11E-36A8-4FC0-BAD8-09088F07BF37}" srcId="{656541CD-F68F-4269-BA68-C2B6FAE18EC0}" destId="{45C61983-7273-4823-B19B-06DC699D29A6}" srcOrd="0" destOrd="0" parTransId="{E0CF3362-FF55-4E2D-A3D6-085B0B6442F7}" sibTransId="{68FA2B00-67CB-4694-A551-D684C87DABBB}"/>
    <dgm:cxn modelId="{0101CB34-985D-4F68-882E-2B46BD206AEA}" type="presOf" srcId="{1F042E85-40CE-4F60-A0E3-4F6320C777A8}" destId="{1944DBDF-2CFA-429F-A5D7-C9E9502A71CF}" srcOrd="0" destOrd="2" presId="urn:microsoft.com/office/officeart/2005/8/layout/list1"/>
    <dgm:cxn modelId="{95B55B3D-2016-4762-BBF2-025A96896E62}" srcId="{45C61983-7273-4823-B19B-06DC699D29A6}" destId="{2A479B73-1E22-4799-8F53-DCCB18EA5903}" srcOrd="0" destOrd="0" parTransId="{D41EFBB2-AD33-4EF4-A480-53D83A66BEF7}" sibTransId="{9C17F970-4C29-4601-8081-D8AEE24056FD}"/>
    <dgm:cxn modelId="{AEC65242-867A-4658-8C1A-81F958D1FD77}" srcId="{45C61983-7273-4823-B19B-06DC699D29A6}" destId="{2226696E-281D-4984-9FDE-92E57E7A9BB8}" srcOrd="1" destOrd="0" parTransId="{2FB6C1EC-7766-41EA-9D97-C780D5B5E20D}" sibTransId="{FABCC852-F6E6-4E46-8716-5BB3092D8072}"/>
    <dgm:cxn modelId="{8F76F466-F175-4BD3-8C35-C8C4DA698E45}" type="presOf" srcId="{684B2FBD-91C1-46ED-BCE5-55794E878BDF}" destId="{34302746-4248-4E10-B8B2-ECB322B60315}" srcOrd="1" destOrd="0" presId="urn:microsoft.com/office/officeart/2005/8/layout/list1"/>
    <dgm:cxn modelId="{58182C69-869E-4592-9C6D-90B1DADD3198}" srcId="{684B2FBD-91C1-46ED-BCE5-55794E878BDF}" destId="{1D62F181-237D-4E8B-8D84-76881515F447}" srcOrd="0" destOrd="0" parTransId="{2A581DCC-FE9F-4EE3-9512-78D77870F6C5}" sibTransId="{19D579B2-4860-4F67-B54B-25468F85C3E2}"/>
    <dgm:cxn modelId="{B7A5E26E-B0E4-4E17-9E5E-8EA92F8CB4CA}" srcId="{656541CD-F68F-4269-BA68-C2B6FAE18EC0}" destId="{684B2FBD-91C1-46ED-BCE5-55794E878BDF}" srcOrd="1" destOrd="0" parTransId="{A2C0CD15-10FC-4814-93C8-6B9FF5E57EC5}" sibTransId="{2640BEA7-DF95-4AF5-BF1B-DABD4148DFFA}"/>
    <dgm:cxn modelId="{3DC4F956-647E-4FCE-A24E-D389925557D1}" type="presOf" srcId="{2A479B73-1E22-4799-8F53-DCCB18EA5903}" destId="{1944DBDF-2CFA-429F-A5D7-C9E9502A71CF}" srcOrd="0" destOrd="0" presId="urn:microsoft.com/office/officeart/2005/8/layout/list1"/>
    <dgm:cxn modelId="{B1AC5078-B37A-4706-899A-7C70FE287471}" type="presOf" srcId="{684B2FBD-91C1-46ED-BCE5-55794E878BDF}" destId="{03558F56-AD45-4E0F-A012-6CD439086643}" srcOrd="0" destOrd="0" presId="urn:microsoft.com/office/officeart/2005/8/layout/list1"/>
    <dgm:cxn modelId="{A718B58A-8B9F-4E18-97BF-B97C0268EAED}" srcId="{684B2FBD-91C1-46ED-BCE5-55794E878BDF}" destId="{7A3487C6-6454-4564-8092-FE35E1E64C98}" srcOrd="1" destOrd="0" parTransId="{83BB317E-318C-4181-9322-44332EE546F3}" sibTransId="{B6A32535-AB5A-48E4-BE10-06EF8293D65A}"/>
    <dgm:cxn modelId="{BC4E029D-0104-4CB8-9CEB-726303DED694}" type="presOf" srcId="{1D62F181-237D-4E8B-8D84-76881515F447}" destId="{CB86A529-D750-4832-97BD-B619A4DA3FE5}" srcOrd="0" destOrd="0" presId="urn:microsoft.com/office/officeart/2005/8/layout/list1"/>
    <dgm:cxn modelId="{0F3743B7-08A1-401A-B13E-E2A0C2DC7DCD}" type="presOf" srcId="{2226696E-281D-4984-9FDE-92E57E7A9BB8}" destId="{1944DBDF-2CFA-429F-A5D7-C9E9502A71CF}" srcOrd="0" destOrd="1" presId="urn:microsoft.com/office/officeart/2005/8/layout/list1"/>
    <dgm:cxn modelId="{D9FCA0C8-D59B-431C-979A-EB5491F73434}" type="presOf" srcId="{45C61983-7273-4823-B19B-06DC699D29A6}" destId="{10FA9522-099F-4063-89BA-E007221588EC}" srcOrd="0" destOrd="0" presId="urn:microsoft.com/office/officeart/2005/8/layout/list1"/>
    <dgm:cxn modelId="{977310D8-AC3C-4210-93C4-E445BE266AB9}" type="presOf" srcId="{7A3487C6-6454-4564-8092-FE35E1E64C98}" destId="{CB86A529-D750-4832-97BD-B619A4DA3FE5}" srcOrd="0" destOrd="1" presId="urn:microsoft.com/office/officeart/2005/8/layout/list1"/>
    <dgm:cxn modelId="{AF6A4FD9-613E-4B5D-A2FB-ACDC4E75C096}" type="presOf" srcId="{656541CD-F68F-4269-BA68-C2B6FAE18EC0}" destId="{23973187-536A-4796-B8E7-943B7F0757E6}" srcOrd="0" destOrd="0" presId="urn:microsoft.com/office/officeart/2005/8/layout/list1"/>
    <dgm:cxn modelId="{D2D6EEDF-AB22-47E5-85C7-691052288FAC}" type="presOf" srcId="{45C61983-7273-4823-B19B-06DC699D29A6}" destId="{01D64FAD-D27D-4761-A2F8-33B0511C124B}" srcOrd="1" destOrd="0" presId="urn:microsoft.com/office/officeart/2005/8/layout/list1"/>
    <dgm:cxn modelId="{20993B8F-3C1B-4D2A-8C3A-99FB4C62608C}" type="presParOf" srcId="{23973187-536A-4796-B8E7-943B7F0757E6}" destId="{0243A646-01A8-4EDA-B5E5-5CE3CFA4EEEA}" srcOrd="0" destOrd="0" presId="urn:microsoft.com/office/officeart/2005/8/layout/list1"/>
    <dgm:cxn modelId="{1FBF2E3C-401A-4BF4-88C8-42023C77CFA6}" type="presParOf" srcId="{0243A646-01A8-4EDA-B5E5-5CE3CFA4EEEA}" destId="{10FA9522-099F-4063-89BA-E007221588EC}" srcOrd="0" destOrd="0" presId="urn:microsoft.com/office/officeart/2005/8/layout/list1"/>
    <dgm:cxn modelId="{65A303CC-8669-4D4E-AE38-C34ADEDC864E}" type="presParOf" srcId="{0243A646-01A8-4EDA-B5E5-5CE3CFA4EEEA}" destId="{01D64FAD-D27D-4761-A2F8-33B0511C124B}" srcOrd="1" destOrd="0" presId="urn:microsoft.com/office/officeart/2005/8/layout/list1"/>
    <dgm:cxn modelId="{246ABBDC-E16B-4188-8C04-ED639AF17351}" type="presParOf" srcId="{23973187-536A-4796-B8E7-943B7F0757E6}" destId="{F7E7A534-6E12-44C3-9E6D-1B02C3C08D77}" srcOrd="1" destOrd="0" presId="urn:microsoft.com/office/officeart/2005/8/layout/list1"/>
    <dgm:cxn modelId="{7B742318-68A8-45E4-9C94-CB497E0A8157}" type="presParOf" srcId="{23973187-536A-4796-B8E7-943B7F0757E6}" destId="{1944DBDF-2CFA-429F-A5D7-C9E9502A71CF}" srcOrd="2" destOrd="0" presId="urn:microsoft.com/office/officeart/2005/8/layout/list1"/>
    <dgm:cxn modelId="{0B069785-7AAC-4A7B-9874-CE076330189D}" type="presParOf" srcId="{23973187-536A-4796-B8E7-943B7F0757E6}" destId="{8B064AA6-1929-495B-ADAF-98427833E008}" srcOrd="3" destOrd="0" presId="urn:microsoft.com/office/officeart/2005/8/layout/list1"/>
    <dgm:cxn modelId="{A9CBCC7C-62A7-4A3B-94A6-17FDF18C334D}" type="presParOf" srcId="{23973187-536A-4796-B8E7-943B7F0757E6}" destId="{88DC9E7C-5EB8-4895-92C6-65CB99382D55}" srcOrd="4" destOrd="0" presId="urn:microsoft.com/office/officeart/2005/8/layout/list1"/>
    <dgm:cxn modelId="{3B7D0885-9020-44E9-9387-F36FBECCFD66}" type="presParOf" srcId="{88DC9E7C-5EB8-4895-92C6-65CB99382D55}" destId="{03558F56-AD45-4E0F-A012-6CD439086643}" srcOrd="0" destOrd="0" presId="urn:microsoft.com/office/officeart/2005/8/layout/list1"/>
    <dgm:cxn modelId="{DE5025FF-E5E3-4EB6-86D8-7842754CFB62}" type="presParOf" srcId="{88DC9E7C-5EB8-4895-92C6-65CB99382D55}" destId="{34302746-4248-4E10-B8B2-ECB322B60315}" srcOrd="1" destOrd="0" presId="urn:microsoft.com/office/officeart/2005/8/layout/list1"/>
    <dgm:cxn modelId="{65CB2675-E1F1-477E-91B8-79E33C4CC463}" type="presParOf" srcId="{23973187-536A-4796-B8E7-943B7F0757E6}" destId="{857AB5FE-E42D-4B18-9940-BFEB7CFAA942}" srcOrd="5" destOrd="0" presId="urn:microsoft.com/office/officeart/2005/8/layout/list1"/>
    <dgm:cxn modelId="{A18683AF-32E3-4022-A35E-53CF00E26CEE}" type="presParOf" srcId="{23973187-536A-4796-B8E7-943B7F0757E6}" destId="{CB86A529-D750-4832-97BD-B619A4DA3FE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4DBDF-2CFA-429F-A5D7-C9E9502A71CF}">
      <dsp:nvSpPr>
        <dsp:cNvPr id="0" name=""/>
        <dsp:cNvSpPr/>
      </dsp:nvSpPr>
      <dsp:spPr>
        <a:xfrm>
          <a:off x="0" y="0"/>
          <a:ext cx="6477000" cy="2154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2687" tIns="395732" rIns="50268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>
            <a:solidFill>
              <a:schemeClr val="bg2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chemeClr val="bg2"/>
              </a:solidFill>
            </a:rPr>
            <a:t>CMS defined “Indian” in regards to Medicaid plans to mean the same as IHS eligibility requirements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chemeClr val="bg2"/>
              </a:solidFill>
            </a:rPr>
            <a:t>Gives cost-sharing, co-pay, and deductible exemptions to Native enrollees of Medicaid plans</a:t>
          </a:r>
        </a:p>
      </dsp:txBody>
      <dsp:txXfrm>
        <a:off x="0" y="0"/>
        <a:ext cx="6477000" cy="2154600"/>
      </dsp:txXfrm>
    </dsp:sp>
    <dsp:sp modelId="{01D64FAD-D27D-4761-A2F8-33B0511C124B}">
      <dsp:nvSpPr>
        <dsp:cNvPr id="0" name=""/>
        <dsp:cNvSpPr/>
      </dsp:nvSpPr>
      <dsp:spPr>
        <a:xfrm>
          <a:off x="76201" y="0"/>
          <a:ext cx="4533900" cy="5608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371" tIns="0" rIns="171371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2">
                  <a:lumMod val="50000"/>
                </a:schemeClr>
              </a:solidFill>
            </a:rPr>
            <a:t>American Recovery and Reinvestment Act of 2009 (Section 5006)</a:t>
          </a:r>
        </a:p>
      </dsp:txBody>
      <dsp:txXfrm>
        <a:off x="103581" y="27380"/>
        <a:ext cx="4479140" cy="506120"/>
      </dsp:txXfrm>
    </dsp:sp>
    <dsp:sp modelId="{CB86A529-D750-4832-97BD-B619A4DA3FE5}">
      <dsp:nvSpPr>
        <dsp:cNvPr id="0" name=""/>
        <dsp:cNvSpPr/>
      </dsp:nvSpPr>
      <dsp:spPr>
        <a:xfrm>
          <a:off x="0" y="2418551"/>
          <a:ext cx="6477000" cy="209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0523499"/>
              <a:satOff val="1698"/>
              <a:lumOff val="-417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2687" tIns="395732" rIns="50268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chemeClr val="bg2"/>
              </a:solidFill>
            </a:rPr>
            <a:t>When I/T/U provides Medicaid allowed services to Medicaid eligible Tribal members, the I/T/U must be paid as if they are a contracted provider type </a:t>
          </a:r>
          <a:r>
            <a:rPr lang="en-US" sz="1900" i="1" kern="1200" dirty="0">
              <a:solidFill>
                <a:schemeClr val="bg2"/>
              </a:solidFill>
            </a:rPr>
            <a:t>regardless of actual contract</a:t>
          </a:r>
          <a:endParaRPr lang="en-US" sz="1900" kern="1200" dirty="0">
            <a:solidFill>
              <a:schemeClr val="bg2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chemeClr val="bg2"/>
              </a:solidFill>
            </a:rPr>
            <a:t>Outlines requirements for MCOs regarding Tribal members and Tribal providers</a:t>
          </a:r>
        </a:p>
      </dsp:txBody>
      <dsp:txXfrm>
        <a:off x="0" y="2418551"/>
        <a:ext cx="6477000" cy="2094750"/>
      </dsp:txXfrm>
    </dsp:sp>
    <dsp:sp modelId="{34302746-4248-4E10-B8B2-ECB322B60315}">
      <dsp:nvSpPr>
        <dsp:cNvPr id="0" name=""/>
        <dsp:cNvSpPr/>
      </dsp:nvSpPr>
      <dsp:spPr>
        <a:xfrm>
          <a:off x="224188" y="2171645"/>
          <a:ext cx="4533900" cy="56088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371" tIns="0" rIns="171371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Created payment obligation to Tribes </a:t>
          </a:r>
        </a:p>
      </dsp:txBody>
      <dsp:txXfrm>
        <a:off x="251568" y="2199025"/>
        <a:ext cx="447914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4DBDF-2CFA-429F-A5D7-C9E9502A71CF}">
      <dsp:nvSpPr>
        <dsp:cNvPr id="0" name=""/>
        <dsp:cNvSpPr/>
      </dsp:nvSpPr>
      <dsp:spPr>
        <a:xfrm>
          <a:off x="0" y="0"/>
          <a:ext cx="6477000" cy="1666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2687" tIns="479044" rIns="50268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300" kern="1200" dirty="0">
            <a:solidFill>
              <a:schemeClr val="bg2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>
              <a:solidFill>
                <a:schemeClr val="bg2"/>
              </a:solidFill>
            </a:rPr>
            <a:t>Does not count as taxable income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>
              <a:solidFill>
                <a:schemeClr val="bg2"/>
              </a:solidFill>
            </a:rPr>
            <a:t>Can be created with gaming revenues*</a:t>
          </a:r>
        </a:p>
      </dsp:txBody>
      <dsp:txXfrm>
        <a:off x="0" y="0"/>
        <a:ext cx="6477000" cy="1666350"/>
      </dsp:txXfrm>
    </dsp:sp>
    <dsp:sp modelId="{01D64FAD-D27D-4761-A2F8-33B0511C124B}">
      <dsp:nvSpPr>
        <dsp:cNvPr id="0" name=""/>
        <dsp:cNvSpPr/>
      </dsp:nvSpPr>
      <dsp:spPr>
        <a:xfrm>
          <a:off x="76201" y="0"/>
          <a:ext cx="4533900" cy="678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371" tIns="0" rIns="171371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2">
                  <a:lumMod val="50000"/>
                </a:schemeClr>
              </a:solidFill>
            </a:rPr>
            <a:t>IRS Sect. 139E – Welfare Exemption</a:t>
          </a:r>
        </a:p>
      </dsp:txBody>
      <dsp:txXfrm>
        <a:off x="109345" y="33144"/>
        <a:ext cx="4467612" cy="612672"/>
      </dsp:txXfrm>
    </dsp:sp>
    <dsp:sp modelId="{CB86A529-D750-4832-97BD-B619A4DA3FE5}">
      <dsp:nvSpPr>
        <dsp:cNvPr id="0" name=""/>
        <dsp:cNvSpPr/>
      </dsp:nvSpPr>
      <dsp:spPr>
        <a:xfrm>
          <a:off x="0" y="1917323"/>
          <a:ext cx="6477000" cy="2535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0523499"/>
              <a:satOff val="1698"/>
              <a:lumOff val="-417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2687" tIns="479044" rIns="50268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>
              <a:solidFill>
                <a:schemeClr val="bg2"/>
              </a:solidFill>
            </a:rPr>
            <a:t>Government payments for health and well being cannot be counted as gross income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>
              <a:solidFill>
                <a:schemeClr val="bg2"/>
              </a:solidFill>
            </a:rPr>
            <a:t>Payments made on behalf of member by Tribe reducing Medicaid Adjusted Gross Income</a:t>
          </a:r>
        </a:p>
      </dsp:txBody>
      <dsp:txXfrm>
        <a:off x="0" y="1917323"/>
        <a:ext cx="6477000" cy="2535750"/>
      </dsp:txXfrm>
    </dsp:sp>
    <dsp:sp modelId="{34302746-4248-4E10-B8B2-ECB322B60315}">
      <dsp:nvSpPr>
        <dsp:cNvPr id="0" name=""/>
        <dsp:cNvSpPr/>
      </dsp:nvSpPr>
      <dsp:spPr>
        <a:xfrm>
          <a:off x="224188" y="1618437"/>
          <a:ext cx="4533900" cy="67896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371" tIns="0" rIns="171371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MAGI and Medicaid Welfare Doctrine</a:t>
          </a:r>
        </a:p>
      </dsp:txBody>
      <dsp:txXfrm>
        <a:off x="257332" y="1651581"/>
        <a:ext cx="446761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0" y="228600"/>
            <a:ext cx="9144000" cy="6627813"/>
            <a:chOff x="0" y="144"/>
            <a:chExt cx="5760" cy="4175"/>
          </a:xfrm>
        </p:grpSpPr>
        <p:pic>
          <p:nvPicPr>
            <p:cNvPr id="2050" name="Picture 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863"/>
              <a:ext cx="5760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92" y="144"/>
              <a:ext cx="144" cy="41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2064"/>
              <a:ext cx="2928" cy="1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3716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4BCC43A-DC8A-4911-9697-C6A3A91A9A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09ED6-057E-41DF-B23B-FCF8D8913E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286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CAF43-67AB-4C05-B632-3D1D4530A4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47BCE-2AAC-4553-9349-621BA7CBD4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CF420-D6C4-484F-B9CE-4080001C62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86170-55A2-4F7F-9C26-F8646F9A20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8B83F-0D50-4122-82E1-15F695BF81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E9577-9D68-46A0-8BEA-DE4A0C04E7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151BD-69CD-459B-8ECF-6F5B906310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C94B8-BDF1-4C96-9FF7-4CBD7E6E33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EBC22-A0A2-4F84-A78C-7F77DB41C3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228600"/>
            <a:ext cx="9144000" cy="6627813"/>
            <a:chOff x="0" y="144"/>
            <a:chExt cx="5760" cy="4175"/>
          </a:xfrm>
        </p:grpSpPr>
        <p:pic>
          <p:nvPicPr>
            <p:cNvPr id="1026" name="Picture 2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543"/>
              <a:ext cx="5760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92" y="144"/>
              <a:ext cx="144" cy="41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0" y="3744"/>
              <a:ext cx="2928" cy="1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fld id="{1149F5CB-5FA3-434D-AFFC-3EB08CD9254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laina.Seep@Aniwahya.com" TargetMode="External"/><Relationship Id="rId2" Type="http://schemas.openxmlformats.org/officeDocument/2006/relationships/hyperlink" Target="http://www.aniwahya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Benjamin.Gonzales@Aniwahya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A069-E691-41BA-BE04-84BB3E266403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Federal Provisions for Tribes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C2DF7-6C4B-4998-8C4E-314B6D629CB6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FMAP, ARRA and the Tribal General Welfare Exemption: </a:t>
            </a:r>
          </a:p>
          <a:p>
            <a:r>
              <a:rPr lang="en-US" dirty="0"/>
              <a:t>Impacts and Opportunities for Tribal Programs</a:t>
            </a:r>
          </a:p>
        </p:txBody>
      </p:sp>
    </p:spTree>
    <p:extLst>
      <p:ext uri="{BB962C8B-B14F-4D97-AF65-F5344CB8AC3E}">
        <p14:creationId xmlns:p14="http://schemas.microsoft.com/office/powerpoint/2010/main" val="1209450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A728-3573-4AFE-B6F9-CC9575E454AA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American Recovery and Reinvestment Act (ARRA)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BE5A6-9EED-4F1E-A49A-A8AF2080BE2D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Section 5006 Provisions for Native Members and Tribal Providers in State Medicaid </a:t>
            </a:r>
          </a:p>
        </p:txBody>
      </p:sp>
    </p:spTree>
    <p:extLst>
      <p:ext uri="{BB962C8B-B14F-4D97-AF65-F5344CB8AC3E}">
        <p14:creationId xmlns:p14="http://schemas.microsoft.com/office/powerpoint/2010/main" val="356713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E4DFA-B0E6-4845-B74B-6110BCDDCD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52400" y="2590800"/>
            <a:ext cx="8763000" cy="36576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24B0013-C405-446C-B004-42AC1DE212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" y="249451"/>
            <a:ext cx="6096000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ARRA Provisions for Tribes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20183D01-B5C3-49CB-A295-F992C317D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446095"/>
              </p:ext>
            </p:extLst>
          </p:nvPr>
        </p:nvGraphicFramePr>
        <p:xfrm>
          <a:off x="1752600" y="1981200"/>
          <a:ext cx="6477000" cy="5124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4344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772400" cy="1143000"/>
          </a:xfrm>
        </p:spPr>
        <p:txBody>
          <a:bodyPr/>
          <a:lstStyle/>
          <a:p>
            <a:br>
              <a:rPr lang="en-US" sz="4000" dirty="0"/>
            </a:br>
            <a:r>
              <a:rPr lang="en-US" sz="4000" dirty="0"/>
              <a:t>What Tribes Need to Know</a:t>
            </a:r>
            <a:br>
              <a:rPr lang="en-US" sz="40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 Sect. 5006 passed in 2009</a:t>
            </a:r>
          </a:p>
          <a:p>
            <a:r>
              <a:rPr lang="en-US" dirty="0"/>
              <a:t>Most States are unaware of Tribal provisions</a:t>
            </a:r>
          </a:p>
          <a:p>
            <a:r>
              <a:rPr lang="en-US" dirty="0"/>
              <a:t>Most MCOs are unaware of how ARRA impacts their operations with Tribes</a:t>
            </a:r>
          </a:p>
          <a:p>
            <a:r>
              <a:rPr lang="en-US" dirty="0"/>
              <a:t>CMS issued guidance letter</a:t>
            </a:r>
          </a:p>
        </p:txBody>
      </p:sp>
    </p:spTree>
    <p:extLst>
      <p:ext uri="{BB962C8B-B14F-4D97-AF65-F5344CB8AC3E}">
        <p14:creationId xmlns:p14="http://schemas.microsoft.com/office/powerpoint/2010/main" val="2063049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A728-3573-4AFE-B6F9-CC9575E454AA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Tribal General Welfare Exclusion Act of 2014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BE5A6-9EED-4F1E-A49A-A8AF2080BE2D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IRS Section 139E and General Welfare Exclusions from MAGI</a:t>
            </a:r>
          </a:p>
        </p:txBody>
      </p:sp>
    </p:spTree>
    <p:extLst>
      <p:ext uri="{BB962C8B-B14F-4D97-AF65-F5344CB8AC3E}">
        <p14:creationId xmlns:p14="http://schemas.microsoft.com/office/powerpoint/2010/main" val="2514868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E4DFA-B0E6-4845-B74B-6110BCDDCD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52400" y="2590800"/>
            <a:ext cx="8763000" cy="36576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24B0013-C405-446C-B004-42AC1DE212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" y="249451"/>
            <a:ext cx="609600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Tribal General Welfare Exemption Act and Medicaid General Welfare Doctrine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20183D01-B5C3-49CB-A295-F992C317D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38579"/>
              </p:ext>
            </p:extLst>
          </p:nvPr>
        </p:nvGraphicFramePr>
        <p:xfrm>
          <a:off x="2404403" y="2209800"/>
          <a:ext cx="6477000" cy="5124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68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1887E2F-114D-44BB-A97E-3B0E05E15851}"/>
              </a:ext>
            </a:extLst>
          </p:cNvPr>
          <p:cNvSpPr/>
          <p:nvPr/>
        </p:nvSpPr>
        <p:spPr>
          <a:xfrm>
            <a:off x="4000116" y="873539"/>
            <a:ext cx="4762884" cy="4031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Aniwahya</a:t>
            </a: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Consulting Services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Website:  </a:t>
            </a:r>
            <a:r>
              <a:rPr lang="en-US" u="sng" dirty="0">
                <a:solidFill>
                  <a:schemeClr val="tx1">
                    <a:lumMod val="10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http://www.aniwahya.com</a:t>
            </a:r>
            <a:endParaRPr lang="en-US" dirty="0">
              <a:solidFill>
                <a:schemeClr val="tx1">
                  <a:lumMod val="10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Office Number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608.301.5197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cap="small" spc="19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b="1" u="sng" cap="small" spc="19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Staff</a:t>
            </a:r>
            <a:endParaRPr lang="en-US" u="sng" cap="small" spc="1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Elaina Seep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CEO and Project Management Lead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US" u="sng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Elaina.Seep@Aniwahya.com</a:t>
            </a:r>
            <a:endParaRPr lang="en-US" u="sng" dirty="0">
              <a:solidFill>
                <a:srgbClr val="0000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Cell: 608.228.5913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Benjamin Gonzales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Director of Project Planning &amp; Marketing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US" u="sng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Benjamin.Gonzales@Aniwahya.com</a:t>
            </a:r>
            <a:endParaRPr lang="en-US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5" name="Picture 4" descr="Aniwahya wolf logo.">
            <a:extLst>
              <a:ext uri="{FF2B5EF4-FFF2-40B4-BE49-F238E27FC236}">
                <a16:creationId xmlns:a16="http://schemas.microsoft.com/office/drawing/2014/main" id="{90CB33D3-6EFD-419D-8211-2E792FD6AC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5" y="1937383"/>
            <a:ext cx="3236291" cy="37144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CC8665-7280-47DB-A830-4A1BCCD09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43000"/>
            <a:ext cx="7772400" cy="1143000"/>
          </a:xfrm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{Hidden}</a:t>
            </a:r>
          </a:p>
        </p:txBody>
      </p:sp>
    </p:spTree>
    <p:extLst>
      <p:ext uri="{BB962C8B-B14F-4D97-AF65-F5344CB8AC3E}">
        <p14:creationId xmlns:p14="http://schemas.microsoft.com/office/powerpoint/2010/main" val="316803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Tribal FMAP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What it is and How it impacts Tribal – State partnerships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772400" cy="1143000"/>
          </a:xfrm>
        </p:spPr>
        <p:txBody>
          <a:bodyPr/>
          <a:lstStyle/>
          <a:p>
            <a:r>
              <a:rPr lang="en-US" sz="4000" dirty="0"/>
              <a:t>Federal Medical Assistance Percentage (FMAP)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  <a:p>
            <a:pPr lvl="1"/>
            <a:r>
              <a:rPr lang="en-US" dirty="0"/>
              <a:t>Matching money the federal government provides to states for their Medicaid programs</a:t>
            </a:r>
          </a:p>
          <a:p>
            <a:r>
              <a:rPr lang="en-US" dirty="0"/>
              <a:t>How does it affect Tribes?</a:t>
            </a:r>
          </a:p>
          <a:p>
            <a:pPr lvl="1"/>
            <a:r>
              <a:rPr lang="en-US" dirty="0"/>
              <a:t>As part of the Indian Health Care Improvement Act, the FMAP for Tribal services was made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FMAP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money coming back to the states for </a:t>
            </a:r>
            <a:r>
              <a:rPr lang="en-US" u="sng" dirty="0"/>
              <a:t>their</a:t>
            </a:r>
            <a:r>
              <a:rPr lang="en-US" dirty="0"/>
              <a:t> spending on Medicaid</a:t>
            </a:r>
          </a:p>
          <a:p>
            <a:r>
              <a:rPr lang="en-US" dirty="0"/>
              <a:t>The FMAP is based on national averages and ranges from 50% to 83%</a:t>
            </a:r>
          </a:p>
          <a:p>
            <a:r>
              <a:rPr lang="en-US" dirty="0"/>
              <a:t>State’s have been able to collect Tribal FMAP for years but additional federal guidance expanded the definitions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Expansions of </a:t>
            </a:r>
            <a:br>
              <a:rPr lang="en-US" dirty="0"/>
            </a:br>
            <a:r>
              <a:rPr lang="en-US" dirty="0"/>
              <a:t>Tribal FMAP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r>
              <a:rPr lang="en-US" dirty="0"/>
              <a:t>October 2014 White Paper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February 2015 </a:t>
            </a:r>
            <a:r>
              <a:rPr lang="en-US" dirty="0" err="1"/>
              <a:t>SHO</a:t>
            </a:r>
            <a:r>
              <a:rPr lang="en-US" dirty="0"/>
              <a:t> Letter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Services “by and through” the Tribe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Tribal – State Partnership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4114800"/>
          </a:xfrm>
        </p:spPr>
        <p:txBody>
          <a:bodyPr/>
          <a:lstStyle/>
          <a:p>
            <a:r>
              <a:rPr lang="en-US" dirty="0"/>
              <a:t>By and Through the I/T/U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CMS Requirements for 100% FMAP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Coordinated Care Agreements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Recoupment amounts are in the tens of </a:t>
            </a:r>
            <a:r>
              <a:rPr lang="en-US" dirty="0">
                <a:solidFill>
                  <a:srgbClr val="FFFF00"/>
                </a:solidFill>
              </a:rPr>
              <a:t>MILLIONS</a:t>
            </a:r>
            <a:r>
              <a:rPr lang="en-US" dirty="0"/>
              <a:t> for state Medicaid programs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Effort for Tribes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 Coordination</a:t>
            </a:r>
          </a:p>
          <a:p>
            <a:pPr lvl="1"/>
            <a:r>
              <a:rPr lang="en-US" dirty="0"/>
              <a:t>Records management</a:t>
            </a:r>
          </a:p>
          <a:p>
            <a:pPr lvl="1"/>
            <a:r>
              <a:rPr lang="en-US" dirty="0"/>
              <a:t>Ensuring state specific “identifier”</a:t>
            </a:r>
          </a:p>
          <a:p>
            <a:pPr lvl="1"/>
            <a:r>
              <a:rPr lang="en-US" dirty="0"/>
              <a:t>Managing provider contract relationships statewide</a:t>
            </a:r>
          </a:p>
          <a:p>
            <a:r>
              <a:rPr lang="en-US" dirty="0"/>
              <a:t>Tribe must be willing to participate or a </a:t>
            </a:r>
            <a:r>
              <a:rPr lang="en-US" dirty="0">
                <a:solidFill>
                  <a:srgbClr val="FFFF00"/>
                </a:solidFill>
              </a:rPr>
              <a:t>state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cannot claim “through the Tribe” FMAP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Opportunities and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Tribal level of effort required to participate could be leveraged for share of FMAP return</a:t>
            </a:r>
          </a:p>
          <a:p>
            <a:r>
              <a:rPr lang="en-US" dirty="0"/>
              <a:t>Win-Win for Tribes and states</a:t>
            </a:r>
          </a:p>
          <a:p>
            <a:r>
              <a:rPr lang="en-US" dirty="0"/>
              <a:t>States who are already working with Tribal FMAP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Level of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Tribes interested will need to get state on board</a:t>
            </a:r>
          </a:p>
          <a:p>
            <a:r>
              <a:rPr lang="en-US" dirty="0"/>
              <a:t>State’s will most likely need system changes to be able to get “through the Tribe” dollars</a:t>
            </a:r>
          </a:p>
          <a:p>
            <a:r>
              <a:rPr lang="en-US" dirty="0"/>
              <a:t>A one time cost will net the state continuous return reimbursement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rrency design template">
  <a:themeElements>
    <a:clrScheme name="Office Theme 1">
      <a:dk1>
        <a:srgbClr val="666633"/>
      </a:dk1>
      <a:lt1>
        <a:srgbClr val="EAEAEA"/>
      </a:lt1>
      <a:dk2>
        <a:srgbClr val="789CB6"/>
      </a:dk2>
      <a:lt2>
        <a:srgbClr val="CCECFF"/>
      </a:lt2>
      <a:accent1>
        <a:srgbClr val="CC9900"/>
      </a:accent1>
      <a:accent2>
        <a:srgbClr val="336699"/>
      </a:accent2>
      <a:accent3>
        <a:srgbClr val="BECBD7"/>
      </a:accent3>
      <a:accent4>
        <a:srgbClr val="C8C8C8"/>
      </a:accent4>
      <a:accent5>
        <a:srgbClr val="E2CAAA"/>
      </a:accent5>
      <a:accent6>
        <a:srgbClr val="2D5C8A"/>
      </a:accent6>
      <a:hlink>
        <a:srgbClr val="7181C3"/>
      </a:hlink>
      <a:folHlink>
        <a:srgbClr val="8686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666633"/>
        </a:dk1>
        <a:lt1>
          <a:srgbClr val="EAEAEA"/>
        </a:lt1>
        <a:dk2>
          <a:srgbClr val="789CB6"/>
        </a:dk2>
        <a:lt2>
          <a:srgbClr val="CCECFF"/>
        </a:lt2>
        <a:accent1>
          <a:srgbClr val="CC9900"/>
        </a:accent1>
        <a:accent2>
          <a:srgbClr val="336699"/>
        </a:accent2>
        <a:accent3>
          <a:srgbClr val="BECBD7"/>
        </a:accent3>
        <a:accent4>
          <a:srgbClr val="C8C8C8"/>
        </a:accent4>
        <a:accent5>
          <a:srgbClr val="E2CAAA"/>
        </a:accent5>
        <a:accent6>
          <a:srgbClr val="2D5C8A"/>
        </a:accent6>
        <a:hlink>
          <a:srgbClr val="7181C3"/>
        </a:hlink>
        <a:folHlink>
          <a:srgbClr val="8686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EC"/>
        </a:lt1>
        <a:dk2>
          <a:srgbClr val="969696"/>
        </a:dk2>
        <a:lt2>
          <a:srgbClr val="FFFFEC"/>
        </a:lt2>
        <a:accent1>
          <a:srgbClr val="669900"/>
        </a:accent1>
        <a:accent2>
          <a:srgbClr val="CC6600"/>
        </a:accent2>
        <a:accent3>
          <a:srgbClr val="FFFFF4"/>
        </a:accent3>
        <a:accent4>
          <a:srgbClr val="000000"/>
        </a:accent4>
        <a:accent5>
          <a:srgbClr val="B8CAAA"/>
        </a:accent5>
        <a:accent6>
          <a:srgbClr val="B95C00"/>
        </a:accent6>
        <a:hlink>
          <a:srgbClr val="CBB55B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9393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66633"/>
        </a:dk1>
        <a:lt1>
          <a:srgbClr val="FFFFCC"/>
        </a:lt1>
        <a:dk2>
          <a:srgbClr val="B89C76"/>
        </a:dk2>
        <a:lt2>
          <a:srgbClr val="FFCC00"/>
        </a:lt2>
        <a:accent1>
          <a:srgbClr val="FF9933"/>
        </a:accent1>
        <a:accent2>
          <a:srgbClr val="669900"/>
        </a:accent2>
        <a:accent3>
          <a:srgbClr val="D8CBBD"/>
        </a:accent3>
        <a:accent4>
          <a:srgbClr val="DADAAE"/>
        </a:accent4>
        <a:accent5>
          <a:srgbClr val="FFCAAD"/>
        </a:accent5>
        <a:accent6>
          <a:srgbClr val="5C8A00"/>
        </a:accent6>
        <a:hlink>
          <a:srgbClr val="666633"/>
        </a:hlink>
        <a:folHlink>
          <a:srgbClr val="8686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6633"/>
        </a:dk1>
        <a:lt1>
          <a:srgbClr val="FFFFCC"/>
        </a:lt1>
        <a:dk2>
          <a:srgbClr val="A5B975"/>
        </a:dk2>
        <a:lt2>
          <a:srgbClr val="FFCC00"/>
        </a:lt2>
        <a:accent1>
          <a:srgbClr val="FF9933"/>
        </a:accent1>
        <a:accent2>
          <a:srgbClr val="CC6600"/>
        </a:accent2>
        <a:accent3>
          <a:srgbClr val="CFD9BD"/>
        </a:accent3>
        <a:accent4>
          <a:srgbClr val="DADAAE"/>
        </a:accent4>
        <a:accent5>
          <a:srgbClr val="FFCAAD"/>
        </a:accent5>
        <a:accent6>
          <a:srgbClr val="B95C00"/>
        </a:accent6>
        <a:hlink>
          <a:srgbClr val="CBB55B"/>
        </a:hlink>
        <a:folHlink>
          <a:srgbClr val="B6D0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93939"/>
        </a:dk1>
        <a:lt1>
          <a:srgbClr val="FFFFEC"/>
        </a:lt1>
        <a:dk2>
          <a:srgbClr val="969696"/>
        </a:dk2>
        <a:lt2>
          <a:srgbClr val="737558"/>
        </a:lt2>
        <a:accent1>
          <a:srgbClr val="FF9933"/>
        </a:accent1>
        <a:accent2>
          <a:srgbClr val="CC6600"/>
        </a:accent2>
        <a:accent3>
          <a:srgbClr val="FFFFF4"/>
        </a:accent3>
        <a:accent4>
          <a:srgbClr val="2F2F2F"/>
        </a:accent4>
        <a:accent5>
          <a:srgbClr val="FFCAAD"/>
        </a:accent5>
        <a:accent6>
          <a:srgbClr val="B95C00"/>
        </a:accent6>
        <a:hlink>
          <a:srgbClr val="CBB55B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Currency design template</Template>
  <TotalTime>2331</TotalTime>
  <Words>594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Currency design template</vt:lpstr>
      <vt:lpstr>Federal Provisions for Tribes</vt:lpstr>
      <vt:lpstr>Tribal FMAP</vt:lpstr>
      <vt:lpstr>Federal Medical Assistance Percentage (FMAP) </vt:lpstr>
      <vt:lpstr>How FMAP Works</vt:lpstr>
      <vt:lpstr>CMS Expansions of  Tribal FMAP</vt:lpstr>
      <vt:lpstr>Tribal – State Partnership</vt:lpstr>
      <vt:lpstr>Level of Effort for Tribes</vt:lpstr>
      <vt:lpstr>Potential Opportunities and Examples</vt:lpstr>
      <vt:lpstr>State Level of Effort</vt:lpstr>
      <vt:lpstr>American Recovery and Reinvestment Act (ARRA)</vt:lpstr>
      <vt:lpstr>ARRA Provisions for Tribes</vt:lpstr>
      <vt:lpstr> What Tribes Need to Know  </vt:lpstr>
      <vt:lpstr>Tribal General Welfare Exclusion Act of 2014 </vt:lpstr>
      <vt:lpstr>Tribal General Welfare Exemption Act and Medicaid General Welfare Doctrine</vt:lpstr>
      <vt:lpstr>{Hidden}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Tribal FMAP</dc:title>
  <dc:creator>Owner</dc:creator>
  <cp:lastModifiedBy>Joaquin Phoenix</cp:lastModifiedBy>
  <cp:revision>16</cp:revision>
  <cp:lastPrinted>1601-01-01T00:00:00Z</cp:lastPrinted>
  <dcterms:created xsi:type="dcterms:W3CDTF">2017-08-11T15:51:46Z</dcterms:created>
  <dcterms:modified xsi:type="dcterms:W3CDTF">2020-03-07T20:01:40Z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TC010690101033</vt:lpwstr>
  </property>
</Properties>
</file>