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5"/>
  </p:notesMasterIdLst>
  <p:sldIdLst>
    <p:sldId id="256" r:id="rId2"/>
    <p:sldId id="265" r:id="rId3"/>
    <p:sldId id="258" r:id="rId4"/>
    <p:sldId id="270" r:id="rId5"/>
    <p:sldId id="263" r:id="rId6"/>
    <p:sldId id="257" r:id="rId7"/>
    <p:sldId id="271" r:id="rId8"/>
    <p:sldId id="273" r:id="rId9"/>
    <p:sldId id="274" r:id="rId10"/>
    <p:sldId id="275" r:id="rId11"/>
    <p:sldId id="259" r:id="rId12"/>
    <p:sldId id="276" r:id="rId13"/>
    <p:sldId id="277" r:id="rId14"/>
    <p:sldId id="280" r:id="rId15"/>
    <p:sldId id="269" r:id="rId16"/>
    <p:sldId id="279" r:id="rId17"/>
    <p:sldId id="278" r:id="rId18"/>
    <p:sldId id="260" r:id="rId19"/>
    <p:sldId id="262" r:id="rId20"/>
    <p:sldId id="282" r:id="rId21"/>
    <p:sldId id="272" r:id="rId22"/>
    <p:sldId id="267" r:id="rId23"/>
    <p:sldId id="28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52" autoAdjust="0"/>
    <p:restoredTop sz="94291" autoAdjust="0"/>
  </p:normalViewPr>
  <p:slideViewPr>
    <p:cSldViewPr>
      <p:cViewPr varScale="1">
        <p:scale>
          <a:sx n="68" d="100"/>
          <a:sy n="68" d="100"/>
        </p:scale>
        <p:origin x="1404" y="96"/>
      </p:cViewPr>
      <p:guideLst>
        <p:guide orient="horz" pos="2160"/>
        <p:guide pos="2880"/>
      </p:guideLst>
    </p:cSldViewPr>
  </p:slideViewPr>
  <p:outlineViewPr>
    <p:cViewPr>
      <p:scale>
        <a:sx n="33" d="100"/>
        <a:sy n="33" d="100"/>
      </p:scale>
      <p:origin x="0" y="-819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aina Seep" userId="9d17b9c12a079d7a" providerId="LiveId" clId="{359490BE-03C0-4A1F-9B24-C39FA8FA897C}"/>
    <pc:docChg chg="modSld">
      <pc:chgData name="Elaina Seep" userId="9d17b9c12a079d7a" providerId="LiveId" clId="{359490BE-03C0-4A1F-9B24-C39FA8FA897C}" dt="2019-09-24T03:34:35.666" v="11" actId="20577"/>
      <pc:docMkLst>
        <pc:docMk/>
      </pc:docMkLst>
      <pc:sldChg chg="modSp">
        <pc:chgData name="Elaina Seep" userId="9d17b9c12a079d7a" providerId="LiveId" clId="{359490BE-03C0-4A1F-9B24-C39FA8FA897C}" dt="2019-09-24T03:34:35.666" v="11" actId="20577"/>
        <pc:sldMkLst>
          <pc:docMk/>
          <pc:sldMk cId="4070938071" sldId="260"/>
        </pc:sldMkLst>
        <pc:spChg chg="mod">
          <ac:chgData name="Elaina Seep" userId="9d17b9c12a079d7a" providerId="LiveId" clId="{359490BE-03C0-4A1F-9B24-C39FA8FA897C}" dt="2019-09-24T03:34:35.666" v="11" actId="20577"/>
          <ac:spMkLst>
            <pc:docMk/>
            <pc:sldMk cId="4070938071" sldId="260"/>
            <ac:spMk id="3" creationId="{00000000-0000-0000-0000-000000000000}"/>
          </ac:spMkLst>
        </pc:spChg>
      </pc:sldChg>
    </pc:docChg>
  </pc:docChgLst>
  <pc:docChgLst>
    <pc:chgData name="Elaina Seep" userId="9d17b9c12a079d7a" providerId="LiveId" clId="{AA3C52A9-7215-4973-9DFF-ACB68C41AFD4}"/>
    <pc:docChg chg="custSel modSld sldOrd">
      <pc:chgData name="Elaina Seep" userId="9d17b9c12a079d7a" providerId="LiveId" clId="{AA3C52A9-7215-4973-9DFF-ACB68C41AFD4}" dt="2020-03-02T03:30:13.184" v="344" actId="20577"/>
      <pc:docMkLst>
        <pc:docMk/>
      </pc:docMkLst>
      <pc:sldChg chg="modSp mod">
        <pc:chgData name="Elaina Seep" userId="9d17b9c12a079d7a" providerId="LiveId" clId="{AA3C52A9-7215-4973-9DFF-ACB68C41AFD4}" dt="2020-03-02T03:23:04.813" v="118" actId="20577"/>
        <pc:sldMkLst>
          <pc:docMk/>
          <pc:sldMk cId="891259981" sldId="256"/>
        </pc:sldMkLst>
        <pc:spChg chg="mod">
          <ac:chgData name="Elaina Seep" userId="9d17b9c12a079d7a" providerId="LiveId" clId="{AA3C52A9-7215-4973-9DFF-ACB68C41AFD4}" dt="2020-03-02T02:47:39.076" v="33" actId="27636"/>
          <ac:spMkLst>
            <pc:docMk/>
            <pc:sldMk cId="891259981" sldId="256"/>
            <ac:spMk id="2" creationId="{00000000-0000-0000-0000-000000000000}"/>
          </ac:spMkLst>
        </pc:spChg>
        <pc:spChg chg="mod">
          <ac:chgData name="Elaina Seep" userId="9d17b9c12a079d7a" providerId="LiveId" clId="{AA3C52A9-7215-4973-9DFF-ACB68C41AFD4}" dt="2020-03-02T03:23:04.813" v="118" actId="20577"/>
          <ac:spMkLst>
            <pc:docMk/>
            <pc:sldMk cId="891259981" sldId="256"/>
            <ac:spMk id="3" creationId="{00000000-0000-0000-0000-000000000000}"/>
          </ac:spMkLst>
        </pc:spChg>
      </pc:sldChg>
      <pc:sldChg chg="modSp mod">
        <pc:chgData name="Elaina Seep" userId="9d17b9c12a079d7a" providerId="LiveId" clId="{AA3C52A9-7215-4973-9DFF-ACB68C41AFD4}" dt="2020-03-02T03:28:31.384" v="322" actId="20577"/>
        <pc:sldMkLst>
          <pc:docMk/>
          <pc:sldMk cId="3061064420" sldId="257"/>
        </pc:sldMkLst>
        <pc:graphicFrameChg chg="mod modGraphic">
          <ac:chgData name="Elaina Seep" userId="9d17b9c12a079d7a" providerId="LiveId" clId="{AA3C52A9-7215-4973-9DFF-ACB68C41AFD4}" dt="2020-03-02T03:28:31.384" v="322" actId="20577"/>
          <ac:graphicFrameMkLst>
            <pc:docMk/>
            <pc:sldMk cId="3061064420" sldId="257"/>
            <ac:graphicFrameMk id="4" creationId="{32D9C5EA-A917-47AF-BD92-4CD49085FF02}"/>
          </ac:graphicFrameMkLst>
        </pc:graphicFrameChg>
      </pc:sldChg>
      <pc:sldChg chg="ord">
        <pc:chgData name="Elaina Seep" userId="9d17b9c12a079d7a" providerId="LiveId" clId="{AA3C52A9-7215-4973-9DFF-ACB68C41AFD4}" dt="2020-03-02T03:24:38.915" v="193"/>
        <pc:sldMkLst>
          <pc:docMk/>
          <pc:sldMk cId="1090774966" sldId="258"/>
        </pc:sldMkLst>
      </pc:sldChg>
      <pc:sldChg chg="modSp mod">
        <pc:chgData name="Elaina Seep" userId="9d17b9c12a079d7a" providerId="LiveId" clId="{AA3C52A9-7215-4973-9DFF-ACB68C41AFD4}" dt="2020-03-02T02:46:42.656" v="1" actId="20577"/>
        <pc:sldMkLst>
          <pc:docMk/>
          <pc:sldMk cId="1939904272" sldId="259"/>
        </pc:sldMkLst>
        <pc:spChg chg="mod">
          <ac:chgData name="Elaina Seep" userId="9d17b9c12a079d7a" providerId="LiveId" clId="{AA3C52A9-7215-4973-9DFF-ACB68C41AFD4}" dt="2020-03-02T02:46:42.656" v="1" actId="20577"/>
          <ac:spMkLst>
            <pc:docMk/>
            <pc:sldMk cId="1939904272" sldId="259"/>
            <ac:spMk id="3" creationId="{00000000-0000-0000-0000-000000000000}"/>
          </ac:spMkLst>
        </pc:spChg>
      </pc:sldChg>
      <pc:sldChg chg="modSp mod">
        <pc:chgData name="Elaina Seep" userId="9d17b9c12a079d7a" providerId="LiveId" clId="{AA3C52A9-7215-4973-9DFF-ACB68C41AFD4}" dt="2020-03-02T03:30:13.184" v="344" actId="20577"/>
        <pc:sldMkLst>
          <pc:docMk/>
          <pc:sldMk cId="162626374" sldId="262"/>
        </pc:sldMkLst>
        <pc:spChg chg="mod">
          <ac:chgData name="Elaina Seep" userId="9d17b9c12a079d7a" providerId="LiveId" clId="{AA3C52A9-7215-4973-9DFF-ACB68C41AFD4}" dt="2020-03-02T03:30:13.184" v="344" actId="20577"/>
          <ac:spMkLst>
            <pc:docMk/>
            <pc:sldMk cId="162626374" sldId="262"/>
            <ac:spMk id="3" creationId="{00000000-0000-0000-0000-000000000000}"/>
          </ac:spMkLst>
        </pc:spChg>
      </pc:sldChg>
      <pc:sldChg chg="ord">
        <pc:chgData name="Elaina Seep" userId="9d17b9c12a079d7a" providerId="LiveId" clId="{AA3C52A9-7215-4973-9DFF-ACB68C41AFD4}" dt="2020-03-02T03:23:16.925" v="120"/>
        <pc:sldMkLst>
          <pc:docMk/>
          <pc:sldMk cId="873155973" sldId="263"/>
        </pc:sldMkLst>
      </pc:sldChg>
      <pc:sldChg chg="modSp mod ord">
        <pc:chgData name="Elaina Seep" userId="9d17b9c12a079d7a" providerId="LiveId" clId="{AA3C52A9-7215-4973-9DFF-ACB68C41AFD4}" dt="2020-03-02T03:24:15.790" v="191" actId="20577"/>
        <pc:sldMkLst>
          <pc:docMk/>
          <pc:sldMk cId="3151211099" sldId="270"/>
        </pc:sldMkLst>
        <pc:spChg chg="mod">
          <ac:chgData name="Elaina Seep" userId="9d17b9c12a079d7a" providerId="LiveId" clId="{AA3C52A9-7215-4973-9DFF-ACB68C41AFD4}" dt="2020-03-02T03:24:15.790" v="191" actId="20577"/>
          <ac:spMkLst>
            <pc:docMk/>
            <pc:sldMk cId="3151211099" sldId="270"/>
            <ac:spMk id="2" creationId="{C8D52C19-C038-4ED2-A884-3F06C775C4AD}"/>
          </ac:spMkLst>
        </pc:spChg>
      </pc:sldChg>
      <pc:sldChg chg="modSp mod">
        <pc:chgData name="Elaina Seep" userId="9d17b9c12a079d7a" providerId="LiveId" clId="{AA3C52A9-7215-4973-9DFF-ACB68C41AFD4}" dt="2020-03-02T03:14:21.619" v="104" actId="6549"/>
        <pc:sldMkLst>
          <pc:docMk/>
          <pc:sldMk cId="513255172" sldId="281"/>
        </pc:sldMkLst>
        <pc:spChg chg="mod">
          <ac:chgData name="Elaina Seep" userId="9d17b9c12a079d7a" providerId="LiveId" clId="{AA3C52A9-7215-4973-9DFF-ACB68C41AFD4}" dt="2020-03-02T03:14:21.619" v="104" actId="6549"/>
          <ac:spMkLst>
            <pc:docMk/>
            <pc:sldMk cId="513255172" sldId="281"/>
            <ac:spMk id="3" creationId="{B1887E2F-114D-44BB-A97E-3B0E05E1585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84D41D-EB97-4A16-B4C0-BA1768A26E26}" type="doc">
      <dgm:prSet loTypeId="urn:microsoft.com/office/officeart/2016/7/layout/BasicLinearProcessNumbered" loCatId="process" qsTypeId="urn:microsoft.com/office/officeart/2005/8/quickstyle/simple2" qsCatId="simple" csTypeId="urn:microsoft.com/office/officeart/2005/8/colors/colorful2" csCatId="colorful" phldr="1"/>
      <dgm:spPr/>
      <dgm:t>
        <a:bodyPr/>
        <a:lstStyle/>
        <a:p>
          <a:endParaRPr lang="en-US"/>
        </a:p>
      </dgm:t>
    </dgm:pt>
    <dgm:pt modelId="{851AF9E3-4B52-48C1-B19D-09C72CD08431}">
      <dgm:prSet/>
      <dgm:spPr/>
      <dgm:t>
        <a:bodyPr/>
        <a:lstStyle/>
        <a:p>
          <a:r>
            <a:rPr lang="en-US" i="1" dirty="0"/>
            <a:t>Make a list of Title VI &amp; Medicaid Waiver services you provide</a:t>
          </a:r>
          <a:endParaRPr lang="en-US" dirty="0"/>
        </a:p>
      </dgm:t>
    </dgm:pt>
    <dgm:pt modelId="{5BB6A819-40C7-4225-B00D-7BCE4D5A6CBB}" type="parTrans" cxnId="{467168A1-7FF8-407B-B839-C81C4FDDD37C}">
      <dgm:prSet/>
      <dgm:spPr/>
      <dgm:t>
        <a:bodyPr/>
        <a:lstStyle/>
        <a:p>
          <a:endParaRPr lang="en-US"/>
        </a:p>
      </dgm:t>
    </dgm:pt>
    <dgm:pt modelId="{3A3C58E9-BCEF-4108-9861-D99456FFE5A5}" type="sibTrans" cxnId="{467168A1-7FF8-407B-B839-C81C4FDDD37C}">
      <dgm:prSet phldrT="1" phldr="0"/>
      <dgm:spPr/>
      <dgm:t>
        <a:bodyPr/>
        <a:lstStyle/>
        <a:p>
          <a:r>
            <a:rPr lang="en-US"/>
            <a:t>1</a:t>
          </a:r>
        </a:p>
      </dgm:t>
    </dgm:pt>
    <dgm:pt modelId="{F895EAAD-363C-4284-A10B-3923E1A3D786}">
      <dgm:prSet/>
      <dgm:spPr/>
      <dgm:t>
        <a:bodyPr/>
        <a:lstStyle/>
        <a:p>
          <a:r>
            <a:rPr lang="en-US" i="1" dirty="0"/>
            <a:t>Meet with other Tribal departments to determine what services they may provide</a:t>
          </a:r>
          <a:endParaRPr lang="en-US" dirty="0"/>
        </a:p>
      </dgm:t>
    </dgm:pt>
    <dgm:pt modelId="{316331B6-7205-41BD-A42C-E7999DD7BDB2}" type="parTrans" cxnId="{6DDC3559-A67D-47CE-A40D-7AC1AEDC3462}">
      <dgm:prSet/>
      <dgm:spPr/>
      <dgm:t>
        <a:bodyPr/>
        <a:lstStyle/>
        <a:p>
          <a:endParaRPr lang="en-US"/>
        </a:p>
      </dgm:t>
    </dgm:pt>
    <dgm:pt modelId="{22D37C4C-17CD-4E8A-97B2-2B4E41D17116}" type="sibTrans" cxnId="{6DDC3559-A67D-47CE-A40D-7AC1AEDC3462}">
      <dgm:prSet phldrT="2" phldr="0"/>
      <dgm:spPr/>
      <dgm:t>
        <a:bodyPr/>
        <a:lstStyle/>
        <a:p>
          <a:r>
            <a:rPr lang="en-US" dirty="0"/>
            <a:t>2</a:t>
          </a:r>
        </a:p>
      </dgm:t>
    </dgm:pt>
    <dgm:pt modelId="{A2A25C42-56EF-4B85-B2D2-933A0987C76C}">
      <dgm:prSet/>
      <dgm:spPr/>
      <dgm:t>
        <a:bodyPr/>
        <a:lstStyle/>
        <a:p>
          <a:r>
            <a:rPr lang="en-US" i="1" u="sng" dirty="0"/>
            <a:t>Get Leadership involved</a:t>
          </a:r>
          <a:endParaRPr lang="en-US" dirty="0"/>
        </a:p>
      </dgm:t>
    </dgm:pt>
    <dgm:pt modelId="{C84D8D52-A090-47AA-9AD1-CCC151741AC9}" type="parTrans" cxnId="{B710C8C5-9748-4A1B-8D34-155A0E0D1E72}">
      <dgm:prSet/>
      <dgm:spPr/>
      <dgm:t>
        <a:bodyPr/>
        <a:lstStyle/>
        <a:p>
          <a:endParaRPr lang="en-US"/>
        </a:p>
      </dgm:t>
    </dgm:pt>
    <dgm:pt modelId="{0A75C929-28B3-4008-A854-B8D58F09DE53}" type="sibTrans" cxnId="{B710C8C5-9748-4A1B-8D34-155A0E0D1E72}">
      <dgm:prSet phldrT="3" phldr="0"/>
      <dgm:spPr/>
      <dgm:t>
        <a:bodyPr/>
        <a:lstStyle/>
        <a:p>
          <a:r>
            <a:rPr lang="en-US"/>
            <a:t>3</a:t>
          </a:r>
        </a:p>
      </dgm:t>
    </dgm:pt>
    <dgm:pt modelId="{E8762BB2-493B-4F36-A542-D2C32AAAA53F}" type="pres">
      <dgm:prSet presAssocID="{4484D41D-EB97-4A16-B4C0-BA1768A26E26}" presName="Name0" presStyleCnt="0">
        <dgm:presLayoutVars>
          <dgm:animLvl val="lvl"/>
          <dgm:resizeHandles val="exact"/>
        </dgm:presLayoutVars>
      </dgm:prSet>
      <dgm:spPr/>
    </dgm:pt>
    <dgm:pt modelId="{43835619-41F2-49D9-A1E1-96E73C2442D2}" type="pres">
      <dgm:prSet presAssocID="{851AF9E3-4B52-48C1-B19D-09C72CD08431}" presName="compositeNode" presStyleCnt="0">
        <dgm:presLayoutVars>
          <dgm:bulletEnabled val="1"/>
        </dgm:presLayoutVars>
      </dgm:prSet>
      <dgm:spPr/>
    </dgm:pt>
    <dgm:pt modelId="{3B54BD70-60CE-496B-808C-56FF8D654B2E}" type="pres">
      <dgm:prSet presAssocID="{851AF9E3-4B52-48C1-B19D-09C72CD08431}" presName="bgRect" presStyleLbl="bgAccFollowNode1" presStyleIdx="0" presStyleCnt="3"/>
      <dgm:spPr/>
    </dgm:pt>
    <dgm:pt modelId="{AFD6EAA5-9003-4673-84AC-D56AEA3000C1}" type="pres">
      <dgm:prSet presAssocID="{3A3C58E9-BCEF-4108-9861-D99456FFE5A5}" presName="sibTransNodeCircle" presStyleLbl="alignNode1" presStyleIdx="0" presStyleCnt="6">
        <dgm:presLayoutVars>
          <dgm:chMax val="0"/>
          <dgm:bulletEnabled/>
        </dgm:presLayoutVars>
      </dgm:prSet>
      <dgm:spPr/>
    </dgm:pt>
    <dgm:pt modelId="{4C25642A-BC6B-4BAF-B213-9D9CC07D9517}" type="pres">
      <dgm:prSet presAssocID="{851AF9E3-4B52-48C1-B19D-09C72CD08431}" presName="bottomLine" presStyleLbl="alignNode1" presStyleIdx="1" presStyleCnt="6">
        <dgm:presLayoutVars/>
      </dgm:prSet>
      <dgm:spPr/>
    </dgm:pt>
    <dgm:pt modelId="{10700DDE-1413-432C-B2DA-45F3C7178719}" type="pres">
      <dgm:prSet presAssocID="{851AF9E3-4B52-48C1-B19D-09C72CD08431}" presName="nodeText" presStyleLbl="bgAccFollowNode1" presStyleIdx="0" presStyleCnt="3">
        <dgm:presLayoutVars>
          <dgm:bulletEnabled val="1"/>
        </dgm:presLayoutVars>
      </dgm:prSet>
      <dgm:spPr/>
    </dgm:pt>
    <dgm:pt modelId="{037C6BB1-3F44-423C-9EB2-4524F4498F5F}" type="pres">
      <dgm:prSet presAssocID="{3A3C58E9-BCEF-4108-9861-D99456FFE5A5}" presName="sibTrans" presStyleCnt="0"/>
      <dgm:spPr/>
    </dgm:pt>
    <dgm:pt modelId="{CF9A659D-4AFB-4E65-AE8B-3C215712780F}" type="pres">
      <dgm:prSet presAssocID="{F895EAAD-363C-4284-A10B-3923E1A3D786}" presName="compositeNode" presStyleCnt="0">
        <dgm:presLayoutVars>
          <dgm:bulletEnabled val="1"/>
        </dgm:presLayoutVars>
      </dgm:prSet>
      <dgm:spPr/>
    </dgm:pt>
    <dgm:pt modelId="{3E936329-4D3A-4EBD-9D8F-30FBD694E642}" type="pres">
      <dgm:prSet presAssocID="{F895EAAD-363C-4284-A10B-3923E1A3D786}" presName="bgRect" presStyleLbl="bgAccFollowNode1" presStyleIdx="1" presStyleCnt="3"/>
      <dgm:spPr/>
    </dgm:pt>
    <dgm:pt modelId="{5AAAA2AC-5468-4251-BB4C-FA1440AB17D8}" type="pres">
      <dgm:prSet presAssocID="{22D37C4C-17CD-4E8A-97B2-2B4E41D17116}" presName="sibTransNodeCircle" presStyleLbl="alignNode1" presStyleIdx="2" presStyleCnt="6">
        <dgm:presLayoutVars>
          <dgm:chMax val="0"/>
          <dgm:bulletEnabled/>
        </dgm:presLayoutVars>
      </dgm:prSet>
      <dgm:spPr/>
    </dgm:pt>
    <dgm:pt modelId="{1604C7B9-0148-456E-9425-337CAE068E5C}" type="pres">
      <dgm:prSet presAssocID="{F895EAAD-363C-4284-A10B-3923E1A3D786}" presName="bottomLine" presStyleLbl="alignNode1" presStyleIdx="3" presStyleCnt="6">
        <dgm:presLayoutVars/>
      </dgm:prSet>
      <dgm:spPr/>
    </dgm:pt>
    <dgm:pt modelId="{78E68C3C-F949-408C-87DB-655F85D84DC5}" type="pres">
      <dgm:prSet presAssocID="{F895EAAD-363C-4284-A10B-3923E1A3D786}" presName="nodeText" presStyleLbl="bgAccFollowNode1" presStyleIdx="1" presStyleCnt="3">
        <dgm:presLayoutVars>
          <dgm:bulletEnabled val="1"/>
        </dgm:presLayoutVars>
      </dgm:prSet>
      <dgm:spPr/>
    </dgm:pt>
    <dgm:pt modelId="{AF95F33C-EE7D-4153-BDF4-F50012ADA273}" type="pres">
      <dgm:prSet presAssocID="{22D37C4C-17CD-4E8A-97B2-2B4E41D17116}" presName="sibTrans" presStyleCnt="0"/>
      <dgm:spPr/>
    </dgm:pt>
    <dgm:pt modelId="{ED4ED13F-69B6-4BF3-A641-338B0EE1555E}" type="pres">
      <dgm:prSet presAssocID="{A2A25C42-56EF-4B85-B2D2-933A0987C76C}" presName="compositeNode" presStyleCnt="0">
        <dgm:presLayoutVars>
          <dgm:bulletEnabled val="1"/>
        </dgm:presLayoutVars>
      </dgm:prSet>
      <dgm:spPr/>
    </dgm:pt>
    <dgm:pt modelId="{A143A140-934E-4A64-A218-61EDF9854279}" type="pres">
      <dgm:prSet presAssocID="{A2A25C42-56EF-4B85-B2D2-933A0987C76C}" presName="bgRect" presStyleLbl="bgAccFollowNode1" presStyleIdx="2" presStyleCnt="3"/>
      <dgm:spPr/>
    </dgm:pt>
    <dgm:pt modelId="{9AF10EE7-4C66-4B37-B5D6-2F5F079BB168}" type="pres">
      <dgm:prSet presAssocID="{0A75C929-28B3-4008-A854-B8D58F09DE53}" presName="sibTransNodeCircle" presStyleLbl="alignNode1" presStyleIdx="4" presStyleCnt="6">
        <dgm:presLayoutVars>
          <dgm:chMax val="0"/>
          <dgm:bulletEnabled/>
        </dgm:presLayoutVars>
      </dgm:prSet>
      <dgm:spPr/>
    </dgm:pt>
    <dgm:pt modelId="{C100E7AE-EDB2-47EF-B0D5-39810754A3E7}" type="pres">
      <dgm:prSet presAssocID="{A2A25C42-56EF-4B85-B2D2-933A0987C76C}" presName="bottomLine" presStyleLbl="alignNode1" presStyleIdx="5" presStyleCnt="6">
        <dgm:presLayoutVars/>
      </dgm:prSet>
      <dgm:spPr/>
    </dgm:pt>
    <dgm:pt modelId="{824BE6DE-37EA-4444-BE48-9A3E08161650}" type="pres">
      <dgm:prSet presAssocID="{A2A25C42-56EF-4B85-B2D2-933A0987C76C}" presName="nodeText" presStyleLbl="bgAccFollowNode1" presStyleIdx="2" presStyleCnt="3">
        <dgm:presLayoutVars>
          <dgm:bulletEnabled val="1"/>
        </dgm:presLayoutVars>
      </dgm:prSet>
      <dgm:spPr/>
    </dgm:pt>
  </dgm:ptLst>
  <dgm:cxnLst>
    <dgm:cxn modelId="{07ECB509-10FF-4412-8BEE-60147811B88E}" type="presOf" srcId="{22D37C4C-17CD-4E8A-97B2-2B4E41D17116}" destId="{5AAAA2AC-5468-4251-BB4C-FA1440AB17D8}" srcOrd="0" destOrd="0" presId="urn:microsoft.com/office/officeart/2016/7/layout/BasicLinearProcessNumbered"/>
    <dgm:cxn modelId="{ABED250B-3034-458E-A647-E8037BFC247D}" type="presOf" srcId="{851AF9E3-4B52-48C1-B19D-09C72CD08431}" destId="{3B54BD70-60CE-496B-808C-56FF8D654B2E}" srcOrd="0" destOrd="0" presId="urn:microsoft.com/office/officeart/2016/7/layout/BasicLinearProcessNumbered"/>
    <dgm:cxn modelId="{9D030214-5457-424C-95A7-69B81FB06EBB}" type="presOf" srcId="{A2A25C42-56EF-4B85-B2D2-933A0987C76C}" destId="{824BE6DE-37EA-4444-BE48-9A3E08161650}" srcOrd="1" destOrd="0" presId="urn:microsoft.com/office/officeart/2016/7/layout/BasicLinearProcessNumbered"/>
    <dgm:cxn modelId="{88A43529-5538-4A06-9354-EB7278E38141}" type="presOf" srcId="{0A75C929-28B3-4008-A854-B8D58F09DE53}" destId="{9AF10EE7-4C66-4B37-B5D6-2F5F079BB168}" srcOrd="0" destOrd="0" presId="urn:microsoft.com/office/officeart/2016/7/layout/BasicLinearProcessNumbered"/>
    <dgm:cxn modelId="{4C9F3D57-36D2-4D05-A314-D27E82D941ED}" type="presOf" srcId="{851AF9E3-4B52-48C1-B19D-09C72CD08431}" destId="{10700DDE-1413-432C-B2DA-45F3C7178719}" srcOrd="1" destOrd="0" presId="urn:microsoft.com/office/officeart/2016/7/layout/BasicLinearProcessNumbered"/>
    <dgm:cxn modelId="{6DDC3559-A67D-47CE-A40D-7AC1AEDC3462}" srcId="{4484D41D-EB97-4A16-B4C0-BA1768A26E26}" destId="{F895EAAD-363C-4284-A10B-3923E1A3D786}" srcOrd="1" destOrd="0" parTransId="{316331B6-7205-41BD-A42C-E7999DD7BDB2}" sibTransId="{22D37C4C-17CD-4E8A-97B2-2B4E41D17116}"/>
    <dgm:cxn modelId="{467168A1-7FF8-407B-B839-C81C4FDDD37C}" srcId="{4484D41D-EB97-4A16-B4C0-BA1768A26E26}" destId="{851AF9E3-4B52-48C1-B19D-09C72CD08431}" srcOrd="0" destOrd="0" parTransId="{5BB6A819-40C7-4225-B00D-7BCE4D5A6CBB}" sibTransId="{3A3C58E9-BCEF-4108-9861-D99456FFE5A5}"/>
    <dgm:cxn modelId="{299D70B7-A366-4E65-AB95-30710AD29472}" type="presOf" srcId="{3A3C58E9-BCEF-4108-9861-D99456FFE5A5}" destId="{AFD6EAA5-9003-4673-84AC-D56AEA3000C1}" srcOrd="0" destOrd="0" presId="urn:microsoft.com/office/officeart/2016/7/layout/BasicLinearProcessNumbered"/>
    <dgm:cxn modelId="{23661BC4-A1E1-4856-960D-5D65E026E14F}" type="presOf" srcId="{4484D41D-EB97-4A16-B4C0-BA1768A26E26}" destId="{E8762BB2-493B-4F36-A542-D2C32AAAA53F}" srcOrd="0" destOrd="0" presId="urn:microsoft.com/office/officeart/2016/7/layout/BasicLinearProcessNumbered"/>
    <dgm:cxn modelId="{B710C8C5-9748-4A1B-8D34-155A0E0D1E72}" srcId="{4484D41D-EB97-4A16-B4C0-BA1768A26E26}" destId="{A2A25C42-56EF-4B85-B2D2-933A0987C76C}" srcOrd="2" destOrd="0" parTransId="{C84D8D52-A090-47AA-9AD1-CCC151741AC9}" sibTransId="{0A75C929-28B3-4008-A854-B8D58F09DE53}"/>
    <dgm:cxn modelId="{611088E6-935D-441F-8C7C-97574ACEAC5B}" type="presOf" srcId="{F895EAAD-363C-4284-A10B-3923E1A3D786}" destId="{78E68C3C-F949-408C-87DB-655F85D84DC5}" srcOrd="1" destOrd="0" presId="urn:microsoft.com/office/officeart/2016/7/layout/BasicLinearProcessNumbered"/>
    <dgm:cxn modelId="{37E283EC-B4F9-4938-BF3B-B261E333C204}" type="presOf" srcId="{A2A25C42-56EF-4B85-B2D2-933A0987C76C}" destId="{A143A140-934E-4A64-A218-61EDF9854279}" srcOrd="0" destOrd="0" presId="urn:microsoft.com/office/officeart/2016/7/layout/BasicLinearProcessNumbered"/>
    <dgm:cxn modelId="{F24E05F1-80A1-4FD1-8879-73A6BD3395BE}" type="presOf" srcId="{F895EAAD-363C-4284-A10B-3923E1A3D786}" destId="{3E936329-4D3A-4EBD-9D8F-30FBD694E642}" srcOrd="0" destOrd="0" presId="urn:microsoft.com/office/officeart/2016/7/layout/BasicLinearProcessNumbered"/>
    <dgm:cxn modelId="{9F13A517-F744-49CE-A9AE-9D757E6CE479}" type="presParOf" srcId="{E8762BB2-493B-4F36-A542-D2C32AAAA53F}" destId="{43835619-41F2-49D9-A1E1-96E73C2442D2}" srcOrd="0" destOrd="0" presId="urn:microsoft.com/office/officeart/2016/7/layout/BasicLinearProcessNumbered"/>
    <dgm:cxn modelId="{4A090994-96B0-46C7-9630-6F0CA46CD01C}" type="presParOf" srcId="{43835619-41F2-49D9-A1E1-96E73C2442D2}" destId="{3B54BD70-60CE-496B-808C-56FF8D654B2E}" srcOrd="0" destOrd="0" presId="urn:microsoft.com/office/officeart/2016/7/layout/BasicLinearProcessNumbered"/>
    <dgm:cxn modelId="{1296DD7B-1166-4E24-A7CA-A434D89EBF75}" type="presParOf" srcId="{43835619-41F2-49D9-A1E1-96E73C2442D2}" destId="{AFD6EAA5-9003-4673-84AC-D56AEA3000C1}" srcOrd="1" destOrd="0" presId="urn:microsoft.com/office/officeart/2016/7/layout/BasicLinearProcessNumbered"/>
    <dgm:cxn modelId="{1F9E85CE-90ED-4867-A23A-50D2CCB0B8A1}" type="presParOf" srcId="{43835619-41F2-49D9-A1E1-96E73C2442D2}" destId="{4C25642A-BC6B-4BAF-B213-9D9CC07D9517}" srcOrd="2" destOrd="0" presId="urn:microsoft.com/office/officeart/2016/7/layout/BasicLinearProcessNumbered"/>
    <dgm:cxn modelId="{729FAEBB-5205-4B46-8346-9DBF3867FECE}" type="presParOf" srcId="{43835619-41F2-49D9-A1E1-96E73C2442D2}" destId="{10700DDE-1413-432C-B2DA-45F3C7178719}" srcOrd="3" destOrd="0" presId="urn:microsoft.com/office/officeart/2016/7/layout/BasicLinearProcessNumbered"/>
    <dgm:cxn modelId="{0D68276C-E31B-4514-80C2-4EFEF9EC14A6}" type="presParOf" srcId="{E8762BB2-493B-4F36-A542-D2C32AAAA53F}" destId="{037C6BB1-3F44-423C-9EB2-4524F4498F5F}" srcOrd="1" destOrd="0" presId="urn:microsoft.com/office/officeart/2016/7/layout/BasicLinearProcessNumbered"/>
    <dgm:cxn modelId="{6EB6DE35-0FCE-402B-BA98-790FEB7A7593}" type="presParOf" srcId="{E8762BB2-493B-4F36-A542-D2C32AAAA53F}" destId="{CF9A659D-4AFB-4E65-AE8B-3C215712780F}" srcOrd="2" destOrd="0" presId="urn:microsoft.com/office/officeart/2016/7/layout/BasicLinearProcessNumbered"/>
    <dgm:cxn modelId="{B30CCED9-BC96-4FEB-98EE-2684B9BCCD85}" type="presParOf" srcId="{CF9A659D-4AFB-4E65-AE8B-3C215712780F}" destId="{3E936329-4D3A-4EBD-9D8F-30FBD694E642}" srcOrd="0" destOrd="0" presId="urn:microsoft.com/office/officeart/2016/7/layout/BasicLinearProcessNumbered"/>
    <dgm:cxn modelId="{39CAB67F-369B-4434-880E-EF7171BC68BA}" type="presParOf" srcId="{CF9A659D-4AFB-4E65-AE8B-3C215712780F}" destId="{5AAAA2AC-5468-4251-BB4C-FA1440AB17D8}" srcOrd="1" destOrd="0" presId="urn:microsoft.com/office/officeart/2016/7/layout/BasicLinearProcessNumbered"/>
    <dgm:cxn modelId="{E45DB81D-15D8-4577-B5A9-FC0121BF97EF}" type="presParOf" srcId="{CF9A659D-4AFB-4E65-AE8B-3C215712780F}" destId="{1604C7B9-0148-456E-9425-337CAE068E5C}" srcOrd="2" destOrd="0" presId="urn:microsoft.com/office/officeart/2016/7/layout/BasicLinearProcessNumbered"/>
    <dgm:cxn modelId="{D9732BFE-CB31-4D37-AB2C-5CCC6AE2656A}" type="presParOf" srcId="{CF9A659D-4AFB-4E65-AE8B-3C215712780F}" destId="{78E68C3C-F949-408C-87DB-655F85D84DC5}" srcOrd="3" destOrd="0" presId="urn:microsoft.com/office/officeart/2016/7/layout/BasicLinearProcessNumbered"/>
    <dgm:cxn modelId="{99858DA3-304A-4C8F-84E3-02AB0918807B}" type="presParOf" srcId="{E8762BB2-493B-4F36-A542-D2C32AAAA53F}" destId="{AF95F33C-EE7D-4153-BDF4-F50012ADA273}" srcOrd="3" destOrd="0" presId="urn:microsoft.com/office/officeart/2016/7/layout/BasicLinearProcessNumbered"/>
    <dgm:cxn modelId="{F1CA26CA-D39F-4A8A-A026-7B9B4BF8BDBD}" type="presParOf" srcId="{E8762BB2-493B-4F36-A542-D2C32AAAA53F}" destId="{ED4ED13F-69B6-4BF3-A641-338B0EE1555E}" srcOrd="4" destOrd="0" presId="urn:microsoft.com/office/officeart/2016/7/layout/BasicLinearProcessNumbered"/>
    <dgm:cxn modelId="{F70FC21D-3556-4AE5-8DF6-B549970D0A17}" type="presParOf" srcId="{ED4ED13F-69B6-4BF3-A641-338B0EE1555E}" destId="{A143A140-934E-4A64-A218-61EDF9854279}" srcOrd="0" destOrd="0" presId="urn:microsoft.com/office/officeart/2016/7/layout/BasicLinearProcessNumbered"/>
    <dgm:cxn modelId="{C14B0739-C623-4D03-8A8E-D422903D802B}" type="presParOf" srcId="{ED4ED13F-69B6-4BF3-A641-338B0EE1555E}" destId="{9AF10EE7-4C66-4B37-B5D6-2F5F079BB168}" srcOrd="1" destOrd="0" presId="urn:microsoft.com/office/officeart/2016/7/layout/BasicLinearProcessNumbered"/>
    <dgm:cxn modelId="{F63D331C-A3A7-4302-BE40-B17CD16E2D4E}" type="presParOf" srcId="{ED4ED13F-69B6-4BF3-A641-338B0EE1555E}" destId="{C100E7AE-EDB2-47EF-B0D5-39810754A3E7}" srcOrd="2" destOrd="0" presId="urn:microsoft.com/office/officeart/2016/7/layout/BasicLinearProcessNumbered"/>
    <dgm:cxn modelId="{E89DD5B5-B8EF-4E61-8177-87E9C5425726}" type="presParOf" srcId="{ED4ED13F-69B6-4BF3-A641-338B0EE1555E}" destId="{824BE6DE-37EA-4444-BE48-9A3E08161650}"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19C7BE-314C-448B-95EB-5136587CF790}"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6FB885C4-209F-45E4-A865-9584DF2DCD47}">
      <dgm:prSet/>
      <dgm:spPr/>
      <dgm:t>
        <a:bodyPr/>
        <a:lstStyle/>
        <a:p>
          <a:r>
            <a:rPr lang="en-US" i="1" dirty="0"/>
            <a:t>State Medicaid Card Services</a:t>
          </a:r>
          <a:endParaRPr lang="en-US" dirty="0"/>
        </a:p>
      </dgm:t>
    </dgm:pt>
    <dgm:pt modelId="{BEB96B6E-1169-4BAC-BF84-39F29DB91629}" type="parTrans" cxnId="{3795AA6A-250F-442D-8E24-B52435BD8E7A}">
      <dgm:prSet/>
      <dgm:spPr/>
      <dgm:t>
        <a:bodyPr/>
        <a:lstStyle/>
        <a:p>
          <a:endParaRPr lang="en-US"/>
        </a:p>
      </dgm:t>
    </dgm:pt>
    <dgm:pt modelId="{50B1B086-4F65-4041-A8FB-8D7D87755D2E}" type="sibTrans" cxnId="{3795AA6A-250F-442D-8E24-B52435BD8E7A}">
      <dgm:prSet/>
      <dgm:spPr/>
      <dgm:t>
        <a:bodyPr/>
        <a:lstStyle/>
        <a:p>
          <a:endParaRPr lang="en-US"/>
        </a:p>
      </dgm:t>
    </dgm:pt>
    <dgm:pt modelId="{A30C1160-6926-4586-A780-91A323ADE33B}">
      <dgm:prSet/>
      <dgm:spPr/>
      <dgm:t>
        <a:bodyPr/>
        <a:lstStyle/>
        <a:p>
          <a:r>
            <a:rPr lang="en-US" i="1"/>
            <a:t>State Waiver Services</a:t>
          </a:r>
          <a:endParaRPr lang="en-US"/>
        </a:p>
      </dgm:t>
    </dgm:pt>
    <dgm:pt modelId="{4DB54168-B9AB-4A6A-9279-E2B5C4F33DFF}" type="parTrans" cxnId="{1993E907-E851-42C7-8F61-1A82630716D4}">
      <dgm:prSet/>
      <dgm:spPr/>
      <dgm:t>
        <a:bodyPr/>
        <a:lstStyle/>
        <a:p>
          <a:endParaRPr lang="en-US"/>
        </a:p>
      </dgm:t>
    </dgm:pt>
    <dgm:pt modelId="{E65EA9A0-7236-4D58-8EA9-D63CB3EF1C55}" type="sibTrans" cxnId="{1993E907-E851-42C7-8F61-1A82630716D4}">
      <dgm:prSet/>
      <dgm:spPr/>
      <dgm:t>
        <a:bodyPr/>
        <a:lstStyle/>
        <a:p>
          <a:endParaRPr lang="en-US"/>
        </a:p>
      </dgm:t>
    </dgm:pt>
    <dgm:pt modelId="{AA10333E-D416-42E4-9B77-FD334CC2E55E}">
      <dgm:prSet/>
      <dgm:spPr/>
      <dgm:t>
        <a:bodyPr/>
        <a:lstStyle/>
        <a:p>
          <a:r>
            <a:rPr lang="en-US" i="1" dirty="0"/>
            <a:t>Medicare*</a:t>
          </a:r>
          <a:endParaRPr lang="en-US" dirty="0"/>
        </a:p>
      </dgm:t>
    </dgm:pt>
    <dgm:pt modelId="{859201BF-0A87-4865-84D0-AB29B7B671E4}" type="parTrans" cxnId="{35C32680-2A3E-4041-B5C7-4259CEDF6304}">
      <dgm:prSet/>
      <dgm:spPr/>
      <dgm:t>
        <a:bodyPr/>
        <a:lstStyle/>
        <a:p>
          <a:endParaRPr lang="en-US"/>
        </a:p>
      </dgm:t>
    </dgm:pt>
    <dgm:pt modelId="{D240AA66-E339-45DF-9A7D-ADF4B8930587}" type="sibTrans" cxnId="{35C32680-2A3E-4041-B5C7-4259CEDF6304}">
      <dgm:prSet/>
      <dgm:spPr/>
      <dgm:t>
        <a:bodyPr/>
        <a:lstStyle/>
        <a:p>
          <a:endParaRPr lang="en-US"/>
        </a:p>
      </dgm:t>
    </dgm:pt>
    <dgm:pt modelId="{CCFE517E-6268-4104-A324-2DFA4856F9CC}" type="pres">
      <dgm:prSet presAssocID="{5719C7BE-314C-448B-95EB-5136587CF790}" presName="linear" presStyleCnt="0">
        <dgm:presLayoutVars>
          <dgm:animLvl val="lvl"/>
          <dgm:resizeHandles val="exact"/>
        </dgm:presLayoutVars>
      </dgm:prSet>
      <dgm:spPr/>
    </dgm:pt>
    <dgm:pt modelId="{3825BC9B-EECF-4A35-856B-F4C1D5B7E852}" type="pres">
      <dgm:prSet presAssocID="{6FB885C4-209F-45E4-A865-9584DF2DCD47}" presName="parentText" presStyleLbl="node1" presStyleIdx="0" presStyleCnt="3">
        <dgm:presLayoutVars>
          <dgm:chMax val="0"/>
          <dgm:bulletEnabled val="1"/>
        </dgm:presLayoutVars>
      </dgm:prSet>
      <dgm:spPr/>
    </dgm:pt>
    <dgm:pt modelId="{ED8E465D-CB0E-4206-AAE2-83FD653623EE}" type="pres">
      <dgm:prSet presAssocID="{50B1B086-4F65-4041-A8FB-8D7D87755D2E}" presName="spacer" presStyleCnt="0"/>
      <dgm:spPr/>
    </dgm:pt>
    <dgm:pt modelId="{4A9EBD1D-9380-4ED1-8CF5-ED94B614D4C0}" type="pres">
      <dgm:prSet presAssocID="{A30C1160-6926-4586-A780-91A323ADE33B}" presName="parentText" presStyleLbl="node1" presStyleIdx="1" presStyleCnt="3">
        <dgm:presLayoutVars>
          <dgm:chMax val="0"/>
          <dgm:bulletEnabled val="1"/>
        </dgm:presLayoutVars>
      </dgm:prSet>
      <dgm:spPr/>
    </dgm:pt>
    <dgm:pt modelId="{C556E399-231E-47A0-95D1-9F4DA0684AAD}" type="pres">
      <dgm:prSet presAssocID="{E65EA9A0-7236-4D58-8EA9-D63CB3EF1C55}" presName="spacer" presStyleCnt="0"/>
      <dgm:spPr/>
    </dgm:pt>
    <dgm:pt modelId="{9B8AE221-0E6D-4738-8BA4-1E4E3D832CCE}" type="pres">
      <dgm:prSet presAssocID="{AA10333E-D416-42E4-9B77-FD334CC2E55E}" presName="parentText" presStyleLbl="node1" presStyleIdx="2" presStyleCnt="3">
        <dgm:presLayoutVars>
          <dgm:chMax val="0"/>
          <dgm:bulletEnabled val="1"/>
        </dgm:presLayoutVars>
      </dgm:prSet>
      <dgm:spPr/>
    </dgm:pt>
  </dgm:ptLst>
  <dgm:cxnLst>
    <dgm:cxn modelId="{49211D07-4092-4469-9DF2-9EA861E11C30}" type="presOf" srcId="{A30C1160-6926-4586-A780-91A323ADE33B}" destId="{4A9EBD1D-9380-4ED1-8CF5-ED94B614D4C0}" srcOrd="0" destOrd="0" presId="urn:microsoft.com/office/officeart/2005/8/layout/vList2"/>
    <dgm:cxn modelId="{1993E907-E851-42C7-8F61-1A82630716D4}" srcId="{5719C7BE-314C-448B-95EB-5136587CF790}" destId="{A30C1160-6926-4586-A780-91A323ADE33B}" srcOrd="1" destOrd="0" parTransId="{4DB54168-B9AB-4A6A-9279-E2B5C4F33DFF}" sibTransId="{E65EA9A0-7236-4D58-8EA9-D63CB3EF1C55}"/>
    <dgm:cxn modelId="{AD509228-4488-4570-B99B-03584574F07E}" type="presOf" srcId="{5719C7BE-314C-448B-95EB-5136587CF790}" destId="{CCFE517E-6268-4104-A324-2DFA4856F9CC}" srcOrd="0" destOrd="0" presId="urn:microsoft.com/office/officeart/2005/8/layout/vList2"/>
    <dgm:cxn modelId="{EEA28168-B369-4495-BDA6-3615F3795953}" type="presOf" srcId="{6FB885C4-209F-45E4-A865-9584DF2DCD47}" destId="{3825BC9B-EECF-4A35-856B-F4C1D5B7E852}" srcOrd="0" destOrd="0" presId="urn:microsoft.com/office/officeart/2005/8/layout/vList2"/>
    <dgm:cxn modelId="{3795AA6A-250F-442D-8E24-B52435BD8E7A}" srcId="{5719C7BE-314C-448B-95EB-5136587CF790}" destId="{6FB885C4-209F-45E4-A865-9584DF2DCD47}" srcOrd="0" destOrd="0" parTransId="{BEB96B6E-1169-4BAC-BF84-39F29DB91629}" sibTransId="{50B1B086-4F65-4041-A8FB-8D7D87755D2E}"/>
    <dgm:cxn modelId="{35C32680-2A3E-4041-B5C7-4259CEDF6304}" srcId="{5719C7BE-314C-448B-95EB-5136587CF790}" destId="{AA10333E-D416-42E4-9B77-FD334CC2E55E}" srcOrd="2" destOrd="0" parTransId="{859201BF-0A87-4865-84D0-AB29B7B671E4}" sibTransId="{D240AA66-E339-45DF-9A7D-ADF4B8930587}"/>
    <dgm:cxn modelId="{B10E1E83-1ADC-499A-88E0-80FCDC08B355}" type="presOf" srcId="{AA10333E-D416-42E4-9B77-FD334CC2E55E}" destId="{9B8AE221-0E6D-4738-8BA4-1E4E3D832CCE}" srcOrd="0" destOrd="0" presId="urn:microsoft.com/office/officeart/2005/8/layout/vList2"/>
    <dgm:cxn modelId="{AC2B5185-1387-4953-9BB8-CA8697330CE3}" type="presParOf" srcId="{CCFE517E-6268-4104-A324-2DFA4856F9CC}" destId="{3825BC9B-EECF-4A35-856B-F4C1D5B7E852}" srcOrd="0" destOrd="0" presId="urn:microsoft.com/office/officeart/2005/8/layout/vList2"/>
    <dgm:cxn modelId="{471DCDA0-F4A2-4DA5-9834-B8B829384C71}" type="presParOf" srcId="{CCFE517E-6268-4104-A324-2DFA4856F9CC}" destId="{ED8E465D-CB0E-4206-AAE2-83FD653623EE}" srcOrd="1" destOrd="0" presId="urn:microsoft.com/office/officeart/2005/8/layout/vList2"/>
    <dgm:cxn modelId="{8C71299C-EB88-4888-B4AF-89B0694C7540}" type="presParOf" srcId="{CCFE517E-6268-4104-A324-2DFA4856F9CC}" destId="{4A9EBD1D-9380-4ED1-8CF5-ED94B614D4C0}" srcOrd="2" destOrd="0" presId="urn:microsoft.com/office/officeart/2005/8/layout/vList2"/>
    <dgm:cxn modelId="{6C3060C0-E8EF-4592-93E1-0C407706C1A3}" type="presParOf" srcId="{CCFE517E-6268-4104-A324-2DFA4856F9CC}" destId="{C556E399-231E-47A0-95D1-9F4DA0684AAD}" srcOrd="3" destOrd="0" presId="urn:microsoft.com/office/officeart/2005/8/layout/vList2"/>
    <dgm:cxn modelId="{27D0806C-2DEB-4669-AE4D-DDB3C7E0AA33}" type="presParOf" srcId="{CCFE517E-6268-4104-A324-2DFA4856F9CC}" destId="{9B8AE221-0E6D-4738-8BA4-1E4E3D832CC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ECDB51-C7A2-4461-BE0C-A8806656DFDA}" type="doc">
      <dgm:prSet loTypeId="urn:microsoft.com/office/officeart/2005/8/layout/cycle6" loCatId="cycle" qsTypeId="urn:microsoft.com/office/officeart/2005/8/quickstyle/simple4" qsCatId="simple" csTypeId="urn:microsoft.com/office/officeart/2005/8/colors/accent1_2" csCatId="accent1" phldr="1"/>
      <dgm:spPr/>
      <dgm:t>
        <a:bodyPr/>
        <a:lstStyle/>
        <a:p>
          <a:endParaRPr lang="en-US"/>
        </a:p>
      </dgm:t>
    </dgm:pt>
    <dgm:pt modelId="{7737B491-3B87-4976-A574-71E78265EB6F}">
      <dgm:prSet custT="1"/>
      <dgm:spPr/>
      <dgm:t>
        <a:bodyPr/>
        <a:lstStyle/>
        <a:p>
          <a:r>
            <a:rPr lang="en-US" sz="1800" dirty="0"/>
            <a:t>Tribal Housing</a:t>
          </a:r>
        </a:p>
      </dgm:t>
    </dgm:pt>
    <dgm:pt modelId="{EE393AF7-D888-4E9D-9C6F-9B735A40C462}" type="parTrans" cxnId="{F6865529-CC7E-4DAB-B3AB-A68646286BC3}">
      <dgm:prSet/>
      <dgm:spPr/>
      <dgm:t>
        <a:bodyPr/>
        <a:lstStyle/>
        <a:p>
          <a:endParaRPr lang="en-US"/>
        </a:p>
      </dgm:t>
    </dgm:pt>
    <dgm:pt modelId="{3BE5CFC7-6630-4631-8ADF-C092CB728866}" type="sibTrans" cxnId="{F6865529-CC7E-4DAB-B3AB-A68646286BC3}">
      <dgm:prSet/>
      <dgm:spPr/>
      <dgm:t>
        <a:bodyPr/>
        <a:lstStyle/>
        <a:p>
          <a:endParaRPr lang="en-US"/>
        </a:p>
      </dgm:t>
    </dgm:pt>
    <dgm:pt modelId="{093DEE9D-C97C-42EC-822D-3644D8476BB5}">
      <dgm:prSet custT="1"/>
      <dgm:spPr/>
      <dgm:t>
        <a:bodyPr/>
        <a:lstStyle/>
        <a:p>
          <a:r>
            <a:rPr lang="en-US" sz="1800" dirty="0"/>
            <a:t>Human/Social Services</a:t>
          </a:r>
        </a:p>
      </dgm:t>
    </dgm:pt>
    <dgm:pt modelId="{14F5C988-1177-4859-80DB-BFAAAFDC957F}" type="parTrans" cxnId="{73AC867E-D747-48F9-8B68-FC680ACB0D68}">
      <dgm:prSet/>
      <dgm:spPr/>
      <dgm:t>
        <a:bodyPr/>
        <a:lstStyle/>
        <a:p>
          <a:endParaRPr lang="en-US"/>
        </a:p>
      </dgm:t>
    </dgm:pt>
    <dgm:pt modelId="{9EC75D24-2B99-4A70-B1AD-6FFD052C2B92}" type="sibTrans" cxnId="{73AC867E-D747-48F9-8B68-FC680ACB0D68}">
      <dgm:prSet/>
      <dgm:spPr/>
      <dgm:t>
        <a:bodyPr/>
        <a:lstStyle/>
        <a:p>
          <a:endParaRPr lang="en-US"/>
        </a:p>
      </dgm:t>
    </dgm:pt>
    <dgm:pt modelId="{F1885FEA-E654-4FE8-AA6E-313436FA6D62}">
      <dgm:prSet custT="1"/>
      <dgm:spPr/>
      <dgm:t>
        <a:bodyPr/>
        <a:lstStyle/>
        <a:p>
          <a:r>
            <a:rPr lang="en-US" sz="1800" dirty="0"/>
            <a:t>Elder Services</a:t>
          </a:r>
        </a:p>
      </dgm:t>
    </dgm:pt>
    <dgm:pt modelId="{44E76246-8E6A-4D32-AE9A-A697B13F81AA}" type="parTrans" cxnId="{17065D3B-712B-4FB4-B024-86A38A7A6541}">
      <dgm:prSet/>
      <dgm:spPr/>
      <dgm:t>
        <a:bodyPr/>
        <a:lstStyle/>
        <a:p>
          <a:endParaRPr lang="en-US"/>
        </a:p>
      </dgm:t>
    </dgm:pt>
    <dgm:pt modelId="{8B027725-4818-4002-A18E-4CCA345314D0}" type="sibTrans" cxnId="{17065D3B-712B-4FB4-B024-86A38A7A6541}">
      <dgm:prSet/>
      <dgm:spPr/>
      <dgm:t>
        <a:bodyPr/>
        <a:lstStyle/>
        <a:p>
          <a:endParaRPr lang="en-US"/>
        </a:p>
      </dgm:t>
    </dgm:pt>
    <dgm:pt modelId="{59BEE892-108B-4553-8E2E-9EBDA884BB12}">
      <dgm:prSet custT="1"/>
      <dgm:spPr/>
      <dgm:t>
        <a:bodyPr/>
        <a:lstStyle/>
        <a:p>
          <a:r>
            <a:rPr lang="en-US" sz="1800" dirty="0"/>
            <a:t>Community Health &amp; CHRs</a:t>
          </a:r>
        </a:p>
      </dgm:t>
    </dgm:pt>
    <dgm:pt modelId="{85FE0254-D03F-4648-9967-F303DA2AAD3F}" type="parTrans" cxnId="{C30BB96A-8243-4E9E-AD9A-FAAEFC70EBAB}">
      <dgm:prSet/>
      <dgm:spPr/>
      <dgm:t>
        <a:bodyPr/>
        <a:lstStyle/>
        <a:p>
          <a:endParaRPr lang="en-US"/>
        </a:p>
      </dgm:t>
    </dgm:pt>
    <dgm:pt modelId="{30779A24-21F0-4025-AA3A-5B8558C81FAC}" type="sibTrans" cxnId="{C30BB96A-8243-4E9E-AD9A-FAAEFC70EBAB}">
      <dgm:prSet/>
      <dgm:spPr/>
      <dgm:t>
        <a:bodyPr/>
        <a:lstStyle/>
        <a:p>
          <a:endParaRPr lang="en-US"/>
        </a:p>
      </dgm:t>
    </dgm:pt>
    <dgm:pt modelId="{B1DB49DF-C0E7-4453-B910-63F8F672AA89}">
      <dgm:prSet custT="1"/>
      <dgm:spPr/>
      <dgm:t>
        <a:bodyPr/>
        <a:lstStyle/>
        <a:p>
          <a:r>
            <a:rPr lang="en-US" sz="1800" dirty="0"/>
            <a:t>Transportation</a:t>
          </a:r>
        </a:p>
      </dgm:t>
    </dgm:pt>
    <dgm:pt modelId="{1E873541-1506-45EA-AB92-94CAFBF66418}" type="parTrans" cxnId="{E6ADA54F-01B3-441A-91F2-1DCB7A2C7CA0}">
      <dgm:prSet/>
      <dgm:spPr/>
      <dgm:t>
        <a:bodyPr/>
        <a:lstStyle/>
        <a:p>
          <a:endParaRPr lang="en-US"/>
        </a:p>
      </dgm:t>
    </dgm:pt>
    <dgm:pt modelId="{25B0F2A0-341B-48D9-9329-552BCB51A2C7}" type="sibTrans" cxnId="{E6ADA54F-01B3-441A-91F2-1DCB7A2C7CA0}">
      <dgm:prSet/>
      <dgm:spPr/>
      <dgm:t>
        <a:bodyPr/>
        <a:lstStyle/>
        <a:p>
          <a:endParaRPr lang="en-US"/>
        </a:p>
      </dgm:t>
    </dgm:pt>
    <dgm:pt modelId="{97A4DD55-92A5-4ADE-95CB-DEA0ADE89141}">
      <dgm:prSet custT="1"/>
      <dgm:spPr/>
      <dgm:t>
        <a:bodyPr/>
        <a:lstStyle/>
        <a:p>
          <a:r>
            <a:rPr lang="en-US" sz="1800" dirty="0"/>
            <a:t>Health Center/Clinic </a:t>
          </a:r>
        </a:p>
      </dgm:t>
    </dgm:pt>
    <dgm:pt modelId="{3E47DF27-F4AA-4006-B831-A58FB406B72C}" type="parTrans" cxnId="{049FE939-7F3C-4B1F-96F8-E286088788CF}">
      <dgm:prSet/>
      <dgm:spPr/>
      <dgm:t>
        <a:bodyPr/>
        <a:lstStyle/>
        <a:p>
          <a:endParaRPr lang="en-US"/>
        </a:p>
      </dgm:t>
    </dgm:pt>
    <dgm:pt modelId="{4C1D4718-48CF-47B2-A5ED-FBD17EDB3E9A}" type="sibTrans" cxnId="{049FE939-7F3C-4B1F-96F8-E286088788CF}">
      <dgm:prSet/>
      <dgm:spPr/>
      <dgm:t>
        <a:bodyPr/>
        <a:lstStyle/>
        <a:p>
          <a:endParaRPr lang="en-US"/>
        </a:p>
      </dgm:t>
    </dgm:pt>
    <dgm:pt modelId="{7A1A723A-B338-464D-B703-A737EAC379E2}">
      <dgm:prSet custT="1"/>
      <dgm:spPr/>
      <dgm:t>
        <a:bodyPr/>
        <a:lstStyle/>
        <a:p>
          <a:r>
            <a:rPr lang="en-US" sz="1800" dirty="0"/>
            <a:t>Leadership &amp; PRC</a:t>
          </a:r>
        </a:p>
      </dgm:t>
    </dgm:pt>
    <dgm:pt modelId="{5B4B77A8-E26D-48C0-872F-D21515176D21}" type="parTrans" cxnId="{E401AEF3-BE5A-45F7-9127-8BBB93DA686B}">
      <dgm:prSet/>
      <dgm:spPr/>
      <dgm:t>
        <a:bodyPr/>
        <a:lstStyle/>
        <a:p>
          <a:endParaRPr lang="en-US"/>
        </a:p>
      </dgm:t>
    </dgm:pt>
    <dgm:pt modelId="{D7F22C79-77CD-4F45-8920-70D7DFBE384D}" type="sibTrans" cxnId="{E401AEF3-BE5A-45F7-9127-8BBB93DA686B}">
      <dgm:prSet/>
      <dgm:spPr/>
      <dgm:t>
        <a:bodyPr/>
        <a:lstStyle/>
        <a:p>
          <a:endParaRPr lang="en-US"/>
        </a:p>
      </dgm:t>
    </dgm:pt>
    <dgm:pt modelId="{E7947B5D-AA61-4BBB-8A83-7F0F55BB1CCD}" type="pres">
      <dgm:prSet presAssocID="{15ECDB51-C7A2-4461-BE0C-A8806656DFDA}" presName="cycle" presStyleCnt="0">
        <dgm:presLayoutVars>
          <dgm:dir/>
          <dgm:resizeHandles val="exact"/>
        </dgm:presLayoutVars>
      </dgm:prSet>
      <dgm:spPr/>
    </dgm:pt>
    <dgm:pt modelId="{4C88D81D-CC87-4A24-9A2B-EA04E37DA975}" type="pres">
      <dgm:prSet presAssocID="{7737B491-3B87-4976-A574-71E78265EB6F}" presName="node" presStyleLbl="node1" presStyleIdx="0" presStyleCnt="7" custScaleX="159148" custScaleY="122842">
        <dgm:presLayoutVars>
          <dgm:bulletEnabled val="1"/>
        </dgm:presLayoutVars>
      </dgm:prSet>
      <dgm:spPr/>
    </dgm:pt>
    <dgm:pt modelId="{C044CFF3-E054-4754-8145-2B6B7196C15F}" type="pres">
      <dgm:prSet presAssocID="{7737B491-3B87-4976-A574-71E78265EB6F}" presName="spNode" presStyleCnt="0"/>
      <dgm:spPr/>
    </dgm:pt>
    <dgm:pt modelId="{2BA9FC3E-A496-4597-9167-D777D90F1BB9}" type="pres">
      <dgm:prSet presAssocID="{3BE5CFC7-6630-4631-8ADF-C092CB728866}" presName="sibTrans" presStyleLbl="sibTrans1D1" presStyleIdx="0" presStyleCnt="7"/>
      <dgm:spPr/>
    </dgm:pt>
    <dgm:pt modelId="{38DF47C4-7A80-4242-BCA9-D37F2AD87E8B}" type="pres">
      <dgm:prSet presAssocID="{093DEE9D-C97C-42EC-822D-3644D8476BB5}" presName="node" presStyleLbl="node1" presStyleIdx="1" presStyleCnt="7" custScaleX="134705" custScaleY="128551" custRadScaleRad="96814" custRadScaleInc="50620">
        <dgm:presLayoutVars>
          <dgm:bulletEnabled val="1"/>
        </dgm:presLayoutVars>
      </dgm:prSet>
      <dgm:spPr/>
    </dgm:pt>
    <dgm:pt modelId="{DF876490-FB79-4440-8226-15D0D0A729E2}" type="pres">
      <dgm:prSet presAssocID="{093DEE9D-C97C-42EC-822D-3644D8476BB5}" presName="spNode" presStyleCnt="0"/>
      <dgm:spPr/>
    </dgm:pt>
    <dgm:pt modelId="{EEFDC709-7926-4782-96C2-52251765CE20}" type="pres">
      <dgm:prSet presAssocID="{9EC75D24-2B99-4A70-B1AD-6FFD052C2B92}" presName="sibTrans" presStyleLbl="sibTrans1D1" presStyleIdx="1" presStyleCnt="7"/>
      <dgm:spPr/>
    </dgm:pt>
    <dgm:pt modelId="{6A3CB243-1ACA-4E03-BB4B-5E3FBBC43BAA}" type="pres">
      <dgm:prSet presAssocID="{F1885FEA-E654-4FE8-AA6E-313436FA6D62}" presName="node" presStyleLbl="node1" presStyleIdx="2" presStyleCnt="7" custScaleX="129206">
        <dgm:presLayoutVars>
          <dgm:bulletEnabled val="1"/>
        </dgm:presLayoutVars>
      </dgm:prSet>
      <dgm:spPr/>
    </dgm:pt>
    <dgm:pt modelId="{76D2CA9E-3A0C-47AF-AB93-784C0CD2020A}" type="pres">
      <dgm:prSet presAssocID="{F1885FEA-E654-4FE8-AA6E-313436FA6D62}" presName="spNode" presStyleCnt="0"/>
      <dgm:spPr/>
    </dgm:pt>
    <dgm:pt modelId="{B7C1FD50-0262-46E5-8E4C-73793503D68B}" type="pres">
      <dgm:prSet presAssocID="{8B027725-4818-4002-A18E-4CCA345314D0}" presName="sibTrans" presStyleLbl="sibTrans1D1" presStyleIdx="2" presStyleCnt="7"/>
      <dgm:spPr/>
    </dgm:pt>
    <dgm:pt modelId="{220DD992-F670-4180-A394-E3CE5C9A5987}" type="pres">
      <dgm:prSet presAssocID="{59BEE892-108B-4553-8E2E-9EBDA884BB12}" presName="node" presStyleLbl="node1" presStyleIdx="3" presStyleCnt="7" custScaleX="150358" custRadScaleRad="106813" custRadScaleInc="-38565">
        <dgm:presLayoutVars>
          <dgm:bulletEnabled val="1"/>
        </dgm:presLayoutVars>
      </dgm:prSet>
      <dgm:spPr/>
    </dgm:pt>
    <dgm:pt modelId="{D174D45A-700F-4A98-812E-8C8866C9F752}" type="pres">
      <dgm:prSet presAssocID="{59BEE892-108B-4553-8E2E-9EBDA884BB12}" presName="spNode" presStyleCnt="0"/>
      <dgm:spPr/>
    </dgm:pt>
    <dgm:pt modelId="{89B874FB-2C6B-43D9-B3A9-8C01ADAF8285}" type="pres">
      <dgm:prSet presAssocID="{30779A24-21F0-4025-AA3A-5B8558C81FAC}" presName="sibTrans" presStyleLbl="sibTrans1D1" presStyleIdx="3" presStyleCnt="7"/>
      <dgm:spPr/>
    </dgm:pt>
    <dgm:pt modelId="{AAEC55D6-7472-4452-8A53-EAB5C698F198}" type="pres">
      <dgm:prSet presAssocID="{B1DB49DF-C0E7-4453-B910-63F8F672AA89}" presName="node" presStyleLbl="node1" presStyleIdx="4" presStyleCnt="7" custScaleX="143792" custRadScaleRad="104665" custRadScaleInc="47349">
        <dgm:presLayoutVars>
          <dgm:bulletEnabled val="1"/>
        </dgm:presLayoutVars>
      </dgm:prSet>
      <dgm:spPr/>
    </dgm:pt>
    <dgm:pt modelId="{8ADD2295-B115-4A1F-974D-8181F50736DC}" type="pres">
      <dgm:prSet presAssocID="{B1DB49DF-C0E7-4453-B910-63F8F672AA89}" presName="spNode" presStyleCnt="0"/>
      <dgm:spPr/>
    </dgm:pt>
    <dgm:pt modelId="{36900F4E-09A3-41C3-8281-F178FDF33617}" type="pres">
      <dgm:prSet presAssocID="{25B0F2A0-341B-48D9-9329-552BCB51A2C7}" presName="sibTrans" presStyleLbl="sibTrans1D1" presStyleIdx="4" presStyleCnt="7"/>
      <dgm:spPr/>
    </dgm:pt>
    <dgm:pt modelId="{1CD13DED-4C44-41B5-86B0-6AB21872F2D4}" type="pres">
      <dgm:prSet presAssocID="{97A4DD55-92A5-4ADE-95CB-DEA0ADE89141}" presName="node" presStyleLbl="node1" presStyleIdx="5" presStyleCnt="7" custScaleX="139426">
        <dgm:presLayoutVars>
          <dgm:bulletEnabled val="1"/>
        </dgm:presLayoutVars>
      </dgm:prSet>
      <dgm:spPr/>
    </dgm:pt>
    <dgm:pt modelId="{B1C5A55F-4B7F-4593-8567-9FE3A280B70F}" type="pres">
      <dgm:prSet presAssocID="{97A4DD55-92A5-4ADE-95CB-DEA0ADE89141}" presName="spNode" presStyleCnt="0"/>
      <dgm:spPr/>
    </dgm:pt>
    <dgm:pt modelId="{3B99ADE7-D423-41E4-A26E-6E5E3CB1023A}" type="pres">
      <dgm:prSet presAssocID="{4C1D4718-48CF-47B2-A5ED-FBD17EDB3E9A}" presName="sibTrans" presStyleLbl="sibTrans1D1" presStyleIdx="5" presStyleCnt="7"/>
      <dgm:spPr/>
    </dgm:pt>
    <dgm:pt modelId="{0F32EFB4-E80A-46CE-B40A-36BC462646DD}" type="pres">
      <dgm:prSet presAssocID="{7A1A723A-B338-464D-B703-A737EAC379E2}" presName="node" presStyleLbl="node1" presStyleIdx="6" presStyleCnt="7" custScaleX="138710" custScaleY="115985" custRadScaleRad="103529" custRadScaleInc="-27371">
        <dgm:presLayoutVars>
          <dgm:bulletEnabled val="1"/>
        </dgm:presLayoutVars>
      </dgm:prSet>
      <dgm:spPr/>
    </dgm:pt>
    <dgm:pt modelId="{F9B4EB59-3533-4172-916D-6233AC8F625B}" type="pres">
      <dgm:prSet presAssocID="{7A1A723A-B338-464D-B703-A737EAC379E2}" presName="spNode" presStyleCnt="0"/>
      <dgm:spPr/>
    </dgm:pt>
    <dgm:pt modelId="{164B6916-E545-4D0B-9522-29BFBC20251A}" type="pres">
      <dgm:prSet presAssocID="{D7F22C79-77CD-4F45-8920-70D7DFBE384D}" presName="sibTrans" presStyleLbl="sibTrans1D1" presStyleIdx="6" presStyleCnt="7"/>
      <dgm:spPr/>
    </dgm:pt>
  </dgm:ptLst>
  <dgm:cxnLst>
    <dgm:cxn modelId="{ABA2160F-EF31-474B-96ED-F98F3712A279}" type="presOf" srcId="{59BEE892-108B-4553-8E2E-9EBDA884BB12}" destId="{220DD992-F670-4180-A394-E3CE5C9A5987}" srcOrd="0" destOrd="0" presId="urn:microsoft.com/office/officeart/2005/8/layout/cycle6"/>
    <dgm:cxn modelId="{F6865529-CC7E-4DAB-B3AB-A68646286BC3}" srcId="{15ECDB51-C7A2-4461-BE0C-A8806656DFDA}" destId="{7737B491-3B87-4976-A574-71E78265EB6F}" srcOrd="0" destOrd="0" parTransId="{EE393AF7-D888-4E9D-9C6F-9B735A40C462}" sibTransId="{3BE5CFC7-6630-4631-8ADF-C092CB728866}"/>
    <dgm:cxn modelId="{049FE939-7F3C-4B1F-96F8-E286088788CF}" srcId="{15ECDB51-C7A2-4461-BE0C-A8806656DFDA}" destId="{97A4DD55-92A5-4ADE-95CB-DEA0ADE89141}" srcOrd="5" destOrd="0" parTransId="{3E47DF27-F4AA-4006-B831-A58FB406B72C}" sibTransId="{4C1D4718-48CF-47B2-A5ED-FBD17EDB3E9A}"/>
    <dgm:cxn modelId="{6F135A3A-A5A4-4AA7-A2F5-417DB93F7EE0}" type="presOf" srcId="{D7F22C79-77CD-4F45-8920-70D7DFBE384D}" destId="{164B6916-E545-4D0B-9522-29BFBC20251A}" srcOrd="0" destOrd="0" presId="urn:microsoft.com/office/officeart/2005/8/layout/cycle6"/>
    <dgm:cxn modelId="{17065D3B-712B-4FB4-B024-86A38A7A6541}" srcId="{15ECDB51-C7A2-4461-BE0C-A8806656DFDA}" destId="{F1885FEA-E654-4FE8-AA6E-313436FA6D62}" srcOrd="2" destOrd="0" parTransId="{44E76246-8E6A-4D32-AE9A-A697B13F81AA}" sibTransId="{8B027725-4818-4002-A18E-4CCA345314D0}"/>
    <dgm:cxn modelId="{B669D83C-2FB9-4350-96A1-4530B924DF85}" type="presOf" srcId="{15ECDB51-C7A2-4461-BE0C-A8806656DFDA}" destId="{E7947B5D-AA61-4BBB-8A83-7F0F55BB1CCD}" srcOrd="0" destOrd="0" presId="urn:microsoft.com/office/officeart/2005/8/layout/cycle6"/>
    <dgm:cxn modelId="{AF25183D-BF53-42E6-AACA-7BB16D41A2E5}" type="presOf" srcId="{B1DB49DF-C0E7-4453-B910-63F8F672AA89}" destId="{AAEC55D6-7472-4452-8A53-EAB5C698F198}" srcOrd="0" destOrd="0" presId="urn:microsoft.com/office/officeart/2005/8/layout/cycle6"/>
    <dgm:cxn modelId="{2ABB894A-115C-4449-9E9C-6B18B0B15317}" type="presOf" srcId="{97A4DD55-92A5-4ADE-95CB-DEA0ADE89141}" destId="{1CD13DED-4C44-41B5-86B0-6AB21872F2D4}" srcOrd="0" destOrd="0" presId="urn:microsoft.com/office/officeart/2005/8/layout/cycle6"/>
    <dgm:cxn modelId="{C30BB96A-8243-4E9E-AD9A-FAAEFC70EBAB}" srcId="{15ECDB51-C7A2-4461-BE0C-A8806656DFDA}" destId="{59BEE892-108B-4553-8E2E-9EBDA884BB12}" srcOrd="3" destOrd="0" parTransId="{85FE0254-D03F-4648-9967-F303DA2AAD3F}" sibTransId="{30779A24-21F0-4025-AA3A-5B8558C81FAC}"/>
    <dgm:cxn modelId="{A936814F-C136-4E0F-B25A-18E5FA028574}" type="presOf" srcId="{3BE5CFC7-6630-4631-8ADF-C092CB728866}" destId="{2BA9FC3E-A496-4597-9167-D777D90F1BB9}" srcOrd="0" destOrd="0" presId="urn:microsoft.com/office/officeart/2005/8/layout/cycle6"/>
    <dgm:cxn modelId="{E6ADA54F-01B3-441A-91F2-1DCB7A2C7CA0}" srcId="{15ECDB51-C7A2-4461-BE0C-A8806656DFDA}" destId="{B1DB49DF-C0E7-4453-B910-63F8F672AA89}" srcOrd="4" destOrd="0" parTransId="{1E873541-1506-45EA-AB92-94CAFBF66418}" sibTransId="{25B0F2A0-341B-48D9-9329-552BCB51A2C7}"/>
    <dgm:cxn modelId="{73AC867E-D747-48F9-8B68-FC680ACB0D68}" srcId="{15ECDB51-C7A2-4461-BE0C-A8806656DFDA}" destId="{093DEE9D-C97C-42EC-822D-3644D8476BB5}" srcOrd="1" destOrd="0" parTransId="{14F5C988-1177-4859-80DB-BFAAAFDC957F}" sibTransId="{9EC75D24-2B99-4A70-B1AD-6FFD052C2B92}"/>
    <dgm:cxn modelId="{2F98D085-6FE0-40EF-A75C-E0F72230D42B}" type="presOf" srcId="{9EC75D24-2B99-4A70-B1AD-6FFD052C2B92}" destId="{EEFDC709-7926-4782-96C2-52251765CE20}" srcOrd="0" destOrd="0" presId="urn:microsoft.com/office/officeart/2005/8/layout/cycle6"/>
    <dgm:cxn modelId="{1ACB188D-7C1D-44D6-8429-98DDA87F1E40}" type="presOf" srcId="{F1885FEA-E654-4FE8-AA6E-313436FA6D62}" destId="{6A3CB243-1ACA-4E03-BB4B-5E3FBBC43BAA}" srcOrd="0" destOrd="0" presId="urn:microsoft.com/office/officeart/2005/8/layout/cycle6"/>
    <dgm:cxn modelId="{894552A9-B848-4783-A347-55B1D8D72137}" type="presOf" srcId="{7A1A723A-B338-464D-B703-A737EAC379E2}" destId="{0F32EFB4-E80A-46CE-B40A-36BC462646DD}" srcOrd="0" destOrd="0" presId="urn:microsoft.com/office/officeart/2005/8/layout/cycle6"/>
    <dgm:cxn modelId="{96105EC2-0ECA-4980-85F0-8C76AF087856}" type="presOf" srcId="{8B027725-4818-4002-A18E-4CCA345314D0}" destId="{B7C1FD50-0262-46E5-8E4C-73793503D68B}" srcOrd="0" destOrd="0" presId="urn:microsoft.com/office/officeart/2005/8/layout/cycle6"/>
    <dgm:cxn modelId="{3B7A39E0-C476-4184-A1E0-CEED95B6280C}" type="presOf" srcId="{30779A24-21F0-4025-AA3A-5B8558C81FAC}" destId="{89B874FB-2C6B-43D9-B3A9-8C01ADAF8285}" srcOrd="0" destOrd="0" presId="urn:microsoft.com/office/officeart/2005/8/layout/cycle6"/>
    <dgm:cxn modelId="{A31F0BEB-A54B-4DFF-B526-756EC6391034}" type="presOf" srcId="{25B0F2A0-341B-48D9-9329-552BCB51A2C7}" destId="{36900F4E-09A3-41C3-8281-F178FDF33617}" srcOrd="0" destOrd="0" presId="urn:microsoft.com/office/officeart/2005/8/layout/cycle6"/>
    <dgm:cxn modelId="{E401AEF3-BE5A-45F7-9127-8BBB93DA686B}" srcId="{15ECDB51-C7A2-4461-BE0C-A8806656DFDA}" destId="{7A1A723A-B338-464D-B703-A737EAC379E2}" srcOrd="6" destOrd="0" parTransId="{5B4B77A8-E26D-48C0-872F-D21515176D21}" sibTransId="{D7F22C79-77CD-4F45-8920-70D7DFBE384D}"/>
    <dgm:cxn modelId="{ECB183F6-B847-4D36-9CFC-C929D082DE75}" type="presOf" srcId="{093DEE9D-C97C-42EC-822D-3644D8476BB5}" destId="{38DF47C4-7A80-4242-BCA9-D37F2AD87E8B}" srcOrd="0" destOrd="0" presId="urn:microsoft.com/office/officeart/2005/8/layout/cycle6"/>
    <dgm:cxn modelId="{48D8AAF9-C0DF-451C-BE26-CD5E340E457B}" type="presOf" srcId="{4C1D4718-48CF-47B2-A5ED-FBD17EDB3E9A}" destId="{3B99ADE7-D423-41E4-A26E-6E5E3CB1023A}" srcOrd="0" destOrd="0" presId="urn:microsoft.com/office/officeart/2005/8/layout/cycle6"/>
    <dgm:cxn modelId="{999117FD-F7B8-4051-B9CD-2E9BAA647E94}" type="presOf" srcId="{7737B491-3B87-4976-A574-71E78265EB6F}" destId="{4C88D81D-CC87-4A24-9A2B-EA04E37DA975}" srcOrd="0" destOrd="0" presId="urn:microsoft.com/office/officeart/2005/8/layout/cycle6"/>
    <dgm:cxn modelId="{653D92D9-E6DC-4A17-85F5-EF080D684D45}" type="presParOf" srcId="{E7947B5D-AA61-4BBB-8A83-7F0F55BB1CCD}" destId="{4C88D81D-CC87-4A24-9A2B-EA04E37DA975}" srcOrd="0" destOrd="0" presId="urn:microsoft.com/office/officeart/2005/8/layout/cycle6"/>
    <dgm:cxn modelId="{12436A89-F524-4FC7-9CAD-F8DA224CD7E3}" type="presParOf" srcId="{E7947B5D-AA61-4BBB-8A83-7F0F55BB1CCD}" destId="{C044CFF3-E054-4754-8145-2B6B7196C15F}" srcOrd="1" destOrd="0" presId="urn:microsoft.com/office/officeart/2005/8/layout/cycle6"/>
    <dgm:cxn modelId="{2FFFA5C5-FE21-4E11-AF77-6AC09DDE50A9}" type="presParOf" srcId="{E7947B5D-AA61-4BBB-8A83-7F0F55BB1CCD}" destId="{2BA9FC3E-A496-4597-9167-D777D90F1BB9}" srcOrd="2" destOrd="0" presId="urn:microsoft.com/office/officeart/2005/8/layout/cycle6"/>
    <dgm:cxn modelId="{9AAE24BB-1276-4E89-B782-A07AAEE230A5}" type="presParOf" srcId="{E7947B5D-AA61-4BBB-8A83-7F0F55BB1CCD}" destId="{38DF47C4-7A80-4242-BCA9-D37F2AD87E8B}" srcOrd="3" destOrd="0" presId="urn:microsoft.com/office/officeart/2005/8/layout/cycle6"/>
    <dgm:cxn modelId="{EE532348-EEF5-4289-AA08-B6B96360FA9C}" type="presParOf" srcId="{E7947B5D-AA61-4BBB-8A83-7F0F55BB1CCD}" destId="{DF876490-FB79-4440-8226-15D0D0A729E2}" srcOrd="4" destOrd="0" presId="urn:microsoft.com/office/officeart/2005/8/layout/cycle6"/>
    <dgm:cxn modelId="{0A8B9AD8-1B15-4E58-829A-302E559E2392}" type="presParOf" srcId="{E7947B5D-AA61-4BBB-8A83-7F0F55BB1CCD}" destId="{EEFDC709-7926-4782-96C2-52251765CE20}" srcOrd="5" destOrd="0" presId="urn:microsoft.com/office/officeart/2005/8/layout/cycle6"/>
    <dgm:cxn modelId="{5A83E0C8-1B49-45CB-8B9C-4EB2A32BB8AE}" type="presParOf" srcId="{E7947B5D-AA61-4BBB-8A83-7F0F55BB1CCD}" destId="{6A3CB243-1ACA-4E03-BB4B-5E3FBBC43BAA}" srcOrd="6" destOrd="0" presId="urn:microsoft.com/office/officeart/2005/8/layout/cycle6"/>
    <dgm:cxn modelId="{9692ACC5-2E62-4E30-AB94-118776CD5188}" type="presParOf" srcId="{E7947B5D-AA61-4BBB-8A83-7F0F55BB1CCD}" destId="{76D2CA9E-3A0C-47AF-AB93-784C0CD2020A}" srcOrd="7" destOrd="0" presId="urn:microsoft.com/office/officeart/2005/8/layout/cycle6"/>
    <dgm:cxn modelId="{4F9E7526-D5E7-49F5-B004-03FA074FC80A}" type="presParOf" srcId="{E7947B5D-AA61-4BBB-8A83-7F0F55BB1CCD}" destId="{B7C1FD50-0262-46E5-8E4C-73793503D68B}" srcOrd="8" destOrd="0" presId="urn:microsoft.com/office/officeart/2005/8/layout/cycle6"/>
    <dgm:cxn modelId="{9E3B75E5-33E2-4A13-9241-A35E024DEDA4}" type="presParOf" srcId="{E7947B5D-AA61-4BBB-8A83-7F0F55BB1CCD}" destId="{220DD992-F670-4180-A394-E3CE5C9A5987}" srcOrd="9" destOrd="0" presId="urn:microsoft.com/office/officeart/2005/8/layout/cycle6"/>
    <dgm:cxn modelId="{478EE482-904C-4761-A86F-B822BCE67EA2}" type="presParOf" srcId="{E7947B5D-AA61-4BBB-8A83-7F0F55BB1CCD}" destId="{D174D45A-700F-4A98-812E-8C8866C9F752}" srcOrd="10" destOrd="0" presId="urn:microsoft.com/office/officeart/2005/8/layout/cycle6"/>
    <dgm:cxn modelId="{71C813BF-A753-4A62-B45F-A5BE84D02949}" type="presParOf" srcId="{E7947B5D-AA61-4BBB-8A83-7F0F55BB1CCD}" destId="{89B874FB-2C6B-43D9-B3A9-8C01ADAF8285}" srcOrd="11" destOrd="0" presId="urn:microsoft.com/office/officeart/2005/8/layout/cycle6"/>
    <dgm:cxn modelId="{A1832B40-A83A-49EB-A62A-0AA37E4A8962}" type="presParOf" srcId="{E7947B5D-AA61-4BBB-8A83-7F0F55BB1CCD}" destId="{AAEC55D6-7472-4452-8A53-EAB5C698F198}" srcOrd="12" destOrd="0" presId="urn:microsoft.com/office/officeart/2005/8/layout/cycle6"/>
    <dgm:cxn modelId="{5ABEC143-55BF-4998-9380-417089D8FE1A}" type="presParOf" srcId="{E7947B5D-AA61-4BBB-8A83-7F0F55BB1CCD}" destId="{8ADD2295-B115-4A1F-974D-8181F50736DC}" srcOrd="13" destOrd="0" presId="urn:microsoft.com/office/officeart/2005/8/layout/cycle6"/>
    <dgm:cxn modelId="{B75780F1-91ED-40BB-ACAF-EF15A9A2F545}" type="presParOf" srcId="{E7947B5D-AA61-4BBB-8A83-7F0F55BB1CCD}" destId="{36900F4E-09A3-41C3-8281-F178FDF33617}" srcOrd="14" destOrd="0" presId="urn:microsoft.com/office/officeart/2005/8/layout/cycle6"/>
    <dgm:cxn modelId="{480EBFD3-B36F-4B89-8509-1DD111ABF483}" type="presParOf" srcId="{E7947B5D-AA61-4BBB-8A83-7F0F55BB1CCD}" destId="{1CD13DED-4C44-41B5-86B0-6AB21872F2D4}" srcOrd="15" destOrd="0" presId="urn:microsoft.com/office/officeart/2005/8/layout/cycle6"/>
    <dgm:cxn modelId="{224CBEE6-3B30-43AC-9EBC-600858B9F14D}" type="presParOf" srcId="{E7947B5D-AA61-4BBB-8A83-7F0F55BB1CCD}" destId="{B1C5A55F-4B7F-4593-8567-9FE3A280B70F}" srcOrd="16" destOrd="0" presId="urn:microsoft.com/office/officeart/2005/8/layout/cycle6"/>
    <dgm:cxn modelId="{036F008F-83F1-4CCC-9C38-D40145482F71}" type="presParOf" srcId="{E7947B5D-AA61-4BBB-8A83-7F0F55BB1CCD}" destId="{3B99ADE7-D423-41E4-A26E-6E5E3CB1023A}" srcOrd="17" destOrd="0" presId="urn:microsoft.com/office/officeart/2005/8/layout/cycle6"/>
    <dgm:cxn modelId="{3E31849D-37CE-44F2-B27E-91397F84FD33}" type="presParOf" srcId="{E7947B5D-AA61-4BBB-8A83-7F0F55BB1CCD}" destId="{0F32EFB4-E80A-46CE-B40A-36BC462646DD}" srcOrd="18" destOrd="0" presId="urn:microsoft.com/office/officeart/2005/8/layout/cycle6"/>
    <dgm:cxn modelId="{ADA47F23-4C77-4AF4-9A4B-2F271AC7BD84}" type="presParOf" srcId="{E7947B5D-AA61-4BBB-8A83-7F0F55BB1CCD}" destId="{F9B4EB59-3533-4172-916D-6233AC8F625B}" srcOrd="19" destOrd="0" presId="urn:microsoft.com/office/officeart/2005/8/layout/cycle6"/>
    <dgm:cxn modelId="{5FA3CDDE-3203-4D65-AE2F-1081FC6B1C8D}" type="presParOf" srcId="{E7947B5D-AA61-4BBB-8A83-7F0F55BB1CCD}" destId="{164B6916-E545-4D0B-9522-29BFBC20251A}" srcOrd="2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98D342-AE1C-4243-9E63-02B6A40793FA}"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78DACD55-D53D-484F-AE84-802B71331059}">
      <dgm:prSet/>
      <dgm:spPr/>
      <dgm:t>
        <a:bodyPr/>
        <a:lstStyle/>
        <a:p>
          <a:r>
            <a:rPr lang="en-US" dirty="0"/>
            <a:t>List of billable services</a:t>
          </a:r>
        </a:p>
      </dgm:t>
    </dgm:pt>
    <dgm:pt modelId="{EEDA57AA-5F3C-4781-9BDB-A2798C32A539}" type="parTrans" cxnId="{759BC5C6-9206-4E51-BBF1-B7FAF86C0182}">
      <dgm:prSet/>
      <dgm:spPr/>
      <dgm:t>
        <a:bodyPr/>
        <a:lstStyle/>
        <a:p>
          <a:endParaRPr lang="en-US"/>
        </a:p>
      </dgm:t>
    </dgm:pt>
    <dgm:pt modelId="{C794696D-C8FD-445E-AA2A-4A4F735588CF}" type="sibTrans" cxnId="{759BC5C6-9206-4E51-BBF1-B7FAF86C0182}">
      <dgm:prSet/>
      <dgm:spPr/>
      <dgm:t>
        <a:bodyPr/>
        <a:lstStyle/>
        <a:p>
          <a:endParaRPr lang="en-US"/>
        </a:p>
      </dgm:t>
    </dgm:pt>
    <dgm:pt modelId="{F3F36AF6-8FCE-423D-A813-E395BCD060EA}">
      <dgm:prSet/>
      <dgm:spPr/>
      <dgm:t>
        <a:bodyPr/>
        <a:lstStyle/>
        <a:p>
          <a:r>
            <a:rPr lang="en-US"/>
            <a:t>Number of Elders being served (in each category) &amp; How often (daily, weekly, monthly)</a:t>
          </a:r>
        </a:p>
      </dgm:t>
    </dgm:pt>
    <dgm:pt modelId="{3DBCC4D5-DC32-431C-B89F-BC3529E46A6A}" type="parTrans" cxnId="{7F2A885B-85FE-4546-B0E5-8F282B373F9D}">
      <dgm:prSet/>
      <dgm:spPr/>
      <dgm:t>
        <a:bodyPr/>
        <a:lstStyle/>
        <a:p>
          <a:endParaRPr lang="en-US"/>
        </a:p>
      </dgm:t>
    </dgm:pt>
    <dgm:pt modelId="{6E0383C1-7D80-47BE-A864-B6ACD0F95B40}" type="sibTrans" cxnId="{7F2A885B-85FE-4546-B0E5-8F282B373F9D}">
      <dgm:prSet/>
      <dgm:spPr/>
      <dgm:t>
        <a:bodyPr/>
        <a:lstStyle/>
        <a:p>
          <a:endParaRPr lang="en-US"/>
        </a:p>
      </dgm:t>
    </dgm:pt>
    <dgm:pt modelId="{2D25F7B2-198A-4975-8836-3281C9F857F2}">
      <dgm:prSet/>
      <dgm:spPr/>
      <dgm:t>
        <a:bodyPr/>
        <a:lstStyle/>
        <a:p>
          <a:r>
            <a:rPr lang="en-US"/>
            <a:t>Number of staff to perform service &amp; their cost (salary, benefits,  etc…)</a:t>
          </a:r>
        </a:p>
      </dgm:t>
    </dgm:pt>
    <dgm:pt modelId="{E3A30C80-A02D-499A-9553-4867AACFDA73}" type="parTrans" cxnId="{32C377C2-931B-43F0-A4A3-8FAF2F4AC91E}">
      <dgm:prSet/>
      <dgm:spPr/>
      <dgm:t>
        <a:bodyPr/>
        <a:lstStyle/>
        <a:p>
          <a:endParaRPr lang="en-US"/>
        </a:p>
      </dgm:t>
    </dgm:pt>
    <dgm:pt modelId="{952BD96F-AE7D-4CBF-8F98-A993B6E00C1E}" type="sibTrans" cxnId="{32C377C2-931B-43F0-A4A3-8FAF2F4AC91E}">
      <dgm:prSet/>
      <dgm:spPr/>
      <dgm:t>
        <a:bodyPr/>
        <a:lstStyle/>
        <a:p>
          <a:endParaRPr lang="en-US"/>
        </a:p>
      </dgm:t>
    </dgm:pt>
    <dgm:pt modelId="{B561BEA2-5B8B-4B95-9BE9-1921F606BF48}">
      <dgm:prSet/>
      <dgm:spPr/>
      <dgm:t>
        <a:bodyPr/>
        <a:lstStyle/>
        <a:p>
          <a:r>
            <a:rPr lang="en-US"/>
            <a:t>Additional costs (office space, utilities, transportation costs)</a:t>
          </a:r>
        </a:p>
      </dgm:t>
    </dgm:pt>
    <dgm:pt modelId="{A0F596FA-58C8-49A8-A6E0-2872150CE013}" type="parTrans" cxnId="{D5F5B8D7-26EA-4EA0-8989-D8D81287D3E0}">
      <dgm:prSet/>
      <dgm:spPr/>
      <dgm:t>
        <a:bodyPr/>
        <a:lstStyle/>
        <a:p>
          <a:endParaRPr lang="en-US"/>
        </a:p>
      </dgm:t>
    </dgm:pt>
    <dgm:pt modelId="{76449B15-13AF-4591-A1DF-16D45F2BF522}" type="sibTrans" cxnId="{D5F5B8D7-26EA-4EA0-8989-D8D81287D3E0}">
      <dgm:prSet/>
      <dgm:spPr/>
      <dgm:t>
        <a:bodyPr/>
        <a:lstStyle/>
        <a:p>
          <a:endParaRPr lang="en-US"/>
        </a:p>
      </dgm:t>
    </dgm:pt>
    <dgm:pt modelId="{DF196B53-4085-4F70-88FC-19F51A78C9A2}" type="pres">
      <dgm:prSet presAssocID="{5898D342-AE1C-4243-9E63-02B6A40793FA}" presName="linear" presStyleCnt="0">
        <dgm:presLayoutVars>
          <dgm:animLvl val="lvl"/>
          <dgm:resizeHandles val="exact"/>
        </dgm:presLayoutVars>
      </dgm:prSet>
      <dgm:spPr/>
    </dgm:pt>
    <dgm:pt modelId="{3AE4402C-562C-44D0-B9CE-3AD4A4389ABD}" type="pres">
      <dgm:prSet presAssocID="{78DACD55-D53D-484F-AE84-802B71331059}" presName="parentText" presStyleLbl="node1" presStyleIdx="0" presStyleCnt="4">
        <dgm:presLayoutVars>
          <dgm:chMax val="0"/>
          <dgm:bulletEnabled val="1"/>
        </dgm:presLayoutVars>
      </dgm:prSet>
      <dgm:spPr/>
    </dgm:pt>
    <dgm:pt modelId="{54A192C3-0ECF-4E8A-BE74-301D8F8A2694}" type="pres">
      <dgm:prSet presAssocID="{C794696D-C8FD-445E-AA2A-4A4F735588CF}" presName="spacer" presStyleCnt="0"/>
      <dgm:spPr/>
    </dgm:pt>
    <dgm:pt modelId="{3A97D27E-E052-419A-B71D-FBAA04DCAB32}" type="pres">
      <dgm:prSet presAssocID="{F3F36AF6-8FCE-423D-A813-E395BCD060EA}" presName="parentText" presStyleLbl="node1" presStyleIdx="1" presStyleCnt="4">
        <dgm:presLayoutVars>
          <dgm:chMax val="0"/>
          <dgm:bulletEnabled val="1"/>
        </dgm:presLayoutVars>
      </dgm:prSet>
      <dgm:spPr/>
    </dgm:pt>
    <dgm:pt modelId="{590A7583-BBB0-4B33-8A1A-4EB80FF3BB75}" type="pres">
      <dgm:prSet presAssocID="{6E0383C1-7D80-47BE-A864-B6ACD0F95B40}" presName="spacer" presStyleCnt="0"/>
      <dgm:spPr/>
    </dgm:pt>
    <dgm:pt modelId="{6744A733-5D49-4DB6-87AF-DFCDFB884494}" type="pres">
      <dgm:prSet presAssocID="{2D25F7B2-198A-4975-8836-3281C9F857F2}" presName="parentText" presStyleLbl="node1" presStyleIdx="2" presStyleCnt="4">
        <dgm:presLayoutVars>
          <dgm:chMax val="0"/>
          <dgm:bulletEnabled val="1"/>
        </dgm:presLayoutVars>
      </dgm:prSet>
      <dgm:spPr/>
    </dgm:pt>
    <dgm:pt modelId="{FB842928-6747-4DB2-85C4-732AFCF4BCEE}" type="pres">
      <dgm:prSet presAssocID="{952BD96F-AE7D-4CBF-8F98-A993B6E00C1E}" presName="spacer" presStyleCnt="0"/>
      <dgm:spPr/>
    </dgm:pt>
    <dgm:pt modelId="{627FCA2D-1EE6-4379-BCB7-50597046FB86}" type="pres">
      <dgm:prSet presAssocID="{B561BEA2-5B8B-4B95-9BE9-1921F606BF48}" presName="parentText" presStyleLbl="node1" presStyleIdx="3" presStyleCnt="4">
        <dgm:presLayoutVars>
          <dgm:chMax val="0"/>
          <dgm:bulletEnabled val="1"/>
        </dgm:presLayoutVars>
      </dgm:prSet>
      <dgm:spPr/>
    </dgm:pt>
  </dgm:ptLst>
  <dgm:cxnLst>
    <dgm:cxn modelId="{223FA33E-ACC1-4681-B00E-617142B1734F}" type="presOf" srcId="{B561BEA2-5B8B-4B95-9BE9-1921F606BF48}" destId="{627FCA2D-1EE6-4379-BCB7-50597046FB86}" srcOrd="0" destOrd="0" presId="urn:microsoft.com/office/officeart/2005/8/layout/vList2"/>
    <dgm:cxn modelId="{7F2A885B-85FE-4546-B0E5-8F282B373F9D}" srcId="{5898D342-AE1C-4243-9E63-02B6A40793FA}" destId="{F3F36AF6-8FCE-423D-A813-E395BCD060EA}" srcOrd="1" destOrd="0" parTransId="{3DBCC4D5-DC32-431C-B89F-BC3529E46A6A}" sibTransId="{6E0383C1-7D80-47BE-A864-B6ACD0F95B40}"/>
    <dgm:cxn modelId="{974DC35C-9CC7-4ED4-B656-53836DDE0BBD}" type="presOf" srcId="{5898D342-AE1C-4243-9E63-02B6A40793FA}" destId="{DF196B53-4085-4F70-88FC-19F51A78C9A2}" srcOrd="0" destOrd="0" presId="urn:microsoft.com/office/officeart/2005/8/layout/vList2"/>
    <dgm:cxn modelId="{FA3E9445-82DC-4FFB-947E-26A94CB5221A}" type="presOf" srcId="{2D25F7B2-198A-4975-8836-3281C9F857F2}" destId="{6744A733-5D49-4DB6-87AF-DFCDFB884494}" srcOrd="0" destOrd="0" presId="urn:microsoft.com/office/officeart/2005/8/layout/vList2"/>
    <dgm:cxn modelId="{10FCB965-D963-4B75-8CAB-0B301A2BD428}" type="presOf" srcId="{78DACD55-D53D-484F-AE84-802B71331059}" destId="{3AE4402C-562C-44D0-B9CE-3AD4A4389ABD}" srcOrd="0" destOrd="0" presId="urn:microsoft.com/office/officeart/2005/8/layout/vList2"/>
    <dgm:cxn modelId="{32C377C2-931B-43F0-A4A3-8FAF2F4AC91E}" srcId="{5898D342-AE1C-4243-9E63-02B6A40793FA}" destId="{2D25F7B2-198A-4975-8836-3281C9F857F2}" srcOrd="2" destOrd="0" parTransId="{E3A30C80-A02D-499A-9553-4867AACFDA73}" sibTransId="{952BD96F-AE7D-4CBF-8F98-A993B6E00C1E}"/>
    <dgm:cxn modelId="{759BC5C6-9206-4E51-BBF1-B7FAF86C0182}" srcId="{5898D342-AE1C-4243-9E63-02B6A40793FA}" destId="{78DACD55-D53D-484F-AE84-802B71331059}" srcOrd="0" destOrd="0" parTransId="{EEDA57AA-5F3C-4781-9BDB-A2798C32A539}" sibTransId="{C794696D-C8FD-445E-AA2A-4A4F735588CF}"/>
    <dgm:cxn modelId="{D5F5B8D7-26EA-4EA0-8989-D8D81287D3E0}" srcId="{5898D342-AE1C-4243-9E63-02B6A40793FA}" destId="{B561BEA2-5B8B-4B95-9BE9-1921F606BF48}" srcOrd="3" destOrd="0" parTransId="{A0F596FA-58C8-49A8-A6E0-2872150CE013}" sibTransId="{76449B15-13AF-4591-A1DF-16D45F2BF522}"/>
    <dgm:cxn modelId="{3D229BDB-FC72-4717-9537-6F0981BEEC08}" type="presOf" srcId="{F3F36AF6-8FCE-423D-A813-E395BCD060EA}" destId="{3A97D27E-E052-419A-B71D-FBAA04DCAB32}" srcOrd="0" destOrd="0" presId="urn:microsoft.com/office/officeart/2005/8/layout/vList2"/>
    <dgm:cxn modelId="{395F6447-5243-48CB-BAFD-73EB25900189}" type="presParOf" srcId="{DF196B53-4085-4F70-88FC-19F51A78C9A2}" destId="{3AE4402C-562C-44D0-B9CE-3AD4A4389ABD}" srcOrd="0" destOrd="0" presId="urn:microsoft.com/office/officeart/2005/8/layout/vList2"/>
    <dgm:cxn modelId="{6E72E16C-CF9F-4A65-B920-591CD9CC2B6E}" type="presParOf" srcId="{DF196B53-4085-4F70-88FC-19F51A78C9A2}" destId="{54A192C3-0ECF-4E8A-BE74-301D8F8A2694}" srcOrd="1" destOrd="0" presId="urn:microsoft.com/office/officeart/2005/8/layout/vList2"/>
    <dgm:cxn modelId="{164CCC35-4053-4E95-8175-1ACE56DE020A}" type="presParOf" srcId="{DF196B53-4085-4F70-88FC-19F51A78C9A2}" destId="{3A97D27E-E052-419A-B71D-FBAA04DCAB32}" srcOrd="2" destOrd="0" presId="urn:microsoft.com/office/officeart/2005/8/layout/vList2"/>
    <dgm:cxn modelId="{C9CC3E92-C31F-4C90-AB53-0A6B8F846377}" type="presParOf" srcId="{DF196B53-4085-4F70-88FC-19F51A78C9A2}" destId="{590A7583-BBB0-4B33-8A1A-4EB80FF3BB75}" srcOrd="3" destOrd="0" presId="urn:microsoft.com/office/officeart/2005/8/layout/vList2"/>
    <dgm:cxn modelId="{B8F6CD78-97F7-455A-A957-14F62173F176}" type="presParOf" srcId="{DF196B53-4085-4F70-88FC-19F51A78C9A2}" destId="{6744A733-5D49-4DB6-87AF-DFCDFB884494}" srcOrd="4" destOrd="0" presId="urn:microsoft.com/office/officeart/2005/8/layout/vList2"/>
    <dgm:cxn modelId="{B2ADFD63-1FA9-4390-9C5F-E50A411EE1F3}" type="presParOf" srcId="{DF196B53-4085-4F70-88FC-19F51A78C9A2}" destId="{FB842928-6747-4DB2-85C4-732AFCF4BCEE}" srcOrd="5" destOrd="0" presId="urn:microsoft.com/office/officeart/2005/8/layout/vList2"/>
    <dgm:cxn modelId="{52412F3F-85B8-4BBC-B164-DC686CE5198E}" type="presParOf" srcId="{DF196B53-4085-4F70-88FC-19F51A78C9A2}" destId="{627FCA2D-1EE6-4379-BCB7-50597046FB8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07BB926-F31B-4D00-9EB8-56085C7F3938}" type="doc">
      <dgm:prSet loTypeId="urn:microsoft.com/office/officeart/2005/8/layout/process2" loCatId="process" qsTypeId="urn:microsoft.com/office/officeart/2005/8/quickstyle/simple4" qsCatId="simple" csTypeId="urn:microsoft.com/office/officeart/2005/8/colors/colorful1" csCatId="colorful" phldr="1"/>
      <dgm:spPr/>
      <dgm:t>
        <a:bodyPr/>
        <a:lstStyle/>
        <a:p>
          <a:endParaRPr lang="en-US"/>
        </a:p>
      </dgm:t>
    </dgm:pt>
    <dgm:pt modelId="{D786F912-398C-43C2-AF6D-23D9D7813098}">
      <dgm:prSet/>
      <dgm:spPr/>
      <dgm:t>
        <a:bodyPr/>
        <a:lstStyle/>
        <a:p>
          <a:r>
            <a:rPr lang="en-US" b="1" dirty="0"/>
            <a:t>Use the No Wrong Door approach to enrollment </a:t>
          </a:r>
          <a:endParaRPr lang="en-US" dirty="0"/>
        </a:p>
      </dgm:t>
    </dgm:pt>
    <dgm:pt modelId="{263127ED-0EC3-4CB9-9505-D4D7C62C96B9}" type="parTrans" cxnId="{4ECA5C3D-384C-447F-A748-7495C6AD3DBF}">
      <dgm:prSet/>
      <dgm:spPr/>
      <dgm:t>
        <a:bodyPr/>
        <a:lstStyle/>
        <a:p>
          <a:endParaRPr lang="en-US"/>
        </a:p>
      </dgm:t>
    </dgm:pt>
    <dgm:pt modelId="{A0B0BB0F-8823-4B62-8914-9D03EB7732E2}" type="sibTrans" cxnId="{4ECA5C3D-384C-447F-A748-7495C6AD3DBF}">
      <dgm:prSet/>
      <dgm:spPr/>
      <dgm:t>
        <a:bodyPr/>
        <a:lstStyle/>
        <a:p>
          <a:endParaRPr lang="en-US"/>
        </a:p>
      </dgm:t>
    </dgm:pt>
    <dgm:pt modelId="{DBE8CE65-F9B7-4835-8E95-00CA868370A2}">
      <dgm:prSet/>
      <dgm:spPr/>
      <dgm:t>
        <a:bodyPr/>
        <a:lstStyle/>
        <a:p>
          <a:r>
            <a:rPr lang="en-US" b="1"/>
            <a:t>Plan for how you will manage/help Elders and their families through functional screening </a:t>
          </a:r>
          <a:endParaRPr lang="en-US"/>
        </a:p>
      </dgm:t>
    </dgm:pt>
    <dgm:pt modelId="{872F780E-7B5B-4608-8DFB-46C7C63432BD}" type="parTrans" cxnId="{DDC57B6C-DD70-429C-8852-E47801C1BD9D}">
      <dgm:prSet/>
      <dgm:spPr/>
      <dgm:t>
        <a:bodyPr/>
        <a:lstStyle/>
        <a:p>
          <a:endParaRPr lang="en-US"/>
        </a:p>
      </dgm:t>
    </dgm:pt>
    <dgm:pt modelId="{77890760-6E0A-4206-966E-8CCA1B1D92E9}" type="sibTrans" cxnId="{DDC57B6C-DD70-429C-8852-E47801C1BD9D}">
      <dgm:prSet/>
      <dgm:spPr/>
      <dgm:t>
        <a:bodyPr/>
        <a:lstStyle/>
        <a:p>
          <a:endParaRPr lang="en-US"/>
        </a:p>
      </dgm:t>
    </dgm:pt>
    <dgm:pt modelId="{495222D2-8436-478D-A701-BBFF340B8E7A}">
      <dgm:prSet/>
      <dgm:spPr/>
      <dgm:t>
        <a:bodyPr/>
        <a:lstStyle/>
        <a:p>
          <a:r>
            <a:rPr lang="en-US" b="1" dirty="0"/>
            <a:t>Discuss Elder enrollment with Leadership </a:t>
          </a:r>
        </a:p>
        <a:p>
          <a:endParaRPr lang="en-US" dirty="0"/>
        </a:p>
      </dgm:t>
    </dgm:pt>
    <dgm:pt modelId="{FB53EBDB-0AA2-4837-B938-9A57DF3C5A1F}" type="parTrans" cxnId="{9940439D-D6A1-4BFE-8992-9BB17D5D6B7D}">
      <dgm:prSet/>
      <dgm:spPr/>
      <dgm:t>
        <a:bodyPr/>
        <a:lstStyle/>
        <a:p>
          <a:endParaRPr lang="en-US"/>
        </a:p>
      </dgm:t>
    </dgm:pt>
    <dgm:pt modelId="{F7832449-D87E-4B45-935D-19646533369C}" type="sibTrans" cxnId="{9940439D-D6A1-4BFE-8992-9BB17D5D6B7D}">
      <dgm:prSet/>
      <dgm:spPr/>
      <dgm:t>
        <a:bodyPr/>
        <a:lstStyle/>
        <a:p>
          <a:endParaRPr lang="en-US"/>
        </a:p>
      </dgm:t>
    </dgm:pt>
    <dgm:pt modelId="{63B022D5-6EF7-4EDA-AA88-25EDF3EF378A}">
      <dgm:prSet/>
      <dgm:spPr/>
      <dgm:t>
        <a:bodyPr/>
        <a:lstStyle/>
        <a:p>
          <a:r>
            <a:rPr lang="en-US" dirty="0"/>
            <a:t>Hold listening session to educate staff and community members about Medicaid programs</a:t>
          </a:r>
        </a:p>
      </dgm:t>
    </dgm:pt>
    <dgm:pt modelId="{9E573F9B-AEBC-45EE-A471-618BAA031BE9}" type="parTrans" cxnId="{3491396B-B1D5-44D3-AE54-3391EDFC1601}">
      <dgm:prSet/>
      <dgm:spPr/>
      <dgm:t>
        <a:bodyPr/>
        <a:lstStyle/>
        <a:p>
          <a:endParaRPr lang="en-US"/>
        </a:p>
      </dgm:t>
    </dgm:pt>
    <dgm:pt modelId="{53F41413-165A-4632-9D69-5B253453DA97}" type="sibTrans" cxnId="{3491396B-B1D5-44D3-AE54-3391EDFC1601}">
      <dgm:prSet/>
      <dgm:spPr/>
      <dgm:t>
        <a:bodyPr/>
        <a:lstStyle/>
        <a:p>
          <a:endParaRPr lang="en-US"/>
        </a:p>
      </dgm:t>
    </dgm:pt>
    <dgm:pt modelId="{19BC04A1-EB44-4CEE-9ECB-D0CC9557E9EB}" type="pres">
      <dgm:prSet presAssocID="{C07BB926-F31B-4D00-9EB8-56085C7F3938}" presName="linearFlow" presStyleCnt="0">
        <dgm:presLayoutVars>
          <dgm:resizeHandles val="exact"/>
        </dgm:presLayoutVars>
      </dgm:prSet>
      <dgm:spPr/>
    </dgm:pt>
    <dgm:pt modelId="{2AB1EE10-C747-4E15-A908-EE46249A29D2}" type="pres">
      <dgm:prSet presAssocID="{D786F912-398C-43C2-AF6D-23D9D7813098}" presName="node" presStyleLbl="node1" presStyleIdx="0" presStyleCnt="4">
        <dgm:presLayoutVars>
          <dgm:bulletEnabled val="1"/>
        </dgm:presLayoutVars>
      </dgm:prSet>
      <dgm:spPr/>
    </dgm:pt>
    <dgm:pt modelId="{63EECAB4-A9F6-412A-81C3-9ED8BB668CD2}" type="pres">
      <dgm:prSet presAssocID="{A0B0BB0F-8823-4B62-8914-9D03EB7732E2}" presName="sibTrans" presStyleLbl="sibTrans2D1" presStyleIdx="0" presStyleCnt="3"/>
      <dgm:spPr/>
    </dgm:pt>
    <dgm:pt modelId="{81380423-CF8E-4385-B7F1-3921328CF6DF}" type="pres">
      <dgm:prSet presAssocID="{A0B0BB0F-8823-4B62-8914-9D03EB7732E2}" presName="connectorText" presStyleLbl="sibTrans2D1" presStyleIdx="0" presStyleCnt="3"/>
      <dgm:spPr/>
    </dgm:pt>
    <dgm:pt modelId="{0965B978-19AF-430B-8FE9-0F66A1ABB169}" type="pres">
      <dgm:prSet presAssocID="{DBE8CE65-F9B7-4835-8E95-00CA868370A2}" presName="node" presStyleLbl="node1" presStyleIdx="1" presStyleCnt="4">
        <dgm:presLayoutVars>
          <dgm:bulletEnabled val="1"/>
        </dgm:presLayoutVars>
      </dgm:prSet>
      <dgm:spPr/>
    </dgm:pt>
    <dgm:pt modelId="{9A358A75-AFD8-459E-AC4C-668A68A0F5AB}" type="pres">
      <dgm:prSet presAssocID="{77890760-6E0A-4206-966E-8CCA1B1D92E9}" presName="sibTrans" presStyleLbl="sibTrans2D1" presStyleIdx="1" presStyleCnt="3"/>
      <dgm:spPr/>
    </dgm:pt>
    <dgm:pt modelId="{C0B3250C-C488-4FE4-9073-4BAD2B0A713D}" type="pres">
      <dgm:prSet presAssocID="{77890760-6E0A-4206-966E-8CCA1B1D92E9}" presName="connectorText" presStyleLbl="sibTrans2D1" presStyleIdx="1" presStyleCnt="3"/>
      <dgm:spPr/>
    </dgm:pt>
    <dgm:pt modelId="{7262453F-EF2F-4429-A29B-D37DAF36F4B3}" type="pres">
      <dgm:prSet presAssocID="{495222D2-8436-478D-A701-BBFF340B8E7A}" presName="node" presStyleLbl="node1" presStyleIdx="2" presStyleCnt="4">
        <dgm:presLayoutVars>
          <dgm:bulletEnabled val="1"/>
        </dgm:presLayoutVars>
      </dgm:prSet>
      <dgm:spPr/>
    </dgm:pt>
    <dgm:pt modelId="{B072116F-E448-4340-9886-4E087DDBD397}" type="pres">
      <dgm:prSet presAssocID="{F7832449-D87E-4B45-935D-19646533369C}" presName="sibTrans" presStyleLbl="sibTrans2D1" presStyleIdx="2" presStyleCnt="3"/>
      <dgm:spPr/>
    </dgm:pt>
    <dgm:pt modelId="{6A60DB0B-D9BA-4CB4-8DAB-1E97199F13D1}" type="pres">
      <dgm:prSet presAssocID="{F7832449-D87E-4B45-935D-19646533369C}" presName="connectorText" presStyleLbl="sibTrans2D1" presStyleIdx="2" presStyleCnt="3"/>
      <dgm:spPr/>
    </dgm:pt>
    <dgm:pt modelId="{C7541270-4677-4765-A81B-7E694DDBE026}" type="pres">
      <dgm:prSet presAssocID="{63B022D5-6EF7-4EDA-AA88-25EDF3EF378A}" presName="node" presStyleLbl="node1" presStyleIdx="3" presStyleCnt="4">
        <dgm:presLayoutVars>
          <dgm:bulletEnabled val="1"/>
        </dgm:presLayoutVars>
      </dgm:prSet>
      <dgm:spPr/>
    </dgm:pt>
  </dgm:ptLst>
  <dgm:cxnLst>
    <dgm:cxn modelId="{3AE8130E-98E3-432B-AA16-A14925EFCB99}" type="presOf" srcId="{F7832449-D87E-4B45-935D-19646533369C}" destId="{6A60DB0B-D9BA-4CB4-8DAB-1E97199F13D1}" srcOrd="1" destOrd="0" presId="urn:microsoft.com/office/officeart/2005/8/layout/process2"/>
    <dgm:cxn modelId="{4ECA5C3D-384C-447F-A748-7495C6AD3DBF}" srcId="{C07BB926-F31B-4D00-9EB8-56085C7F3938}" destId="{D786F912-398C-43C2-AF6D-23D9D7813098}" srcOrd="0" destOrd="0" parTransId="{263127ED-0EC3-4CB9-9505-D4D7C62C96B9}" sibTransId="{A0B0BB0F-8823-4B62-8914-9D03EB7732E2}"/>
    <dgm:cxn modelId="{D37FB661-6D13-40F2-9DA5-6B4C40843AC6}" type="presOf" srcId="{A0B0BB0F-8823-4B62-8914-9D03EB7732E2}" destId="{81380423-CF8E-4385-B7F1-3921328CF6DF}" srcOrd="1" destOrd="0" presId="urn:microsoft.com/office/officeart/2005/8/layout/process2"/>
    <dgm:cxn modelId="{3491396B-B1D5-44D3-AE54-3391EDFC1601}" srcId="{C07BB926-F31B-4D00-9EB8-56085C7F3938}" destId="{63B022D5-6EF7-4EDA-AA88-25EDF3EF378A}" srcOrd="3" destOrd="0" parTransId="{9E573F9B-AEBC-45EE-A471-618BAA031BE9}" sibTransId="{53F41413-165A-4632-9D69-5B253453DA97}"/>
    <dgm:cxn modelId="{DDC57B6C-DD70-429C-8852-E47801C1BD9D}" srcId="{C07BB926-F31B-4D00-9EB8-56085C7F3938}" destId="{DBE8CE65-F9B7-4835-8E95-00CA868370A2}" srcOrd="1" destOrd="0" parTransId="{872F780E-7B5B-4608-8DFB-46C7C63432BD}" sibTransId="{77890760-6E0A-4206-966E-8CCA1B1D92E9}"/>
    <dgm:cxn modelId="{C2B73E55-5E75-453E-BF5E-8D5FA0EABE91}" type="presOf" srcId="{F7832449-D87E-4B45-935D-19646533369C}" destId="{B072116F-E448-4340-9886-4E087DDBD397}" srcOrd="0" destOrd="0" presId="urn:microsoft.com/office/officeart/2005/8/layout/process2"/>
    <dgm:cxn modelId="{2FE1717F-23F2-4B80-BAED-B4EE250E56BA}" type="presOf" srcId="{495222D2-8436-478D-A701-BBFF340B8E7A}" destId="{7262453F-EF2F-4429-A29B-D37DAF36F4B3}" srcOrd="0" destOrd="0" presId="urn:microsoft.com/office/officeart/2005/8/layout/process2"/>
    <dgm:cxn modelId="{75C69992-4EC5-4785-B68B-EE480E86E77C}" type="presOf" srcId="{A0B0BB0F-8823-4B62-8914-9D03EB7732E2}" destId="{63EECAB4-A9F6-412A-81C3-9ED8BB668CD2}" srcOrd="0" destOrd="0" presId="urn:microsoft.com/office/officeart/2005/8/layout/process2"/>
    <dgm:cxn modelId="{9940439D-D6A1-4BFE-8992-9BB17D5D6B7D}" srcId="{C07BB926-F31B-4D00-9EB8-56085C7F3938}" destId="{495222D2-8436-478D-A701-BBFF340B8E7A}" srcOrd="2" destOrd="0" parTransId="{FB53EBDB-0AA2-4837-B938-9A57DF3C5A1F}" sibTransId="{F7832449-D87E-4B45-935D-19646533369C}"/>
    <dgm:cxn modelId="{07EB6FA0-896D-477A-B5A7-2F907C7E3615}" type="presOf" srcId="{C07BB926-F31B-4D00-9EB8-56085C7F3938}" destId="{19BC04A1-EB44-4CEE-9ECB-D0CC9557E9EB}" srcOrd="0" destOrd="0" presId="urn:microsoft.com/office/officeart/2005/8/layout/process2"/>
    <dgm:cxn modelId="{7405BFA6-7ABD-4772-AF2A-1F33B23D3F23}" type="presOf" srcId="{D786F912-398C-43C2-AF6D-23D9D7813098}" destId="{2AB1EE10-C747-4E15-A908-EE46249A29D2}" srcOrd="0" destOrd="0" presId="urn:microsoft.com/office/officeart/2005/8/layout/process2"/>
    <dgm:cxn modelId="{AFC963CB-518E-48FB-AF55-4A973D998596}" type="presOf" srcId="{77890760-6E0A-4206-966E-8CCA1B1D92E9}" destId="{C0B3250C-C488-4FE4-9073-4BAD2B0A713D}" srcOrd="1" destOrd="0" presId="urn:microsoft.com/office/officeart/2005/8/layout/process2"/>
    <dgm:cxn modelId="{4F9004DB-97CF-4EDA-92C8-64DACB5363D4}" type="presOf" srcId="{63B022D5-6EF7-4EDA-AA88-25EDF3EF378A}" destId="{C7541270-4677-4765-A81B-7E694DDBE026}" srcOrd="0" destOrd="0" presId="urn:microsoft.com/office/officeart/2005/8/layout/process2"/>
    <dgm:cxn modelId="{B6E41DDB-A26E-4580-9DBB-EC1C864CD76A}" type="presOf" srcId="{77890760-6E0A-4206-966E-8CCA1B1D92E9}" destId="{9A358A75-AFD8-459E-AC4C-668A68A0F5AB}" srcOrd="0" destOrd="0" presId="urn:microsoft.com/office/officeart/2005/8/layout/process2"/>
    <dgm:cxn modelId="{B8BBB4E3-F0C5-40B2-A246-1349668D17E3}" type="presOf" srcId="{DBE8CE65-F9B7-4835-8E95-00CA868370A2}" destId="{0965B978-19AF-430B-8FE9-0F66A1ABB169}" srcOrd="0" destOrd="0" presId="urn:microsoft.com/office/officeart/2005/8/layout/process2"/>
    <dgm:cxn modelId="{A0E7F423-7C0A-4E58-BD05-02E2E4EEDDFF}" type="presParOf" srcId="{19BC04A1-EB44-4CEE-9ECB-D0CC9557E9EB}" destId="{2AB1EE10-C747-4E15-A908-EE46249A29D2}" srcOrd="0" destOrd="0" presId="urn:microsoft.com/office/officeart/2005/8/layout/process2"/>
    <dgm:cxn modelId="{4DD91D5A-E585-4408-A917-9D878AB31F3D}" type="presParOf" srcId="{19BC04A1-EB44-4CEE-9ECB-D0CC9557E9EB}" destId="{63EECAB4-A9F6-412A-81C3-9ED8BB668CD2}" srcOrd="1" destOrd="0" presId="urn:microsoft.com/office/officeart/2005/8/layout/process2"/>
    <dgm:cxn modelId="{38F26321-9346-4F19-8625-34FD98C11227}" type="presParOf" srcId="{63EECAB4-A9F6-412A-81C3-9ED8BB668CD2}" destId="{81380423-CF8E-4385-B7F1-3921328CF6DF}" srcOrd="0" destOrd="0" presId="urn:microsoft.com/office/officeart/2005/8/layout/process2"/>
    <dgm:cxn modelId="{FA20F5DC-A160-403A-A003-203C67A4DB16}" type="presParOf" srcId="{19BC04A1-EB44-4CEE-9ECB-D0CC9557E9EB}" destId="{0965B978-19AF-430B-8FE9-0F66A1ABB169}" srcOrd="2" destOrd="0" presId="urn:microsoft.com/office/officeart/2005/8/layout/process2"/>
    <dgm:cxn modelId="{0C50E425-E907-48B5-8C71-0B986D8B44C0}" type="presParOf" srcId="{19BC04A1-EB44-4CEE-9ECB-D0CC9557E9EB}" destId="{9A358A75-AFD8-459E-AC4C-668A68A0F5AB}" srcOrd="3" destOrd="0" presId="urn:microsoft.com/office/officeart/2005/8/layout/process2"/>
    <dgm:cxn modelId="{1C319CF4-15B0-4058-A171-3E1ADC801054}" type="presParOf" srcId="{9A358A75-AFD8-459E-AC4C-668A68A0F5AB}" destId="{C0B3250C-C488-4FE4-9073-4BAD2B0A713D}" srcOrd="0" destOrd="0" presId="urn:microsoft.com/office/officeart/2005/8/layout/process2"/>
    <dgm:cxn modelId="{C636ACC6-5829-449C-9580-1C8FF8B0ACFB}" type="presParOf" srcId="{19BC04A1-EB44-4CEE-9ECB-D0CC9557E9EB}" destId="{7262453F-EF2F-4429-A29B-D37DAF36F4B3}" srcOrd="4" destOrd="0" presId="urn:microsoft.com/office/officeart/2005/8/layout/process2"/>
    <dgm:cxn modelId="{1C1B6F41-6268-4563-8EAA-BBB25F9D884C}" type="presParOf" srcId="{19BC04A1-EB44-4CEE-9ECB-D0CC9557E9EB}" destId="{B072116F-E448-4340-9886-4E087DDBD397}" srcOrd="5" destOrd="0" presId="urn:microsoft.com/office/officeart/2005/8/layout/process2"/>
    <dgm:cxn modelId="{1AF0AAAA-3EED-4677-900C-824EEE28CA43}" type="presParOf" srcId="{B072116F-E448-4340-9886-4E087DDBD397}" destId="{6A60DB0B-D9BA-4CB4-8DAB-1E97199F13D1}" srcOrd="0" destOrd="0" presId="urn:microsoft.com/office/officeart/2005/8/layout/process2"/>
    <dgm:cxn modelId="{D97AFB05-DE0E-4D66-8335-C6BA74F80CE5}" type="presParOf" srcId="{19BC04A1-EB44-4CEE-9ECB-D0CC9557E9EB}" destId="{C7541270-4677-4765-A81B-7E694DDBE026}" srcOrd="6" destOrd="0" presId="urn:microsoft.com/office/officeart/2005/8/layout/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4BD70-60CE-496B-808C-56FF8D654B2E}">
      <dsp:nvSpPr>
        <dsp:cNvPr id="0" name=""/>
        <dsp:cNvSpPr/>
      </dsp:nvSpPr>
      <dsp:spPr>
        <a:xfrm>
          <a:off x="0" y="86529"/>
          <a:ext cx="2251025" cy="315143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499" tIns="330200" rIns="175499" bIns="330200" numCol="1" spcCol="1270" anchor="t" anchorCtr="0">
          <a:noAutofit/>
        </a:bodyPr>
        <a:lstStyle/>
        <a:p>
          <a:pPr marL="0" lvl="0" indent="0" algn="l" defTabSz="800100">
            <a:lnSpc>
              <a:spcPct val="90000"/>
            </a:lnSpc>
            <a:spcBef>
              <a:spcPct val="0"/>
            </a:spcBef>
            <a:spcAft>
              <a:spcPct val="35000"/>
            </a:spcAft>
            <a:buNone/>
          </a:pPr>
          <a:r>
            <a:rPr lang="en-US" sz="1800" i="1" kern="1200" dirty="0"/>
            <a:t>Make a list of Title VI &amp; Medicaid Waiver services you provide</a:t>
          </a:r>
          <a:endParaRPr lang="en-US" sz="1800" kern="1200" dirty="0"/>
        </a:p>
      </dsp:txBody>
      <dsp:txXfrm>
        <a:off x="0" y="1284074"/>
        <a:ext cx="2251025" cy="1890861"/>
      </dsp:txXfrm>
    </dsp:sp>
    <dsp:sp modelId="{AFD6EAA5-9003-4673-84AC-D56AEA3000C1}">
      <dsp:nvSpPr>
        <dsp:cNvPr id="0" name=""/>
        <dsp:cNvSpPr/>
      </dsp:nvSpPr>
      <dsp:spPr>
        <a:xfrm>
          <a:off x="652797" y="401672"/>
          <a:ext cx="945430" cy="945430"/>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709" tIns="12700" rIns="73709"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791252" y="540127"/>
        <a:ext cx="668520" cy="668520"/>
      </dsp:txXfrm>
    </dsp:sp>
    <dsp:sp modelId="{4C25642A-BC6B-4BAF-B213-9D9CC07D9517}">
      <dsp:nvSpPr>
        <dsp:cNvPr id="0" name=""/>
        <dsp:cNvSpPr/>
      </dsp:nvSpPr>
      <dsp:spPr>
        <a:xfrm>
          <a:off x="0" y="3237892"/>
          <a:ext cx="2251025" cy="72"/>
        </a:xfrm>
        <a:prstGeom prst="rect">
          <a:avLst/>
        </a:prstGeom>
        <a:solidFill>
          <a:schemeClr val="accent2">
            <a:hueOff val="-678595"/>
            <a:satOff val="2237"/>
            <a:lumOff val="2392"/>
            <a:alphaOff val="0"/>
          </a:schemeClr>
        </a:solidFill>
        <a:ln w="15875" cap="flat" cmpd="sng" algn="ctr">
          <a:solidFill>
            <a:schemeClr val="accent2">
              <a:hueOff val="-678595"/>
              <a:satOff val="2237"/>
              <a:lumOff val="2392"/>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3E936329-4D3A-4EBD-9D8F-30FBD694E642}">
      <dsp:nvSpPr>
        <dsp:cNvPr id="0" name=""/>
        <dsp:cNvSpPr/>
      </dsp:nvSpPr>
      <dsp:spPr>
        <a:xfrm>
          <a:off x="2476127" y="86529"/>
          <a:ext cx="2251025" cy="3151435"/>
        </a:xfrm>
        <a:prstGeom prst="rect">
          <a:avLst/>
        </a:prstGeom>
        <a:solidFill>
          <a:schemeClr val="accent2">
            <a:tint val="40000"/>
            <a:alpha val="90000"/>
            <a:hueOff val="-2096409"/>
            <a:satOff val="8402"/>
            <a:lumOff val="1248"/>
            <a:alphaOff val="0"/>
          </a:schemeClr>
        </a:solidFill>
        <a:ln w="15875" cap="flat" cmpd="sng" algn="ctr">
          <a:solidFill>
            <a:schemeClr val="accent2">
              <a:tint val="40000"/>
              <a:alpha val="90000"/>
              <a:hueOff val="-2096409"/>
              <a:satOff val="8402"/>
              <a:lumOff val="12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499" tIns="330200" rIns="175499" bIns="330200" numCol="1" spcCol="1270" anchor="t" anchorCtr="0">
          <a:noAutofit/>
        </a:bodyPr>
        <a:lstStyle/>
        <a:p>
          <a:pPr marL="0" lvl="0" indent="0" algn="l" defTabSz="800100">
            <a:lnSpc>
              <a:spcPct val="90000"/>
            </a:lnSpc>
            <a:spcBef>
              <a:spcPct val="0"/>
            </a:spcBef>
            <a:spcAft>
              <a:spcPct val="35000"/>
            </a:spcAft>
            <a:buNone/>
          </a:pPr>
          <a:r>
            <a:rPr lang="en-US" sz="1800" i="1" kern="1200" dirty="0"/>
            <a:t>Meet with other Tribal departments to determine what services they may provide</a:t>
          </a:r>
          <a:endParaRPr lang="en-US" sz="1800" kern="1200" dirty="0"/>
        </a:p>
      </dsp:txBody>
      <dsp:txXfrm>
        <a:off x="2476127" y="1284074"/>
        <a:ext cx="2251025" cy="1890861"/>
      </dsp:txXfrm>
    </dsp:sp>
    <dsp:sp modelId="{5AAAA2AC-5468-4251-BB4C-FA1440AB17D8}">
      <dsp:nvSpPr>
        <dsp:cNvPr id="0" name=""/>
        <dsp:cNvSpPr/>
      </dsp:nvSpPr>
      <dsp:spPr>
        <a:xfrm>
          <a:off x="3128925" y="401672"/>
          <a:ext cx="945430" cy="945430"/>
        </a:xfrm>
        <a:prstGeom prst="ellipse">
          <a:avLst/>
        </a:prstGeom>
        <a:solidFill>
          <a:schemeClr val="accent2">
            <a:hueOff val="-1357190"/>
            <a:satOff val="4474"/>
            <a:lumOff val="4784"/>
            <a:alphaOff val="0"/>
          </a:schemeClr>
        </a:solidFill>
        <a:ln w="15875" cap="flat" cmpd="sng" algn="ctr">
          <a:solidFill>
            <a:schemeClr val="accent2">
              <a:hueOff val="-1357190"/>
              <a:satOff val="4474"/>
              <a:lumOff val="4784"/>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709" tIns="12700" rIns="73709" bIns="12700" numCol="1" spcCol="1270" anchor="ctr" anchorCtr="0">
          <a:noAutofit/>
        </a:bodyPr>
        <a:lstStyle/>
        <a:p>
          <a:pPr marL="0" lvl="0" indent="0" algn="ctr" defTabSz="2133600">
            <a:lnSpc>
              <a:spcPct val="90000"/>
            </a:lnSpc>
            <a:spcBef>
              <a:spcPct val="0"/>
            </a:spcBef>
            <a:spcAft>
              <a:spcPct val="35000"/>
            </a:spcAft>
            <a:buNone/>
          </a:pPr>
          <a:r>
            <a:rPr lang="en-US" sz="4800" kern="1200" dirty="0"/>
            <a:t>2</a:t>
          </a:r>
        </a:p>
      </dsp:txBody>
      <dsp:txXfrm>
        <a:off x="3267380" y="540127"/>
        <a:ext cx="668520" cy="668520"/>
      </dsp:txXfrm>
    </dsp:sp>
    <dsp:sp modelId="{1604C7B9-0148-456E-9425-337CAE068E5C}">
      <dsp:nvSpPr>
        <dsp:cNvPr id="0" name=""/>
        <dsp:cNvSpPr/>
      </dsp:nvSpPr>
      <dsp:spPr>
        <a:xfrm>
          <a:off x="2476127" y="3237892"/>
          <a:ext cx="2251025" cy="72"/>
        </a:xfrm>
        <a:prstGeom prst="rect">
          <a:avLst/>
        </a:prstGeom>
        <a:solidFill>
          <a:schemeClr val="accent2">
            <a:hueOff val="-2035785"/>
            <a:satOff val="6711"/>
            <a:lumOff val="7177"/>
            <a:alphaOff val="0"/>
          </a:schemeClr>
        </a:solidFill>
        <a:ln w="15875" cap="flat" cmpd="sng" algn="ctr">
          <a:solidFill>
            <a:schemeClr val="accent2">
              <a:hueOff val="-2035785"/>
              <a:satOff val="6711"/>
              <a:lumOff val="717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143A140-934E-4A64-A218-61EDF9854279}">
      <dsp:nvSpPr>
        <dsp:cNvPr id="0" name=""/>
        <dsp:cNvSpPr/>
      </dsp:nvSpPr>
      <dsp:spPr>
        <a:xfrm>
          <a:off x="4952255" y="86529"/>
          <a:ext cx="2251025" cy="3151435"/>
        </a:xfrm>
        <a:prstGeom prst="rect">
          <a:avLst/>
        </a:prstGeom>
        <a:solidFill>
          <a:schemeClr val="accent2">
            <a:tint val="40000"/>
            <a:alpha val="90000"/>
            <a:hueOff val="-4192819"/>
            <a:satOff val="16804"/>
            <a:lumOff val="2495"/>
            <a:alphaOff val="0"/>
          </a:schemeClr>
        </a:solidFill>
        <a:ln w="15875" cap="flat" cmpd="sng" algn="ctr">
          <a:solidFill>
            <a:schemeClr val="accent2">
              <a:tint val="40000"/>
              <a:alpha val="90000"/>
              <a:hueOff val="-4192819"/>
              <a:satOff val="16804"/>
              <a:lumOff val="24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499" tIns="330200" rIns="175499" bIns="330200" numCol="1" spcCol="1270" anchor="t" anchorCtr="0">
          <a:noAutofit/>
        </a:bodyPr>
        <a:lstStyle/>
        <a:p>
          <a:pPr marL="0" lvl="0" indent="0" algn="l" defTabSz="800100">
            <a:lnSpc>
              <a:spcPct val="90000"/>
            </a:lnSpc>
            <a:spcBef>
              <a:spcPct val="0"/>
            </a:spcBef>
            <a:spcAft>
              <a:spcPct val="35000"/>
            </a:spcAft>
            <a:buNone/>
          </a:pPr>
          <a:r>
            <a:rPr lang="en-US" sz="1800" i="1" u="sng" kern="1200" dirty="0"/>
            <a:t>Get Leadership involved</a:t>
          </a:r>
          <a:endParaRPr lang="en-US" sz="1800" kern="1200" dirty="0"/>
        </a:p>
      </dsp:txBody>
      <dsp:txXfrm>
        <a:off x="4952255" y="1284074"/>
        <a:ext cx="2251025" cy="1890861"/>
      </dsp:txXfrm>
    </dsp:sp>
    <dsp:sp modelId="{9AF10EE7-4C66-4B37-B5D6-2F5F079BB168}">
      <dsp:nvSpPr>
        <dsp:cNvPr id="0" name=""/>
        <dsp:cNvSpPr/>
      </dsp:nvSpPr>
      <dsp:spPr>
        <a:xfrm>
          <a:off x="5605053" y="401672"/>
          <a:ext cx="945430" cy="945430"/>
        </a:xfrm>
        <a:prstGeom prst="ellipse">
          <a:avLst/>
        </a:prstGeom>
        <a:solidFill>
          <a:schemeClr val="accent2">
            <a:hueOff val="-2714380"/>
            <a:satOff val="8948"/>
            <a:lumOff val="9569"/>
            <a:alphaOff val="0"/>
          </a:schemeClr>
        </a:solidFill>
        <a:ln w="15875" cap="flat" cmpd="sng" algn="ctr">
          <a:solidFill>
            <a:schemeClr val="accent2">
              <a:hueOff val="-2714380"/>
              <a:satOff val="8948"/>
              <a:lumOff val="9569"/>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709" tIns="12700" rIns="73709"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5743508" y="540127"/>
        <a:ext cx="668520" cy="668520"/>
      </dsp:txXfrm>
    </dsp:sp>
    <dsp:sp modelId="{C100E7AE-EDB2-47EF-B0D5-39810754A3E7}">
      <dsp:nvSpPr>
        <dsp:cNvPr id="0" name=""/>
        <dsp:cNvSpPr/>
      </dsp:nvSpPr>
      <dsp:spPr>
        <a:xfrm>
          <a:off x="4952255" y="3237892"/>
          <a:ext cx="2251025" cy="72"/>
        </a:xfrm>
        <a:prstGeom prst="rect">
          <a:avLst/>
        </a:prstGeom>
        <a:solidFill>
          <a:schemeClr val="accent2">
            <a:hueOff val="-3392975"/>
            <a:satOff val="11185"/>
            <a:lumOff val="11961"/>
            <a:alphaOff val="0"/>
          </a:schemeClr>
        </a:solidFill>
        <a:ln w="15875" cap="flat" cmpd="sng" algn="ctr">
          <a:solidFill>
            <a:schemeClr val="accent2">
              <a:hueOff val="-3392975"/>
              <a:satOff val="11185"/>
              <a:lumOff val="11961"/>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25BC9B-EECF-4A35-856B-F4C1D5B7E852}">
      <dsp:nvSpPr>
        <dsp:cNvPr id="0" name=""/>
        <dsp:cNvSpPr/>
      </dsp:nvSpPr>
      <dsp:spPr>
        <a:xfrm>
          <a:off x="0" y="8333"/>
          <a:ext cx="4435078" cy="1467180"/>
        </a:xfrm>
        <a:prstGeom prst="roundRect">
          <a:avLst/>
        </a:prstGeom>
        <a:solidFill>
          <a:schemeClr val="accent5">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i="1" kern="1200" dirty="0"/>
            <a:t>State Medicaid Card Services</a:t>
          </a:r>
          <a:endParaRPr lang="en-US" sz="3800" kern="1200" dirty="0"/>
        </a:p>
      </dsp:txBody>
      <dsp:txXfrm>
        <a:off x="71622" y="79955"/>
        <a:ext cx="4291834" cy="1323936"/>
      </dsp:txXfrm>
    </dsp:sp>
    <dsp:sp modelId="{4A9EBD1D-9380-4ED1-8CF5-ED94B614D4C0}">
      <dsp:nvSpPr>
        <dsp:cNvPr id="0" name=""/>
        <dsp:cNvSpPr/>
      </dsp:nvSpPr>
      <dsp:spPr>
        <a:xfrm>
          <a:off x="0" y="1584953"/>
          <a:ext cx="4435078" cy="1467180"/>
        </a:xfrm>
        <a:prstGeom prst="roundRect">
          <a:avLst/>
        </a:prstGeom>
        <a:solidFill>
          <a:schemeClr val="accent5">
            <a:hueOff val="-842315"/>
            <a:satOff val="-3972"/>
            <a:lumOff val="98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i="1" kern="1200"/>
            <a:t>State Waiver Services</a:t>
          </a:r>
          <a:endParaRPr lang="en-US" sz="3800" kern="1200"/>
        </a:p>
      </dsp:txBody>
      <dsp:txXfrm>
        <a:off x="71622" y="1656575"/>
        <a:ext cx="4291834" cy="1323936"/>
      </dsp:txXfrm>
    </dsp:sp>
    <dsp:sp modelId="{9B8AE221-0E6D-4738-8BA4-1E4E3D832CCE}">
      <dsp:nvSpPr>
        <dsp:cNvPr id="0" name=""/>
        <dsp:cNvSpPr/>
      </dsp:nvSpPr>
      <dsp:spPr>
        <a:xfrm>
          <a:off x="0" y="3161574"/>
          <a:ext cx="4435078" cy="1467180"/>
        </a:xfrm>
        <a:prstGeom prst="roundRect">
          <a:avLst/>
        </a:prstGeom>
        <a:solidFill>
          <a:schemeClr val="accent5">
            <a:hueOff val="-1684631"/>
            <a:satOff val="-7944"/>
            <a:lumOff val="196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i="1" kern="1200" dirty="0"/>
            <a:t>Medicare*</a:t>
          </a:r>
          <a:endParaRPr lang="en-US" sz="3800" kern="1200" dirty="0"/>
        </a:p>
      </dsp:txBody>
      <dsp:txXfrm>
        <a:off x="71622" y="3233196"/>
        <a:ext cx="4291834" cy="13239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88D81D-CC87-4A24-9A2B-EA04E37DA975}">
      <dsp:nvSpPr>
        <dsp:cNvPr id="0" name=""/>
        <dsp:cNvSpPr/>
      </dsp:nvSpPr>
      <dsp:spPr>
        <a:xfrm>
          <a:off x="1791247" y="195530"/>
          <a:ext cx="1849537" cy="927944"/>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Tribal Housing</a:t>
          </a:r>
        </a:p>
      </dsp:txBody>
      <dsp:txXfrm>
        <a:off x="1836545" y="240828"/>
        <a:ext cx="1758941" cy="837348"/>
      </dsp:txXfrm>
    </dsp:sp>
    <dsp:sp modelId="{2BA9FC3E-A496-4597-9167-D777D90F1BB9}">
      <dsp:nvSpPr>
        <dsp:cNvPr id="0" name=""/>
        <dsp:cNvSpPr/>
      </dsp:nvSpPr>
      <dsp:spPr>
        <a:xfrm>
          <a:off x="358495" y="551315"/>
          <a:ext cx="4314908" cy="4314908"/>
        </a:xfrm>
        <a:custGeom>
          <a:avLst/>
          <a:gdLst/>
          <a:ahLst/>
          <a:cxnLst/>
          <a:rect l="0" t="0" r="0" b="0"/>
          <a:pathLst>
            <a:path>
              <a:moveTo>
                <a:pt x="3287876" y="319859"/>
              </a:moveTo>
              <a:arcTo wR="2157454" hR="2157454" stAng="18095900" swAng="102746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8DF47C4-7A80-4242-BCA9-D37F2AD87E8B}">
      <dsp:nvSpPr>
        <dsp:cNvPr id="0" name=""/>
        <dsp:cNvSpPr/>
      </dsp:nvSpPr>
      <dsp:spPr>
        <a:xfrm>
          <a:off x="3744095" y="1290420"/>
          <a:ext cx="1565473" cy="97107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Human/Social Services</a:t>
          </a:r>
        </a:p>
      </dsp:txBody>
      <dsp:txXfrm>
        <a:off x="3791499" y="1337824"/>
        <a:ext cx="1470665" cy="876262"/>
      </dsp:txXfrm>
    </dsp:sp>
    <dsp:sp modelId="{EEFDC709-7926-4782-96C2-52251765CE20}">
      <dsp:nvSpPr>
        <dsp:cNvPr id="0" name=""/>
        <dsp:cNvSpPr/>
      </dsp:nvSpPr>
      <dsp:spPr>
        <a:xfrm>
          <a:off x="559430" y="881151"/>
          <a:ext cx="4314908" cy="4314908"/>
        </a:xfrm>
        <a:custGeom>
          <a:avLst/>
          <a:gdLst/>
          <a:ahLst/>
          <a:cxnLst/>
          <a:rect l="0" t="0" r="0" b="0"/>
          <a:pathLst>
            <a:path>
              <a:moveTo>
                <a:pt x="4172503" y="1386620"/>
              </a:moveTo>
              <a:arcTo wR="2157454" hR="2157454" stAng="20343974" swAng="105516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A3CB243-1ACA-4E03-BB4B-5E3FBBC43BAA}">
      <dsp:nvSpPr>
        <dsp:cNvPr id="0" name=""/>
        <dsp:cNvSpPr/>
      </dsp:nvSpPr>
      <dsp:spPr>
        <a:xfrm>
          <a:off x="4068594" y="2919337"/>
          <a:ext cx="1501566" cy="755397"/>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Elder Services</a:t>
          </a:r>
        </a:p>
      </dsp:txBody>
      <dsp:txXfrm>
        <a:off x="4105469" y="2956212"/>
        <a:ext cx="1427816" cy="681647"/>
      </dsp:txXfrm>
    </dsp:sp>
    <dsp:sp modelId="{B7C1FD50-0262-46E5-8E4C-73793503D68B}">
      <dsp:nvSpPr>
        <dsp:cNvPr id="0" name=""/>
        <dsp:cNvSpPr/>
      </dsp:nvSpPr>
      <dsp:spPr>
        <a:xfrm>
          <a:off x="428292" y="1066670"/>
          <a:ext cx="4314908" cy="4314908"/>
        </a:xfrm>
        <a:custGeom>
          <a:avLst/>
          <a:gdLst/>
          <a:ahLst/>
          <a:cxnLst/>
          <a:rect l="0" t="0" r="0" b="0"/>
          <a:pathLst>
            <a:path>
              <a:moveTo>
                <a:pt x="4265704" y="2615587"/>
              </a:moveTo>
              <a:arcTo wR="2157454" hR="2157454" stAng="735603" swAng="120827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0DD992-F670-4180-A394-E3CE5C9A5987}">
      <dsp:nvSpPr>
        <dsp:cNvPr id="0" name=""/>
        <dsp:cNvSpPr/>
      </dsp:nvSpPr>
      <dsp:spPr>
        <a:xfrm>
          <a:off x="3074571" y="4386568"/>
          <a:ext cx="1747384" cy="755397"/>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Community Health &amp; CHRs</a:t>
          </a:r>
        </a:p>
      </dsp:txBody>
      <dsp:txXfrm>
        <a:off x="3111446" y="4423443"/>
        <a:ext cx="1673634" cy="681647"/>
      </dsp:txXfrm>
    </dsp:sp>
    <dsp:sp modelId="{89B874FB-2C6B-43D9-B3A9-8C01ADAF8285}">
      <dsp:nvSpPr>
        <dsp:cNvPr id="0" name=""/>
        <dsp:cNvSpPr/>
      </dsp:nvSpPr>
      <dsp:spPr>
        <a:xfrm>
          <a:off x="684286" y="791025"/>
          <a:ext cx="4314908" cy="4314908"/>
        </a:xfrm>
        <a:custGeom>
          <a:avLst/>
          <a:gdLst/>
          <a:ahLst/>
          <a:cxnLst/>
          <a:rect l="0" t="0" r="0" b="0"/>
          <a:pathLst>
            <a:path>
              <a:moveTo>
                <a:pt x="2382506" y="4303137"/>
              </a:moveTo>
              <a:arcTo wR="2157454" hR="2157454" stAng="5040742" swAng="122864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AEC55D6-7472-4452-8A53-EAB5C698F198}">
      <dsp:nvSpPr>
        <dsp:cNvPr id="0" name=""/>
        <dsp:cNvSpPr/>
      </dsp:nvSpPr>
      <dsp:spPr>
        <a:xfrm>
          <a:off x="623282" y="4315018"/>
          <a:ext cx="1671078" cy="755397"/>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Transportation</a:t>
          </a:r>
        </a:p>
      </dsp:txBody>
      <dsp:txXfrm>
        <a:off x="660157" y="4351893"/>
        <a:ext cx="1597328" cy="681647"/>
      </dsp:txXfrm>
    </dsp:sp>
    <dsp:sp modelId="{36900F4E-09A3-41C3-8281-F178FDF33617}">
      <dsp:nvSpPr>
        <dsp:cNvPr id="0" name=""/>
        <dsp:cNvSpPr/>
      </dsp:nvSpPr>
      <dsp:spPr>
        <a:xfrm>
          <a:off x="662994" y="959243"/>
          <a:ext cx="4314908" cy="4314908"/>
        </a:xfrm>
        <a:custGeom>
          <a:avLst/>
          <a:gdLst/>
          <a:ahLst/>
          <a:cxnLst/>
          <a:rect l="0" t="0" r="0" b="0"/>
          <a:pathLst>
            <a:path>
              <a:moveTo>
                <a:pt x="359504" y="3349923"/>
              </a:moveTo>
              <a:arcTo wR="2157454" hR="2157454" stAng="8786768" swAng="110261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CD13DED-4C44-41B5-86B0-6AB21872F2D4}">
      <dsp:nvSpPr>
        <dsp:cNvPr id="0" name=""/>
        <dsp:cNvSpPr/>
      </dsp:nvSpPr>
      <dsp:spPr>
        <a:xfrm>
          <a:off x="-197515" y="2919337"/>
          <a:ext cx="1620338" cy="755397"/>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Health Center/Clinic </a:t>
          </a:r>
        </a:p>
      </dsp:txBody>
      <dsp:txXfrm>
        <a:off x="-160640" y="2956212"/>
        <a:ext cx="1546588" cy="681647"/>
      </dsp:txXfrm>
    </dsp:sp>
    <dsp:sp modelId="{3B99ADE7-D423-41E4-A26E-6E5E3CB1023A}">
      <dsp:nvSpPr>
        <dsp:cNvPr id="0" name=""/>
        <dsp:cNvSpPr/>
      </dsp:nvSpPr>
      <dsp:spPr>
        <a:xfrm>
          <a:off x="541746" y="474355"/>
          <a:ext cx="4314908" cy="4314908"/>
        </a:xfrm>
        <a:custGeom>
          <a:avLst/>
          <a:gdLst/>
          <a:ahLst/>
          <a:cxnLst/>
          <a:rect l="0" t="0" r="0" b="0"/>
          <a:pathLst>
            <a:path>
              <a:moveTo>
                <a:pt x="18048" y="2435938"/>
              </a:moveTo>
              <a:arcTo wR="2157454" hR="2157454" stAng="10355014" swAng="143563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F32EFB4-E80A-46CE-B40A-36BC462646DD}">
      <dsp:nvSpPr>
        <dsp:cNvPr id="0" name=""/>
        <dsp:cNvSpPr/>
      </dsp:nvSpPr>
      <dsp:spPr>
        <a:xfrm>
          <a:off x="55648" y="1133780"/>
          <a:ext cx="1612017" cy="876147"/>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Leadership &amp; PRC</a:t>
          </a:r>
        </a:p>
      </dsp:txBody>
      <dsp:txXfrm>
        <a:off x="98418" y="1176550"/>
        <a:ext cx="1526477" cy="790607"/>
      </dsp:txXfrm>
    </dsp:sp>
    <dsp:sp modelId="{164B6916-E545-4D0B-9522-29BFBC20251A}">
      <dsp:nvSpPr>
        <dsp:cNvPr id="0" name=""/>
        <dsp:cNvSpPr/>
      </dsp:nvSpPr>
      <dsp:spPr>
        <a:xfrm>
          <a:off x="301146" y="761940"/>
          <a:ext cx="4314908" cy="4314908"/>
        </a:xfrm>
        <a:custGeom>
          <a:avLst/>
          <a:gdLst/>
          <a:ahLst/>
          <a:cxnLst/>
          <a:rect l="0" t="0" r="0" b="0"/>
          <a:pathLst>
            <a:path>
              <a:moveTo>
                <a:pt x="951603" y="368450"/>
              </a:moveTo>
              <a:arcTo wR="2157454" hR="2157454" stAng="14161120" swAng="94812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E4402C-562C-44D0-B9CE-3AD4A4389ABD}">
      <dsp:nvSpPr>
        <dsp:cNvPr id="0" name=""/>
        <dsp:cNvSpPr/>
      </dsp:nvSpPr>
      <dsp:spPr>
        <a:xfrm>
          <a:off x="0" y="16523"/>
          <a:ext cx="4435078" cy="1105650"/>
        </a:xfrm>
        <a:prstGeom prst="roundRect">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List of billable services</a:t>
          </a:r>
        </a:p>
      </dsp:txBody>
      <dsp:txXfrm>
        <a:off x="53973" y="70496"/>
        <a:ext cx="4327132" cy="997704"/>
      </dsp:txXfrm>
    </dsp:sp>
    <dsp:sp modelId="{3A97D27E-E052-419A-B71D-FBAA04DCAB32}">
      <dsp:nvSpPr>
        <dsp:cNvPr id="0" name=""/>
        <dsp:cNvSpPr/>
      </dsp:nvSpPr>
      <dsp:spPr>
        <a:xfrm>
          <a:off x="0" y="1182653"/>
          <a:ext cx="4435078" cy="1105650"/>
        </a:xfrm>
        <a:prstGeom prst="roundRect">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Number of Elders being served (in each category) &amp; How often (daily, weekly, monthly)</a:t>
          </a:r>
        </a:p>
      </dsp:txBody>
      <dsp:txXfrm>
        <a:off x="53973" y="1236626"/>
        <a:ext cx="4327132" cy="997704"/>
      </dsp:txXfrm>
    </dsp:sp>
    <dsp:sp modelId="{6744A733-5D49-4DB6-87AF-DFCDFB884494}">
      <dsp:nvSpPr>
        <dsp:cNvPr id="0" name=""/>
        <dsp:cNvSpPr/>
      </dsp:nvSpPr>
      <dsp:spPr>
        <a:xfrm>
          <a:off x="0" y="2348783"/>
          <a:ext cx="4435078" cy="1105650"/>
        </a:xfrm>
        <a:prstGeom prst="roundRect">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Number of staff to perform service &amp; their cost (salary, benefits,  etc…)</a:t>
          </a:r>
        </a:p>
      </dsp:txBody>
      <dsp:txXfrm>
        <a:off x="53973" y="2402756"/>
        <a:ext cx="4327132" cy="997704"/>
      </dsp:txXfrm>
    </dsp:sp>
    <dsp:sp modelId="{627FCA2D-1EE6-4379-BCB7-50597046FB86}">
      <dsp:nvSpPr>
        <dsp:cNvPr id="0" name=""/>
        <dsp:cNvSpPr/>
      </dsp:nvSpPr>
      <dsp:spPr>
        <a:xfrm>
          <a:off x="0" y="3514914"/>
          <a:ext cx="4435078" cy="1105650"/>
        </a:xfrm>
        <a:prstGeom prst="roundRect">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Additional costs (office space, utilities, transportation costs)</a:t>
          </a:r>
        </a:p>
      </dsp:txBody>
      <dsp:txXfrm>
        <a:off x="53973" y="3568887"/>
        <a:ext cx="4327132" cy="9977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1EE10-C747-4E15-A908-EE46249A29D2}">
      <dsp:nvSpPr>
        <dsp:cNvPr id="0" name=""/>
        <dsp:cNvSpPr/>
      </dsp:nvSpPr>
      <dsp:spPr>
        <a:xfrm>
          <a:off x="473426" y="2613"/>
          <a:ext cx="3616964" cy="972118"/>
        </a:xfrm>
        <a:prstGeom prst="roundRect">
          <a:avLst>
            <a:gd name="adj" fmla="val 10000"/>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Use the No Wrong Door approach to enrollment </a:t>
          </a:r>
          <a:endParaRPr lang="en-US" sz="1700" kern="1200" dirty="0"/>
        </a:p>
      </dsp:txBody>
      <dsp:txXfrm>
        <a:off x="501898" y="31085"/>
        <a:ext cx="3560020" cy="915174"/>
      </dsp:txXfrm>
    </dsp:sp>
    <dsp:sp modelId="{63EECAB4-A9F6-412A-81C3-9ED8BB668CD2}">
      <dsp:nvSpPr>
        <dsp:cNvPr id="0" name=""/>
        <dsp:cNvSpPr/>
      </dsp:nvSpPr>
      <dsp:spPr>
        <a:xfrm rot="5400000">
          <a:off x="2099636" y="999034"/>
          <a:ext cx="364544" cy="437453"/>
        </a:xfrm>
        <a:prstGeom prst="rightArrow">
          <a:avLst>
            <a:gd name="adj1" fmla="val 60000"/>
            <a:gd name="adj2" fmla="val 50000"/>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150673" y="1035489"/>
        <a:ext cx="262471" cy="255181"/>
      </dsp:txXfrm>
    </dsp:sp>
    <dsp:sp modelId="{0965B978-19AF-430B-8FE9-0F66A1ABB169}">
      <dsp:nvSpPr>
        <dsp:cNvPr id="0" name=""/>
        <dsp:cNvSpPr/>
      </dsp:nvSpPr>
      <dsp:spPr>
        <a:xfrm>
          <a:off x="473426" y="1460791"/>
          <a:ext cx="3616964" cy="972118"/>
        </a:xfrm>
        <a:prstGeom prst="roundRect">
          <a:avLst>
            <a:gd name="adj" fmla="val 10000"/>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a:t>Plan for how you will manage/help Elders and their families through functional screening </a:t>
          </a:r>
          <a:endParaRPr lang="en-US" sz="1700" kern="1200"/>
        </a:p>
      </dsp:txBody>
      <dsp:txXfrm>
        <a:off x="501898" y="1489263"/>
        <a:ext cx="3560020" cy="915174"/>
      </dsp:txXfrm>
    </dsp:sp>
    <dsp:sp modelId="{9A358A75-AFD8-459E-AC4C-668A68A0F5AB}">
      <dsp:nvSpPr>
        <dsp:cNvPr id="0" name=""/>
        <dsp:cNvSpPr/>
      </dsp:nvSpPr>
      <dsp:spPr>
        <a:xfrm rot="5400000">
          <a:off x="2099636" y="2457212"/>
          <a:ext cx="364544" cy="437453"/>
        </a:xfrm>
        <a:prstGeom prst="rightArrow">
          <a:avLst>
            <a:gd name="adj1" fmla="val 60000"/>
            <a:gd name="adj2" fmla="val 50000"/>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150673" y="2493667"/>
        <a:ext cx="262471" cy="255181"/>
      </dsp:txXfrm>
    </dsp:sp>
    <dsp:sp modelId="{7262453F-EF2F-4429-A29B-D37DAF36F4B3}">
      <dsp:nvSpPr>
        <dsp:cNvPr id="0" name=""/>
        <dsp:cNvSpPr/>
      </dsp:nvSpPr>
      <dsp:spPr>
        <a:xfrm>
          <a:off x="473426" y="2918969"/>
          <a:ext cx="3616964" cy="972118"/>
        </a:xfrm>
        <a:prstGeom prst="roundRect">
          <a:avLst>
            <a:gd name="adj" fmla="val 10000"/>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Discuss Elder enrollment with Leadership </a:t>
          </a:r>
        </a:p>
        <a:p>
          <a:pPr marL="0" lvl="0" indent="0" algn="ctr" defTabSz="755650">
            <a:lnSpc>
              <a:spcPct val="90000"/>
            </a:lnSpc>
            <a:spcBef>
              <a:spcPct val="0"/>
            </a:spcBef>
            <a:spcAft>
              <a:spcPct val="35000"/>
            </a:spcAft>
            <a:buNone/>
          </a:pPr>
          <a:endParaRPr lang="en-US" sz="1700" kern="1200" dirty="0"/>
        </a:p>
      </dsp:txBody>
      <dsp:txXfrm>
        <a:off x="501898" y="2947441"/>
        <a:ext cx="3560020" cy="915174"/>
      </dsp:txXfrm>
    </dsp:sp>
    <dsp:sp modelId="{B072116F-E448-4340-9886-4E087DDBD397}">
      <dsp:nvSpPr>
        <dsp:cNvPr id="0" name=""/>
        <dsp:cNvSpPr/>
      </dsp:nvSpPr>
      <dsp:spPr>
        <a:xfrm rot="5400000">
          <a:off x="2099636" y="3915390"/>
          <a:ext cx="364544" cy="437453"/>
        </a:xfrm>
        <a:prstGeom prst="rightArrow">
          <a:avLst>
            <a:gd name="adj1" fmla="val 60000"/>
            <a:gd name="adj2" fmla="val 50000"/>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150673" y="3951845"/>
        <a:ext cx="262471" cy="255181"/>
      </dsp:txXfrm>
    </dsp:sp>
    <dsp:sp modelId="{C7541270-4677-4765-A81B-7E694DDBE026}">
      <dsp:nvSpPr>
        <dsp:cNvPr id="0" name=""/>
        <dsp:cNvSpPr/>
      </dsp:nvSpPr>
      <dsp:spPr>
        <a:xfrm>
          <a:off x="473426" y="4377147"/>
          <a:ext cx="3616964" cy="972118"/>
        </a:xfrm>
        <a:prstGeom prst="roundRect">
          <a:avLst>
            <a:gd name="adj" fmla="val 10000"/>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Hold listening session to educate staff and community members about Medicaid programs</a:t>
          </a:r>
        </a:p>
      </dsp:txBody>
      <dsp:txXfrm>
        <a:off x="501898" y="4405619"/>
        <a:ext cx="3560020" cy="915174"/>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9ACABA-A045-49B0-AA7A-B875F6836634}" type="datetimeFigureOut">
              <a:rPr lang="en-US" smtClean="0"/>
              <a:t>3/7/2020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B690DA-E9A9-42B9-89F6-2B4BE7B825CB}" type="slidenum">
              <a:rPr lang="en-US" smtClean="0"/>
              <a:t>‹#›</a:t>
            </a:fld>
            <a:endParaRPr lang="en-US"/>
          </a:p>
        </p:txBody>
      </p:sp>
    </p:spTree>
    <p:extLst>
      <p:ext uri="{BB962C8B-B14F-4D97-AF65-F5344CB8AC3E}">
        <p14:creationId xmlns:p14="http://schemas.microsoft.com/office/powerpoint/2010/main" val="2520922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B690DA-E9A9-42B9-89F6-2B4BE7B825CB}" type="slidenum">
              <a:rPr lang="en-US" smtClean="0"/>
              <a:t>23</a:t>
            </a:fld>
            <a:endParaRPr lang="en-US"/>
          </a:p>
        </p:txBody>
      </p:sp>
    </p:spTree>
    <p:extLst>
      <p:ext uri="{BB962C8B-B14F-4D97-AF65-F5344CB8AC3E}">
        <p14:creationId xmlns:p14="http://schemas.microsoft.com/office/powerpoint/2010/main" val="2932763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434009-A589-4E27-9D09-A49E99527070}" type="datetimeFigureOut">
              <a:rPr lang="en-US" smtClean="0"/>
              <a:t>3/7/2020</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066EB8A4-2EED-4CF8-9937-CE79185F69AF}"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819261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434009-A589-4E27-9D09-A49E99527070}"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8A4-2EED-4CF8-9937-CE79185F69AF}" type="slidenum">
              <a:rPr lang="en-US" smtClean="0"/>
              <a:t>‹#›</a:t>
            </a:fld>
            <a:endParaRPr lang="en-US"/>
          </a:p>
        </p:txBody>
      </p:sp>
    </p:spTree>
    <p:extLst>
      <p:ext uri="{BB962C8B-B14F-4D97-AF65-F5344CB8AC3E}">
        <p14:creationId xmlns:p14="http://schemas.microsoft.com/office/powerpoint/2010/main" val="326420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434009-A589-4E27-9D09-A49E99527070}"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8A4-2EED-4CF8-9937-CE79185F69AF}"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745983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434009-A589-4E27-9D09-A49E99527070}"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8A4-2EED-4CF8-9937-CE79185F69A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7756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434009-A589-4E27-9D09-A49E99527070}"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8A4-2EED-4CF8-9937-CE79185F69AF}"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853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434009-A589-4E27-9D09-A49E99527070}"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B8A4-2EED-4CF8-9937-CE79185F69A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244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434009-A589-4E27-9D09-A49E99527070}" type="datetimeFigureOut">
              <a:rPr lang="en-US" smtClean="0"/>
              <a:t>3/7/2020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EB8A4-2EED-4CF8-9937-CE79185F69AF}" type="slidenum">
              <a:rPr lang="en-US" smtClean="0"/>
              <a:t>‹#›</a:t>
            </a:fld>
            <a:endParaRPr lang="en-US"/>
          </a:p>
        </p:txBody>
      </p:sp>
    </p:spTree>
    <p:extLst>
      <p:ext uri="{BB962C8B-B14F-4D97-AF65-F5344CB8AC3E}">
        <p14:creationId xmlns:p14="http://schemas.microsoft.com/office/powerpoint/2010/main" val="16621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434009-A589-4E27-9D09-A49E99527070}" type="datetimeFigureOut">
              <a:rPr lang="en-US" smtClean="0"/>
              <a:t>3/7/2020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EB8A4-2EED-4CF8-9937-CE79185F69AF}" type="slidenum">
              <a:rPr lang="en-US" smtClean="0"/>
              <a:t>‹#›</a:t>
            </a:fld>
            <a:endParaRPr lang="en-US"/>
          </a:p>
        </p:txBody>
      </p:sp>
    </p:spTree>
    <p:extLst>
      <p:ext uri="{BB962C8B-B14F-4D97-AF65-F5344CB8AC3E}">
        <p14:creationId xmlns:p14="http://schemas.microsoft.com/office/powerpoint/2010/main" val="2667887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34009-A589-4E27-9D09-A49E99527070}" type="datetimeFigureOut">
              <a:rPr lang="en-US" smtClean="0"/>
              <a:t>3/7/2020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EB8A4-2EED-4CF8-9937-CE79185F69AF}" type="slidenum">
              <a:rPr lang="en-US" smtClean="0"/>
              <a:t>‹#›</a:t>
            </a:fld>
            <a:endParaRPr lang="en-US"/>
          </a:p>
        </p:txBody>
      </p:sp>
    </p:spTree>
    <p:extLst>
      <p:ext uri="{BB962C8B-B14F-4D97-AF65-F5344CB8AC3E}">
        <p14:creationId xmlns:p14="http://schemas.microsoft.com/office/powerpoint/2010/main" val="273584231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3434009-A589-4E27-9D09-A49E99527070}"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B8A4-2EED-4CF8-9937-CE79185F69AF}"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13004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C3434009-A589-4E27-9D09-A49E99527070}" type="datetimeFigureOut">
              <a:rPr lang="en-US" smtClean="0"/>
              <a:t>3/7/2020</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066EB8A4-2EED-4CF8-9937-CE79185F69AF}"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089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3434009-A589-4E27-9D09-A49E99527070}" type="datetimeFigureOut">
              <a:rPr lang="en-US" smtClean="0"/>
              <a:t>3/7/2020</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066EB8A4-2EED-4CF8-9937-CE79185F69AF}" type="slidenum">
              <a:rPr lang="en-US" smtClean="0"/>
              <a:t>‹#›</a:t>
            </a:fld>
            <a:endParaRPr lang="en-US"/>
          </a:p>
        </p:txBody>
      </p:sp>
    </p:spTree>
    <p:extLst>
      <p:ext uri="{BB962C8B-B14F-4D97-AF65-F5344CB8AC3E}">
        <p14:creationId xmlns:p14="http://schemas.microsoft.com/office/powerpoint/2010/main" val="199834775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8.jpeg"/><Relationship Id="rId7" Type="http://schemas.openxmlformats.org/officeDocument/2006/relationships/diagramColors" Target="../diagrams/colors5.xml"/><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6.xml.rels><?xml version="1.0" encoding="UTF-8" standalone="yes"?>
<Relationships xmlns="http://schemas.openxmlformats.org/package/2006/relationships"><Relationship Id="rId2" Type="http://schemas.openxmlformats.org/officeDocument/2006/relationships/hyperlink" Target="https://www.cms.gov/Outreach-and-Education/American-Indian-Alaska-Native/AIAN/Downloads/MedicaidEstateRecoveryBrochur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svg"/><Relationship Id="rId3" Type="http://schemas.openxmlformats.org/officeDocument/2006/relationships/image" Target="../media/image12.svg"/><Relationship Id="rId7" Type="http://schemas.openxmlformats.org/officeDocument/2006/relationships/image" Target="../media/image16.svg"/><Relationship Id="rId12" Type="http://schemas.openxmlformats.org/officeDocument/2006/relationships/image" Target="../media/image21.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svg"/><Relationship Id="rId5" Type="http://schemas.openxmlformats.org/officeDocument/2006/relationships/image" Target="../media/image14.svg"/><Relationship Id="rId15" Type="http://schemas.openxmlformats.org/officeDocument/2006/relationships/image" Target="../media/image24.sv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svg"/><Relationship Id="rId1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6.svg"/></Relationships>
</file>

<file path=ppt/slides/_rels/slide22.xml.rels><?xml version="1.0" encoding="UTF-8" standalone="yes"?>
<Relationships xmlns="http://schemas.openxmlformats.org/package/2006/relationships"><Relationship Id="rId3" Type="http://schemas.openxmlformats.org/officeDocument/2006/relationships/hyperlink" Target="https://www.cms.gov/Outreach-and-Education/American-Indian-Alaska-Native/AIAN/LTSS-TA-Center/index.html" TargetMode="External"/><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hyperlink" Target="https://agid.acl.gov/CustomTables/NA/Year/" TargetMode="External"/><Relationship Id="rId5" Type="http://schemas.openxmlformats.org/officeDocument/2006/relationships/hyperlink" Target="https://www.sba.gov/offices/headquarters/naa" TargetMode="External"/><Relationship Id="rId4" Type="http://schemas.openxmlformats.org/officeDocument/2006/relationships/hyperlink" Target="https://www.sba.gov/writing-business-pla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aniwahya.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hyperlink" Target="mailto:Benjamin.Gonzales@Aniwahya.com" TargetMode="External"/><Relationship Id="rId4" Type="http://schemas.openxmlformats.org/officeDocument/2006/relationships/hyperlink" Target="mailto:Elaina.Seep@Aniwahya.com"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hyperlink" Target="https://creativecommons.org/licenses/by-nc-sa/3.0/" TargetMode="External"/><Relationship Id="rId4" Type="http://schemas.openxmlformats.org/officeDocument/2006/relationships/hyperlink" Target="http://arkansasgopwing.blogspot.com/2015/05/budget-feat-of-considerable-importance.html" TargetMode="Externa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5F9E98A-4FF4-43D6-9C48-6DF0E7F2D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207A636-DC99-4588-80C4-9E069B97C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cxnSp>
        <p:nvCxnSpPr>
          <p:cNvPr id="12" name="Straight Connector 11">
            <a:extLst>
              <a:ext uri="{FF2B5EF4-FFF2-40B4-BE49-F238E27FC236}">
                <a16:creationId xmlns:a16="http://schemas.microsoft.com/office/drawing/2014/main" id="{0F2BAA51-3181-4303-929A-FCD9C33F890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5763"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D4ED6A5F-3B06-48C5-850F-8045C4DF69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6" name="Straight Connector 15">
            <a:extLst>
              <a:ext uri="{FF2B5EF4-FFF2-40B4-BE49-F238E27FC236}">
                <a16:creationId xmlns:a16="http://schemas.microsoft.com/office/drawing/2014/main" id="{C9A60B9D-8DAC-4DA9-88DE-9911621A2B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720699" y="960241"/>
            <a:ext cx="5137275" cy="4203872"/>
          </a:xfrm>
        </p:spPr>
        <p:txBody>
          <a:bodyPr anchor="ctr">
            <a:normAutofit/>
          </a:bodyPr>
          <a:lstStyle/>
          <a:p>
            <a:pPr algn="r"/>
            <a:r>
              <a:rPr lang="en-US" sz="4700" dirty="0"/>
              <a:t>Tribes serving Tribal people</a:t>
            </a:r>
          </a:p>
        </p:txBody>
      </p:sp>
      <p:sp>
        <p:nvSpPr>
          <p:cNvPr id="3" name="Subtitle 2"/>
          <p:cNvSpPr>
            <a:spLocks noGrp="1"/>
          </p:cNvSpPr>
          <p:nvPr>
            <p:ph type="subTitle" idx="1"/>
          </p:nvPr>
        </p:nvSpPr>
        <p:spPr>
          <a:xfrm>
            <a:off x="6339803" y="964028"/>
            <a:ext cx="2078155" cy="4196299"/>
          </a:xfrm>
        </p:spPr>
        <p:txBody>
          <a:bodyPr anchor="ctr">
            <a:normAutofit/>
          </a:bodyPr>
          <a:lstStyle/>
          <a:p>
            <a:r>
              <a:rPr lang="en-US" sz="2000" dirty="0"/>
              <a:t>Resources for building Long-Term Care in your community</a:t>
            </a:r>
          </a:p>
        </p:txBody>
      </p:sp>
    </p:spTree>
    <p:extLst>
      <p:ext uri="{BB962C8B-B14F-4D97-AF65-F5344CB8AC3E}">
        <p14:creationId xmlns:p14="http://schemas.microsoft.com/office/powerpoint/2010/main" val="89125998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90E3-49B0-4D5D-ACB7-AB4871CF1FF1}"/>
              </a:ext>
            </a:extLst>
          </p:cNvPr>
          <p:cNvSpPr>
            <a:spLocks noGrp="1"/>
          </p:cNvSpPr>
          <p:nvPr>
            <p:ph type="title"/>
          </p:nvPr>
        </p:nvSpPr>
        <p:spPr/>
        <p:txBody>
          <a:bodyPr>
            <a:normAutofit/>
          </a:bodyPr>
          <a:lstStyle/>
          <a:p>
            <a:r>
              <a:rPr lang="en-US" sz="2800" dirty="0"/>
              <a:t>Example: </a:t>
            </a:r>
            <a:br>
              <a:rPr lang="en-US" sz="2800" dirty="0"/>
            </a:br>
            <a:r>
              <a:rPr lang="en-US" sz="2800" dirty="0"/>
              <a:t>Home delivered meals</a:t>
            </a:r>
          </a:p>
        </p:txBody>
      </p:sp>
      <p:sp>
        <p:nvSpPr>
          <p:cNvPr id="3" name="Content Placeholder 2">
            <a:extLst>
              <a:ext uri="{FF2B5EF4-FFF2-40B4-BE49-F238E27FC236}">
                <a16:creationId xmlns:a16="http://schemas.microsoft.com/office/drawing/2014/main" id="{CC7EDC42-E737-4D70-8C69-FB54CF3EE10D}"/>
              </a:ext>
            </a:extLst>
          </p:cNvPr>
          <p:cNvSpPr>
            <a:spLocks noGrp="1"/>
          </p:cNvSpPr>
          <p:nvPr>
            <p:ph idx="1"/>
          </p:nvPr>
        </p:nvSpPr>
        <p:spPr>
          <a:xfrm>
            <a:off x="1443491" y="2015733"/>
            <a:ext cx="7090909" cy="4037747"/>
          </a:xfrm>
        </p:spPr>
        <p:txBody>
          <a:bodyPr>
            <a:normAutofit/>
          </a:bodyPr>
          <a:lstStyle/>
          <a:p>
            <a:pPr marL="0" indent="0">
              <a:buNone/>
            </a:pPr>
            <a:r>
              <a:rPr lang="en-US" dirty="0"/>
              <a:t>Total Cost of Labor + Food + Gas= </a:t>
            </a:r>
            <a:r>
              <a:rPr lang="en-US" dirty="0">
                <a:highlight>
                  <a:srgbClr val="FFFF00"/>
                </a:highlight>
              </a:rPr>
              <a:t>Base Cost Weekly</a:t>
            </a:r>
          </a:p>
          <a:p>
            <a:pPr marL="0" indent="0">
              <a:buNone/>
            </a:pPr>
            <a:r>
              <a:rPr lang="en-US" dirty="0"/>
              <a:t>Base Cost ÷ Total Meals Per Week = </a:t>
            </a:r>
            <a:r>
              <a:rPr lang="en-US" dirty="0">
                <a:highlight>
                  <a:srgbClr val="FFFF00"/>
                </a:highlight>
              </a:rPr>
              <a:t>Cost Per Meal</a:t>
            </a:r>
          </a:p>
          <a:p>
            <a:pPr marL="0" indent="0">
              <a:buNone/>
            </a:pPr>
            <a:endParaRPr lang="en-US" dirty="0"/>
          </a:p>
          <a:p>
            <a:pPr marL="0" indent="0">
              <a:buNone/>
            </a:pPr>
            <a:r>
              <a:rPr lang="en-US" dirty="0"/>
              <a:t>Tribe X Meal Calculation:</a:t>
            </a:r>
          </a:p>
          <a:p>
            <a:pPr marL="0" indent="0">
              <a:buNone/>
            </a:pPr>
            <a:r>
              <a:rPr lang="en-US" dirty="0"/>
              <a:t>$375 (Labor) + $200 (Gas) + $500 (Food) = </a:t>
            </a:r>
            <a:r>
              <a:rPr lang="en-US" dirty="0">
                <a:highlight>
                  <a:srgbClr val="FFFF00"/>
                </a:highlight>
              </a:rPr>
              <a:t>$1075 weekly cost</a:t>
            </a:r>
          </a:p>
          <a:p>
            <a:pPr marL="0" indent="0">
              <a:buNone/>
            </a:pPr>
            <a:r>
              <a:rPr lang="en-US" dirty="0"/>
              <a:t>$1075 (Base) ÷ 175 (Lunches Per Week) = </a:t>
            </a:r>
            <a:r>
              <a:rPr lang="en-US" dirty="0">
                <a:highlight>
                  <a:srgbClr val="FFFF00"/>
                </a:highlight>
              </a:rPr>
              <a:t>$6.14 per meal</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187962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Elder Enrollment In Medicaid</a:t>
            </a:r>
          </a:p>
        </p:txBody>
      </p:sp>
      <p:sp>
        <p:nvSpPr>
          <p:cNvPr id="3" name="Content Placeholder 2"/>
          <p:cNvSpPr>
            <a:spLocks noGrp="1"/>
          </p:cNvSpPr>
          <p:nvPr>
            <p:ph idx="1"/>
          </p:nvPr>
        </p:nvSpPr>
        <p:spPr>
          <a:xfrm>
            <a:off x="1286328" y="1885407"/>
            <a:ext cx="6728506" cy="3981993"/>
          </a:xfrm>
        </p:spPr>
        <p:txBody>
          <a:bodyPr>
            <a:noAutofit/>
          </a:bodyPr>
          <a:lstStyle/>
          <a:p>
            <a:pPr lvl="1">
              <a:buFont typeface="Wingdings" panose="05000000000000000000" pitchFamily="2" charset="2"/>
              <a:buChar char="Ø"/>
            </a:pPr>
            <a:r>
              <a:rPr lang="en-US" sz="2000" dirty="0"/>
              <a:t>You can only bill for services provided to Elders who are enrolled in Medicaid or one of the state Medicaid Waivers </a:t>
            </a:r>
          </a:p>
          <a:p>
            <a:pPr lvl="1">
              <a:buFont typeface="Wingdings" panose="05000000000000000000" pitchFamily="2" charset="2"/>
              <a:buChar char="Ø"/>
            </a:pPr>
            <a:r>
              <a:rPr lang="en-US" sz="2000" dirty="0"/>
              <a:t>Tribes need to aid Elders in Medicaid (and Medicare!) enrollment</a:t>
            </a:r>
          </a:p>
          <a:p>
            <a:pPr lvl="1">
              <a:buFont typeface="Wingdings" panose="05000000000000000000" pitchFamily="2" charset="2"/>
              <a:buChar char="Ø"/>
            </a:pPr>
            <a:r>
              <a:rPr lang="en-US" sz="2000" dirty="0"/>
              <a:t>Enrollment will benefit other Tribal areas</a:t>
            </a:r>
          </a:p>
          <a:p>
            <a:pPr lvl="1">
              <a:buFont typeface="Wingdings" panose="05000000000000000000" pitchFamily="2" charset="2"/>
              <a:buChar char="Ø"/>
            </a:pPr>
            <a:r>
              <a:rPr lang="en-US" sz="2000" dirty="0"/>
              <a:t>Saves Purchased and Referred Care</a:t>
            </a:r>
          </a:p>
          <a:p>
            <a:pPr lvl="1">
              <a:buFont typeface="Wingdings" panose="05000000000000000000" pitchFamily="2" charset="2"/>
              <a:buChar char="Ø"/>
            </a:pPr>
            <a:r>
              <a:rPr lang="en-US" sz="2000" dirty="0"/>
              <a:t>New enrollees may be able to request a retro-effective date of 30-90 days</a:t>
            </a:r>
          </a:p>
        </p:txBody>
      </p:sp>
    </p:spTree>
    <p:extLst>
      <p:ext uri="{BB962C8B-B14F-4D97-AF65-F5344CB8AC3E}">
        <p14:creationId xmlns:p14="http://schemas.microsoft.com/office/powerpoint/2010/main" val="1939904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C75E2B-CACA-478C-B26B-182AF87A1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50FF2874-547C-4D14-9E18-28B19002FB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4" name="Straight Connector 13">
            <a:extLst>
              <a:ext uri="{FF2B5EF4-FFF2-40B4-BE49-F238E27FC236}">
                <a16:creationId xmlns:a16="http://schemas.microsoft.com/office/drawing/2014/main" id="{36CF827D-A163-47F7-BD87-34EB4FA7D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99D9A9-1DA8-433D-A9BC-FB48D93D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BB09D7A2-7AF4-47EF-AFFF-DD7B285D6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7D37C61-77C0-4FB5-8D20-8E995DBDA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2" name="Group 21">
            <a:extLst>
              <a:ext uri="{FF2B5EF4-FFF2-40B4-BE49-F238E27FC236}">
                <a16:creationId xmlns:a16="http://schemas.microsoft.com/office/drawing/2014/main" id="{4717C442-118A-41E1-BEDA-5085A9833E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4178" y="482170"/>
            <a:ext cx="4578248" cy="5149101"/>
            <a:chOff x="7463259" y="583365"/>
            <a:chExt cx="6104330" cy="5181928"/>
          </a:xfrm>
        </p:grpSpPr>
        <p:sp>
          <p:nvSpPr>
            <p:cNvPr id="23" name="Rectangle 22">
              <a:extLst>
                <a:ext uri="{FF2B5EF4-FFF2-40B4-BE49-F238E27FC236}">
                  <a16:creationId xmlns:a16="http://schemas.microsoft.com/office/drawing/2014/main" id="{67F41FFC-3419-484D-810A-AD720CD7B2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610433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3191118-AA30-4C30-B6D1-3A7D636BF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5471354"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Content Placeholder 4" descr="A close up of a logo&#10;&#10;Description generated with very high confidence">
            <a:extLst>
              <a:ext uri="{FF2B5EF4-FFF2-40B4-BE49-F238E27FC236}">
                <a16:creationId xmlns:a16="http://schemas.microsoft.com/office/drawing/2014/main" id="{0B258F3B-7D97-4470-AEEE-AE377271D99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53416" y="1424193"/>
            <a:ext cx="3618861" cy="3250473"/>
          </a:xfrm>
          <a:prstGeom prst="rect">
            <a:avLst/>
          </a:prstGeom>
        </p:spPr>
      </p:pic>
      <p:pic>
        <p:nvPicPr>
          <p:cNvPr id="26" name="Picture 25">
            <a:extLst>
              <a:ext uri="{FF2B5EF4-FFF2-40B4-BE49-F238E27FC236}">
                <a16:creationId xmlns:a16="http://schemas.microsoft.com/office/drawing/2014/main" id="{72DDAF42-061F-484B-92E1-21F5D083F00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8" name="Straight Connector 27">
            <a:extLst>
              <a:ext uri="{FF2B5EF4-FFF2-40B4-BE49-F238E27FC236}">
                <a16:creationId xmlns:a16="http://schemas.microsoft.com/office/drawing/2014/main" id="{A11FFE8A-5450-4340-A14D-75506E8FEA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B850EA6-2EFD-4EEB-919B-2E5CA2135ED1}"/>
              </a:ext>
            </a:extLst>
          </p:cNvPr>
          <p:cNvSpPr>
            <a:spLocks noGrp="1"/>
          </p:cNvSpPr>
          <p:nvPr>
            <p:ph type="title"/>
          </p:nvPr>
        </p:nvSpPr>
        <p:spPr>
          <a:xfrm>
            <a:off x="5420686" y="1474970"/>
            <a:ext cx="3012383" cy="3152742"/>
          </a:xfrm>
        </p:spPr>
        <p:txBody>
          <a:bodyPr vert="horz" lIns="91440" tIns="45720" rIns="91440" bIns="45720" rtlCol="0" anchor="ctr">
            <a:normAutofit/>
          </a:bodyPr>
          <a:lstStyle/>
          <a:p>
            <a:pPr defTabSz="914400"/>
            <a:r>
              <a:rPr lang="en-US" dirty="0"/>
              <a:t>Mini-Break!</a:t>
            </a:r>
            <a:br>
              <a:rPr lang="en-US" dirty="0"/>
            </a:br>
            <a:br>
              <a:rPr lang="en-US" dirty="0"/>
            </a:br>
            <a:r>
              <a:rPr lang="en-US" dirty="0">
                <a:highlight>
                  <a:srgbClr val="FFFF00"/>
                </a:highlight>
              </a:rPr>
              <a:t>Up Next</a:t>
            </a:r>
            <a:r>
              <a:rPr lang="en-US" dirty="0"/>
              <a:t>: </a:t>
            </a:r>
            <a:br>
              <a:rPr lang="en-US" dirty="0"/>
            </a:br>
            <a:r>
              <a:rPr lang="en-US" dirty="0"/>
              <a:t>Enrollment and Billing</a:t>
            </a:r>
          </a:p>
        </p:txBody>
      </p:sp>
    </p:spTree>
    <p:extLst>
      <p:ext uri="{BB962C8B-B14F-4D97-AF65-F5344CB8AC3E}">
        <p14:creationId xmlns:p14="http://schemas.microsoft.com/office/powerpoint/2010/main" val="418667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5F9E98A-4FF4-43D6-9C48-6DF0E7F2D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207A636-DC99-4588-80C4-9E069B97C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cxnSp>
        <p:nvCxnSpPr>
          <p:cNvPr id="12" name="Straight Connector 11">
            <a:extLst>
              <a:ext uri="{FF2B5EF4-FFF2-40B4-BE49-F238E27FC236}">
                <a16:creationId xmlns:a16="http://schemas.microsoft.com/office/drawing/2014/main" id="{0F2BAA51-3181-4303-929A-FCD9C33F890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5763"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D4ED6A5F-3B06-48C5-850F-8045C4DF69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6" name="Straight Connector 15">
            <a:extLst>
              <a:ext uri="{FF2B5EF4-FFF2-40B4-BE49-F238E27FC236}">
                <a16:creationId xmlns:a16="http://schemas.microsoft.com/office/drawing/2014/main" id="{C9A60B9D-8DAC-4DA9-88DE-9911621A2B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7690F38-5827-4145-B462-099729ADE71C}"/>
              </a:ext>
            </a:extLst>
          </p:cNvPr>
          <p:cNvSpPr>
            <a:spLocks noGrp="1"/>
          </p:cNvSpPr>
          <p:nvPr>
            <p:ph type="ctrTitle"/>
          </p:nvPr>
        </p:nvSpPr>
        <p:spPr>
          <a:xfrm>
            <a:off x="720699" y="960241"/>
            <a:ext cx="5137275" cy="4203872"/>
          </a:xfrm>
        </p:spPr>
        <p:txBody>
          <a:bodyPr anchor="ctr">
            <a:normAutofit/>
          </a:bodyPr>
          <a:lstStyle/>
          <a:p>
            <a:pPr algn="r"/>
            <a:r>
              <a:rPr lang="en-US" sz="4700" dirty="0"/>
              <a:t>Part 2</a:t>
            </a:r>
          </a:p>
        </p:txBody>
      </p:sp>
      <p:sp>
        <p:nvSpPr>
          <p:cNvPr id="3" name="Subtitle 2">
            <a:extLst>
              <a:ext uri="{FF2B5EF4-FFF2-40B4-BE49-F238E27FC236}">
                <a16:creationId xmlns:a16="http://schemas.microsoft.com/office/drawing/2014/main" id="{B2BABACC-3D1F-44C8-84AE-E28D1ED853B5}"/>
              </a:ext>
            </a:extLst>
          </p:cNvPr>
          <p:cNvSpPr>
            <a:spLocks noGrp="1"/>
          </p:cNvSpPr>
          <p:nvPr>
            <p:ph type="subTitle" idx="1"/>
          </p:nvPr>
        </p:nvSpPr>
        <p:spPr>
          <a:xfrm>
            <a:off x="6339803" y="964028"/>
            <a:ext cx="2078155" cy="4196299"/>
          </a:xfrm>
        </p:spPr>
        <p:txBody>
          <a:bodyPr anchor="ctr">
            <a:normAutofit/>
          </a:bodyPr>
          <a:lstStyle/>
          <a:p>
            <a:r>
              <a:rPr lang="en-US" sz="2400" dirty="0"/>
              <a:t>Enrolling Elders and billing </a:t>
            </a:r>
            <a:r>
              <a:rPr lang="en-US" sz="2400" dirty="0" err="1"/>
              <a:t>medicaid</a:t>
            </a:r>
            <a:endParaRPr lang="en-US" sz="2400" dirty="0"/>
          </a:p>
        </p:txBody>
      </p:sp>
    </p:spTree>
    <p:extLst>
      <p:ext uri="{BB962C8B-B14F-4D97-AF65-F5344CB8AC3E}">
        <p14:creationId xmlns:p14="http://schemas.microsoft.com/office/powerpoint/2010/main" val="1610146996"/>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E2313CB-AD5A-4ABF-8017-2F3888D07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DE009D9-E9CB-4EBB-A0C6-C345F8495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14" name="Group 13">
            <a:extLst>
              <a:ext uri="{FF2B5EF4-FFF2-40B4-BE49-F238E27FC236}">
                <a16:creationId xmlns:a16="http://schemas.microsoft.com/office/drawing/2014/main" id="{230FFF44-4B6D-47A3-8EF6-EC72DA2A7F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254" y="323838"/>
            <a:ext cx="6974973" cy="3652791"/>
            <a:chOff x="1445672" y="323838"/>
            <a:chExt cx="9299965" cy="3652791"/>
          </a:xfrm>
        </p:grpSpPr>
        <p:sp>
          <p:nvSpPr>
            <p:cNvPr id="15" name="Rectangle 14">
              <a:extLst>
                <a:ext uri="{FF2B5EF4-FFF2-40B4-BE49-F238E27FC236}">
                  <a16:creationId xmlns:a16="http://schemas.microsoft.com/office/drawing/2014/main" id="{02C9BEEC-0281-408B-840C-9C73B781A9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5672" y="323838"/>
              <a:ext cx="9299965" cy="365279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A308C4D-7B09-4FA1-B1F7-77E5C3FDF5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8238" y="647445"/>
              <a:ext cx="8673013" cy="3002215"/>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EC547D0E-8A87-4725-8224-311D6A772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5057" y="806495"/>
            <a:ext cx="6260706" cy="2678774"/>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12E9ADD0-D0A1-4561-9123-60716D0AFD6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83083" y="963739"/>
            <a:ext cx="2369223" cy="2369223"/>
          </a:xfrm>
          <a:prstGeom prst="rect">
            <a:avLst/>
          </a:prstGeom>
        </p:spPr>
      </p:pic>
      <p:cxnSp>
        <p:nvCxnSpPr>
          <p:cNvPr id="20" name="Straight Connector 19">
            <a:extLst>
              <a:ext uri="{FF2B5EF4-FFF2-40B4-BE49-F238E27FC236}">
                <a16:creationId xmlns:a16="http://schemas.microsoft.com/office/drawing/2014/main" id="{3E5C3848-5A58-4B84-AFBB-E7D9B99EB1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32546" y="5027185"/>
            <a:ext cx="6482258"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2" name="Picture 21">
            <a:extLst>
              <a:ext uri="{FF2B5EF4-FFF2-40B4-BE49-F238E27FC236}">
                <a16:creationId xmlns:a16="http://schemas.microsoft.com/office/drawing/2014/main" id="{3A580E99-2B1B-4372-A707-20312A9403A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4" name="Straight Connector 23">
            <a:extLst>
              <a:ext uri="{FF2B5EF4-FFF2-40B4-BE49-F238E27FC236}">
                <a16:creationId xmlns:a16="http://schemas.microsoft.com/office/drawing/2014/main" id="{63B4A4AA-0179-4AB7-8EED-031600A724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5375090-B41D-4F70-B32A-8DC344C68E36}"/>
              </a:ext>
            </a:extLst>
          </p:cNvPr>
          <p:cNvSpPr>
            <a:spLocks noGrp="1"/>
          </p:cNvSpPr>
          <p:nvPr>
            <p:ph type="ctrTitle"/>
          </p:nvPr>
        </p:nvSpPr>
        <p:spPr>
          <a:xfrm>
            <a:off x="1332546" y="4459039"/>
            <a:ext cx="6482259" cy="551528"/>
          </a:xfrm>
        </p:spPr>
        <p:txBody>
          <a:bodyPr>
            <a:normAutofit/>
          </a:bodyPr>
          <a:lstStyle/>
          <a:p>
            <a:r>
              <a:rPr lang="en-US" sz="3100" dirty="0"/>
              <a:t>Medicaid Enrollment</a:t>
            </a:r>
          </a:p>
        </p:txBody>
      </p:sp>
      <p:sp>
        <p:nvSpPr>
          <p:cNvPr id="3" name="Subtitle 2">
            <a:extLst>
              <a:ext uri="{FF2B5EF4-FFF2-40B4-BE49-F238E27FC236}">
                <a16:creationId xmlns:a16="http://schemas.microsoft.com/office/drawing/2014/main" id="{A0C59228-1E0A-44C5-AAA2-F83371D86E71}"/>
              </a:ext>
            </a:extLst>
          </p:cNvPr>
          <p:cNvSpPr>
            <a:spLocks noGrp="1"/>
          </p:cNvSpPr>
          <p:nvPr>
            <p:ph type="subTitle" idx="1"/>
          </p:nvPr>
        </p:nvSpPr>
        <p:spPr>
          <a:xfrm>
            <a:off x="1332546" y="5016709"/>
            <a:ext cx="6482259" cy="457219"/>
          </a:xfrm>
        </p:spPr>
        <p:txBody>
          <a:bodyPr>
            <a:normAutofit/>
          </a:bodyPr>
          <a:lstStyle/>
          <a:p>
            <a:r>
              <a:rPr lang="en-US" sz="1400" dirty="0"/>
              <a:t>You can only bill Medicaid for people who are enrolled members</a:t>
            </a:r>
          </a:p>
        </p:txBody>
      </p:sp>
    </p:spTree>
    <p:extLst>
      <p:ext uri="{BB962C8B-B14F-4D97-AF65-F5344CB8AC3E}">
        <p14:creationId xmlns:p14="http://schemas.microsoft.com/office/powerpoint/2010/main" val="1930898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61">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7" name="Picture 63">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79" name="Straight Connector 65">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81" name="Straight Connector 67">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82" name="Rectangle 69">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Content Placeholder 8">
            <a:extLst>
              <a:ext uri="{FF2B5EF4-FFF2-40B4-BE49-F238E27FC236}">
                <a16:creationId xmlns:a16="http://schemas.microsoft.com/office/drawing/2014/main" id="{FE5C2935-5329-421A-A8E5-AA2892D4572E}"/>
              </a:ext>
              <a:ext uri="{C183D7F6-B498-43B3-948B-1728B52AA6E4}">
                <adec:decorative xmlns:adec="http://schemas.microsoft.com/office/drawing/2017/decorative" val="1"/>
              </a:ext>
            </a:extLst>
          </p:cNvPr>
          <p:cNvPicPr>
            <a:picLocks noChangeAspect="1"/>
          </p:cNvPicPr>
          <p:nvPr/>
        </p:nvPicPr>
        <p:blipFill rotWithShape="1">
          <a:blip r:embed="rId3" cstate="print">
            <a:alphaModFix amt="50000"/>
            <a:extLst>
              <a:ext uri="{28A0092B-C50C-407E-A947-70E740481C1C}">
                <a14:useLocalDpi xmlns:a14="http://schemas.microsoft.com/office/drawing/2010/main" val="0"/>
              </a:ext>
            </a:extLst>
          </a:blip>
          <a:srcRect r="334" b="-2"/>
          <a:stretch/>
        </p:blipFill>
        <p:spPr>
          <a:xfrm>
            <a:off x="228" y="10"/>
            <a:ext cx="9143772" cy="6857990"/>
          </a:xfrm>
          <a:prstGeom prst="rect">
            <a:avLst/>
          </a:prstGeom>
        </p:spPr>
      </p:pic>
      <p:sp>
        <p:nvSpPr>
          <p:cNvPr id="72"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34225" y="443732"/>
            <a:ext cx="608265"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74"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2477" y="540921"/>
            <a:ext cx="3730436"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76" name="Rectangle 75">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9144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78" name="Straight Connector 77">
            <a:extLst>
              <a:ext uri="{FF2B5EF4-FFF2-40B4-BE49-F238E27FC236}">
                <a16:creationId xmlns:a16="http://schemas.microsoft.com/office/drawing/2014/main" id="{D33AC32D-5F44-45F7-A0BD-7C11A86BE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80"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2421" y="6007878"/>
            <a:ext cx="2625537"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2" name="Title 1">
            <a:extLst>
              <a:ext uri="{FF2B5EF4-FFF2-40B4-BE49-F238E27FC236}">
                <a16:creationId xmlns:a16="http://schemas.microsoft.com/office/drawing/2014/main" id="{FC1D90FC-C7CC-43BC-A57C-D5D919A518A6}"/>
              </a:ext>
            </a:extLst>
          </p:cNvPr>
          <p:cNvSpPr>
            <a:spLocks noGrp="1"/>
          </p:cNvSpPr>
          <p:nvPr>
            <p:ph type="title"/>
          </p:nvPr>
        </p:nvSpPr>
        <p:spPr>
          <a:xfrm>
            <a:off x="847703" y="1193800"/>
            <a:ext cx="2394787" cy="4699000"/>
          </a:xfrm>
        </p:spPr>
        <p:txBody>
          <a:bodyPr vert="horz" lIns="91440" tIns="45720" rIns="91440" bIns="45720" rtlCol="0" anchor="ctr">
            <a:normAutofit/>
          </a:bodyPr>
          <a:lstStyle/>
          <a:p>
            <a:pPr defTabSz="914400"/>
            <a:r>
              <a:rPr lang="en-US"/>
              <a:t>Things to consider</a:t>
            </a:r>
          </a:p>
        </p:txBody>
      </p:sp>
      <p:graphicFrame>
        <p:nvGraphicFramePr>
          <p:cNvPr id="5" name="Content Placeholder 2">
            <a:extLst>
              <a:ext uri="{FF2B5EF4-FFF2-40B4-BE49-F238E27FC236}">
                <a16:creationId xmlns:a16="http://schemas.microsoft.com/office/drawing/2014/main" id="{8BA0AE10-8307-4294-B028-DCD81699E9A4}"/>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004946726"/>
              </p:ext>
            </p:extLst>
          </p:nvPr>
        </p:nvGraphicFramePr>
        <p:xfrm>
          <a:off x="3732477" y="540921"/>
          <a:ext cx="4563818" cy="53518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97209355"/>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E2C20-E7CB-4B07-B94D-676C3930850C}"/>
              </a:ext>
            </a:extLst>
          </p:cNvPr>
          <p:cNvSpPr>
            <a:spLocks noGrp="1"/>
          </p:cNvSpPr>
          <p:nvPr>
            <p:ph type="title"/>
          </p:nvPr>
        </p:nvSpPr>
        <p:spPr/>
        <p:txBody>
          <a:bodyPr/>
          <a:lstStyle/>
          <a:p>
            <a:r>
              <a:rPr lang="en-US" dirty="0"/>
              <a:t>Things to Know</a:t>
            </a:r>
          </a:p>
        </p:txBody>
      </p:sp>
      <p:sp>
        <p:nvSpPr>
          <p:cNvPr id="3" name="Content Placeholder 2">
            <a:extLst>
              <a:ext uri="{FF2B5EF4-FFF2-40B4-BE49-F238E27FC236}">
                <a16:creationId xmlns:a16="http://schemas.microsoft.com/office/drawing/2014/main" id="{92E38E94-1EC9-41D2-9280-FC270A50207B}"/>
              </a:ext>
            </a:extLst>
          </p:cNvPr>
          <p:cNvSpPr>
            <a:spLocks noGrp="1"/>
          </p:cNvSpPr>
          <p:nvPr>
            <p:ph idx="1"/>
          </p:nvPr>
        </p:nvSpPr>
        <p:spPr>
          <a:xfrm>
            <a:off x="533401" y="2015733"/>
            <a:ext cx="7481434" cy="3450613"/>
          </a:xfrm>
        </p:spPr>
        <p:txBody>
          <a:bodyPr>
            <a:normAutofit/>
          </a:bodyPr>
          <a:lstStyle/>
          <a:p>
            <a:r>
              <a:rPr lang="en-US" sz="3200" dirty="0"/>
              <a:t>Estate Recovery for Long Term Care</a:t>
            </a:r>
          </a:p>
          <a:p>
            <a:pPr marL="0" indent="0">
              <a:buNone/>
            </a:pPr>
            <a:r>
              <a:rPr lang="en-US" sz="1900" dirty="0">
                <a:hlinkClick r:id="rId2"/>
              </a:rPr>
              <a:t>https://www.cms.gov/Outreach-and-Education/American-Indian-Alaska-Native/AIAN/Downloads/MedicaidEstateRecoveryBrochure.pdf</a:t>
            </a:r>
            <a:endParaRPr lang="en-US" sz="1900" dirty="0"/>
          </a:p>
          <a:p>
            <a:r>
              <a:rPr lang="en-US" sz="3200" dirty="0"/>
              <a:t>Cost-Shares</a:t>
            </a:r>
          </a:p>
          <a:p>
            <a:r>
              <a:rPr lang="en-US" sz="3200" dirty="0"/>
              <a:t>Spend-Down and Medical Remedials</a:t>
            </a:r>
          </a:p>
        </p:txBody>
      </p:sp>
    </p:spTree>
    <p:extLst>
      <p:ext uri="{BB962C8B-B14F-4D97-AF65-F5344CB8AC3E}">
        <p14:creationId xmlns:p14="http://schemas.microsoft.com/office/powerpoint/2010/main" val="1092887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412368-7E6B-4064-B6FA-72DF6DA0C2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014FE20-9BCC-4219-A8AD-B1C110BD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14" name="Straight Connector 13">
            <a:extLst>
              <a:ext uri="{FF2B5EF4-FFF2-40B4-BE49-F238E27FC236}">
                <a16:creationId xmlns:a16="http://schemas.microsoft.com/office/drawing/2014/main" id="{A661C966-C6C8-4667-903D-E68521C357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463" y="3528543"/>
            <a:ext cx="415208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16" name="Group 15">
            <a:extLst>
              <a:ext uri="{FF2B5EF4-FFF2-40B4-BE49-F238E27FC236}">
                <a16:creationId xmlns:a16="http://schemas.microsoft.com/office/drawing/2014/main" id="{36439133-030D-427C-AADE-2B48B199178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08041" y="482171"/>
            <a:ext cx="3055899" cy="5149101"/>
            <a:chOff x="7477388" y="482171"/>
            <a:chExt cx="4074533" cy="5149101"/>
          </a:xfrm>
        </p:grpSpPr>
        <p:sp>
          <p:nvSpPr>
            <p:cNvPr id="17" name="Rectangle 16">
              <a:extLst>
                <a:ext uri="{FF2B5EF4-FFF2-40B4-BE49-F238E27FC236}">
                  <a16:creationId xmlns:a16="http://schemas.microsoft.com/office/drawing/2014/main" id="{2C11378B-6628-411A-9A79-CF10232D7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77388" y="482171"/>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8E6BF6A-26B8-45E6-887E-FE78A7984F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47"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82388B0B-738B-4313-8674-79D97E74A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3718" y="977965"/>
            <a:ext cx="2339583"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D7CB65A1-D8C3-4A67-9D73-46C1AF9AC68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87279" y="1999767"/>
            <a:ext cx="2099328" cy="2099328"/>
          </a:xfrm>
          <a:prstGeom prst="rect">
            <a:avLst/>
          </a:prstGeom>
        </p:spPr>
      </p:pic>
      <p:pic>
        <p:nvPicPr>
          <p:cNvPr id="22" name="Picture 21">
            <a:extLst>
              <a:ext uri="{FF2B5EF4-FFF2-40B4-BE49-F238E27FC236}">
                <a16:creationId xmlns:a16="http://schemas.microsoft.com/office/drawing/2014/main" id="{6DF84359-5DD6-461B-9519-90AA2F46C1B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4" name="Straight Connector 23">
            <a:extLst>
              <a:ext uri="{FF2B5EF4-FFF2-40B4-BE49-F238E27FC236}">
                <a16:creationId xmlns:a16="http://schemas.microsoft.com/office/drawing/2014/main" id="{E90BC892-CE86-41EE-8A3B-2178D5170C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5375090-B41D-4F70-B32A-8DC344C68E36}"/>
              </a:ext>
            </a:extLst>
          </p:cNvPr>
          <p:cNvSpPr>
            <a:spLocks noGrp="1"/>
          </p:cNvSpPr>
          <p:nvPr>
            <p:ph type="ctrTitle"/>
          </p:nvPr>
        </p:nvSpPr>
        <p:spPr>
          <a:xfrm>
            <a:off x="1089462" y="976508"/>
            <a:ext cx="4143979" cy="2367221"/>
          </a:xfrm>
        </p:spPr>
        <p:txBody>
          <a:bodyPr>
            <a:normAutofit/>
          </a:bodyPr>
          <a:lstStyle/>
          <a:p>
            <a:r>
              <a:rPr lang="en-US" sz="4700" dirty="0"/>
              <a:t>Medicaid billing</a:t>
            </a:r>
          </a:p>
        </p:txBody>
      </p:sp>
      <p:sp>
        <p:nvSpPr>
          <p:cNvPr id="3" name="Subtitle 2">
            <a:extLst>
              <a:ext uri="{FF2B5EF4-FFF2-40B4-BE49-F238E27FC236}">
                <a16:creationId xmlns:a16="http://schemas.microsoft.com/office/drawing/2014/main" id="{A0C59228-1E0A-44C5-AAA2-F83371D86E71}"/>
              </a:ext>
            </a:extLst>
          </p:cNvPr>
          <p:cNvSpPr>
            <a:spLocks noGrp="1"/>
          </p:cNvSpPr>
          <p:nvPr>
            <p:ph type="subTitle" idx="1"/>
          </p:nvPr>
        </p:nvSpPr>
        <p:spPr>
          <a:xfrm>
            <a:off x="1089462" y="3531204"/>
            <a:ext cx="4148190" cy="1606576"/>
          </a:xfrm>
        </p:spPr>
        <p:txBody>
          <a:bodyPr>
            <a:normAutofit/>
          </a:bodyPr>
          <a:lstStyle/>
          <a:p>
            <a:r>
              <a:rPr lang="en-US" sz="2000" dirty="0"/>
              <a:t>You can only bill Medicaid if you are a Medicaid provider*</a:t>
            </a:r>
          </a:p>
        </p:txBody>
      </p:sp>
    </p:spTree>
    <p:extLst>
      <p:ext uri="{BB962C8B-B14F-4D97-AF65-F5344CB8AC3E}">
        <p14:creationId xmlns:p14="http://schemas.microsoft.com/office/powerpoint/2010/main" val="175959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25015" y="638300"/>
            <a:ext cx="4807204"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918" y="973636"/>
            <a:ext cx="4327398"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88685" y="967819"/>
            <a:ext cx="2402037" cy="2788966"/>
          </a:xfrm>
        </p:spPr>
        <p:txBody>
          <a:bodyPr>
            <a:normAutofit/>
          </a:bodyPr>
          <a:lstStyle/>
          <a:p>
            <a:br>
              <a:rPr lang="en-US" dirty="0"/>
            </a:br>
            <a:r>
              <a:rPr lang="en-US" dirty="0"/>
              <a:t>Tribe as Medicaid Provider</a:t>
            </a:r>
          </a:p>
        </p:txBody>
      </p:sp>
      <p:sp>
        <p:nvSpPr>
          <p:cNvPr id="3" name="Content Placeholder 2"/>
          <p:cNvSpPr>
            <a:spLocks noGrp="1"/>
          </p:cNvSpPr>
          <p:nvPr>
            <p:ph idx="1"/>
          </p:nvPr>
        </p:nvSpPr>
        <p:spPr>
          <a:xfrm>
            <a:off x="4188362" y="1138228"/>
            <a:ext cx="4080510" cy="3858768"/>
          </a:xfrm>
        </p:spPr>
        <p:txBody>
          <a:bodyPr anchor="t">
            <a:normAutofit/>
          </a:bodyPr>
          <a:lstStyle/>
          <a:p>
            <a:pPr lvl="1">
              <a:buFont typeface="Wingdings" panose="05000000000000000000" pitchFamily="2" charset="2"/>
              <a:buChar char="Ø"/>
            </a:pPr>
            <a:r>
              <a:rPr lang="en-US" sz="1800" dirty="0">
                <a:solidFill>
                  <a:srgbClr val="000000"/>
                </a:solidFill>
              </a:rPr>
              <a:t>Only providers with a Medicaid contract/certification can bill the state programs*</a:t>
            </a:r>
          </a:p>
          <a:p>
            <a:pPr marL="457200" lvl="1" indent="0">
              <a:buNone/>
            </a:pPr>
            <a:endParaRPr lang="en-US" sz="1800" dirty="0">
              <a:solidFill>
                <a:srgbClr val="000000"/>
              </a:solidFill>
            </a:endParaRPr>
          </a:p>
          <a:p>
            <a:pPr lvl="1">
              <a:buFont typeface="Wingdings" panose="05000000000000000000" pitchFamily="2" charset="2"/>
              <a:buChar char="Ø"/>
            </a:pPr>
            <a:r>
              <a:rPr lang="en-US" sz="1800" dirty="0">
                <a:solidFill>
                  <a:srgbClr val="000000"/>
                </a:solidFill>
              </a:rPr>
              <a:t>Billing thru Clinic/New ID</a:t>
            </a:r>
          </a:p>
          <a:p>
            <a:pPr lvl="1">
              <a:buFont typeface="Wingdings" panose="05000000000000000000" pitchFamily="2" charset="2"/>
              <a:buChar char="Ø"/>
            </a:pPr>
            <a:endParaRPr lang="en-US" sz="1800" dirty="0">
              <a:solidFill>
                <a:srgbClr val="000000"/>
              </a:solidFill>
            </a:endParaRPr>
          </a:p>
          <a:p>
            <a:pPr lvl="1">
              <a:buFont typeface="Wingdings" panose="05000000000000000000" pitchFamily="2" charset="2"/>
              <a:buChar char="Ø"/>
            </a:pPr>
            <a:r>
              <a:rPr lang="en-US" sz="1800" dirty="0">
                <a:solidFill>
                  <a:srgbClr val="000000"/>
                </a:solidFill>
              </a:rPr>
              <a:t>Each state will have different requirements for provider certification</a:t>
            </a:r>
          </a:p>
          <a:p>
            <a:pPr lvl="1">
              <a:buFont typeface="Wingdings" panose="05000000000000000000" pitchFamily="2" charset="2"/>
              <a:buChar char="Ø"/>
            </a:pPr>
            <a:endParaRPr lang="en-US" dirty="0">
              <a:solidFill>
                <a:srgbClr val="000000"/>
              </a:solidFill>
            </a:endParaRPr>
          </a:p>
          <a:p>
            <a:pPr marL="457200" lvl="1" indent="0">
              <a:buNone/>
            </a:pPr>
            <a:endParaRPr lang="en-US" dirty="0">
              <a:solidFill>
                <a:srgbClr val="000000"/>
              </a:solidFill>
            </a:endParaRPr>
          </a:p>
          <a:p>
            <a:pPr marL="457200" lvl="1" indent="0">
              <a:buNone/>
            </a:pPr>
            <a:endParaRPr lang="en-US" dirty="0">
              <a:solidFill>
                <a:srgbClr val="000000"/>
              </a:solidFill>
            </a:endParaRPr>
          </a:p>
        </p:txBody>
      </p:sp>
    </p:spTree>
    <p:extLst>
      <p:ext uri="{BB962C8B-B14F-4D97-AF65-F5344CB8AC3E}">
        <p14:creationId xmlns:p14="http://schemas.microsoft.com/office/powerpoint/2010/main" val="4070938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3" name="Group 22">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25015" y="638300"/>
            <a:ext cx="4807204" cy="4858625"/>
            <a:chOff x="7807230" y="2012810"/>
            <a:chExt cx="3251252" cy="3459865"/>
          </a:xfrm>
        </p:grpSpPr>
        <p:sp>
          <p:nvSpPr>
            <p:cNvPr id="24" name="Rectangle 23">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918" y="973636"/>
            <a:ext cx="4327398"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31" name="Straight Connector 30">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88685" y="967819"/>
            <a:ext cx="2402037" cy="2788966"/>
          </a:xfrm>
        </p:spPr>
        <p:txBody>
          <a:bodyPr>
            <a:normAutofit/>
          </a:bodyPr>
          <a:lstStyle/>
          <a:p>
            <a:r>
              <a:rPr lang="en-US" dirty="0"/>
              <a:t>Billing Medicaid</a:t>
            </a:r>
          </a:p>
        </p:txBody>
      </p:sp>
      <p:sp>
        <p:nvSpPr>
          <p:cNvPr id="3" name="Content Placeholder 2"/>
          <p:cNvSpPr>
            <a:spLocks noGrp="1"/>
          </p:cNvSpPr>
          <p:nvPr>
            <p:ph idx="1"/>
          </p:nvPr>
        </p:nvSpPr>
        <p:spPr>
          <a:xfrm>
            <a:off x="4188362" y="1138228"/>
            <a:ext cx="4080510" cy="3858768"/>
          </a:xfrm>
        </p:spPr>
        <p:txBody>
          <a:bodyPr anchor="t">
            <a:normAutofit/>
          </a:bodyPr>
          <a:lstStyle/>
          <a:p>
            <a:pPr marL="320040" lvl="1" indent="0">
              <a:lnSpc>
                <a:spcPct val="110000"/>
              </a:lnSpc>
              <a:buNone/>
            </a:pPr>
            <a:endParaRPr lang="en-US" dirty="0">
              <a:solidFill>
                <a:srgbClr val="000000"/>
              </a:solidFill>
            </a:endParaRPr>
          </a:p>
          <a:p>
            <a:pPr lvl="1">
              <a:lnSpc>
                <a:spcPct val="110000"/>
              </a:lnSpc>
              <a:buFont typeface="Wingdings" panose="05000000000000000000" pitchFamily="2" charset="2"/>
              <a:buChar char="Ø"/>
            </a:pPr>
            <a:r>
              <a:rPr lang="en-US" sz="1800" dirty="0">
                <a:solidFill>
                  <a:srgbClr val="000000"/>
                </a:solidFill>
              </a:rPr>
              <a:t>Who will do the billing?</a:t>
            </a:r>
          </a:p>
          <a:p>
            <a:pPr marL="457200" lvl="1" indent="0">
              <a:lnSpc>
                <a:spcPct val="110000"/>
              </a:lnSpc>
              <a:buNone/>
            </a:pPr>
            <a:endParaRPr lang="en-US" sz="1800" dirty="0">
              <a:solidFill>
                <a:srgbClr val="000000"/>
              </a:solidFill>
            </a:endParaRPr>
          </a:p>
          <a:p>
            <a:pPr lvl="1">
              <a:lnSpc>
                <a:spcPct val="110000"/>
              </a:lnSpc>
              <a:buFont typeface="Wingdings" panose="05000000000000000000" pitchFamily="2" charset="2"/>
              <a:buChar char="Ø"/>
            </a:pPr>
            <a:r>
              <a:rPr lang="en-US" sz="1800" dirty="0">
                <a:solidFill>
                  <a:srgbClr val="000000"/>
                </a:solidFill>
              </a:rPr>
              <a:t>How much will you charge?</a:t>
            </a:r>
          </a:p>
          <a:p>
            <a:pPr marL="457200" lvl="1" indent="0">
              <a:lnSpc>
                <a:spcPct val="110000"/>
              </a:lnSpc>
              <a:buNone/>
            </a:pPr>
            <a:endParaRPr lang="en-US" sz="1800" dirty="0">
              <a:solidFill>
                <a:srgbClr val="000000"/>
              </a:solidFill>
            </a:endParaRPr>
          </a:p>
          <a:p>
            <a:pPr lvl="1">
              <a:lnSpc>
                <a:spcPct val="110000"/>
              </a:lnSpc>
              <a:buFont typeface="Wingdings" panose="05000000000000000000" pitchFamily="2" charset="2"/>
              <a:buChar char="Ø"/>
            </a:pPr>
            <a:r>
              <a:rPr lang="en-US" sz="1800" dirty="0">
                <a:solidFill>
                  <a:srgbClr val="000000"/>
                </a:solidFill>
              </a:rPr>
              <a:t>Who will you serve?</a:t>
            </a:r>
          </a:p>
        </p:txBody>
      </p:sp>
    </p:spTree>
    <p:extLst>
      <p:ext uri="{BB962C8B-B14F-4D97-AF65-F5344CB8AC3E}">
        <p14:creationId xmlns:p14="http://schemas.microsoft.com/office/powerpoint/2010/main" val="16262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7424F32-2789-4FF9-8E8A-1252284BF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D708C46E-BB60-4B97-8327-D3A475C008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4" name="Straight Connector 13">
            <a:extLst>
              <a:ext uri="{FF2B5EF4-FFF2-40B4-BE49-F238E27FC236}">
                <a16:creationId xmlns:a16="http://schemas.microsoft.com/office/drawing/2014/main" id="{8042755C-F24C-4D08-8E4C-E646382C36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3E94A00-1A92-47F4-9E2D-E51DFF9016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BF708747-D9FE-44EF-891D-E9FC72E2B5EE}"/>
              </a:ext>
            </a:extLst>
          </p:cNvPr>
          <p:cNvSpPr>
            <a:spLocks noGrp="1"/>
          </p:cNvSpPr>
          <p:nvPr>
            <p:ph type="title"/>
          </p:nvPr>
        </p:nvSpPr>
        <p:spPr>
          <a:xfrm>
            <a:off x="1088684" y="804519"/>
            <a:ext cx="7202456" cy="1049235"/>
          </a:xfrm>
        </p:spPr>
        <p:txBody>
          <a:bodyPr vert="horz" lIns="91440" tIns="45720" rIns="91440" bIns="45720" rtlCol="0" anchor="t">
            <a:normAutofit/>
          </a:bodyPr>
          <a:lstStyle/>
          <a:p>
            <a:pPr defTabSz="914400"/>
            <a:r>
              <a:rPr lang="en-US"/>
              <a:t>Start where you are</a:t>
            </a:r>
          </a:p>
        </p:txBody>
      </p:sp>
      <p:graphicFrame>
        <p:nvGraphicFramePr>
          <p:cNvPr id="5" name="Content Placeholder 2">
            <a:extLst>
              <a:ext uri="{FF2B5EF4-FFF2-40B4-BE49-F238E27FC236}">
                <a16:creationId xmlns:a16="http://schemas.microsoft.com/office/drawing/2014/main" id="{CC81ECB8-B9C2-43A5-A193-26B0C77220A1}"/>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503387517"/>
              </p:ext>
            </p:extLst>
          </p:nvPr>
        </p:nvGraphicFramePr>
        <p:xfrm>
          <a:off x="1088231" y="2340435"/>
          <a:ext cx="7203281"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5032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3901B-12A2-469D-9110-4E6E6671FEC6}"/>
              </a:ext>
            </a:extLst>
          </p:cNvPr>
          <p:cNvSpPr>
            <a:spLocks noGrp="1"/>
          </p:cNvSpPr>
          <p:nvPr>
            <p:ph type="title"/>
          </p:nvPr>
        </p:nvSpPr>
        <p:spPr>
          <a:xfrm>
            <a:off x="433566" y="201542"/>
            <a:ext cx="6571343" cy="1049235"/>
          </a:xfrm>
        </p:spPr>
        <p:txBody>
          <a:bodyPr/>
          <a:lstStyle/>
          <a:p>
            <a:r>
              <a:rPr lang="en-US" dirty="0"/>
              <a:t>Sample Process for LTSS</a:t>
            </a:r>
          </a:p>
        </p:txBody>
      </p:sp>
      <p:pic>
        <p:nvPicPr>
          <p:cNvPr id="7" name="Content Placeholder 6" descr="Person with Cane">
            <a:extLst>
              <a:ext uri="{FF2B5EF4-FFF2-40B4-BE49-F238E27FC236}">
                <a16:creationId xmlns:a16="http://schemas.microsoft.com/office/drawing/2014/main" id="{08ADA4DF-6270-4963-9251-CA5F197174F5}"/>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115470" y="1195959"/>
            <a:ext cx="685800" cy="653213"/>
          </a:xfrm>
        </p:spPr>
      </p:pic>
      <p:sp>
        <p:nvSpPr>
          <p:cNvPr id="8" name="TextBox 7">
            <a:extLst>
              <a:ext uri="{FF2B5EF4-FFF2-40B4-BE49-F238E27FC236}">
                <a16:creationId xmlns:a16="http://schemas.microsoft.com/office/drawing/2014/main" id="{898DBF93-03CA-40CB-A545-C244AC89E13E}"/>
              </a:ext>
            </a:extLst>
          </p:cNvPr>
          <p:cNvSpPr txBox="1"/>
          <p:nvPr/>
        </p:nvSpPr>
        <p:spPr>
          <a:xfrm>
            <a:off x="1599610" y="1006143"/>
            <a:ext cx="1619674" cy="300082"/>
          </a:xfrm>
          <a:prstGeom prst="rect">
            <a:avLst/>
          </a:prstGeom>
          <a:noFill/>
          <a:ln>
            <a:solidFill>
              <a:schemeClr val="accent1"/>
            </a:solidFill>
          </a:ln>
        </p:spPr>
        <p:txBody>
          <a:bodyPr wrap="none" rtlCol="0">
            <a:spAutoFit/>
          </a:bodyPr>
          <a:lstStyle/>
          <a:p>
            <a:r>
              <a:rPr lang="en-US" sz="1350" dirty="0"/>
              <a:t>Elder needs services</a:t>
            </a:r>
          </a:p>
        </p:txBody>
      </p:sp>
      <p:pic>
        <p:nvPicPr>
          <p:cNvPr id="10" name="Graphic 9" descr="Car">
            <a:extLst>
              <a:ext uri="{FF2B5EF4-FFF2-40B4-BE49-F238E27FC236}">
                <a16:creationId xmlns:a16="http://schemas.microsoft.com/office/drawing/2014/main" id="{D6E18CA5-24D7-4421-928A-750278BB396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58370" y="2350604"/>
            <a:ext cx="685800" cy="685800"/>
          </a:xfrm>
          <a:prstGeom prst="rect">
            <a:avLst/>
          </a:prstGeom>
        </p:spPr>
      </p:pic>
      <p:pic>
        <p:nvPicPr>
          <p:cNvPr id="12" name="Graphic 11" descr="House">
            <a:extLst>
              <a:ext uri="{FF2B5EF4-FFF2-40B4-BE49-F238E27FC236}">
                <a16:creationId xmlns:a16="http://schemas.microsoft.com/office/drawing/2014/main" id="{F79E567C-3C5E-40F3-901E-E83E4AD7AF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94281" y="2290804"/>
            <a:ext cx="685800" cy="685800"/>
          </a:xfrm>
          <a:prstGeom prst="rect">
            <a:avLst/>
          </a:prstGeom>
        </p:spPr>
      </p:pic>
      <p:pic>
        <p:nvPicPr>
          <p:cNvPr id="14" name="Graphic 13" descr="Mop and bucket">
            <a:extLst>
              <a:ext uri="{FF2B5EF4-FFF2-40B4-BE49-F238E27FC236}">
                <a16:creationId xmlns:a16="http://schemas.microsoft.com/office/drawing/2014/main" id="{A3A21186-E202-4859-A07E-70C9F32C469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820501" y="2246157"/>
            <a:ext cx="685800" cy="685800"/>
          </a:xfrm>
          <a:prstGeom prst="rect">
            <a:avLst/>
          </a:prstGeom>
        </p:spPr>
      </p:pic>
      <p:sp>
        <p:nvSpPr>
          <p:cNvPr id="15" name="TextBox 14">
            <a:extLst>
              <a:ext uri="{FF2B5EF4-FFF2-40B4-BE49-F238E27FC236}">
                <a16:creationId xmlns:a16="http://schemas.microsoft.com/office/drawing/2014/main" id="{1C4216C8-F181-484D-810B-BF4B65ABB182}"/>
              </a:ext>
            </a:extLst>
          </p:cNvPr>
          <p:cNvSpPr txBox="1"/>
          <p:nvPr/>
        </p:nvSpPr>
        <p:spPr>
          <a:xfrm>
            <a:off x="1182030" y="2976604"/>
            <a:ext cx="1339628" cy="507831"/>
          </a:xfrm>
          <a:prstGeom prst="rect">
            <a:avLst/>
          </a:prstGeom>
          <a:noFill/>
          <a:ln>
            <a:solidFill>
              <a:srgbClr val="FFC000"/>
            </a:solidFill>
          </a:ln>
        </p:spPr>
        <p:txBody>
          <a:bodyPr wrap="square" rtlCol="0">
            <a:spAutoFit/>
          </a:bodyPr>
          <a:lstStyle/>
          <a:p>
            <a:r>
              <a:rPr lang="en-US" sz="1350" dirty="0"/>
              <a:t>Transportation</a:t>
            </a:r>
          </a:p>
          <a:p>
            <a:r>
              <a:rPr lang="en-US" sz="1350" dirty="0"/>
              <a:t>Ride Bank/Store</a:t>
            </a:r>
          </a:p>
        </p:txBody>
      </p:sp>
      <p:sp>
        <p:nvSpPr>
          <p:cNvPr id="16" name="TextBox 15">
            <a:extLst>
              <a:ext uri="{FF2B5EF4-FFF2-40B4-BE49-F238E27FC236}">
                <a16:creationId xmlns:a16="http://schemas.microsoft.com/office/drawing/2014/main" id="{C682CAEA-A608-4448-A2A1-5025E770A9F9}"/>
              </a:ext>
            </a:extLst>
          </p:cNvPr>
          <p:cNvSpPr txBox="1"/>
          <p:nvPr/>
        </p:nvSpPr>
        <p:spPr>
          <a:xfrm>
            <a:off x="3833743" y="3002522"/>
            <a:ext cx="1339628" cy="507831"/>
          </a:xfrm>
          <a:prstGeom prst="rect">
            <a:avLst/>
          </a:prstGeom>
          <a:noFill/>
          <a:ln>
            <a:solidFill>
              <a:srgbClr val="FFC000"/>
            </a:solidFill>
          </a:ln>
        </p:spPr>
        <p:txBody>
          <a:bodyPr wrap="square" rtlCol="0">
            <a:spAutoFit/>
          </a:bodyPr>
          <a:lstStyle/>
          <a:p>
            <a:r>
              <a:rPr lang="en-US" sz="1350" dirty="0"/>
              <a:t>Housing Builds a Ramp</a:t>
            </a:r>
          </a:p>
        </p:txBody>
      </p:sp>
      <p:sp>
        <p:nvSpPr>
          <p:cNvPr id="17" name="TextBox 16">
            <a:extLst>
              <a:ext uri="{FF2B5EF4-FFF2-40B4-BE49-F238E27FC236}">
                <a16:creationId xmlns:a16="http://schemas.microsoft.com/office/drawing/2014/main" id="{52BEE8D7-A3D8-4C00-8A04-E73FA4413C55}"/>
              </a:ext>
            </a:extLst>
          </p:cNvPr>
          <p:cNvSpPr txBox="1"/>
          <p:nvPr/>
        </p:nvSpPr>
        <p:spPr>
          <a:xfrm>
            <a:off x="6493587" y="3036405"/>
            <a:ext cx="1339628" cy="507831"/>
          </a:xfrm>
          <a:prstGeom prst="rect">
            <a:avLst/>
          </a:prstGeom>
          <a:noFill/>
          <a:ln>
            <a:solidFill>
              <a:srgbClr val="FFC000"/>
            </a:solidFill>
          </a:ln>
        </p:spPr>
        <p:txBody>
          <a:bodyPr wrap="square" rtlCol="0">
            <a:spAutoFit/>
          </a:bodyPr>
          <a:lstStyle/>
          <a:p>
            <a:r>
              <a:rPr lang="en-US" sz="1350" dirty="0"/>
              <a:t>Aging Sends a Chore Worker</a:t>
            </a:r>
          </a:p>
        </p:txBody>
      </p:sp>
      <p:pic>
        <p:nvPicPr>
          <p:cNvPr id="19" name="Graphic 18" descr="User">
            <a:extLst>
              <a:ext uri="{FF2B5EF4-FFF2-40B4-BE49-F238E27FC236}">
                <a16:creationId xmlns:a16="http://schemas.microsoft.com/office/drawing/2014/main" id="{2C74EB0A-BEF3-43EB-98D5-775678C185A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140377" y="3656461"/>
            <a:ext cx="685800" cy="685800"/>
          </a:xfrm>
          <a:prstGeom prst="rect">
            <a:avLst/>
          </a:prstGeom>
        </p:spPr>
      </p:pic>
      <p:sp>
        <p:nvSpPr>
          <p:cNvPr id="20" name="TextBox 19">
            <a:extLst>
              <a:ext uri="{FF2B5EF4-FFF2-40B4-BE49-F238E27FC236}">
                <a16:creationId xmlns:a16="http://schemas.microsoft.com/office/drawing/2014/main" id="{90CB8736-0147-497B-97CE-F60F4AF7852F}"/>
              </a:ext>
            </a:extLst>
          </p:cNvPr>
          <p:cNvSpPr txBox="1"/>
          <p:nvPr/>
        </p:nvSpPr>
        <p:spPr>
          <a:xfrm>
            <a:off x="2285624" y="4357151"/>
            <a:ext cx="4395306" cy="300082"/>
          </a:xfrm>
          <a:prstGeom prst="rect">
            <a:avLst/>
          </a:prstGeom>
          <a:noFill/>
          <a:ln>
            <a:solidFill>
              <a:schemeClr val="accent6">
                <a:lumMod val="75000"/>
              </a:schemeClr>
            </a:solidFill>
          </a:ln>
        </p:spPr>
        <p:txBody>
          <a:bodyPr wrap="none" rtlCol="0">
            <a:spAutoFit/>
          </a:bodyPr>
          <a:lstStyle/>
          <a:p>
            <a:r>
              <a:rPr lang="en-US" sz="1350" dirty="0"/>
              <a:t>LTSS Coordinator Collects Tribal Invoices and Bills Medicaid</a:t>
            </a:r>
          </a:p>
        </p:txBody>
      </p:sp>
      <p:pic>
        <p:nvPicPr>
          <p:cNvPr id="4" name="Graphic 3" descr="Users">
            <a:extLst>
              <a:ext uri="{FF2B5EF4-FFF2-40B4-BE49-F238E27FC236}">
                <a16:creationId xmlns:a16="http://schemas.microsoft.com/office/drawing/2014/main" id="{5BF5CC03-F50E-421D-9FF1-BDCDA56E836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695349" y="1065365"/>
            <a:ext cx="914400" cy="914400"/>
          </a:xfrm>
          <a:prstGeom prst="rect">
            <a:avLst/>
          </a:prstGeom>
        </p:spPr>
      </p:pic>
      <p:sp>
        <p:nvSpPr>
          <p:cNvPr id="5" name="TextBox 4">
            <a:extLst>
              <a:ext uri="{FF2B5EF4-FFF2-40B4-BE49-F238E27FC236}">
                <a16:creationId xmlns:a16="http://schemas.microsoft.com/office/drawing/2014/main" id="{FAB8A0A9-91C9-47BA-8D08-5B05F7CEA8D7}"/>
              </a:ext>
            </a:extLst>
          </p:cNvPr>
          <p:cNvSpPr txBox="1"/>
          <p:nvPr/>
        </p:nvSpPr>
        <p:spPr>
          <a:xfrm>
            <a:off x="4609749" y="915703"/>
            <a:ext cx="3969035" cy="523220"/>
          </a:xfrm>
          <a:prstGeom prst="rect">
            <a:avLst/>
          </a:prstGeom>
          <a:noFill/>
          <a:ln>
            <a:solidFill>
              <a:schemeClr val="accent1"/>
            </a:solidFill>
          </a:ln>
        </p:spPr>
        <p:txBody>
          <a:bodyPr wrap="none" rtlCol="0">
            <a:spAutoFit/>
          </a:bodyPr>
          <a:lstStyle/>
          <a:p>
            <a:r>
              <a:rPr lang="en-US" sz="1400" dirty="0"/>
              <a:t>LTSS Coordinator helps Elder/family with screening </a:t>
            </a:r>
          </a:p>
          <a:p>
            <a:r>
              <a:rPr lang="en-US" sz="1400" dirty="0"/>
              <a:t>and case planning</a:t>
            </a:r>
          </a:p>
        </p:txBody>
      </p:sp>
      <p:pic>
        <p:nvPicPr>
          <p:cNvPr id="9" name="Graphic 8" descr="Money">
            <a:extLst>
              <a:ext uri="{FF2B5EF4-FFF2-40B4-BE49-F238E27FC236}">
                <a16:creationId xmlns:a16="http://schemas.microsoft.com/office/drawing/2014/main" id="{4FE88591-9A6B-4B7C-97C4-15C3F2111CC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173371" y="4678952"/>
            <a:ext cx="914400" cy="914400"/>
          </a:xfrm>
          <a:prstGeom prst="rect">
            <a:avLst/>
          </a:prstGeom>
        </p:spPr>
      </p:pic>
      <p:sp>
        <p:nvSpPr>
          <p:cNvPr id="11" name="TextBox 10">
            <a:extLst>
              <a:ext uri="{FF2B5EF4-FFF2-40B4-BE49-F238E27FC236}">
                <a16:creationId xmlns:a16="http://schemas.microsoft.com/office/drawing/2014/main" id="{BA16DBF6-F276-4EC3-8A7C-54B9D078A057}"/>
              </a:ext>
            </a:extLst>
          </p:cNvPr>
          <p:cNvSpPr txBox="1"/>
          <p:nvPr/>
        </p:nvSpPr>
        <p:spPr>
          <a:xfrm>
            <a:off x="1599610" y="5621900"/>
            <a:ext cx="6941772" cy="369332"/>
          </a:xfrm>
          <a:prstGeom prst="rect">
            <a:avLst/>
          </a:prstGeom>
          <a:noFill/>
          <a:ln>
            <a:solidFill>
              <a:schemeClr val="accent1"/>
            </a:solidFill>
          </a:ln>
        </p:spPr>
        <p:txBody>
          <a:bodyPr wrap="none" rtlCol="0">
            <a:spAutoFit/>
          </a:bodyPr>
          <a:lstStyle/>
          <a:p>
            <a:r>
              <a:rPr lang="en-US" dirty="0"/>
              <a:t>Medicaid Pays Claims, LTSS Coordinator Resolves to Tribal Departments</a:t>
            </a:r>
          </a:p>
        </p:txBody>
      </p:sp>
    </p:spTree>
    <p:extLst>
      <p:ext uri="{BB962C8B-B14F-4D97-AF65-F5344CB8AC3E}">
        <p14:creationId xmlns:p14="http://schemas.microsoft.com/office/powerpoint/2010/main" val="1294295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8EF0F-7781-4412-9D72-3EFB7CEF6E02}"/>
              </a:ext>
            </a:extLst>
          </p:cNvPr>
          <p:cNvSpPr>
            <a:spLocks noGrp="1"/>
          </p:cNvSpPr>
          <p:nvPr>
            <p:ph type="title"/>
          </p:nvPr>
        </p:nvSpPr>
        <p:spPr>
          <a:xfrm>
            <a:off x="1088684" y="804519"/>
            <a:ext cx="7202456" cy="1049235"/>
          </a:xfrm>
        </p:spPr>
        <p:txBody>
          <a:bodyPr vert="horz" lIns="91440" tIns="45720" rIns="91440" bIns="45720" rtlCol="0" anchor="t">
            <a:normAutofit/>
          </a:bodyPr>
          <a:lstStyle/>
          <a:p>
            <a:pPr defTabSz="914400"/>
            <a:r>
              <a:rPr lang="en-US" dirty="0"/>
              <a:t>Quick Ideas to Get Started</a:t>
            </a:r>
          </a:p>
        </p:txBody>
      </p:sp>
      <p:sp>
        <p:nvSpPr>
          <p:cNvPr id="49" name="Rectangle 30">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50" name="Picture 32">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51" name="Straight Connector 34">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52" name="Straight Connector 36">
            <a:extLst>
              <a:ext uri="{FF2B5EF4-FFF2-40B4-BE49-F238E27FC236}">
                <a16:creationId xmlns:a16="http://schemas.microsoft.com/office/drawing/2014/main" id="{A56012FD-74A8-4C91-B318-435CF2B719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Graphic 6" descr="Image of a chcecklist.">
            <a:extLst>
              <a:ext uri="{FF2B5EF4-FFF2-40B4-BE49-F238E27FC236}">
                <a16:creationId xmlns:a16="http://schemas.microsoft.com/office/drawing/2014/main" id="{B3B11A09-2DEA-4397-B0A1-9624778D05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65604" y="2428272"/>
            <a:ext cx="2625536" cy="2625536"/>
          </a:xfrm>
          <a:prstGeom prst="rect">
            <a:avLst/>
          </a:prstGeom>
        </p:spPr>
      </p:pic>
      <p:sp>
        <p:nvSpPr>
          <p:cNvPr id="3" name="Content Placeholder 2">
            <a:extLst>
              <a:ext uri="{FF2B5EF4-FFF2-40B4-BE49-F238E27FC236}">
                <a16:creationId xmlns:a16="http://schemas.microsoft.com/office/drawing/2014/main" id="{835EF2D5-0CFC-4268-BEC0-E08ECFCC4091}"/>
              </a:ext>
            </a:extLst>
          </p:cNvPr>
          <p:cNvSpPr txBox="1">
            <a:spLocks/>
          </p:cNvSpPr>
          <p:nvPr/>
        </p:nvSpPr>
        <p:spPr>
          <a:xfrm>
            <a:off x="609600" y="2015734"/>
            <a:ext cx="5056004" cy="3546859"/>
          </a:xfrm>
          <a:prstGeom prst="rect">
            <a:avLst/>
          </a:prstGeom>
        </p:spPr>
        <p:txBody>
          <a:bodyPr vert="horz" lIns="91440" tIns="45720" rIns="91440" bIns="45720" rtlCol="0" anchor="t">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114300" indent="-228600" defTabSz="914400">
              <a:lnSpc>
                <a:spcPct val="110000"/>
              </a:lnSpc>
              <a:buSzPct val="100000"/>
              <a:buFont typeface="Arial" panose="020B0604020202020204" pitchFamily="34" charset="0"/>
              <a:buChar char="•"/>
            </a:pPr>
            <a:r>
              <a:rPr lang="en-US" sz="2000" dirty="0">
                <a:solidFill>
                  <a:schemeClr val="tx1"/>
                </a:solidFill>
              </a:rPr>
              <a:t>Make a list of your Tribe’s services for Elders </a:t>
            </a:r>
          </a:p>
          <a:p>
            <a:pPr marL="114300" indent="-228600" defTabSz="914400">
              <a:lnSpc>
                <a:spcPct val="110000"/>
              </a:lnSpc>
              <a:buSzPct val="100000"/>
              <a:buFont typeface="Arial" panose="020B0604020202020204" pitchFamily="34" charset="0"/>
              <a:buChar char="•"/>
            </a:pPr>
            <a:r>
              <a:rPr lang="en-US" sz="2000" dirty="0">
                <a:solidFill>
                  <a:schemeClr val="tx1"/>
                </a:solidFill>
              </a:rPr>
              <a:t>Meet with other departments and Leadership </a:t>
            </a:r>
          </a:p>
          <a:p>
            <a:pPr marL="114300" indent="-228600" defTabSz="914400">
              <a:lnSpc>
                <a:spcPct val="110000"/>
              </a:lnSpc>
              <a:buSzPct val="100000"/>
              <a:buFont typeface="Arial" panose="020B0604020202020204" pitchFamily="34" charset="0"/>
              <a:buChar char="•"/>
            </a:pPr>
            <a:r>
              <a:rPr lang="en-US" sz="2000" dirty="0">
                <a:solidFill>
                  <a:schemeClr val="tx1"/>
                </a:solidFill>
              </a:rPr>
              <a:t>Determine cost of services</a:t>
            </a:r>
          </a:p>
          <a:p>
            <a:pPr marL="114300" indent="-228600" defTabSz="914400">
              <a:lnSpc>
                <a:spcPct val="110000"/>
              </a:lnSpc>
              <a:buSzPct val="100000"/>
              <a:buFont typeface="Arial" panose="020B0604020202020204" pitchFamily="34" charset="0"/>
              <a:buChar char="•"/>
            </a:pPr>
            <a:r>
              <a:rPr lang="en-US" sz="2000" dirty="0">
                <a:solidFill>
                  <a:schemeClr val="tx1"/>
                </a:solidFill>
              </a:rPr>
              <a:t>Match your services to Title VI and Medicaid programs</a:t>
            </a:r>
          </a:p>
          <a:p>
            <a:pPr marL="114300" indent="-228600" defTabSz="914400">
              <a:lnSpc>
                <a:spcPct val="110000"/>
              </a:lnSpc>
              <a:buSzPct val="100000"/>
              <a:buFont typeface="Arial" panose="020B0604020202020204" pitchFamily="34" charset="0"/>
              <a:buChar char="•"/>
            </a:pPr>
            <a:r>
              <a:rPr lang="en-US" sz="2000" dirty="0">
                <a:solidFill>
                  <a:schemeClr val="tx1"/>
                </a:solidFill>
              </a:rPr>
              <a:t>Find out how to be a Medicaid Waiver provider</a:t>
            </a:r>
          </a:p>
          <a:p>
            <a:pPr marL="114300" indent="-228600" defTabSz="914400">
              <a:lnSpc>
                <a:spcPct val="110000"/>
              </a:lnSpc>
              <a:buSzPct val="100000"/>
              <a:buFont typeface="Arial" panose="020B0604020202020204" pitchFamily="34" charset="0"/>
              <a:buChar char="•"/>
            </a:pPr>
            <a:r>
              <a:rPr lang="en-US" sz="2000" dirty="0">
                <a:solidFill>
                  <a:schemeClr val="tx1"/>
                </a:solidFill>
              </a:rPr>
              <a:t>Determine your billing process</a:t>
            </a:r>
          </a:p>
          <a:p>
            <a:pPr marL="114300" indent="-228600" defTabSz="914400">
              <a:lnSpc>
                <a:spcPct val="110000"/>
              </a:lnSpc>
              <a:buSzPct val="100000"/>
              <a:buFont typeface="Arial" panose="020B0604020202020204" pitchFamily="34" charset="0"/>
              <a:buChar char="•"/>
            </a:pPr>
            <a:r>
              <a:rPr lang="en-US" sz="2000" dirty="0">
                <a:solidFill>
                  <a:schemeClr val="tx1"/>
                </a:solidFill>
              </a:rPr>
              <a:t>Help Elders get Medicaid enrolled</a:t>
            </a:r>
          </a:p>
          <a:p>
            <a:pPr marL="114300" indent="-228600" defTabSz="914400">
              <a:lnSpc>
                <a:spcPct val="110000"/>
              </a:lnSpc>
              <a:buSzPct val="100000"/>
              <a:buFont typeface="Arial" panose="020B0604020202020204" pitchFamily="34" charset="0"/>
              <a:buChar char="•"/>
            </a:pPr>
            <a:endParaRPr lang="en-US" sz="1500" dirty="0">
              <a:solidFill>
                <a:schemeClr val="tx1"/>
              </a:solidFill>
            </a:endParaRPr>
          </a:p>
        </p:txBody>
      </p:sp>
    </p:spTree>
    <p:extLst>
      <p:ext uri="{BB962C8B-B14F-4D97-AF65-F5344CB8AC3E}">
        <p14:creationId xmlns:p14="http://schemas.microsoft.com/office/powerpoint/2010/main" val="1439190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4" name="Rectangle 7">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5" name="Picture 9">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6" name="Straight Connector 11">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7" name="Straight Connector 13">
            <a:extLst>
              <a:ext uri="{FF2B5EF4-FFF2-40B4-BE49-F238E27FC236}">
                <a16:creationId xmlns:a16="http://schemas.microsoft.com/office/drawing/2014/main" id="{14C12901-9FCC-461E-A64A-89B4791235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8" name="Rectangle 15">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7">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7404" y="-2"/>
            <a:ext cx="3046596"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BC49DB-A070-45E0-AF9E-F0F693508B3A}"/>
              </a:ext>
            </a:extLst>
          </p:cNvPr>
          <p:cNvSpPr>
            <a:spLocks noGrp="1"/>
          </p:cNvSpPr>
          <p:nvPr>
            <p:ph type="title"/>
          </p:nvPr>
        </p:nvSpPr>
        <p:spPr>
          <a:xfrm>
            <a:off x="6460878" y="1240076"/>
            <a:ext cx="2045859" cy="4584527"/>
          </a:xfrm>
        </p:spPr>
        <p:txBody>
          <a:bodyPr vert="horz" lIns="91440" tIns="45720" rIns="91440" bIns="45720" rtlCol="0" anchor="t">
            <a:normAutofit/>
          </a:bodyPr>
          <a:lstStyle/>
          <a:p>
            <a:pPr defTabSz="914400"/>
            <a:r>
              <a:rPr lang="en-US" sz="2700" b="0" i="0" kern="1200" cap="all">
                <a:solidFill>
                  <a:srgbClr val="FFFFFF"/>
                </a:solidFill>
                <a:effectLst/>
                <a:latin typeface="+mj-lt"/>
                <a:ea typeface="+mj-ea"/>
                <a:cs typeface="+mj-cs"/>
              </a:rPr>
              <a:t>Resources</a:t>
            </a:r>
          </a:p>
        </p:txBody>
      </p:sp>
      <p:sp>
        <p:nvSpPr>
          <p:cNvPr id="3" name="Content Placeholder 2">
            <a:extLst>
              <a:ext uri="{FF2B5EF4-FFF2-40B4-BE49-F238E27FC236}">
                <a16:creationId xmlns:a16="http://schemas.microsoft.com/office/drawing/2014/main" id="{45AD944D-3F98-4D46-A5C9-B02E61AEE5A3}"/>
              </a:ext>
            </a:extLst>
          </p:cNvPr>
          <p:cNvSpPr txBox="1">
            <a:spLocks/>
          </p:cNvSpPr>
          <p:nvPr/>
        </p:nvSpPr>
        <p:spPr>
          <a:xfrm>
            <a:off x="1088684" y="1240077"/>
            <a:ext cx="4526120" cy="491646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320040" lvl="1">
              <a:lnSpc>
                <a:spcPct val="110000"/>
              </a:lnSpc>
              <a:buClr>
                <a:schemeClr val="accent1"/>
              </a:buClr>
              <a:buSzPct val="100000"/>
            </a:pPr>
            <a:endParaRPr lang="en-US" sz="1400" dirty="0"/>
          </a:p>
          <a:p>
            <a:pPr>
              <a:lnSpc>
                <a:spcPct val="110000"/>
              </a:lnSpc>
              <a:buClr>
                <a:schemeClr val="accent1"/>
              </a:buClr>
              <a:buSzPct val="100000"/>
            </a:pPr>
            <a:r>
              <a:rPr lang="en-US" sz="1400" dirty="0"/>
              <a:t>CMS AI/AN LTSS Technical Assistance Center</a:t>
            </a:r>
          </a:p>
          <a:p>
            <a:pPr marL="0">
              <a:lnSpc>
                <a:spcPct val="110000"/>
              </a:lnSpc>
              <a:buClr>
                <a:schemeClr val="accent1"/>
              </a:buClr>
              <a:buSzPct val="100000"/>
            </a:pPr>
            <a:r>
              <a:rPr lang="en-US" sz="1400" dirty="0">
                <a:hlinkClick r:id="rId3"/>
              </a:rPr>
              <a:t>https://www.cms.gov/Outreach-and-Education/American-Indian-Alaska-Native/AIAN/LTSS-TA-Center/index.html</a:t>
            </a:r>
            <a:endParaRPr lang="en-US" sz="1400" dirty="0"/>
          </a:p>
          <a:p>
            <a:pPr>
              <a:lnSpc>
                <a:spcPct val="110000"/>
              </a:lnSpc>
              <a:buClr>
                <a:schemeClr val="accent1"/>
              </a:buClr>
              <a:buSzPct val="100000"/>
            </a:pPr>
            <a:r>
              <a:rPr lang="en-US" sz="1400" dirty="0"/>
              <a:t>Small Business Administration</a:t>
            </a:r>
          </a:p>
          <a:p>
            <a:pPr marL="0">
              <a:lnSpc>
                <a:spcPct val="110000"/>
              </a:lnSpc>
              <a:buClr>
                <a:schemeClr val="accent1"/>
              </a:buClr>
              <a:buSzPct val="100000"/>
            </a:pPr>
            <a:r>
              <a:rPr lang="en-US" sz="1400" u="sng" dirty="0">
                <a:hlinkClick r:id="rId4"/>
              </a:rPr>
              <a:t>https://www.sba.gov/writing-business-plan</a:t>
            </a:r>
            <a:r>
              <a:rPr lang="en-US" sz="1400" dirty="0"/>
              <a:t>   This site is an excellent resource put out by the federal government’s small business association. It provides a walk-through of the different elements and explains all of the steps for writing a business plan. </a:t>
            </a:r>
          </a:p>
          <a:p>
            <a:pPr marL="0">
              <a:lnSpc>
                <a:spcPct val="110000"/>
              </a:lnSpc>
              <a:buClr>
                <a:schemeClr val="accent1"/>
              </a:buClr>
              <a:buSzPct val="100000"/>
            </a:pPr>
            <a:r>
              <a:rPr lang="en-US" sz="1400" u="sng" dirty="0">
                <a:hlinkClick r:id="rId5"/>
              </a:rPr>
              <a:t>https://www.sba.gov/offices/headquarters/naa</a:t>
            </a:r>
            <a:r>
              <a:rPr lang="en-US" sz="1400" dirty="0"/>
              <a:t>  This is part of the federal Office of Native American Affairs. </a:t>
            </a:r>
          </a:p>
          <a:p>
            <a:pPr>
              <a:lnSpc>
                <a:spcPct val="110000"/>
              </a:lnSpc>
              <a:buClr>
                <a:schemeClr val="accent1"/>
              </a:buClr>
              <a:buSzPct val="100000"/>
            </a:pPr>
            <a:r>
              <a:rPr lang="en-US" sz="1400" dirty="0"/>
              <a:t>ACL Aging Integrated Database (AGID)</a:t>
            </a:r>
          </a:p>
          <a:p>
            <a:pPr marL="0">
              <a:lnSpc>
                <a:spcPct val="110000"/>
              </a:lnSpc>
              <a:buClr>
                <a:schemeClr val="accent1"/>
              </a:buClr>
              <a:buSzPct val="100000"/>
            </a:pPr>
            <a:r>
              <a:rPr lang="en-US" sz="1400" dirty="0">
                <a:hlinkClick r:id="rId6"/>
              </a:rPr>
              <a:t>https://agid.acl.gov/CustomTables/NA/Year/</a:t>
            </a:r>
            <a:r>
              <a:rPr lang="en-US" sz="1400" dirty="0"/>
              <a:t> (Tribes Only)</a:t>
            </a:r>
          </a:p>
          <a:p>
            <a:pPr marL="0">
              <a:lnSpc>
                <a:spcPct val="110000"/>
              </a:lnSpc>
              <a:buClr>
                <a:schemeClr val="accent1"/>
              </a:buClr>
              <a:buSzPct val="100000"/>
            </a:pPr>
            <a:endParaRPr lang="en-US" sz="1400" dirty="0"/>
          </a:p>
          <a:p>
            <a:pPr marL="0">
              <a:lnSpc>
                <a:spcPct val="110000"/>
              </a:lnSpc>
              <a:buClr>
                <a:schemeClr val="accent1"/>
              </a:buClr>
              <a:buSzPct val="100000"/>
            </a:pPr>
            <a:endParaRPr lang="en-US" sz="1400" dirty="0"/>
          </a:p>
          <a:p>
            <a:pPr>
              <a:lnSpc>
                <a:spcPct val="110000"/>
              </a:lnSpc>
              <a:buClr>
                <a:schemeClr val="accent1"/>
              </a:buClr>
              <a:buSzPct val="100000"/>
            </a:pPr>
            <a:endParaRPr lang="en-US" sz="1400" dirty="0"/>
          </a:p>
          <a:p>
            <a:pPr marL="0">
              <a:lnSpc>
                <a:spcPct val="110000"/>
              </a:lnSpc>
              <a:buClr>
                <a:schemeClr val="accent1"/>
              </a:buClr>
              <a:buSzPct val="100000"/>
            </a:pPr>
            <a:endParaRPr lang="en-US" sz="1400" dirty="0"/>
          </a:p>
          <a:p>
            <a:pPr lvl="1">
              <a:lnSpc>
                <a:spcPct val="110000"/>
              </a:lnSpc>
              <a:buClr>
                <a:schemeClr val="accent1"/>
              </a:buClr>
              <a:buSzPct val="100000"/>
            </a:pPr>
            <a:endParaRPr lang="en-US" sz="1400" dirty="0"/>
          </a:p>
        </p:txBody>
      </p:sp>
    </p:spTree>
    <p:extLst>
      <p:ext uri="{BB962C8B-B14F-4D97-AF65-F5344CB8AC3E}">
        <p14:creationId xmlns:p14="http://schemas.microsoft.com/office/powerpoint/2010/main" val="762695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1887E2F-114D-44BB-A97E-3B0E05E15851}"/>
              </a:ext>
            </a:extLst>
          </p:cNvPr>
          <p:cNvSpPr/>
          <p:nvPr/>
        </p:nvSpPr>
        <p:spPr>
          <a:xfrm>
            <a:off x="4283242" y="1825088"/>
            <a:ext cx="4572000" cy="3146182"/>
          </a:xfrm>
          <a:prstGeom prst="rect">
            <a:avLst/>
          </a:prstGeom>
        </p:spPr>
        <p:txBody>
          <a:bodyPr>
            <a:spAutoFit/>
          </a:bodyPr>
          <a:lstStyle/>
          <a:p>
            <a:pPr>
              <a:lnSpc>
                <a:spcPct val="107000"/>
              </a:lnSpc>
              <a:spcAft>
                <a:spcPts val="600"/>
              </a:spcAft>
            </a:pPr>
            <a:r>
              <a:rPr lang="en-US" b="1"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Aniwahya</a:t>
            </a:r>
            <a:r>
              <a:rPr lang="en-US"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Consulting Services</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1350" dirty="0">
                <a:solidFill>
                  <a:srgbClr val="C00000"/>
                </a:solidFill>
                <a:latin typeface="Calibri" panose="020F0502020204030204" pitchFamily="34" charset="0"/>
                <a:ea typeface="Calibri" panose="020F0502020204030204" pitchFamily="34" charset="0"/>
                <a:cs typeface="Times New Roman" panose="02020603050405020304" pitchFamily="18" charset="0"/>
              </a:rPr>
              <a:t> Website:  </a:t>
            </a:r>
            <a:r>
              <a:rPr lang="en-US" sz="1350" u="sng" dirty="0">
                <a:latin typeface="Calibri" panose="020F0502020204030204" pitchFamily="34" charset="0"/>
                <a:ea typeface="Calibri" panose="020F0502020204030204" pitchFamily="34" charset="0"/>
                <a:cs typeface="Times New Roman" panose="02020603050405020304" pitchFamily="18" charset="0"/>
                <a:hlinkClick r:id="rId3"/>
              </a:rPr>
              <a:t>http://www.aniwahya.com</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1350" dirty="0">
                <a:solidFill>
                  <a:srgbClr val="C00000"/>
                </a:solidFill>
                <a:latin typeface="Calibri" panose="020F0502020204030204" pitchFamily="34" charset="0"/>
                <a:ea typeface="Calibri" panose="020F0502020204030204" pitchFamily="34" charset="0"/>
                <a:cs typeface="Times New Roman" panose="02020603050405020304" pitchFamily="18" charset="0"/>
              </a:rPr>
              <a:t> Office Number</a:t>
            </a:r>
            <a:r>
              <a:rPr lang="en-US" sz="1350" dirty="0">
                <a:latin typeface="Calibri" panose="020F0502020204030204" pitchFamily="34" charset="0"/>
                <a:ea typeface="Calibri" panose="020F0502020204030204" pitchFamily="34" charset="0"/>
                <a:cs typeface="Times New Roman" panose="02020603050405020304" pitchFamily="18" charset="0"/>
              </a:rPr>
              <a:t>: 608.301.5197</a:t>
            </a:r>
          </a:p>
          <a:p>
            <a:pPr>
              <a:lnSpc>
                <a:spcPct val="107000"/>
              </a:lnSpc>
              <a:spcAft>
                <a:spcPts val="600"/>
              </a:spcAft>
            </a:pPr>
            <a:r>
              <a:rPr lang="en-US" b="1" cap="small" spc="19"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b="1" u="sng" cap="small" spc="19" dirty="0">
                <a:solidFill>
                  <a:srgbClr val="C00000"/>
                </a:solidFill>
                <a:latin typeface="Calibri" panose="020F0502020204030204" pitchFamily="34" charset="0"/>
                <a:ea typeface="Calibri" panose="020F0502020204030204" pitchFamily="34" charset="0"/>
                <a:cs typeface="Times New Roman" panose="02020603050405020304" pitchFamily="18" charset="0"/>
              </a:rPr>
              <a:t> Staff</a:t>
            </a:r>
            <a:endParaRPr lang="en-US" u="sng" cap="small" spc="19"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135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Elaina Seep</a:t>
            </a:r>
            <a:r>
              <a:rPr lang="en-US" sz="1350" dirty="0">
                <a:latin typeface="Calibri" panose="020F0502020204030204" pitchFamily="34" charset="0"/>
                <a:ea typeface="Calibri" panose="020F0502020204030204" pitchFamily="34" charset="0"/>
                <a:cs typeface="Times New Roman" panose="02020603050405020304" pitchFamily="18" charset="0"/>
              </a:rPr>
              <a:t>, CEO and Project Management Lead</a:t>
            </a:r>
          </a:p>
          <a:p>
            <a:pP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Email: </a:t>
            </a:r>
            <a:r>
              <a:rPr lang="en-US" sz="135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4"/>
              </a:rPr>
              <a:t>Elaina.Seep@Aniwahya.com</a:t>
            </a:r>
            <a:endParaRPr lang="en-US" sz="1350" u="sng"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 Cell: 608.228.5913</a:t>
            </a:r>
          </a:p>
          <a:p>
            <a:pPr>
              <a:lnSpc>
                <a:spcPct val="107000"/>
              </a:lnSpc>
              <a:spcAft>
                <a:spcPts val="600"/>
              </a:spcAft>
            </a:pPr>
            <a:r>
              <a:rPr lang="en-US" sz="135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Benjamin Gonzales</a:t>
            </a:r>
            <a:r>
              <a:rPr lang="en-US" sz="1350" dirty="0">
                <a:latin typeface="Calibri" panose="020F0502020204030204" pitchFamily="34" charset="0"/>
                <a:ea typeface="Calibri" panose="020F0502020204030204" pitchFamily="34" charset="0"/>
                <a:cs typeface="Times New Roman" panose="02020603050405020304" pitchFamily="18" charset="0"/>
              </a:rPr>
              <a:t>, Director of Marketing</a:t>
            </a:r>
          </a:p>
          <a:p>
            <a:pP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Email: </a:t>
            </a:r>
            <a:r>
              <a:rPr lang="en-US" sz="135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5"/>
              </a:rPr>
              <a:t>Benjamin.Gonzales@Aniwahya.com</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5" name="Picture 4" descr="Aniwahya wolf logo. ">
            <a:extLst>
              <a:ext uri="{FF2B5EF4-FFF2-40B4-BE49-F238E27FC236}">
                <a16:creationId xmlns:a16="http://schemas.microsoft.com/office/drawing/2014/main" id="{90CB33D3-6EFD-419D-8211-2E792FD6AC7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3825" y="1937383"/>
            <a:ext cx="3236291" cy="3714452"/>
          </a:xfrm>
          <a:prstGeom prst="rect">
            <a:avLst/>
          </a:prstGeom>
        </p:spPr>
      </p:pic>
      <p:sp>
        <p:nvSpPr>
          <p:cNvPr id="2" name="Title 1">
            <a:extLst>
              <a:ext uri="{FF2B5EF4-FFF2-40B4-BE49-F238E27FC236}">
                <a16:creationId xmlns:a16="http://schemas.microsoft.com/office/drawing/2014/main" id="{8D3856E7-0542-4DB0-9EF7-605EFB6391B4}"/>
              </a:ext>
            </a:extLst>
          </p:cNvPr>
          <p:cNvSpPr>
            <a:spLocks noGrp="1"/>
          </p:cNvSpPr>
          <p:nvPr>
            <p:ph type="title"/>
          </p:nvPr>
        </p:nvSpPr>
        <p:spPr>
          <a:xfrm>
            <a:off x="1443491" y="-1049235"/>
            <a:ext cx="6571343" cy="1049235"/>
          </a:xfrm>
        </p:spPr>
        <p:txBody>
          <a:bodyPr vert="horz" lIns="91440" tIns="45720" rIns="91440" bIns="45720" rtlCol="0" anchor="b">
            <a:normAutofit/>
          </a:bodyPr>
          <a:lstStyle/>
          <a:p>
            <a:r>
              <a:rPr lang="en-US" dirty="0">
                <a:solidFill>
                  <a:schemeClr val="bg2"/>
                </a:solidFill>
              </a:rPr>
              <a:t>{Hidden}</a:t>
            </a:r>
            <a:endParaRPr lang="en-US" dirty="0"/>
          </a:p>
        </p:txBody>
      </p:sp>
    </p:spTree>
    <p:extLst>
      <p:ext uri="{BB962C8B-B14F-4D97-AF65-F5344CB8AC3E}">
        <p14:creationId xmlns:p14="http://schemas.microsoft.com/office/powerpoint/2010/main" val="513255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14" name="Straight Connector 13">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8" name="Picture 17">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0" name="Straight Connector 19">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88684" y="2303047"/>
            <a:ext cx="2454070" cy="2674198"/>
          </a:xfrm>
        </p:spPr>
        <p:txBody>
          <a:bodyPr anchor="t">
            <a:normAutofit/>
          </a:bodyPr>
          <a:lstStyle/>
          <a:p>
            <a:r>
              <a:rPr lang="en-US" dirty="0"/>
              <a:t>What Services Are Billable</a:t>
            </a:r>
          </a:p>
        </p:txBody>
      </p:sp>
      <p:graphicFrame>
        <p:nvGraphicFramePr>
          <p:cNvPr id="5" name="Content Placeholder 2">
            <a:extLst>
              <a:ext uri="{FF2B5EF4-FFF2-40B4-BE49-F238E27FC236}">
                <a16:creationId xmlns:a16="http://schemas.microsoft.com/office/drawing/2014/main" id="{29946EA5-A22D-4482-8636-00F570AFC75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733349853"/>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077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28" name="Straight Connector 27">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0"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32" name="Picture 31">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34" name="Straight Connector 33">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8D52C19-C038-4ED2-A884-3F06C775C4AD}"/>
              </a:ext>
            </a:extLst>
          </p:cNvPr>
          <p:cNvSpPr>
            <a:spLocks noGrp="1"/>
          </p:cNvSpPr>
          <p:nvPr>
            <p:ph type="title"/>
          </p:nvPr>
        </p:nvSpPr>
        <p:spPr>
          <a:xfrm>
            <a:off x="381000" y="2371714"/>
            <a:ext cx="2454070" cy="2674198"/>
          </a:xfrm>
        </p:spPr>
        <p:txBody>
          <a:bodyPr anchor="t">
            <a:normAutofit fontScale="90000"/>
          </a:bodyPr>
          <a:lstStyle/>
          <a:p>
            <a:r>
              <a:rPr lang="en-US" dirty="0" err="1"/>
              <a:t>WHAt</a:t>
            </a:r>
            <a:r>
              <a:rPr lang="en-US" dirty="0"/>
              <a:t> Services do you provide &amp; where are they?</a:t>
            </a:r>
          </a:p>
        </p:txBody>
      </p:sp>
      <p:graphicFrame>
        <p:nvGraphicFramePr>
          <p:cNvPr id="19" name="Content Placeholder 2">
            <a:extLst>
              <a:ext uri="{FF2B5EF4-FFF2-40B4-BE49-F238E27FC236}">
                <a16:creationId xmlns:a16="http://schemas.microsoft.com/office/drawing/2014/main" id="{FCE289B1-B53A-47EE-A53C-99FA72FCD5FD}"/>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202202112"/>
              </p:ext>
            </p:extLst>
          </p:nvPr>
        </p:nvGraphicFramePr>
        <p:xfrm>
          <a:off x="3542754" y="457206"/>
          <a:ext cx="5372646" cy="53339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Graphic 5" descr="Man and Woman">
            <a:extLst>
              <a:ext uri="{FF2B5EF4-FFF2-40B4-BE49-F238E27FC236}">
                <a16:creationId xmlns:a16="http://schemas.microsoft.com/office/drawing/2014/main" id="{C7FC9E8E-9925-4C8A-A0CE-58A81E26BB2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15000" y="2665295"/>
            <a:ext cx="1295400" cy="1049235"/>
          </a:xfrm>
          <a:prstGeom prst="rect">
            <a:avLst/>
          </a:prstGeom>
        </p:spPr>
      </p:pic>
    </p:spTree>
    <p:extLst>
      <p:ext uri="{BB962C8B-B14F-4D97-AF65-F5344CB8AC3E}">
        <p14:creationId xmlns:p14="http://schemas.microsoft.com/office/powerpoint/2010/main" val="3151211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30C74CD3-A7BA-4F2E-BC3B-C9E8353C9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9">
            <a:extLst>
              <a:ext uri="{FF2B5EF4-FFF2-40B4-BE49-F238E27FC236}">
                <a16:creationId xmlns:a16="http://schemas.microsoft.com/office/drawing/2014/main" id="{03965C84-D76E-4618-9E0B-CD6F15D10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5" name="Rectangle 11">
            <a:extLst>
              <a:ext uri="{FF2B5EF4-FFF2-40B4-BE49-F238E27FC236}">
                <a16:creationId xmlns:a16="http://schemas.microsoft.com/office/drawing/2014/main" id="{52AEC266-7735-48E3-ADBD-EC9024CF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192" y="481108"/>
            <a:ext cx="5631072" cy="5150164"/>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9190E8-5D18-4262-9BCD-ED6E6DB6EE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6963" y="646746"/>
            <a:ext cx="5383530" cy="481888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4C8210C6-EC0C-4277-ACE3-B3BFB1E294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993" y="966786"/>
            <a:ext cx="4903470" cy="4178808"/>
          </a:xfrm>
          <a:prstGeom prst="rect">
            <a:avLst/>
          </a:prstGeom>
          <a:solidFill>
            <a:srgbClr val="FFFFFE"/>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17">
            <a:extLst>
              <a:ext uri="{FF2B5EF4-FFF2-40B4-BE49-F238E27FC236}">
                <a16:creationId xmlns:a16="http://schemas.microsoft.com/office/drawing/2014/main" id="{07705AC7-A0E4-4672-9669-A00D64BC85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0720" y="3056721"/>
            <a:ext cx="2133318"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8" name="Picture 19">
            <a:extLst>
              <a:ext uri="{FF2B5EF4-FFF2-40B4-BE49-F238E27FC236}">
                <a16:creationId xmlns:a16="http://schemas.microsoft.com/office/drawing/2014/main" id="{E1F61204-3411-4FA8-A4B1-FC1FBF130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2" name="Straight Connector 21">
            <a:extLst>
              <a:ext uri="{FF2B5EF4-FFF2-40B4-BE49-F238E27FC236}">
                <a16:creationId xmlns:a16="http://schemas.microsoft.com/office/drawing/2014/main" id="{B18CD888-FFE1-4CD1-A6BF-44D1EFEA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5F2BF42-5213-4E60-AA5A-2C975FC9CEF8}"/>
              </a:ext>
            </a:extLst>
          </p:cNvPr>
          <p:cNvSpPr>
            <a:spLocks noGrp="1"/>
          </p:cNvSpPr>
          <p:nvPr>
            <p:ph type="ctrTitle"/>
          </p:nvPr>
        </p:nvSpPr>
        <p:spPr>
          <a:xfrm>
            <a:off x="1035029" y="1155806"/>
            <a:ext cx="4587398" cy="3800769"/>
          </a:xfrm>
        </p:spPr>
        <p:txBody>
          <a:bodyPr anchor="ctr">
            <a:normAutofit/>
          </a:bodyPr>
          <a:lstStyle/>
          <a:p>
            <a:pPr algn="ctr"/>
            <a:r>
              <a:rPr lang="en-US" sz="3800">
                <a:solidFill>
                  <a:srgbClr val="000000"/>
                </a:solidFill>
              </a:rPr>
              <a:t>Where to look and who will help….</a:t>
            </a:r>
          </a:p>
        </p:txBody>
      </p:sp>
      <p:sp>
        <p:nvSpPr>
          <p:cNvPr id="3" name="Subtitle 2">
            <a:extLst>
              <a:ext uri="{FF2B5EF4-FFF2-40B4-BE49-F238E27FC236}">
                <a16:creationId xmlns:a16="http://schemas.microsoft.com/office/drawing/2014/main" id="{66D224D6-5D4E-4228-BB26-117AA6C56BB8}"/>
              </a:ext>
            </a:extLst>
          </p:cNvPr>
          <p:cNvSpPr>
            <a:spLocks noGrp="1"/>
          </p:cNvSpPr>
          <p:nvPr>
            <p:ph type="subTitle" idx="1"/>
          </p:nvPr>
        </p:nvSpPr>
        <p:spPr>
          <a:xfrm>
            <a:off x="6503555" y="3103464"/>
            <a:ext cx="2136225" cy="2282000"/>
          </a:xfrm>
        </p:spPr>
        <p:txBody>
          <a:bodyPr>
            <a:normAutofit/>
          </a:bodyPr>
          <a:lstStyle/>
          <a:p>
            <a:r>
              <a:rPr lang="en-US" sz="2000" dirty="0"/>
              <a:t>You need to plan for some research and some help!</a:t>
            </a:r>
          </a:p>
        </p:txBody>
      </p:sp>
    </p:spTree>
    <p:extLst>
      <p:ext uri="{BB962C8B-B14F-4D97-AF65-F5344CB8AC3E}">
        <p14:creationId xmlns:p14="http://schemas.microsoft.com/office/powerpoint/2010/main" val="873155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88684" y="804519"/>
            <a:ext cx="7202456" cy="1049235"/>
          </a:xfrm>
        </p:spPr>
        <p:txBody>
          <a:bodyPr>
            <a:normAutofit/>
          </a:bodyPr>
          <a:lstStyle/>
          <a:p>
            <a:r>
              <a:rPr lang="en-US" dirty="0"/>
              <a:t>Title VI  &amp; Medicaid</a:t>
            </a:r>
          </a:p>
        </p:txBody>
      </p:sp>
      <p:cxnSp>
        <p:nvCxnSpPr>
          <p:cNvPr id="11" name="Straight Connector 1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1853754"/>
            <a:ext cx="720245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4" name="Content Placeholder 3">
            <a:extLst>
              <a:ext uri="{FF2B5EF4-FFF2-40B4-BE49-F238E27FC236}">
                <a16:creationId xmlns:a16="http://schemas.microsoft.com/office/drawing/2014/main" id="{32D9C5EA-A917-47AF-BD92-4CD49085FF02}"/>
              </a:ext>
            </a:extLst>
          </p:cNvPr>
          <p:cNvGraphicFramePr>
            <a:graphicFrameLocks noGrp="1"/>
          </p:cNvGraphicFramePr>
          <p:nvPr>
            <p:ph idx="1"/>
            <p:extLst>
              <p:ext uri="{D42A27DB-BD31-4B8C-83A1-F6EECF244321}">
                <p14:modId xmlns:p14="http://schemas.microsoft.com/office/powerpoint/2010/main" val="3988924425"/>
              </p:ext>
            </p:extLst>
          </p:nvPr>
        </p:nvGraphicFramePr>
        <p:xfrm>
          <a:off x="1093373" y="2438400"/>
          <a:ext cx="7203280" cy="2085016"/>
        </p:xfrm>
        <a:graphic>
          <a:graphicData uri="http://schemas.openxmlformats.org/drawingml/2006/table">
            <a:tbl>
              <a:tblPr firstRow="1" bandRow="1">
                <a:tableStyleId>{8EC20E35-A176-4012-BC5E-935CFFF8708E}</a:tableStyleId>
              </a:tblPr>
              <a:tblGrid>
                <a:gridCol w="3601640">
                  <a:extLst>
                    <a:ext uri="{9D8B030D-6E8A-4147-A177-3AD203B41FA5}">
                      <a16:colId xmlns:a16="http://schemas.microsoft.com/office/drawing/2014/main" val="2432437901"/>
                    </a:ext>
                  </a:extLst>
                </a:gridCol>
                <a:gridCol w="3601640">
                  <a:extLst>
                    <a:ext uri="{9D8B030D-6E8A-4147-A177-3AD203B41FA5}">
                      <a16:colId xmlns:a16="http://schemas.microsoft.com/office/drawing/2014/main" val="3867196520"/>
                    </a:ext>
                  </a:extLst>
                </a:gridCol>
              </a:tblGrid>
              <a:tr h="475288">
                <a:tc>
                  <a:txBody>
                    <a:bodyPr/>
                    <a:lstStyle/>
                    <a:p>
                      <a:pPr algn="ctr"/>
                      <a:r>
                        <a:rPr lang="en-US" sz="2300" dirty="0"/>
                        <a:t>Title VI</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300" dirty="0"/>
                        <a:t>Medicaid</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1176661"/>
                  </a:ext>
                </a:extLst>
              </a:tr>
              <a:tr h="519296">
                <a:tc>
                  <a:txBody>
                    <a:bodyPr/>
                    <a:lstStyle/>
                    <a:p>
                      <a:r>
                        <a:rPr lang="en-US" sz="2000" dirty="0"/>
                        <a:t>Cluster Training Handouts</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Review CMS webpage for your State’s Waiver Programs</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1055879"/>
                  </a:ext>
                </a:extLst>
              </a:tr>
              <a:tr h="321259">
                <a:tc>
                  <a:txBody>
                    <a:bodyPr/>
                    <a:lstStyle/>
                    <a:p>
                      <a:r>
                        <a:rPr lang="en-US" sz="2000" dirty="0"/>
                        <a:t>Title VI  LTSS Billing Manual</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CMS LTSS Roadmap for AI/AN</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4850076"/>
                  </a:ext>
                </a:extLst>
              </a:tr>
              <a:tr h="519296">
                <a:tc>
                  <a:txBody>
                    <a:bodyPr/>
                    <a:lstStyle/>
                    <a:p>
                      <a:r>
                        <a:rPr lang="en-US" sz="2000" dirty="0"/>
                        <a:t>ACL Title VI Staff &amp; Website</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State Medicaid Website</a:t>
                      </a:r>
                    </a:p>
                  </a:txBody>
                  <a:tcPr marL="88016" marR="88016" marT="44008" marB="4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5740458"/>
                  </a:ext>
                </a:extLst>
              </a:tr>
            </a:tbl>
          </a:graphicData>
        </a:graphic>
      </p:graphicFrame>
      <p:sp>
        <p:nvSpPr>
          <p:cNvPr id="3" name="TextBox 2">
            <a:extLst>
              <a:ext uri="{FF2B5EF4-FFF2-40B4-BE49-F238E27FC236}">
                <a16:creationId xmlns:a16="http://schemas.microsoft.com/office/drawing/2014/main" id="{10EB5BDC-8A4D-49B6-98CA-B0974A477C67}"/>
              </a:ext>
            </a:extLst>
          </p:cNvPr>
          <p:cNvSpPr txBox="1"/>
          <p:nvPr/>
        </p:nvSpPr>
        <p:spPr>
          <a:xfrm>
            <a:off x="1117993" y="5519942"/>
            <a:ext cx="7158492" cy="707886"/>
          </a:xfrm>
          <a:prstGeom prst="rect">
            <a:avLst/>
          </a:prstGeom>
          <a:noFill/>
          <a:ln>
            <a:solidFill>
              <a:schemeClr val="tx1"/>
            </a:solidFill>
          </a:ln>
        </p:spPr>
        <p:txBody>
          <a:bodyPr wrap="square" rtlCol="0">
            <a:spAutoFit/>
          </a:bodyPr>
          <a:lstStyle/>
          <a:p>
            <a:r>
              <a:rPr lang="en-US" sz="2000" dirty="0"/>
              <a:t>Review your Tribe’s website or meet with departments/individuals who provide services to Elders and people with disabilities.</a:t>
            </a:r>
          </a:p>
        </p:txBody>
      </p:sp>
      <p:graphicFrame>
        <p:nvGraphicFramePr>
          <p:cNvPr id="5" name="Table 4">
            <a:extLst>
              <a:ext uri="{FF2B5EF4-FFF2-40B4-BE49-F238E27FC236}">
                <a16:creationId xmlns:a16="http://schemas.microsoft.com/office/drawing/2014/main" id="{724C5A4E-B099-4DF0-8B2A-F32BC3ABE728}"/>
              </a:ext>
            </a:extLst>
          </p:cNvPr>
          <p:cNvGraphicFramePr>
            <a:graphicFrameLocks noGrp="1"/>
          </p:cNvGraphicFramePr>
          <p:nvPr>
            <p:extLst>
              <p:ext uri="{D42A27DB-BD31-4B8C-83A1-F6EECF244321}">
                <p14:modId xmlns:p14="http://schemas.microsoft.com/office/powerpoint/2010/main" val="2561183690"/>
              </p:ext>
            </p:extLst>
          </p:nvPr>
        </p:nvGraphicFramePr>
        <p:xfrm>
          <a:off x="1103337" y="5191372"/>
          <a:ext cx="7173147" cy="370840"/>
        </p:xfrm>
        <a:graphic>
          <a:graphicData uri="http://schemas.openxmlformats.org/drawingml/2006/table">
            <a:tbl>
              <a:tblPr firstRow="1" bandRow="1">
                <a:tableStyleId>{5C22544A-7EE6-4342-B048-85BDC9FD1C3A}</a:tableStyleId>
              </a:tblPr>
              <a:tblGrid>
                <a:gridCol w="7173147">
                  <a:extLst>
                    <a:ext uri="{9D8B030D-6E8A-4147-A177-3AD203B41FA5}">
                      <a16:colId xmlns:a16="http://schemas.microsoft.com/office/drawing/2014/main" val="1381769975"/>
                    </a:ext>
                  </a:extLst>
                </a:gridCol>
              </a:tblGrid>
              <a:tr h="370840">
                <a:tc>
                  <a:txBody>
                    <a:bodyPr/>
                    <a:lstStyle/>
                    <a:p>
                      <a:endParaRPr lang="en-US" dirty="0"/>
                    </a:p>
                  </a:txBody>
                  <a:tcPr/>
                </a:tc>
                <a:extLst>
                  <a:ext uri="{0D108BD9-81ED-4DB2-BD59-A6C34878D82A}">
                    <a16:rowId xmlns:a16="http://schemas.microsoft.com/office/drawing/2014/main" val="482464200"/>
                  </a:ext>
                </a:extLst>
              </a:tr>
            </a:tbl>
          </a:graphicData>
        </a:graphic>
      </p:graphicFrame>
    </p:spTree>
    <p:extLst>
      <p:ext uri="{BB962C8B-B14F-4D97-AF65-F5344CB8AC3E}">
        <p14:creationId xmlns:p14="http://schemas.microsoft.com/office/powerpoint/2010/main" val="306106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4" name="Picture 33">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36" name="Straight Connector 35">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ECF35C3-8B44-4F4B-BD25-4C01823DB2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13335" y="3528542"/>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40" name="Rectangle 3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44" name="Straight Connector 4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462" y="3528543"/>
            <a:ext cx="31286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4" name="Picture 3" descr="A close up of a sign&#10;&#10;Description generated with high confidence">
            <a:extLst>
              <a:ext uri="{FF2B5EF4-FFF2-40B4-BE49-F238E27FC236}">
                <a16:creationId xmlns:a16="http://schemas.microsoft.com/office/drawing/2014/main" id="{80D1DA83-ACCC-4C8C-99A7-0A6908F05A5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570808" y="1898954"/>
            <a:ext cx="3720331" cy="2474020"/>
          </a:xfrm>
          <a:prstGeom prst="rect">
            <a:avLst/>
          </a:prstGeom>
        </p:spPr>
      </p:pic>
      <p:pic>
        <p:nvPicPr>
          <p:cNvPr id="46" name="Picture 4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48" name="Straight Connector 4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E67EE711-C2CF-41E0-BD43-7A43440D8BA7}"/>
              </a:ext>
            </a:extLst>
          </p:cNvPr>
          <p:cNvSpPr>
            <a:spLocks noGrp="1"/>
          </p:cNvSpPr>
          <p:nvPr>
            <p:ph type="title"/>
          </p:nvPr>
        </p:nvSpPr>
        <p:spPr>
          <a:xfrm>
            <a:off x="1089462" y="962902"/>
            <a:ext cx="3132288" cy="2380828"/>
          </a:xfrm>
        </p:spPr>
        <p:txBody>
          <a:bodyPr vert="horz" lIns="91440" tIns="45720" rIns="91440" bIns="0" rtlCol="0" anchor="b">
            <a:normAutofit/>
          </a:bodyPr>
          <a:lstStyle/>
          <a:p>
            <a:pPr defTabSz="914400"/>
            <a:r>
              <a:rPr lang="en-US" sz="4200" dirty="0"/>
              <a:t>Determine the cost of your services</a:t>
            </a:r>
          </a:p>
        </p:txBody>
      </p:sp>
      <p:sp>
        <p:nvSpPr>
          <p:cNvPr id="5" name="TextBox 4">
            <a:extLst>
              <a:ext uri="{FF2B5EF4-FFF2-40B4-BE49-F238E27FC236}">
                <a16:creationId xmlns:a16="http://schemas.microsoft.com/office/drawing/2014/main" id="{C3BFF560-178C-40D5-ABD9-B4A0D0D1F71F}"/>
              </a:ext>
            </a:extLst>
          </p:cNvPr>
          <p:cNvSpPr txBox="1"/>
          <p:nvPr/>
        </p:nvSpPr>
        <p:spPr>
          <a:xfrm>
            <a:off x="5706778" y="4172919"/>
            <a:ext cx="2584361"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4" tooltip="http://arkansasgopwing.blogspot.com/2015/05/budget-feat-of-considerable-importance.html">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5" tooltip="https://creativecommons.org/licenses/by-nc-sa/3.0/">
                  <a:extLst>
                    <a:ext uri="{A12FA001-AC4F-418D-AE19-62706E023703}">
                      <ahyp:hlinkClr xmlns:ahyp="http://schemas.microsoft.com/office/drawing/2018/hyperlinkcolor" val="tx"/>
                    </a:ext>
                  </a:extLst>
                </a:hlinkClick>
              </a:rPr>
              <a:t>CC BY-NC-SA</a:t>
            </a:r>
            <a:endParaRPr lang="en-US" sz="700">
              <a:solidFill>
                <a:srgbClr val="FFFFFF"/>
              </a:solidFill>
            </a:endParaRPr>
          </a:p>
        </p:txBody>
      </p:sp>
    </p:spTree>
    <p:extLst>
      <p:ext uri="{BB962C8B-B14F-4D97-AF65-F5344CB8AC3E}">
        <p14:creationId xmlns:p14="http://schemas.microsoft.com/office/powerpoint/2010/main" val="99017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14" name="Straight Connector 13">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8" name="Picture 17">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0" name="Straight Connector 19">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0704639-94D8-40E7-BFC6-0A544DE6C3F5}"/>
              </a:ext>
            </a:extLst>
          </p:cNvPr>
          <p:cNvSpPr>
            <a:spLocks noGrp="1"/>
          </p:cNvSpPr>
          <p:nvPr>
            <p:ph type="title"/>
          </p:nvPr>
        </p:nvSpPr>
        <p:spPr>
          <a:xfrm>
            <a:off x="1088684" y="2303047"/>
            <a:ext cx="2454070" cy="2674198"/>
          </a:xfrm>
        </p:spPr>
        <p:txBody>
          <a:bodyPr anchor="t">
            <a:normAutofit/>
          </a:bodyPr>
          <a:lstStyle/>
          <a:p>
            <a:r>
              <a:rPr lang="en-US" dirty="0"/>
              <a:t>What you will need to create a budget:</a:t>
            </a:r>
          </a:p>
        </p:txBody>
      </p:sp>
      <p:graphicFrame>
        <p:nvGraphicFramePr>
          <p:cNvPr id="5" name="Content Placeholder 2">
            <a:extLst>
              <a:ext uri="{FF2B5EF4-FFF2-40B4-BE49-F238E27FC236}">
                <a16:creationId xmlns:a16="http://schemas.microsoft.com/office/drawing/2014/main" id="{8CD2A3A4-8495-4AE8-B42B-09D6070D5FD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489003639"/>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9683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90E3-49B0-4D5D-ACB7-AB4871CF1FF1}"/>
              </a:ext>
            </a:extLst>
          </p:cNvPr>
          <p:cNvSpPr>
            <a:spLocks noGrp="1"/>
          </p:cNvSpPr>
          <p:nvPr>
            <p:ph type="title"/>
          </p:nvPr>
        </p:nvSpPr>
        <p:spPr/>
        <p:txBody>
          <a:bodyPr>
            <a:normAutofit/>
          </a:bodyPr>
          <a:lstStyle/>
          <a:p>
            <a:r>
              <a:rPr lang="en-US" sz="2800" dirty="0"/>
              <a:t>Example: </a:t>
            </a:r>
            <a:br>
              <a:rPr lang="en-US" sz="2800" dirty="0"/>
            </a:br>
            <a:r>
              <a:rPr lang="en-US" sz="2800" dirty="0"/>
              <a:t>Home delivered meals</a:t>
            </a:r>
          </a:p>
        </p:txBody>
      </p:sp>
      <p:sp>
        <p:nvSpPr>
          <p:cNvPr id="3" name="Content Placeholder 2">
            <a:extLst>
              <a:ext uri="{FF2B5EF4-FFF2-40B4-BE49-F238E27FC236}">
                <a16:creationId xmlns:a16="http://schemas.microsoft.com/office/drawing/2014/main" id="{CC7EDC42-E737-4D70-8C69-FB54CF3EE10D}"/>
              </a:ext>
            </a:extLst>
          </p:cNvPr>
          <p:cNvSpPr>
            <a:spLocks noGrp="1"/>
          </p:cNvSpPr>
          <p:nvPr>
            <p:ph idx="1"/>
          </p:nvPr>
        </p:nvSpPr>
        <p:spPr>
          <a:xfrm>
            <a:off x="1443491" y="2015733"/>
            <a:ext cx="6571343" cy="4037747"/>
          </a:xfrm>
        </p:spPr>
        <p:txBody>
          <a:bodyPr>
            <a:normAutofit/>
          </a:bodyPr>
          <a:lstStyle/>
          <a:p>
            <a:pPr marL="0" indent="0">
              <a:buNone/>
            </a:pPr>
            <a:r>
              <a:rPr lang="en-US" dirty="0"/>
              <a:t>Tribe X serves 35 Elders home delivered meals.  They have one driver and one cook. The cook does all of the meal prep. Both of these positions are part time at 25 hours a week.  They deliver lunch meals Monday through Friday.</a:t>
            </a:r>
          </a:p>
          <a:p>
            <a:pPr marL="0" indent="0">
              <a:buNone/>
            </a:pPr>
            <a:r>
              <a:rPr lang="en-US" dirty="0"/>
              <a:t>Total People = 35</a:t>
            </a:r>
          </a:p>
          <a:p>
            <a:pPr marL="0" indent="0">
              <a:buNone/>
            </a:pPr>
            <a:r>
              <a:rPr lang="en-US" dirty="0"/>
              <a:t>Total Meals Per Week = 175</a:t>
            </a:r>
          </a:p>
          <a:p>
            <a:pPr marL="0" indent="0">
              <a:buNone/>
            </a:pPr>
            <a:r>
              <a:rPr lang="en-US" dirty="0"/>
              <a:t>The cook and driver both make $7.50 and hour = $375/week</a:t>
            </a:r>
          </a:p>
          <a:p>
            <a:pPr marL="0" indent="0">
              <a:buNone/>
            </a:pPr>
            <a:r>
              <a:rPr lang="en-US" dirty="0"/>
              <a:t>Driver uses a full tank of gas each day at $40 = $200/week</a:t>
            </a:r>
          </a:p>
          <a:p>
            <a:pPr marL="0" indent="0">
              <a:buNone/>
            </a:pPr>
            <a:r>
              <a:rPr lang="en-US" dirty="0"/>
              <a:t>Weekly food budget = $500</a:t>
            </a:r>
          </a:p>
        </p:txBody>
      </p:sp>
    </p:spTree>
    <p:extLst>
      <p:ext uri="{BB962C8B-B14F-4D97-AF65-F5344CB8AC3E}">
        <p14:creationId xmlns:p14="http://schemas.microsoft.com/office/powerpoint/2010/main" val="307614276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799</TotalTime>
  <Words>941</Words>
  <Application>Microsoft Office PowerPoint</Application>
  <PresentationFormat>On-screen Show (4:3)</PresentationFormat>
  <Paragraphs>134</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MT</vt:lpstr>
      <vt:lpstr>Wingdings</vt:lpstr>
      <vt:lpstr>Gallery</vt:lpstr>
      <vt:lpstr>Tribes serving Tribal people</vt:lpstr>
      <vt:lpstr>Start where you are</vt:lpstr>
      <vt:lpstr>What Services Are Billable</vt:lpstr>
      <vt:lpstr>WHAt Services do you provide &amp; where are they?</vt:lpstr>
      <vt:lpstr>Where to look and who will help….</vt:lpstr>
      <vt:lpstr>Title VI  &amp; Medicaid</vt:lpstr>
      <vt:lpstr>Determine the cost of your services</vt:lpstr>
      <vt:lpstr>What you will need to create a budget:</vt:lpstr>
      <vt:lpstr>Example:  Home delivered meals</vt:lpstr>
      <vt:lpstr>Example:  Home delivered meals</vt:lpstr>
      <vt:lpstr>Elder Enrollment In Medicaid</vt:lpstr>
      <vt:lpstr>Mini-Break!  Up Next:  Enrollment and Billing</vt:lpstr>
      <vt:lpstr>Part 2</vt:lpstr>
      <vt:lpstr>Medicaid Enrollment</vt:lpstr>
      <vt:lpstr>Things to consider</vt:lpstr>
      <vt:lpstr>Things to Know</vt:lpstr>
      <vt:lpstr>Medicaid billing</vt:lpstr>
      <vt:lpstr> Tribe as Medicaid Provider</vt:lpstr>
      <vt:lpstr>Billing Medicaid</vt:lpstr>
      <vt:lpstr>Sample Process for LTSS</vt:lpstr>
      <vt:lpstr>Quick Ideas to Get Started</vt:lpstr>
      <vt:lpstr>Resources</vt:lpstr>
      <vt:lpstr>{Hidden}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Tribal Pathways to Sustainable Long-Term Care</dc:title>
  <dc:creator>Elaina M. Seep</dc:creator>
  <cp:lastModifiedBy>Joaquin Phoenix</cp:lastModifiedBy>
  <cp:revision>42</cp:revision>
  <dcterms:created xsi:type="dcterms:W3CDTF">2017-04-06T14:34:24Z</dcterms:created>
  <dcterms:modified xsi:type="dcterms:W3CDTF">2020-03-07T19:56:44Z</dcterms:modified>
</cp:coreProperties>
</file>