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81" r:id="rId6"/>
    <p:sldId id="260" r:id="rId7"/>
    <p:sldId id="262" r:id="rId8"/>
    <p:sldId id="272" r:id="rId9"/>
    <p:sldId id="271" r:id="rId10"/>
    <p:sldId id="273" r:id="rId11"/>
    <p:sldId id="280" r:id="rId12"/>
    <p:sldId id="274" r:id="rId13"/>
    <p:sldId id="276" r:id="rId14"/>
    <p:sldId id="275" r:id="rId15"/>
    <p:sldId id="277" r:id="rId16"/>
    <p:sldId id="278" r:id="rId17"/>
    <p:sldId id="279"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6" autoAdjust="0"/>
    <p:restoredTop sz="86397" autoAdjust="0"/>
  </p:normalViewPr>
  <p:slideViewPr>
    <p:cSldViewPr snapToGrid="0">
      <p:cViewPr varScale="1">
        <p:scale>
          <a:sx n="53" d="100"/>
          <a:sy n="53" d="100"/>
        </p:scale>
        <p:origin x="102" y="468"/>
      </p:cViewPr>
      <p:guideLst>
        <p:guide orient="horz" pos="2160"/>
        <p:guide pos="3840"/>
      </p:guideLst>
    </p:cSldViewPr>
  </p:slideViewPr>
  <p:outlineViewPr>
    <p:cViewPr>
      <p:scale>
        <a:sx n="33" d="100"/>
        <a:sy n="33" d="100"/>
      </p:scale>
      <p:origin x="0" y="-7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6737A-1423-4B5B-970B-CF02174548D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CFA4C6-5357-412B-A7BA-8D004E965678}">
      <dgm:prSet/>
      <dgm:spPr/>
      <dgm:t>
        <a:bodyPr/>
        <a:lstStyle/>
        <a:p>
          <a:r>
            <a:rPr lang="en-US"/>
            <a:t>James Little Owl is 67 years old and an enrolled Tribal member.  He is no longer working and lives off of his monthly SSI check.  James is eligible for Medicare because he is over the age of 65. </a:t>
          </a:r>
        </a:p>
      </dgm:t>
    </dgm:pt>
    <dgm:pt modelId="{C10C23AC-19F2-4297-90EB-62774F732CF5}" type="parTrans" cxnId="{9C043D18-8D65-40F9-8582-9403AE8EE249}">
      <dgm:prSet/>
      <dgm:spPr/>
      <dgm:t>
        <a:bodyPr/>
        <a:lstStyle/>
        <a:p>
          <a:endParaRPr lang="en-US"/>
        </a:p>
      </dgm:t>
    </dgm:pt>
    <dgm:pt modelId="{BFD3FDB4-55FC-4FC6-8B3F-CD4DB102BAE6}" type="sibTrans" cxnId="{9C043D18-8D65-40F9-8582-9403AE8EE249}">
      <dgm:prSet/>
      <dgm:spPr/>
      <dgm:t>
        <a:bodyPr/>
        <a:lstStyle/>
        <a:p>
          <a:endParaRPr lang="en-US"/>
        </a:p>
      </dgm:t>
    </dgm:pt>
    <dgm:pt modelId="{FCCBBB7D-C129-4F41-B247-5ACABB26AB01}">
      <dgm:prSet/>
      <dgm:spPr/>
      <dgm:t>
        <a:bodyPr/>
        <a:lstStyle/>
        <a:p>
          <a:r>
            <a:rPr lang="en-US" dirty="0"/>
            <a:t>James is diabetic, has nerve damage and has difficulty moving around without a walker or wheelchair.  Because of his reduced mobility, James has trouble keeping up with household and yard chores and is unable to drive anymore.  James could use help in order to remain independent at home.</a:t>
          </a:r>
        </a:p>
      </dgm:t>
    </dgm:pt>
    <dgm:pt modelId="{4582682B-2D2B-4C3B-BF85-28233C34F237}" type="parTrans" cxnId="{CD39C46F-78B3-44FC-94ED-EC2FB28283BF}">
      <dgm:prSet/>
      <dgm:spPr/>
      <dgm:t>
        <a:bodyPr/>
        <a:lstStyle/>
        <a:p>
          <a:endParaRPr lang="en-US"/>
        </a:p>
      </dgm:t>
    </dgm:pt>
    <dgm:pt modelId="{39B38CF0-1A59-4043-891B-BEE6A667CBB7}" type="sibTrans" cxnId="{CD39C46F-78B3-44FC-94ED-EC2FB28283BF}">
      <dgm:prSet/>
      <dgm:spPr/>
      <dgm:t>
        <a:bodyPr/>
        <a:lstStyle/>
        <a:p>
          <a:endParaRPr lang="en-US"/>
        </a:p>
      </dgm:t>
    </dgm:pt>
    <dgm:pt modelId="{B17A4B97-B47C-4BFB-8DD0-811B683C3DFD}">
      <dgm:prSet custT="1"/>
      <dgm:spPr/>
      <dgm:t>
        <a:bodyPr/>
        <a:lstStyle/>
        <a:p>
          <a:r>
            <a:rPr lang="en-US" sz="2000" dirty="0"/>
            <a:t>The Tribe begins evaluating James for Medicaid Waiver enrollment. Due to his lower income, he is eligible for Sooner Care card benefits along with Medicare as a QMB.  Both programs provide for service costs BEFORE Tribal funds or Indian Health Services</a:t>
          </a:r>
          <a:r>
            <a:rPr lang="en-US" sz="1700" dirty="0"/>
            <a:t>.</a:t>
          </a:r>
        </a:p>
      </dgm:t>
    </dgm:pt>
    <dgm:pt modelId="{5557194C-8AD7-4113-B71A-8CEED7E90087}" type="parTrans" cxnId="{7E09F2D7-A8F8-4853-8D09-8782E6997706}">
      <dgm:prSet/>
      <dgm:spPr/>
      <dgm:t>
        <a:bodyPr/>
        <a:lstStyle/>
        <a:p>
          <a:endParaRPr lang="en-US"/>
        </a:p>
      </dgm:t>
    </dgm:pt>
    <dgm:pt modelId="{DC1EFC7E-14D0-44EC-879D-8A3A6AD00AD5}" type="sibTrans" cxnId="{7E09F2D7-A8F8-4853-8D09-8782E6997706}">
      <dgm:prSet/>
      <dgm:spPr/>
      <dgm:t>
        <a:bodyPr/>
        <a:lstStyle/>
        <a:p>
          <a:endParaRPr lang="en-US"/>
        </a:p>
      </dgm:t>
    </dgm:pt>
    <dgm:pt modelId="{36ECA3CD-738D-44AF-BE05-C6359B071AC6}" type="pres">
      <dgm:prSet presAssocID="{41D6737A-1423-4B5B-970B-CF02174548DA}" presName="linear" presStyleCnt="0">
        <dgm:presLayoutVars>
          <dgm:animLvl val="lvl"/>
          <dgm:resizeHandles val="exact"/>
        </dgm:presLayoutVars>
      </dgm:prSet>
      <dgm:spPr/>
    </dgm:pt>
    <dgm:pt modelId="{A0A7D2DE-2E2E-4C75-98C6-083AD24061A8}" type="pres">
      <dgm:prSet presAssocID="{26CFA4C6-5357-412B-A7BA-8D004E965678}" presName="parentText" presStyleLbl="node1" presStyleIdx="0" presStyleCnt="3">
        <dgm:presLayoutVars>
          <dgm:chMax val="0"/>
          <dgm:bulletEnabled val="1"/>
        </dgm:presLayoutVars>
      </dgm:prSet>
      <dgm:spPr/>
    </dgm:pt>
    <dgm:pt modelId="{170EE00B-8B58-4772-ADB4-0A264D514429}" type="pres">
      <dgm:prSet presAssocID="{BFD3FDB4-55FC-4FC6-8B3F-CD4DB102BAE6}" presName="spacer" presStyleCnt="0"/>
      <dgm:spPr/>
    </dgm:pt>
    <dgm:pt modelId="{60157D0F-9915-4CA3-A9C1-0FFB767AB115}" type="pres">
      <dgm:prSet presAssocID="{FCCBBB7D-C129-4F41-B247-5ACABB26AB01}" presName="parentText" presStyleLbl="node1" presStyleIdx="1" presStyleCnt="3">
        <dgm:presLayoutVars>
          <dgm:chMax val="0"/>
          <dgm:bulletEnabled val="1"/>
        </dgm:presLayoutVars>
      </dgm:prSet>
      <dgm:spPr/>
    </dgm:pt>
    <dgm:pt modelId="{D6CF2718-19FC-498B-A4F3-1E84582CFED8}" type="pres">
      <dgm:prSet presAssocID="{39B38CF0-1A59-4043-891B-BEE6A667CBB7}" presName="spacer" presStyleCnt="0"/>
      <dgm:spPr/>
    </dgm:pt>
    <dgm:pt modelId="{34A699DE-8486-43EC-B733-2E387275CAC0}" type="pres">
      <dgm:prSet presAssocID="{B17A4B97-B47C-4BFB-8DD0-811B683C3DFD}" presName="parentText" presStyleLbl="node1" presStyleIdx="2" presStyleCnt="3">
        <dgm:presLayoutVars>
          <dgm:chMax val="0"/>
          <dgm:bulletEnabled val="1"/>
        </dgm:presLayoutVars>
      </dgm:prSet>
      <dgm:spPr/>
    </dgm:pt>
  </dgm:ptLst>
  <dgm:cxnLst>
    <dgm:cxn modelId="{9C043D18-8D65-40F9-8582-9403AE8EE249}" srcId="{41D6737A-1423-4B5B-970B-CF02174548DA}" destId="{26CFA4C6-5357-412B-A7BA-8D004E965678}" srcOrd="0" destOrd="0" parTransId="{C10C23AC-19F2-4297-90EB-62774F732CF5}" sibTransId="{BFD3FDB4-55FC-4FC6-8B3F-CD4DB102BAE6}"/>
    <dgm:cxn modelId="{CE80B22C-03ED-4568-B7D2-A60E069E5798}" type="presOf" srcId="{26CFA4C6-5357-412B-A7BA-8D004E965678}" destId="{A0A7D2DE-2E2E-4C75-98C6-083AD24061A8}" srcOrd="0" destOrd="0" presId="urn:microsoft.com/office/officeart/2005/8/layout/vList2"/>
    <dgm:cxn modelId="{447CB56C-4DC2-440E-B6C3-422B3622BBAE}" type="presOf" srcId="{41D6737A-1423-4B5B-970B-CF02174548DA}" destId="{36ECA3CD-738D-44AF-BE05-C6359B071AC6}" srcOrd="0" destOrd="0" presId="urn:microsoft.com/office/officeart/2005/8/layout/vList2"/>
    <dgm:cxn modelId="{CD39C46F-78B3-44FC-94ED-EC2FB28283BF}" srcId="{41D6737A-1423-4B5B-970B-CF02174548DA}" destId="{FCCBBB7D-C129-4F41-B247-5ACABB26AB01}" srcOrd="1" destOrd="0" parTransId="{4582682B-2D2B-4C3B-BF85-28233C34F237}" sibTransId="{39B38CF0-1A59-4043-891B-BEE6A667CBB7}"/>
    <dgm:cxn modelId="{BFD802AB-FE71-47A0-952A-796B926BA2F6}" type="presOf" srcId="{B17A4B97-B47C-4BFB-8DD0-811B683C3DFD}" destId="{34A699DE-8486-43EC-B733-2E387275CAC0}" srcOrd="0" destOrd="0" presId="urn:microsoft.com/office/officeart/2005/8/layout/vList2"/>
    <dgm:cxn modelId="{7E851CB6-E573-4BC8-9658-1B45E751223E}" type="presOf" srcId="{FCCBBB7D-C129-4F41-B247-5ACABB26AB01}" destId="{60157D0F-9915-4CA3-A9C1-0FFB767AB115}" srcOrd="0" destOrd="0" presId="urn:microsoft.com/office/officeart/2005/8/layout/vList2"/>
    <dgm:cxn modelId="{7E09F2D7-A8F8-4853-8D09-8782E6997706}" srcId="{41D6737A-1423-4B5B-970B-CF02174548DA}" destId="{B17A4B97-B47C-4BFB-8DD0-811B683C3DFD}" srcOrd="2" destOrd="0" parTransId="{5557194C-8AD7-4113-B71A-8CEED7E90087}" sibTransId="{DC1EFC7E-14D0-44EC-879D-8A3A6AD00AD5}"/>
    <dgm:cxn modelId="{EE8D879C-8D99-48FC-869B-EC3DB49724D1}" type="presParOf" srcId="{36ECA3CD-738D-44AF-BE05-C6359B071AC6}" destId="{A0A7D2DE-2E2E-4C75-98C6-083AD24061A8}" srcOrd="0" destOrd="0" presId="urn:microsoft.com/office/officeart/2005/8/layout/vList2"/>
    <dgm:cxn modelId="{FC76A719-C872-4950-A9D2-3F89EF66A449}" type="presParOf" srcId="{36ECA3CD-738D-44AF-BE05-C6359B071AC6}" destId="{170EE00B-8B58-4772-ADB4-0A264D514429}" srcOrd="1" destOrd="0" presId="urn:microsoft.com/office/officeart/2005/8/layout/vList2"/>
    <dgm:cxn modelId="{7304A797-F7B5-4738-AC84-C7F668EE8440}" type="presParOf" srcId="{36ECA3CD-738D-44AF-BE05-C6359B071AC6}" destId="{60157D0F-9915-4CA3-A9C1-0FFB767AB115}" srcOrd="2" destOrd="0" presId="urn:microsoft.com/office/officeart/2005/8/layout/vList2"/>
    <dgm:cxn modelId="{15595959-675B-4847-AC6A-A77B4B22943E}" type="presParOf" srcId="{36ECA3CD-738D-44AF-BE05-C6359B071AC6}" destId="{D6CF2718-19FC-498B-A4F3-1E84582CFED8}" srcOrd="3" destOrd="0" presId="urn:microsoft.com/office/officeart/2005/8/layout/vList2"/>
    <dgm:cxn modelId="{D58B8928-4D51-4548-B292-711C6C811AFB}" type="presParOf" srcId="{36ECA3CD-738D-44AF-BE05-C6359B071AC6}" destId="{34A699DE-8486-43EC-B733-2E387275CA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33F2D-EC6D-42B8-84A4-C91CB643CCFA}" type="doc">
      <dgm:prSet loTypeId="urn:microsoft.com/office/officeart/2005/8/layout/process1" loCatId="process" qsTypeId="urn:microsoft.com/office/officeart/2005/8/quickstyle/simple2" qsCatId="simple" csTypeId="urn:microsoft.com/office/officeart/2005/8/colors/colorful1" csCatId="colorful" phldr="1"/>
      <dgm:spPr/>
      <dgm:t>
        <a:bodyPr/>
        <a:lstStyle/>
        <a:p>
          <a:endParaRPr lang="en-US"/>
        </a:p>
      </dgm:t>
    </dgm:pt>
    <dgm:pt modelId="{3D755203-1734-45E1-B367-4074D426D205}">
      <dgm:prSet custT="1"/>
      <dgm:spPr/>
      <dgm:t>
        <a:bodyPr/>
        <a:lstStyle/>
        <a:p>
          <a:r>
            <a:rPr lang="en-US" sz="2400" dirty="0">
              <a:solidFill>
                <a:schemeClr val="tx1"/>
              </a:solidFill>
            </a:rPr>
            <a:t>· Qualified Medicare Beneficiary (QMB)</a:t>
          </a:r>
        </a:p>
      </dgm:t>
    </dgm:pt>
    <dgm:pt modelId="{E26AEE02-9642-4B1B-8DAA-CB206F5123B5}" type="parTrans" cxnId="{DF70452A-8D44-4314-837E-DC0749680476}">
      <dgm:prSet/>
      <dgm:spPr/>
      <dgm:t>
        <a:bodyPr/>
        <a:lstStyle/>
        <a:p>
          <a:endParaRPr lang="en-US"/>
        </a:p>
      </dgm:t>
    </dgm:pt>
    <dgm:pt modelId="{63701613-630E-4B61-BA06-849F9D850693}" type="sibTrans" cxnId="{DF70452A-8D44-4314-837E-DC0749680476}">
      <dgm:prSet/>
      <dgm:spPr/>
      <dgm:t>
        <a:bodyPr/>
        <a:lstStyle/>
        <a:p>
          <a:endParaRPr lang="en-US"/>
        </a:p>
      </dgm:t>
    </dgm:pt>
    <dgm:pt modelId="{D79A87AD-2DA0-4844-B21D-396D8F2B3AD7}">
      <dgm:prSet custT="1"/>
      <dgm:spPr/>
      <dgm:t>
        <a:bodyPr/>
        <a:lstStyle/>
        <a:p>
          <a:r>
            <a:rPr lang="en-US" sz="1900" dirty="0">
              <a:solidFill>
                <a:schemeClr val="tx1"/>
              </a:solidFill>
            </a:rPr>
            <a:t>· </a:t>
          </a:r>
          <a:r>
            <a:rPr lang="en-US" sz="2400" dirty="0">
              <a:solidFill>
                <a:schemeClr val="tx1"/>
              </a:solidFill>
            </a:rPr>
            <a:t>Specified Low-Income Medicare Beneficiary (SLMB).</a:t>
          </a:r>
        </a:p>
      </dgm:t>
    </dgm:pt>
    <dgm:pt modelId="{B36DDC37-F61F-4260-BFC6-7C8074CC8BF7}" type="parTrans" cxnId="{678AEE9D-CD3B-42AB-A656-21431F0F5C05}">
      <dgm:prSet/>
      <dgm:spPr/>
      <dgm:t>
        <a:bodyPr/>
        <a:lstStyle/>
        <a:p>
          <a:endParaRPr lang="en-US"/>
        </a:p>
      </dgm:t>
    </dgm:pt>
    <dgm:pt modelId="{C7AEA0A6-82EC-4FDF-9006-6E085E88B584}" type="sibTrans" cxnId="{678AEE9D-CD3B-42AB-A656-21431F0F5C05}">
      <dgm:prSet/>
      <dgm:spPr/>
      <dgm:t>
        <a:bodyPr/>
        <a:lstStyle/>
        <a:p>
          <a:endParaRPr lang="en-US"/>
        </a:p>
      </dgm:t>
    </dgm:pt>
    <dgm:pt modelId="{8EC23839-6011-48F2-8A5D-17053B23F636}">
      <dgm:prSet custT="1"/>
      <dgm:spPr/>
      <dgm:t>
        <a:bodyPr/>
        <a:lstStyle/>
        <a:p>
          <a:r>
            <a:rPr lang="en-US" sz="2800" dirty="0">
              <a:solidFill>
                <a:schemeClr val="tx1"/>
              </a:solidFill>
            </a:rPr>
            <a:t>· </a:t>
          </a:r>
          <a:r>
            <a:rPr lang="en-US" sz="2400" dirty="0">
              <a:solidFill>
                <a:schemeClr val="tx1"/>
              </a:solidFill>
            </a:rPr>
            <a:t>Qualifying Disabled and Working Individuals (QDWI)</a:t>
          </a:r>
        </a:p>
      </dgm:t>
    </dgm:pt>
    <dgm:pt modelId="{8DA7A642-2E5A-467B-A9E4-CE7599E9EF3E}" type="parTrans" cxnId="{293BCBDB-1371-47FD-BF13-EF5A21FBD2E4}">
      <dgm:prSet/>
      <dgm:spPr/>
      <dgm:t>
        <a:bodyPr/>
        <a:lstStyle/>
        <a:p>
          <a:endParaRPr lang="en-US"/>
        </a:p>
      </dgm:t>
    </dgm:pt>
    <dgm:pt modelId="{B4DCF671-3453-4EE9-A4CA-1ED6073FA09E}" type="sibTrans" cxnId="{293BCBDB-1371-47FD-BF13-EF5A21FBD2E4}">
      <dgm:prSet/>
      <dgm:spPr/>
      <dgm:t>
        <a:bodyPr/>
        <a:lstStyle/>
        <a:p>
          <a:endParaRPr lang="en-US"/>
        </a:p>
      </dgm:t>
    </dgm:pt>
    <dgm:pt modelId="{52B540E4-A5EB-44C7-B340-69E2C601E577}" type="pres">
      <dgm:prSet presAssocID="{CF233F2D-EC6D-42B8-84A4-C91CB643CCFA}" presName="Name0" presStyleCnt="0">
        <dgm:presLayoutVars>
          <dgm:dir/>
          <dgm:resizeHandles val="exact"/>
        </dgm:presLayoutVars>
      </dgm:prSet>
      <dgm:spPr/>
    </dgm:pt>
    <dgm:pt modelId="{C8350EB8-63FA-4B27-9C81-983C1E6C5C31}" type="pres">
      <dgm:prSet presAssocID="{3D755203-1734-45E1-B367-4074D426D205}" presName="node" presStyleLbl="node1" presStyleIdx="0" presStyleCnt="3" custLinFactNeighborX="-6691" custLinFactNeighborY="-73447">
        <dgm:presLayoutVars>
          <dgm:bulletEnabled val="1"/>
        </dgm:presLayoutVars>
      </dgm:prSet>
      <dgm:spPr/>
    </dgm:pt>
    <dgm:pt modelId="{84F50E6A-6B29-43EC-B08D-02C8B559E604}" type="pres">
      <dgm:prSet presAssocID="{63701613-630E-4B61-BA06-849F9D850693}" presName="sibTrans" presStyleLbl="sibTrans2D1" presStyleIdx="0" presStyleCnt="2" custAng="5310666" custLinFactX="-125400" custLinFactY="100000" custLinFactNeighborX="-200000" custLinFactNeighborY="162340"/>
      <dgm:spPr/>
    </dgm:pt>
    <dgm:pt modelId="{FF8C2D3E-D1E7-43CF-893A-82DE14F4E10F}" type="pres">
      <dgm:prSet presAssocID="{63701613-630E-4B61-BA06-849F9D850693}" presName="connectorText" presStyleLbl="sibTrans2D1" presStyleIdx="0" presStyleCnt="2"/>
      <dgm:spPr/>
    </dgm:pt>
    <dgm:pt modelId="{9E6A385B-F4AD-4817-ACED-42B4E9833CB4}" type="pres">
      <dgm:prSet presAssocID="{D79A87AD-2DA0-4844-B21D-396D8F2B3AD7}" presName="node" presStyleLbl="node1" presStyleIdx="1" presStyleCnt="3" custLinFactNeighborX="-3891" custLinFactNeighborY="-69563">
        <dgm:presLayoutVars>
          <dgm:bulletEnabled val="1"/>
        </dgm:presLayoutVars>
      </dgm:prSet>
      <dgm:spPr/>
    </dgm:pt>
    <dgm:pt modelId="{C8982D3F-A9C3-4B07-A561-313D24128BF0}" type="pres">
      <dgm:prSet presAssocID="{C7AEA0A6-82EC-4FDF-9006-6E085E88B584}" presName="sibTrans" presStyleLbl="sibTrans2D1" presStyleIdx="1" presStyleCnt="2" custAng="5384150" custLinFactX="-134060" custLinFactY="100000" custLinFactNeighborX="-200000" custLinFactNeighborY="158285"/>
      <dgm:spPr/>
    </dgm:pt>
    <dgm:pt modelId="{E6135D7F-B581-445D-8442-C11CC4F67CE4}" type="pres">
      <dgm:prSet presAssocID="{C7AEA0A6-82EC-4FDF-9006-6E085E88B584}" presName="connectorText" presStyleLbl="sibTrans2D1" presStyleIdx="1" presStyleCnt="2"/>
      <dgm:spPr/>
    </dgm:pt>
    <dgm:pt modelId="{C11299C7-4D13-42A3-8D4E-9C0670A2DB12}" type="pres">
      <dgm:prSet presAssocID="{8EC23839-6011-48F2-8A5D-17053B23F636}" presName="node" presStyleLbl="node1" presStyleIdx="2" presStyleCnt="3" custLinFactNeighborX="118" custLinFactNeighborY="-68860">
        <dgm:presLayoutVars>
          <dgm:bulletEnabled val="1"/>
        </dgm:presLayoutVars>
      </dgm:prSet>
      <dgm:spPr/>
    </dgm:pt>
  </dgm:ptLst>
  <dgm:cxnLst>
    <dgm:cxn modelId="{35F93D09-C649-4E37-90B9-B80A08FC4D09}" type="presOf" srcId="{8EC23839-6011-48F2-8A5D-17053B23F636}" destId="{C11299C7-4D13-42A3-8D4E-9C0670A2DB12}" srcOrd="0" destOrd="0" presId="urn:microsoft.com/office/officeart/2005/8/layout/process1"/>
    <dgm:cxn modelId="{DF70452A-8D44-4314-837E-DC0749680476}" srcId="{CF233F2D-EC6D-42B8-84A4-C91CB643CCFA}" destId="{3D755203-1734-45E1-B367-4074D426D205}" srcOrd="0" destOrd="0" parTransId="{E26AEE02-9642-4B1B-8DAA-CB206F5123B5}" sibTransId="{63701613-630E-4B61-BA06-849F9D850693}"/>
    <dgm:cxn modelId="{E5610662-74FC-45EA-BB7E-51173DEC7DE0}" type="presOf" srcId="{C7AEA0A6-82EC-4FDF-9006-6E085E88B584}" destId="{C8982D3F-A9C3-4B07-A561-313D24128BF0}" srcOrd="0" destOrd="0" presId="urn:microsoft.com/office/officeart/2005/8/layout/process1"/>
    <dgm:cxn modelId="{D0612D73-C305-4498-92B3-038BB7A613E2}" type="presOf" srcId="{C7AEA0A6-82EC-4FDF-9006-6E085E88B584}" destId="{E6135D7F-B581-445D-8442-C11CC4F67CE4}" srcOrd="1" destOrd="0" presId="urn:microsoft.com/office/officeart/2005/8/layout/process1"/>
    <dgm:cxn modelId="{7B1E947F-80DB-45A9-ACD8-9926561C2DC4}" type="presOf" srcId="{3D755203-1734-45E1-B367-4074D426D205}" destId="{C8350EB8-63FA-4B27-9C81-983C1E6C5C31}" srcOrd="0" destOrd="0" presId="urn:microsoft.com/office/officeart/2005/8/layout/process1"/>
    <dgm:cxn modelId="{678AEE9D-CD3B-42AB-A656-21431F0F5C05}" srcId="{CF233F2D-EC6D-42B8-84A4-C91CB643CCFA}" destId="{D79A87AD-2DA0-4844-B21D-396D8F2B3AD7}" srcOrd="1" destOrd="0" parTransId="{B36DDC37-F61F-4260-BFC6-7C8074CC8BF7}" sibTransId="{C7AEA0A6-82EC-4FDF-9006-6E085E88B584}"/>
    <dgm:cxn modelId="{DD3FB3B1-40BB-41B7-A4AB-8232B3DBFF63}" type="presOf" srcId="{63701613-630E-4B61-BA06-849F9D850693}" destId="{FF8C2D3E-D1E7-43CF-893A-82DE14F4E10F}" srcOrd="1" destOrd="0" presId="urn:microsoft.com/office/officeart/2005/8/layout/process1"/>
    <dgm:cxn modelId="{A88C6FBE-8EE5-40F1-B63F-766449D6640F}" type="presOf" srcId="{CF233F2D-EC6D-42B8-84A4-C91CB643CCFA}" destId="{52B540E4-A5EB-44C7-B340-69E2C601E577}" srcOrd="0" destOrd="0" presId="urn:microsoft.com/office/officeart/2005/8/layout/process1"/>
    <dgm:cxn modelId="{9E8867CD-98BB-44D2-9051-92A21873DE1A}" type="presOf" srcId="{D79A87AD-2DA0-4844-B21D-396D8F2B3AD7}" destId="{9E6A385B-F4AD-4817-ACED-42B4E9833CB4}" srcOrd="0" destOrd="0" presId="urn:microsoft.com/office/officeart/2005/8/layout/process1"/>
    <dgm:cxn modelId="{9D2AE4D4-9FF5-485B-B0D9-006C404EE62C}" type="presOf" srcId="{63701613-630E-4B61-BA06-849F9D850693}" destId="{84F50E6A-6B29-43EC-B08D-02C8B559E604}" srcOrd="0" destOrd="0" presId="urn:microsoft.com/office/officeart/2005/8/layout/process1"/>
    <dgm:cxn modelId="{293BCBDB-1371-47FD-BF13-EF5A21FBD2E4}" srcId="{CF233F2D-EC6D-42B8-84A4-C91CB643CCFA}" destId="{8EC23839-6011-48F2-8A5D-17053B23F636}" srcOrd="2" destOrd="0" parTransId="{8DA7A642-2E5A-467B-A9E4-CE7599E9EF3E}" sibTransId="{B4DCF671-3453-4EE9-A4CA-1ED6073FA09E}"/>
    <dgm:cxn modelId="{C27A17CD-1692-4B52-AF1E-F1E4A7DBFA2B}" type="presParOf" srcId="{52B540E4-A5EB-44C7-B340-69E2C601E577}" destId="{C8350EB8-63FA-4B27-9C81-983C1E6C5C31}" srcOrd="0" destOrd="0" presId="urn:microsoft.com/office/officeart/2005/8/layout/process1"/>
    <dgm:cxn modelId="{D116E880-32BB-4405-ADC0-2663CEA4FF79}" type="presParOf" srcId="{52B540E4-A5EB-44C7-B340-69E2C601E577}" destId="{84F50E6A-6B29-43EC-B08D-02C8B559E604}" srcOrd="1" destOrd="0" presId="urn:microsoft.com/office/officeart/2005/8/layout/process1"/>
    <dgm:cxn modelId="{5CBD175A-F52E-411D-894B-7DFD9341DF11}" type="presParOf" srcId="{84F50E6A-6B29-43EC-B08D-02C8B559E604}" destId="{FF8C2D3E-D1E7-43CF-893A-82DE14F4E10F}" srcOrd="0" destOrd="0" presId="urn:microsoft.com/office/officeart/2005/8/layout/process1"/>
    <dgm:cxn modelId="{722A0E68-B40F-4710-905D-EAAB9A5BA128}" type="presParOf" srcId="{52B540E4-A5EB-44C7-B340-69E2C601E577}" destId="{9E6A385B-F4AD-4817-ACED-42B4E9833CB4}" srcOrd="2" destOrd="0" presId="urn:microsoft.com/office/officeart/2005/8/layout/process1"/>
    <dgm:cxn modelId="{199AFACF-49D7-42B3-A3FD-54340D4EF7BC}" type="presParOf" srcId="{52B540E4-A5EB-44C7-B340-69E2C601E577}" destId="{C8982D3F-A9C3-4B07-A561-313D24128BF0}" srcOrd="3" destOrd="0" presId="urn:microsoft.com/office/officeart/2005/8/layout/process1"/>
    <dgm:cxn modelId="{76D19715-506E-4837-A80A-FA79CE7C5375}" type="presParOf" srcId="{C8982D3F-A9C3-4B07-A561-313D24128BF0}" destId="{E6135D7F-B581-445D-8442-C11CC4F67CE4}" srcOrd="0" destOrd="0" presId="urn:microsoft.com/office/officeart/2005/8/layout/process1"/>
    <dgm:cxn modelId="{92338EC1-4234-403A-96A9-52FA090B6820}" type="presParOf" srcId="{52B540E4-A5EB-44C7-B340-69E2C601E577}" destId="{C11299C7-4D13-42A3-8D4E-9C0670A2DB1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6737A-1423-4B5B-970B-CF02174548D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CFA4C6-5357-412B-A7BA-8D004E965678}">
      <dgm:prSet/>
      <dgm:spPr/>
      <dgm:t>
        <a:bodyPr/>
        <a:lstStyle/>
        <a:p>
          <a:r>
            <a:rPr lang="en-US" dirty="0"/>
            <a:t>Eleanor Adams is 59 years old and an enrolled Tribal member.  She is a retired school teacher and receives a small pension as well as a monthly per capita payment.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10C23AC-19F2-4297-90EB-62774F732CF5}" type="parTrans" cxnId="{9C043D18-8D65-40F9-8582-9403AE8EE249}">
      <dgm:prSet/>
      <dgm:spPr/>
      <dgm:t>
        <a:bodyPr/>
        <a:lstStyle/>
        <a:p>
          <a:endParaRPr lang="en-US"/>
        </a:p>
      </dgm:t>
    </dgm:pt>
    <dgm:pt modelId="{BFD3FDB4-55FC-4FC6-8B3F-CD4DB102BAE6}" type="sibTrans" cxnId="{9C043D18-8D65-40F9-8582-9403AE8EE249}">
      <dgm:prSet/>
      <dgm:spPr/>
      <dgm:t>
        <a:bodyPr/>
        <a:lstStyle/>
        <a:p>
          <a:endParaRPr lang="en-US"/>
        </a:p>
      </dgm:t>
    </dgm:pt>
    <dgm:pt modelId="{FCCBBB7D-C129-4F41-B247-5ACABB26AB01}">
      <dgm:prSet/>
      <dgm:spPr/>
      <dgm:t>
        <a:bodyPr/>
        <a:lstStyle/>
        <a:p>
          <a:r>
            <a:rPr lang="en-US" dirty="0"/>
            <a:t>Eleanor has recovered from a stroke and is still going through rehab.  She would like to come home but needs a great deal of support in order to be released.</a:t>
          </a:r>
        </a:p>
      </dgm:t>
    </dgm:pt>
    <dgm:pt modelId="{4582682B-2D2B-4C3B-BF85-28233C34F237}" type="parTrans" cxnId="{CD39C46F-78B3-44FC-94ED-EC2FB28283BF}">
      <dgm:prSet/>
      <dgm:spPr/>
      <dgm:t>
        <a:bodyPr/>
        <a:lstStyle/>
        <a:p>
          <a:endParaRPr lang="en-US"/>
        </a:p>
      </dgm:t>
    </dgm:pt>
    <dgm:pt modelId="{39B38CF0-1A59-4043-891B-BEE6A667CBB7}" type="sibTrans" cxnId="{CD39C46F-78B3-44FC-94ED-EC2FB28283BF}">
      <dgm:prSet/>
      <dgm:spPr/>
      <dgm:t>
        <a:bodyPr/>
        <a:lstStyle/>
        <a:p>
          <a:endParaRPr lang="en-US"/>
        </a:p>
      </dgm:t>
    </dgm:pt>
    <dgm:pt modelId="{B17A4B97-B47C-4BFB-8DD0-811B683C3DFD}">
      <dgm:prSet custT="1"/>
      <dgm:spPr/>
      <dgm:t>
        <a:bodyPr/>
        <a:lstStyle/>
        <a:p>
          <a:r>
            <a:rPr lang="en-US" sz="2000" dirty="0"/>
            <a:t>The Tribe helps Eleanor and her family apply for Medicaid Waiver enrollment. Due to her extra income, she is not financially eligible for Medicaid. However, Eleanor can enroll with a monthly cost-share and receive the supports she needs to come home.</a:t>
          </a:r>
          <a:endParaRPr lang="en-US" sz="1700" dirty="0"/>
        </a:p>
      </dgm:t>
    </dgm:pt>
    <dgm:pt modelId="{5557194C-8AD7-4113-B71A-8CEED7E90087}" type="parTrans" cxnId="{7E09F2D7-A8F8-4853-8D09-8782E6997706}">
      <dgm:prSet/>
      <dgm:spPr/>
      <dgm:t>
        <a:bodyPr/>
        <a:lstStyle/>
        <a:p>
          <a:endParaRPr lang="en-US"/>
        </a:p>
      </dgm:t>
    </dgm:pt>
    <dgm:pt modelId="{DC1EFC7E-14D0-44EC-879D-8A3A6AD00AD5}" type="sibTrans" cxnId="{7E09F2D7-A8F8-4853-8D09-8782E6997706}">
      <dgm:prSet/>
      <dgm:spPr/>
      <dgm:t>
        <a:bodyPr/>
        <a:lstStyle/>
        <a:p>
          <a:endParaRPr lang="en-US"/>
        </a:p>
      </dgm:t>
    </dgm:pt>
    <dgm:pt modelId="{36ECA3CD-738D-44AF-BE05-C6359B071AC6}" type="pres">
      <dgm:prSet presAssocID="{41D6737A-1423-4B5B-970B-CF02174548DA}" presName="linear" presStyleCnt="0">
        <dgm:presLayoutVars>
          <dgm:animLvl val="lvl"/>
          <dgm:resizeHandles val="exact"/>
        </dgm:presLayoutVars>
      </dgm:prSet>
      <dgm:spPr/>
    </dgm:pt>
    <dgm:pt modelId="{A0A7D2DE-2E2E-4C75-98C6-083AD24061A8}" type="pres">
      <dgm:prSet presAssocID="{26CFA4C6-5357-412B-A7BA-8D004E965678}" presName="parentText" presStyleLbl="node1" presStyleIdx="0" presStyleCnt="3">
        <dgm:presLayoutVars>
          <dgm:chMax val="0"/>
          <dgm:bulletEnabled val="1"/>
        </dgm:presLayoutVars>
      </dgm:prSet>
      <dgm:spPr/>
    </dgm:pt>
    <dgm:pt modelId="{170EE00B-8B58-4772-ADB4-0A264D514429}" type="pres">
      <dgm:prSet presAssocID="{BFD3FDB4-55FC-4FC6-8B3F-CD4DB102BAE6}" presName="spacer" presStyleCnt="0"/>
      <dgm:spPr/>
    </dgm:pt>
    <dgm:pt modelId="{60157D0F-9915-4CA3-A9C1-0FFB767AB115}" type="pres">
      <dgm:prSet presAssocID="{FCCBBB7D-C129-4F41-B247-5ACABB26AB01}" presName="parentText" presStyleLbl="node1" presStyleIdx="1" presStyleCnt="3">
        <dgm:presLayoutVars>
          <dgm:chMax val="0"/>
          <dgm:bulletEnabled val="1"/>
        </dgm:presLayoutVars>
      </dgm:prSet>
      <dgm:spPr/>
    </dgm:pt>
    <dgm:pt modelId="{D6CF2718-19FC-498B-A4F3-1E84582CFED8}" type="pres">
      <dgm:prSet presAssocID="{39B38CF0-1A59-4043-891B-BEE6A667CBB7}" presName="spacer" presStyleCnt="0"/>
      <dgm:spPr/>
    </dgm:pt>
    <dgm:pt modelId="{34A699DE-8486-43EC-B733-2E387275CAC0}" type="pres">
      <dgm:prSet presAssocID="{B17A4B97-B47C-4BFB-8DD0-811B683C3DFD}" presName="parentText" presStyleLbl="node1" presStyleIdx="2" presStyleCnt="3">
        <dgm:presLayoutVars>
          <dgm:chMax val="0"/>
          <dgm:bulletEnabled val="1"/>
        </dgm:presLayoutVars>
      </dgm:prSet>
      <dgm:spPr/>
    </dgm:pt>
  </dgm:ptLst>
  <dgm:cxnLst>
    <dgm:cxn modelId="{9C043D18-8D65-40F9-8582-9403AE8EE249}" srcId="{41D6737A-1423-4B5B-970B-CF02174548DA}" destId="{26CFA4C6-5357-412B-A7BA-8D004E965678}" srcOrd="0" destOrd="0" parTransId="{C10C23AC-19F2-4297-90EB-62774F732CF5}" sibTransId="{BFD3FDB4-55FC-4FC6-8B3F-CD4DB102BAE6}"/>
    <dgm:cxn modelId="{CE80B22C-03ED-4568-B7D2-A60E069E5798}" type="presOf" srcId="{26CFA4C6-5357-412B-A7BA-8D004E965678}" destId="{A0A7D2DE-2E2E-4C75-98C6-083AD24061A8}" srcOrd="0" destOrd="0" presId="urn:microsoft.com/office/officeart/2005/8/layout/vList2"/>
    <dgm:cxn modelId="{447CB56C-4DC2-440E-B6C3-422B3622BBAE}" type="presOf" srcId="{41D6737A-1423-4B5B-970B-CF02174548DA}" destId="{36ECA3CD-738D-44AF-BE05-C6359B071AC6}" srcOrd="0" destOrd="0" presId="urn:microsoft.com/office/officeart/2005/8/layout/vList2"/>
    <dgm:cxn modelId="{CD39C46F-78B3-44FC-94ED-EC2FB28283BF}" srcId="{41D6737A-1423-4B5B-970B-CF02174548DA}" destId="{FCCBBB7D-C129-4F41-B247-5ACABB26AB01}" srcOrd="1" destOrd="0" parTransId="{4582682B-2D2B-4C3B-BF85-28233C34F237}" sibTransId="{39B38CF0-1A59-4043-891B-BEE6A667CBB7}"/>
    <dgm:cxn modelId="{BFD802AB-FE71-47A0-952A-796B926BA2F6}" type="presOf" srcId="{B17A4B97-B47C-4BFB-8DD0-811B683C3DFD}" destId="{34A699DE-8486-43EC-B733-2E387275CAC0}" srcOrd="0" destOrd="0" presId="urn:microsoft.com/office/officeart/2005/8/layout/vList2"/>
    <dgm:cxn modelId="{7E851CB6-E573-4BC8-9658-1B45E751223E}" type="presOf" srcId="{FCCBBB7D-C129-4F41-B247-5ACABB26AB01}" destId="{60157D0F-9915-4CA3-A9C1-0FFB767AB115}" srcOrd="0" destOrd="0" presId="urn:microsoft.com/office/officeart/2005/8/layout/vList2"/>
    <dgm:cxn modelId="{7E09F2D7-A8F8-4853-8D09-8782E6997706}" srcId="{41D6737A-1423-4B5B-970B-CF02174548DA}" destId="{B17A4B97-B47C-4BFB-8DD0-811B683C3DFD}" srcOrd="2" destOrd="0" parTransId="{5557194C-8AD7-4113-B71A-8CEED7E90087}" sibTransId="{DC1EFC7E-14D0-44EC-879D-8A3A6AD00AD5}"/>
    <dgm:cxn modelId="{EE8D879C-8D99-48FC-869B-EC3DB49724D1}" type="presParOf" srcId="{36ECA3CD-738D-44AF-BE05-C6359B071AC6}" destId="{A0A7D2DE-2E2E-4C75-98C6-083AD24061A8}" srcOrd="0" destOrd="0" presId="urn:microsoft.com/office/officeart/2005/8/layout/vList2"/>
    <dgm:cxn modelId="{FC76A719-C872-4950-A9D2-3F89EF66A449}" type="presParOf" srcId="{36ECA3CD-738D-44AF-BE05-C6359B071AC6}" destId="{170EE00B-8B58-4772-ADB4-0A264D514429}" srcOrd="1" destOrd="0" presId="urn:microsoft.com/office/officeart/2005/8/layout/vList2"/>
    <dgm:cxn modelId="{7304A797-F7B5-4738-AC84-C7F668EE8440}" type="presParOf" srcId="{36ECA3CD-738D-44AF-BE05-C6359B071AC6}" destId="{60157D0F-9915-4CA3-A9C1-0FFB767AB115}" srcOrd="2" destOrd="0" presId="urn:microsoft.com/office/officeart/2005/8/layout/vList2"/>
    <dgm:cxn modelId="{15595959-675B-4847-AC6A-A77B4B22943E}" type="presParOf" srcId="{36ECA3CD-738D-44AF-BE05-C6359B071AC6}" destId="{D6CF2718-19FC-498B-A4F3-1E84582CFED8}" srcOrd="3" destOrd="0" presId="urn:microsoft.com/office/officeart/2005/8/layout/vList2"/>
    <dgm:cxn modelId="{D58B8928-4D51-4548-B292-711C6C811AFB}" type="presParOf" srcId="{36ECA3CD-738D-44AF-BE05-C6359B071AC6}" destId="{34A699DE-8486-43EC-B733-2E387275CA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5EF98B-80DA-4EE8-85CA-66E422483A5C}"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2979F4DB-EEBC-4E24-9E7A-B7E4EA512DAA}">
      <dgm:prSet phldrT="[Text]" custT="1"/>
      <dgm:spPr/>
      <dgm:t>
        <a:bodyPr/>
        <a:lstStyle/>
        <a:p>
          <a:pPr>
            <a:lnSpc>
              <a:spcPct val="100000"/>
            </a:lnSpc>
            <a:defRPr cap="all"/>
          </a:pPr>
          <a:r>
            <a:rPr lang="en-US" sz="1800" dirty="0"/>
            <a:t>Home Maker</a:t>
          </a:r>
        </a:p>
        <a:p>
          <a:pPr>
            <a:lnSpc>
              <a:spcPct val="100000"/>
            </a:lnSpc>
            <a:defRPr cap="all"/>
          </a:pPr>
          <a:r>
            <a:rPr lang="en-US" sz="1800" dirty="0"/>
            <a:t>$5720</a:t>
          </a:r>
        </a:p>
        <a:p>
          <a:endParaRPr lang="en-US" sz="1300" dirty="0"/>
        </a:p>
      </dgm:t>
    </dgm:pt>
    <dgm:pt modelId="{BBD803AC-9BDA-45DE-B05B-BFF92772AE4D}" type="parTrans" cxnId="{B02D10CF-6BB4-4DCA-8599-4EB1163D722A}">
      <dgm:prSet/>
      <dgm:spPr/>
      <dgm:t>
        <a:bodyPr/>
        <a:lstStyle/>
        <a:p>
          <a:endParaRPr lang="en-US"/>
        </a:p>
      </dgm:t>
    </dgm:pt>
    <dgm:pt modelId="{09BBFC59-93F1-42E4-AB6F-73FC9E26419A}" type="sibTrans" cxnId="{B02D10CF-6BB4-4DCA-8599-4EB1163D722A}">
      <dgm:prSet/>
      <dgm:spPr/>
      <dgm:t>
        <a:bodyPr/>
        <a:lstStyle/>
        <a:p>
          <a:endParaRPr lang="en-US"/>
        </a:p>
      </dgm:t>
    </dgm:pt>
    <dgm:pt modelId="{A651F60E-0039-4231-BC78-BC9B3E7310AE}">
      <dgm:prSet phldrT="[Text]"/>
      <dgm:spPr/>
      <dgm:t>
        <a:bodyPr/>
        <a:lstStyle/>
        <a:p>
          <a:pPr>
            <a:lnSpc>
              <a:spcPct val="100000"/>
            </a:lnSpc>
            <a:defRPr cap="all"/>
          </a:pPr>
          <a:r>
            <a:rPr lang="en-US" dirty="0"/>
            <a:t>Home Health Aide</a:t>
          </a:r>
        </a:p>
        <a:p>
          <a:pPr>
            <a:lnSpc>
              <a:spcPct val="100000"/>
            </a:lnSpc>
            <a:defRPr cap="all"/>
          </a:pPr>
          <a:r>
            <a:rPr lang="en-US" dirty="0"/>
            <a:t>$5815</a:t>
          </a:r>
        </a:p>
      </dgm:t>
    </dgm:pt>
    <dgm:pt modelId="{0FEF44C4-BDA2-457D-8DFD-7EEA0A3F475E}" type="parTrans" cxnId="{D55749D8-E14C-4329-95A4-D67873B2FCC5}">
      <dgm:prSet/>
      <dgm:spPr/>
      <dgm:t>
        <a:bodyPr/>
        <a:lstStyle/>
        <a:p>
          <a:endParaRPr lang="en-US"/>
        </a:p>
      </dgm:t>
    </dgm:pt>
    <dgm:pt modelId="{EAEEF584-56C4-43D7-8638-E1650DB269C5}" type="sibTrans" cxnId="{D55749D8-E14C-4329-95A4-D67873B2FCC5}">
      <dgm:prSet/>
      <dgm:spPr/>
      <dgm:t>
        <a:bodyPr/>
        <a:lstStyle/>
        <a:p>
          <a:endParaRPr lang="en-US"/>
        </a:p>
      </dgm:t>
    </dgm:pt>
    <dgm:pt modelId="{611F0C29-7024-4401-A0EA-A0D3265540CE}">
      <dgm:prSet phldrT="[Text]"/>
      <dgm:spPr/>
      <dgm:t>
        <a:bodyPr/>
        <a:lstStyle/>
        <a:p>
          <a:pPr>
            <a:lnSpc>
              <a:spcPct val="100000"/>
            </a:lnSpc>
            <a:defRPr cap="all"/>
          </a:pPr>
          <a:r>
            <a:rPr lang="en-US" dirty="0"/>
            <a:t>Adult Day Health </a:t>
          </a:r>
        </a:p>
        <a:p>
          <a:pPr>
            <a:lnSpc>
              <a:spcPct val="100000"/>
            </a:lnSpc>
            <a:defRPr cap="all"/>
          </a:pPr>
          <a:r>
            <a:rPr lang="en-US" dirty="0"/>
            <a:t>$1441</a:t>
          </a:r>
        </a:p>
      </dgm:t>
    </dgm:pt>
    <dgm:pt modelId="{D63E8C9F-1B11-48DE-85F8-04C8A4A3188B}" type="parTrans" cxnId="{06D03C5B-1E5A-4F2A-9E73-39BD49E71CBE}">
      <dgm:prSet/>
      <dgm:spPr/>
      <dgm:t>
        <a:bodyPr/>
        <a:lstStyle/>
        <a:p>
          <a:endParaRPr lang="en-US"/>
        </a:p>
      </dgm:t>
    </dgm:pt>
    <dgm:pt modelId="{F11CCB37-1A2E-4DC8-8BCE-30872B36298A}" type="sibTrans" cxnId="{06D03C5B-1E5A-4F2A-9E73-39BD49E71CBE}">
      <dgm:prSet/>
      <dgm:spPr/>
      <dgm:t>
        <a:bodyPr/>
        <a:lstStyle/>
        <a:p>
          <a:endParaRPr lang="en-US"/>
        </a:p>
      </dgm:t>
    </dgm:pt>
    <dgm:pt modelId="{5DED3ED3-ADB4-4F5D-B957-223EA7FDFF69}">
      <dgm:prSet phldrT="[Text]"/>
      <dgm:spPr/>
      <dgm:t>
        <a:bodyPr/>
        <a:lstStyle/>
        <a:p>
          <a:pPr>
            <a:lnSpc>
              <a:spcPct val="100000"/>
            </a:lnSpc>
            <a:defRPr cap="all"/>
          </a:pPr>
          <a:r>
            <a:rPr lang="en-US" dirty="0"/>
            <a:t>Nursing Home Semi/Private</a:t>
          </a:r>
        </a:p>
        <a:p>
          <a:pPr>
            <a:lnSpc>
              <a:spcPct val="100000"/>
            </a:lnSpc>
            <a:defRPr cap="all"/>
          </a:pPr>
          <a:r>
            <a:rPr lang="en-US" dirty="0"/>
            <a:t>$9112/$9931</a:t>
          </a:r>
        </a:p>
      </dgm:t>
    </dgm:pt>
    <dgm:pt modelId="{C6A0EEE4-B864-4C0E-90DE-CE859784B57C}" type="parTrans" cxnId="{56DCA6D6-E5F4-4FE6-968A-B4401E3A45B1}">
      <dgm:prSet/>
      <dgm:spPr/>
      <dgm:t>
        <a:bodyPr/>
        <a:lstStyle/>
        <a:p>
          <a:endParaRPr lang="en-US"/>
        </a:p>
      </dgm:t>
    </dgm:pt>
    <dgm:pt modelId="{4E3B8D71-862A-4BBD-AE98-E6DB86B979CB}" type="sibTrans" cxnId="{56DCA6D6-E5F4-4FE6-968A-B4401E3A45B1}">
      <dgm:prSet/>
      <dgm:spPr/>
      <dgm:t>
        <a:bodyPr/>
        <a:lstStyle/>
        <a:p>
          <a:endParaRPr lang="en-US"/>
        </a:p>
      </dgm:t>
    </dgm:pt>
    <dgm:pt modelId="{AC82D650-8887-4F68-A935-DB2688339D0D}" type="pres">
      <dgm:prSet presAssocID="{C15EF98B-80DA-4EE8-85CA-66E422483A5C}" presName="root" presStyleCnt="0">
        <dgm:presLayoutVars>
          <dgm:dir/>
          <dgm:resizeHandles val="exact"/>
        </dgm:presLayoutVars>
      </dgm:prSet>
      <dgm:spPr/>
    </dgm:pt>
    <dgm:pt modelId="{8858161D-7F42-41CD-8AB2-9EC77B44D5FF}" type="pres">
      <dgm:prSet presAssocID="{2979F4DB-EEBC-4E24-9E7A-B7E4EA512DAA}" presName="compNode" presStyleCnt="0"/>
      <dgm:spPr/>
    </dgm:pt>
    <dgm:pt modelId="{CF24067F-41E0-41F6-BBFC-B699D392571F}" type="pres">
      <dgm:prSet presAssocID="{2979F4DB-EEBC-4E24-9E7A-B7E4EA512DAA}" presName="iconBgRect" presStyleLbl="bgShp" presStyleIdx="0" presStyleCnt="4"/>
      <dgm:spPr/>
    </dgm:pt>
    <dgm:pt modelId="{41E471BD-C69E-4AC3-9240-6927A08D869D}" type="pres">
      <dgm:prSet presAssocID="{2979F4DB-EEBC-4E24-9E7A-B7E4EA512D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DBB01B75-071C-458F-8DE4-03D2BF1AC328}" type="pres">
      <dgm:prSet presAssocID="{2979F4DB-EEBC-4E24-9E7A-B7E4EA512DAA}" presName="spaceRect" presStyleCnt="0"/>
      <dgm:spPr/>
    </dgm:pt>
    <dgm:pt modelId="{86064633-940A-4DDC-859C-C8EC8B59CA78}" type="pres">
      <dgm:prSet presAssocID="{2979F4DB-EEBC-4E24-9E7A-B7E4EA512DAA}" presName="textRect" presStyleLbl="revTx" presStyleIdx="0" presStyleCnt="4">
        <dgm:presLayoutVars>
          <dgm:chMax val="1"/>
          <dgm:chPref val="1"/>
        </dgm:presLayoutVars>
      </dgm:prSet>
      <dgm:spPr/>
    </dgm:pt>
    <dgm:pt modelId="{F20B3E70-0D7E-42BF-A1FE-CBC1B2E8D4CF}" type="pres">
      <dgm:prSet presAssocID="{09BBFC59-93F1-42E4-AB6F-73FC9E26419A}" presName="sibTrans" presStyleCnt="0"/>
      <dgm:spPr/>
    </dgm:pt>
    <dgm:pt modelId="{BC61E1C9-59AF-4C69-8450-ED0203EB608A}" type="pres">
      <dgm:prSet presAssocID="{A651F60E-0039-4231-BC78-BC9B3E7310AE}" presName="compNode" presStyleCnt="0"/>
      <dgm:spPr/>
    </dgm:pt>
    <dgm:pt modelId="{06919A4D-D3C6-449E-86B3-2F63A75F8E8A}" type="pres">
      <dgm:prSet presAssocID="{A651F60E-0039-4231-BC78-BC9B3E7310AE}" presName="iconBgRect" presStyleLbl="bgShp" presStyleIdx="1" presStyleCnt="4"/>
      <dgm:spPr/>
    </dgm:pt>
    <dgm:pt modelId="{CF4E0FD9-12FA-4F89-B7D8-755CFCADF9A7}" type="pres">
      <dgm:prSet presAssocID="{A651F60E-0039-4231-BC78-BC9B3E7310A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EEC7BB0D-7136-4F58-B53B-A22828B0B45A}" type="pres">
      <dgm:prSet presAssocID="{A651F60E-0039-4231-BC78-BC9B3E7310AE}" presName="spaceRect" presStyleCnt="0"/>
      <dgm:spPr/>
    </dgm:pt>
    <dgm:pt modelId="{B78B7EA1-CE71-45A2-9C95-6BED47FAD45F}" type="pres">
      <dgm:prSet presAssocID="{A651F60E-0039-4231-BC78-BC9B3E7310AE}" presName="textRect" presStyleLbl="revTx" presStyleIdx="1" presStyleCnt="4">
        <dgm:presLayoutVars>
          <dgm:chMax val="1"/>
          <dgm:chPref val="1"/>
        </dgm:presLayoutVars>
      </dgm:prSet>
      <dgm:spPr/>
    </dgm:pt>
    <dgm:pt modelId="{9B81D3F4-9CE5-41B4-AF0E-14D856EC5A94}" type="pres">
      <dgm:prSet presAssocID="{EAEEF584-56C4-43D7-8638-E1650DB269C5}" presName="sibTrans" presStyleCnt="0"/>
      <dgm:spPr/>
    </dgm:pt>
    <dgm:pt modelId="{53167D89-5343-4415-AAD2-9CAD1C918AD7}" type="pres">
      <dgm:prSet presAssocID="{611F0C29-7024-4401-A0EA-A0D3265540CE}" presName="compNode" presStyleCnt="0"/>
      <dgm:spPr/>
    </dgm:pt>
    <dgm:pt modelId="{C5CBCD02-FCF1-42C1-A48D-42896798D252}" type="pres">
      <dgm:prSet presAssocID="{611F0C29-7024-4401-A0EA-A0D3265540CE}" presName="iconBgRect" presStyleLbl="bgShp" presStyleIdx="2" presStyleCnt="4"/>
      <dgm:spPr/>
    </dgm:pt>
    <dgm:pt modelId="{CA285D7E-5B7C-4F34-AB2E-F099F241662C}" type="pres">
      <dgm:prSet presAssocID="{611F0C29-7024-4401-A0EA-A0D3265540C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beat"/>
        </a:ext>
      </dgm:extLst>
    </dgm:pt>
    <dgm:pt modelId="{43092F2E-13C3-4E11-9DB9-4696863A84F9}" type="pres">
      <dgm:prSet presAssocID="{611F0C29-7024-4401-A0EA-A0D3265540CE}" presName="spaceRect" presStyleCnt="0"/>
      <dgm:spPr/>
    </dgm:pt>
    <dgm:pt modelId="{A80E8F7A-DBE4-47EB-86DD-3D1077C2429E}" type="pres">
      <dgm:prSet presAssocID="{611F0C29-7024-4401-A0EA-A0D3265540CE}" presName="textRect" presStyleLbl="revTx" presStyleIdx="2" presStyleCnt="4">
        <dgm:presLayoutVars>
          <dgm:chMax val="1"/>
          <dgm:chPref val="1"/>
        </dgm:presLayoutVars>
      </dgm:prSet>
      <dgm:spPr/>
    </dgm:pt>
    <dgm:pt modelId="{A9ECFB92-0336-4EBD-8185-8766D625A08B}" type="pres">
      <dgm:prSet presAssocID="{F11CCB37-1A2E-4DC8-8BCE-30872B36298A}" presName="sibTrans" presStyleCnt="0"/>
      <dgm:spPr/>
    </dgm:pt>
    <dgm:pt modelId="{0E01DA12-5543-4697-ABAC-E40FA7A43598}" type="pres">
      <dgm:prSet presAssocID="{5DED3ED3-ADB4-4F5D-B957-223EA7FDFF69}" presName="compNode" presStyleCnt="0"/>
      <dgm:spPr/>
    </dgm:pt>
    <dgm:pt modelId="{C7E7F260-3A34-4BEB-8972-3B58BD771BA4}" type="pres">
      <dgm:prSet presAssocID="{5DED3ED3-ADB4-4F5D-B957-223EA7FDFF69}" presName="iconBgRect" presStyleLbl="bgShp" presStyleIdx="3" presStyleCnt="4"/>
      <dgm:spPr/>
    </dgm:pt>
    <dgm:pt modelId="{D3DA610C-1498-436C-AB16-AD9E0F3E23A4}" type="pres">
      <dgm:prSet presAssocID="{5DED3ED3-ADB4-4F5D-B957-223EA7FDFF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56152700-AF82-4155-8061-5DE27A7EF444}" type="pres">
      <dgm:prSet presAssocID="{5DED3ED3-ADB4-4F5D-B957-223EA7FDFF69}" presName="spaceRect" presStyleCnt="0"/>
      <dgm:spPr/>
    </dgm:pt>
    <dgm:pt modelId="{6F89D719-DA8E-47EB-AE58-8F6A1E85A537}" type="pres">
      <dgm:prSet presAssocID="{5DED3ED3-ADB4-4F5D-B957-223EA7FDFF69}" presName="textRect" presStyleLbl="revTx" presStyleIdx="3" presStyleCnt="4">
        <dgm:presLayoutVars>
          <dgm:chMax val="1"/>
          <dgm:chPref val="1"/>
        </dgm:presLayoutVars>
      </dgm:prSet>
      <dgm:spPr/>
    </dgm:pt>
  </dgm:ptLst>
  <dgm:cxnLst>
    <dgm:cxn modelId="{0C32820D-77AB-4A9A-B71E-754CDB27F342}" type="presOf" srcId="{611F0C29-7024-4401-A0EA-A0D3265540CE}" destId="{A80E8F7A-DBE4-47EB-86DD-3D1077C2429E}" srcOrd="0" destOrd="0" presId="urn:microsoft.com/office/officeart/2018/5/layout/IconCircleLabelList"/>
    <dgm:cxn modelId="{B05F4C0F-5C94-4FF0-9FE0-9141421AC6AE}" type="presOf" srcId="{A651F60E-0039-4231-BC78-BC9B3E7310AE}" destId="{B78B7EA1-CE71-45A2-9C95-6BED47FAD45F}" srcOrd="0" destOrd="0" presId="urn:microsoft.com/office/officeart/2018/5/layout/IconCircleLabelList"/>
    <dgm:cxn modelId="{06D03C5B-1E5A-4F2A-9E73-39BD49E71CBE}" srcId="{C15EF98B-80DA-4EE8-85CA-66E422483A5C}" destId="{611F0C29-7024-4401-A0EA-A0D3265540CE}" srcOrd="2" destOrd="0" parTransId="{D63E8C9F-1B11-48DE-85F8-04C8A4A3188B}" sibTransId="{F11CCB37-1A2E-4DC8-8BCE-30872B36298A}"/>
    <dgm:cxn modelId="{B02D10CF-6BB4-4DCA-8599-4EB1163D722A}" srcId="{C15EF98B-80DA-4EE8-85CA-66E422483A5C}" destId="{2979F4DB-EEBC-4E24-9E7A-B7E4EA512DAA}" srcOrd="0" destOrd="0" parTransId="{BBD803AC-9BDA-45DE-B05B-BFF92772AE4D}" sibTransId="{09BBFC59-93F1-42E4-AB6F-73FC9E26419A}"/>
    <dgm:cxn modelId="{56DCA6D6-E5F4-4FE6-968A-B4401E3A45B1}" srcId="{C15EF98B-80DA-4EE8-85CA-66E422483A5C}" destId="{5DED3ED3-ADB4-4F5D-B957-223EA7FDFF69}" srcOrd="3" destOrd="0" parTransId="{C6A0EEE4-B864-4C0E-90DE-CE859784B57C}" sibTransId="{4E3B8D71-862A-4BBD-AE98-E6DB86B979CB}"/>
    <dgm:cxn modelId="{D55749D8-E14C-4329-95A4-D67873B2FCC5}" srcId="{C15EF98B-80DA-4EE8-85CA-66E422483A5C}" destId="{A651F60E-0039-4231-BC78-BC9B3E7310AE}" srcOrd="1" destOrd="0" parTransId="{0FEF44C4-BDA2-457D-8DFD-7EEA0A3F475E}" sibTransId="{EAEEF584-56C4-43D7-8638-E1650DB269C5}"/>
    <dgm:cxn modelId="{9A3694E3-2E4D-4E38-8C57-E395D6CEC68C}" type="presOf" srcId="{5DED3ED3-ADB4-4F5D-B957-223EA7FDFF69}" destId="{6F89D719-DA8E-47EB-AE58-8F6A1E85A537}" srcOrd="0" destOrd="0" presId="urn:microsoft.com/office/officeart/2018/5/layout/IconCircleLabelList"/>
    <dgm:cxn modelId="{FB375AE5-3B8A-4419-9BD8-740432BDE6CE}" type="presOf" srcId="{2979F4DB-EEBC-4E24-9E7A-B7E4EA512DAA}" destId="{86064633-940A-4DDC-859C-C8EC8B59CA78}" srcOrd="0" destOrd="0" presId="urn:microsoft.com/office/officeart/2018/5/layout/IconCircleLabelList"/>
    <dgm:cxn modelId="{902BD2EB-B794-4DFF-B6F8-5D0751BC0372}" type="presOf" srcId="{C15EF98B-80DA-4EE8-85CA-66E422483A5C}" destId="{AC82D650-8887-4F68-A935-DB2688339D0D}" srcOrd="0" destOrd="0" presId="urn:microsoft.com/office/officeart/2018/5/layout/IconCircleLabelList"/>
    <dgm:cxn modelId="{99159112-FC65-4F7B-A0DD-4490EFF55292}" type="presParOf" srcId="{AC82D650-8887-4F68-A935-DB2688339D0D}" destId="{8858161D-7F42-41CD-8AB2-9EC77B44D5FF}" srcOrd="0" destOrd="0" presId="urn:microsoft.com/office/officeart/2018/5/layout/IconCircleLabelList"/>
    <dgm:cxn modelId="{87678357-3BE6-4DC5-AD41-2D1A68E96E09}" type="presParOf" srcId="{8858161D-7F42-41CD-8AB2-9EC77B44D5FF}" destId="{CF24067F-41E0-41F6-BBFC-B699D392571F}" srcOrd="0" destOrd="0" presId="urn:microsoft.com/office/officeart/2018/5/layout/IconCircleLabelList"/>
    <dgm:cxn modelId="{99CC46F6-38A9-440B-8B89-D21C474B10A8}" type="presParOf" srcId="{8858161D-7F42-41CD-8AB2-9EC77B44D5FF}" destId="{41E471BD-C69E-4AC3-9240-6927A08D869D}" srcOrd="1" destOrd="0" presId="urn:microsoft.com/office/officeart/2018/5/layout/IconCircleLabelList"/>
    <dgm:cxn modelId="{31D77B8B-5594-46F9-A865-C9090BB8FB7D}" type="presParOf" srcId="{8858161D-7F42-41CD-8AB2-9EC77B44D5FF}" destId="{DBB01B75-071C-458F-8DE4-03D2BF1AC328}" srcOrd="2" destOrd="0" presId="urn:microsoft.com/office/officeart/2018/5/layout/IconCircleLabelList"/>
    <dgm:cxn modelId="{3E808ADA-D1B7-4E73-89D3-73231448BBA1}" type="presParOf" srcId="{8858161D-7F42-41CD-8AB2-9EC77B44D5FF}" destId="{86064633-940A-4DDC-859C-C8EC8B59CA78}" srcOrd="3" destOrd="0" presId="urn:microsoft.com/office/officeart/2018/5/layout/IconCircleLabelList"/>
    <dgm:cxn modelId="{E1E2FBA5-5D81-44A4-AF33-8696ED1C6A97}" type="presParOf" srcId="{AC82D650-8887-4F68-A935-DB2688339D0D}" destId="{F20B3E70-0D7E-42BF-A1FE-CBC1B2E8D4CF}" srcOrd="1" destOrd="0" presId="urn:microsoft.com/office/officeart/2018/5/layout/IconCircleLabelList"/>
    <dgm:cxn modelId="{3C14E507-B8ED-4B67-88A6-2587FA6D6C32}" type="presParOf" srcId="{AC82D650-8887-4F68-A935-DB2688339D0D}" destId="{BC61E1C9-59AF-4C69-8450-ED0203EB608A}" srcOrd="2" destOrd="0" presId="urn:microsoft.com/office/officeart/2018/5/layout/IconCircleLabelList"/>
    <dgm:cxn modelId="{5FCB4550-C13E-4212-A283-73BEBB3B3560}" type="presParOf" srcId="{BC61E1C9-59AF-4C69-8450-ED0203EB608A}" destId="{06919A4D-D3C6-449E-86B3-2F63A75F8E8A}" srcOrd="0" destOrd="0" presId="urn:microsoft.com/office/officeart/2018/5/layout/IconCircleLabelList"/>
    <dgm:cxn modelId="{5526AE92-DBCD-4928-8C92-A236B56F1287}" type="presParOf" srcId="{BC61E1C9-59AF-4C69-8450-ED0203EB608A}" destId="{CF4E0FD9-12FA-4F89-B7D8-755CFCADF9A7}" srcOrd="1" destOrd="0" presId="urn:microsoft.com/office/officeart/2018/5/layout/IconCircleLabelList"/>
    <dgm:cxn modelId="{594311D1-6B2C-44A2-83CB-828661727DF8}" type="presParOf" srcId="{BC61E1C9-59AF-4C69-8450-ED0203EB608A}" destId="{EEC7BB0D-7136-4F58-B53B-A22828B0B45A}" srcOrd="2" destOrd="0" presId="urn:microsoft.com/office/officeart/2018/5/layout/IconCircleLabelList"/>
    <dgm:cxn modelId="{0AC6608D-5BA9-428D-A79F-60E798680C78}" type="presParOf" srcId="{BC61E1C9-59AF-4C69-8450-ED0203EB608A}" destId="{B78B7EA1-CE71-45A2-9C95-6BED47FAD45F}" srcOrd="3" destOrd="0" presId="urn:microsoft.com/office/officeart/2018/5/layout/IconCircleLabelList"/>
    <dgm:cxn modelId="{132D5728-BC04-4369-9B03-08B82C2BA76F}" type="presParOf" srcId="{AC82D650-8887-4F68-A935-DB2688339D0D}" destId="{9B81D3F4-9CE5-41B4-AF0E-14D856EC5A94}" srcOrd="3" destOrd="0" presId="urn:microsoft.com/office/officeart/2018/5/layout/IconCircleLabelList"/>
    <dgm:cxn modelId="{188676D4-B79D-4F04-8855-A71DBC5F264F}" type="presParOf" srcId="{AC82D650-8887-4F68-A935-DB2688339D0D}" destId="{53167D89-5343-4415-AAD2-9CAD1C918AD7}" srcOrd="4" destOrd="0" presId="urn:microsoft.com/office/officeart/2018/5/layout/IconCircleLabelList"/>
    <dgm:cxn modelId="{99538B91-DB18-462A-9335-E9F05E95BF98}" type="presParOf" srcId="{53167D89-5343-4415-AAD2-9CAD1C918AD7}" destId="{C5CBCD02-FCF1-42C1-A48D-42896798D252}" srcOrd="0" destOrd="0" presId="urn:microsoft.com/office/officeart/2018/5/layout/IconCircleLabelList"/>
    <dgm:cxn modelId="{E41C03ED-7DBB-4532-A3AD-4D1BE3E5C03F}" type="presParOf" srcId="{53167D89-5343-4415-AAD2-9CAD1C918AD7}" destId="{CA285D7E-5B7C-4F34-AB2E-F099F241662C}" srcOrd="1" destOrd="0" presId="urn:microsoft.com/office/officeart/2018/5/layout/IconCircleLabelList"/>
    <dgm:cxn modelId="{29122AA2-4B7C-4AD5-821E-C52A5840B6A0}" type="presParOf" srcId="{53167D89-5343-4415-AAD2-9CAD1C918AD7}" destId="{43092F2E-13C3-4E11-9DB9-4696863A84F9}" srcOrd="2" destOrd="0" presId="urn:microsoft.com/office/officeart/2018/5/layout/IconCircleLabelList"/>
    <dgm:cxn modelId="{2390B197-3CCD-48B9-BA33-96318EE22721}" type="presParOf" srcId="{53167D89-5343-4415-AAD2-9CAD1C918AD7}" destId="{A80E8F7A-DBE4-47EB-86DD-3D1077C2429E}" srcOrd="3" destOrd="0" presId="urn:microsoft.com/office/officeart/2018/5/layout/IconCircleLabelList"/>
    <dgm:cxn modelId="{579BF18A-727A-4BD3-86ED-834A230C6993}" type="presParOf" srcId="{AC82D650-8887-4F68-A935-DB2688339D0D}" destId="{A9ECFB92-0336-4EBD-8185-8766D625A08B}" srcOrd="5" destOrd="0" presId="urn:microsoft.com/office/officeart/2018/5/layout/IconCircleLabelList"/>
    <dgm:cxn modelId="{ADBD15CC-7CCB-459C-BFB7-25EE871F6C60}" type="presParOf" srcId="{AC82D650-8887-4F68-A935-DB2688339D0D}" destId="{0E01DA12-5543-4697-ABAC-E40FA7A43598}" srcOrd="6" destOrd="0" presId="urn:microsoft.com/office/officeart/2018/5/layout/IconCircleLabelList"/>
    <dgm:cxn modelId="{832C210C-7749-45A8-AF2E-1D0E798F6D37}" type="presParOf" srcId="{0E01DA12-5543-4697-ABAC-E40FA7A43598}" destId="{C7E7F260-3A34-4BEB-8972-3B58BD771BA4}" srcOrd="0" destOrd="0" presId="urn:microsoft.com/office/officeart/2018/5/layout/IconCircleLabelList"/>
    <dgm:cxn modelId="{B789D731-736E-4FD7-B373-2C4765D3D351}" type="presParOf" srcId="{0E01DA12-5543-4697-ABAC-E40FA7A43598}" destId="{D3DA610C-1498-436C-AB16-AD9E0F3E23A4}" srcOrd="1" destOrd="0" presId="urn:microsoft.com/office/officeart/2018/5/layout/IconCircleLabelList"/>
    <dgm:cxn modelId="{7ECBB8AB-F048-4FFC-AD93-2F31E5DFABC0}" type="presParOf" srcId="{0E01DA12-5543-4697-ABAC-E40FA7A43598}" destId="{56152700-AF82-4155-8061-5DE27A7EF444}" srcOrd="2" destOrd="0" presId="urn:microsoft.com/office/officeart/2018/5/layout/IconCircleLabelList"/>
    <dgm:cxn modelId="{C329B14E-B8B7-42F8-ABBA-1374BEC081F7}" type="presParOf" srcId="{0E01DA12-5543-4697-ABAC-E40FA7A43598}" destId="{6F89D719-DA8E-47EB-AE58-8F6A1E85A53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7D2DE-2E2E-4C75-98C6-083AD24061A8}">
      <dsp:nvSpPr>
        <dsp:cNvPr id="0" name=""/>
        <dsp:cNvSpPr/>
      </dsp:nvSpPr>
      <dsp:spPr>
        <a:xfrm>
          <a:off x="0" y="137639"/>
          <a:ext cx="7345295" cy="166073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James Little Owl is 67 years old and an enrolled Tribal member.  He is no longer working and lives off of his monthly SSI check.  James is eligible for Medicare because he is over the age of 65. </a:t>
          </a:r>
        </a:p>
      </dsp:txBody>
      <dsp:txXfrm>
        <a:off x="81070" y="218709"/>
        <a:ext cx="7183155" cy="1498597"/>
      </dsp:txXfrm>
    </dsp:sp>
    <dsp:sp modelId="{60157D0F-9915-4CA3-A9C1-0FFB767AB115}">
      <dsp:nvSpPr>
        <dsp:cNvPr id="0" name=""/>
        <dsp:cNvSpPr/>
      </dsp:nvSpPr>
      <dsp:spPr>
        <a:xfrm>
          <a:off x="0" y="1853096"/>
          <a:ext cx="7345295" cy="1660737"/>
        </a:xfrm>
        <a:prstGeom prst="roundRect">
          <a:avLst/>
        </a:prstGeom>
        <a:gradFill rotWithShape="0">
          <a:gsLst>
            <a:gs pos="0">
              <a:schemeClr val="accent2">
                <a:hueOff val="9504422"/>
                <a:satOff val="-18343"/>
                <a:lumOff val="-2355"/>
                <a:alphaOff val="0"/>
                <a:tint val="96000"/>
                <a:lumMod val="100000"/>
              </a:schemeClr>
            </a:gs>
            <a:gs pos="78000">
              <a:schemeClr val="accent2">
                <a:hueOff val="9504422"/>
                <a:satOff val="-18343"/>
                <a:lumOff val="-23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James is diabetic, has nerve damage and has difficulty moving around without a walker or wheelchair.  Because of his reduced mobility, James has trouble keeping up with household and yard chores and is unable to drive anymore.  James could use help in order to remain independent at home.</a:t>
          </a:r>
        </a:p>
      </dsp:txBody>
      <dsp:txXfrm>
        <a:off x="81070" y="1934166"/>
        <a:ext cx="7183155" cy="1498597"/>
      </dsp:txXfrm>
    </dsp:sp>
    <dsp:sp modelId="{34A699DE-8486-43EC-B733-2E387275CAC0}">
      <dsp:nvSpPr>
        <dsp:cNvPr id="0" name=""/>
        <dsp:cNvSpPr/>
      </dsp:nvSpPr>
      <dsp:spPr>
        <a:xfrm>
          <a:off x="0" y="3568554"/>
          <a:ext cx="7345295" cy="1660737"/>
        </a:xfrm>
        <a:prstGeom prst="roundRect">
          <a:avLst/>
        </a:prstGeom>
        <a:gradFill rotWithShape="0">
          <a:gsLst>
            <a:gs pos="0">
              <a:schemeClr val="accent2">
                <a:hueOff val="19008843"/>
                <a:satOff val="-36686"/>
                <a:lumOff val="-4710"/>
                <a:alphaOff val="0"/>
                <a:tint val="96000"/>
                <a:lumMod val="100000"/>
              </a:schemeClr>
            </a:gs>
            <a:gs pos="78000">
              <a:schemeClr val="accent2">
                <a:hueOff val="19008843"/>
                <a:satOff val="-36686"/>
                <a:lumOff val="-47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Tribe begins evaluating James for Medicaid Waiver enrollment. Due to his lower income, he is eligible for Sooner Care card benefits along with Medicare as a QMB.  Both programs provide for service costs BEFORE Tribal funds or Indian Health Services</a:t>
          </a:r>
          <a:r>
            <a:rPr lang="en-US" sz="1700" kern="1200" dirty="0"/>
            <a:t>.</a:t>
          </a:r>
        </a:p>
      </dsp:txBody>
      <dsp:txXfrm>
        <a:off x="81070" y="3649624"/>
        <a:ext cx="7183155" cy="1498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50EB8-63FA-4B27-9C81-983C1E6C5C31}">
      <dsp:nvSpPr>
        <dsp:cNvPr id="0" name=""/>
        <dsp:cNvSpPr/>
      </dsp:nvSpPr>
      <dsp:spPr>
        <a:xfrm>
          <a:off x="0" y="285259"/>
          <a:ext cx="2030790" cy="1994783"/>
        </a:xfrm>
        <a:prstGeom prst="roundRect">
          <a:avLst>
            <a:gd name="adj" fmla="val 10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 Qualified Medicare Beneficiary (QMB)</a:t>
          </a:r>
        </a:p>
      </dsp:txBody>
      <dsp:txXfrm>
        <a:off x="58425" y="343684"/>
        <a:ext cx="1913940" cy="1877933"/>
      </dsp:txXfrm>
    </dsp:sp>
    <dsp:sp modelId="{84F50E6A-6B29-43EC-B08D-02C8B559E604}">
      <dsp:nvSpPr>
        <dsp:cNvPr id="0" name=""/>
        <dsp:cNvSpPr/>
      </dsp:nvSpPr>
      <dsp:spPr>
        <a:xfrm rot="5405149">
          <a:off x="868930" y="2391135"/>
          <a:ext cx="417534" cy="5036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31654" y="2429232"/>
        <a:ext cx="292274" cy="302182"/>
      </dsp:txXfrm>
    </dsp:sp>
    <dsp:sp modelId="{9E6A385B-F4AD-4817-ACED-42B4E9833CB4}">
      <dsp:nvSpPr>
        <dsp:cNvPr id="0" name=""/>
        <dsp:cNvSpPr/>
      </dsp:nvSpPr>
      <dsp:spPr>
        <a:xfrm>
          <a:off x="2818294" y="362736"/>
          <a:ext cx="2030790" cy="1994783"/>
        </a:xfrm>
        <a:prstGeom prst="roundRect">
          <a:avLst>
            <a:gd name="adj" fmla="val 10000"/>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 </a:t>
          </a:r>
          <a:r>
            <a:rPr lang="en-US" sz="2400" kern="1200" dirty="0">
              <a:solidFill>
                <a:schemeClr val="tx1"/>
              </a:solidFill>
            </a:rPr>
            <a:t>Specified Low-Income Medicare Beneficiary (SLMB).</a:t>
          </a:r>
        </a:p>
      </dsp:txBody>
      <dsp:txXfrm>
        <a:off x="2876719" y="421161"/>
        <a:ext cx="1913940" cy="1877933"/>
      </dsp:txXfrm>
    </dsp:sp>
    <dsp:sp modelId="{C8982D3F-A9C3-4B07-A561-313D24128BF0}">
      <dsp:nvSpPr>
        <dsp:cNvPr id="0" name=""/>
        <dsp:cNvSpPr/>
      </dsp:nvSpPr>
      <dsp:spPr>
        <a:xfrm rot="5400914">
          <a:off x="3564406" y="2416200"/>
          <a:ext cx="447792" cy="5036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631593" y="2449758"/>
        <a:ext cx="313454" cy="302182"/>
      </dsp:txXfrm>
    </dsp:sp>
    <dsp:sp modelId="{C11299C7-4D13-42A3-8D4E-9C0670A2DB12}">
      <dsp:nvSpPr>
        <dsp:cNvPr id="0" name=""/>
        <dsp:cNvSpPr/>
      </dsp:nvSpPr>
      <dsp:spPr>
        <a:xfrm>
          <a:off x="5693967" y="376759"/>
          <a:ext cx="2030790" cy="1994783"/>
        </a:xfrm>
        <a:prstGeom prst="roundRect">
          <a:avLst>
            <a:gd name="adj" fmla="val 10000"/>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 </a:t>
          </a:r>
          <a:r>
            <a:rPr lang="en-US" sz="2400" kern="1200" dirty="0">
              <a:solidFill>
                <a:schemeClr val="tx1"/>
              </a:solidFill>
            </a:rPr>
            <a:t>Qualifying Disabled and Working Individuals (QDWI)</a:t>
          </a:r>
        </a:p>
      </dsp:txBody>
      <dsp:txXfrm>
        <a:off x="5752392" y="435184"/>
        <a:ext cx="1913940" cy="1877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7D2DE-2E2E-4C75-98C6-083AD24061A8}">
      <dsp:nvSpPr>
        <dsp:cNvPr id="0" name=""/>
        <dsp:cNvSpPr/>
      </dsp:nvSpPr>
      <dsp:spPr>
        <a:xfrm>
          <a:off x="0" y="66715"/>
          <a:ext cx="7345295" cy="1696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Eleanor Adams is 59 years old and an enrolled Tribal member.  She is a retired school teacher and receives a small pension as well as a monthly per capita payment.</a:t>
          </a:r>
        </a:p>
      </dsp:txBody>
      <dsp:txXfrm>
        <a:off x="82816" y="149531"/>
        <a:ext cx="7179663" cy="1530868"/>
      </dsp:txXfrm>
    </dsp:sp>
    <dsp:sp modelId="{60157D0F-9915-4CA3-A9C1-0FFB767AB115}">
      <dsp:nvSpPr>
        <dsp:cNvPr id="0" name=""/>
        <dsp:cNvSpPr/>
      </dsp:nvSpPr>
      <dsp:spPr>
        <a:xfrm>
          <a:off x="0" y="1835215"/>
          <a:ext cx="7345295" cy="1696500"/>
        </a:xfrm>
        <a:prstGeom prst="roundRect">
          <a:avLst/>
        </a:prstGeom>
        <a:gradFill rotWithShape="0">
          <a:gsLst>
            <a:gs pos="0">
              <a:schemeClr val="accent2">
                <a:hueOff val="9504422"/>
                <a:satOff val="-18343"/>
                <a:lumOff val="-2355"/>
                <a:alphaOff val="0"/>
                <a:tint val="96000"/>
                <a:lumMod val="100000"/>
              </a:schemeClr>
            </a:gs>
            <a:gs pos="78000">
              <a:schemeClr val="accent2">
                <a:hueOff val="9504422"/>
                <a:satOff val="-18343"/>
                <a:lumOff val="-23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Eleanor has recovered from a stroke and is still going through rehab.  She would like to come home but needs a great deal of support in order to be released.</a:t>
          </a:r>
        </a:p>
      </dsp:txBody>
      <dsp:txXfrm>
        <a:off x="82816" y="1918031"/>
        <a:ext cx="7179663" cy="1530868"/>
      </dsp:txXfrm>
    </dsp:sp>
    <dsp:sp modelId="{34A699DE-8486-43EC-B733-2E387275CAC0}">
      <dsp:nvSpPr>
        <dsp:cNvPr id="0" name=""/>
        <dsp:cNvSpPr/>
      </dsp:nvSpPr>
      <dsp:spPr>
        <a:xfrm>
          <a:off x="0" y="3603715"/>
          <a:ext cx="7345295" cy="1696500"/>
        </a:xfrm>
        <a:prstGeom prst="roundRect">
          <a:avLst/>
        </a:prstGeom>
        <a:gradFill rotWithShape="0">
          <a:gsLst>
            <a:gs pos="0">
              <a:schemeClr val="accent2">
                <a:hueOff val="19008843"/>
                <a:satOff val="-36686"/>
                <a:lumOff val="-4710"/>
                <a:alphaOff val="0"/>
                <a:tint val="96000"/>
                <a:lumMod val="100000"/>
              </a:schemeClr>
            </a:gs>
            <a:gs pos="78000">
              <a:schemeClr val="accent2">
                <a:hueOff val="19008843"/>
                <a:satOff val="-36686"/>
                <a:lumOff val="-47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Tribe helps Eleanor and her family apply for Medicaid Waiver enrollment. Due to her extra income, she is not financially eligible for Medicaid. However, Eleanor can enroll with a monthly cost-share and receive the supports she needs to come home.</a:t>
          </a:r>
          <a:endParaRPr lang="en-US" sz="1700" kern="1200" dirty="0"/>
        </a:p>
      </dsp:txBody>
      <dsp:txXfrm>
        <a:off x="82816" y="3686531"/>
        <a:ext cx="7179663" cy="1530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4067F-41E0-41F6-BBFC-B699D392571F}">
      <dsp:nvSpPr>
        <dsp:cNvPr id="0" name=""/>
        <dsp:cNvSpPr/>
      </dsp:nvSpPr>
      <dsp:spPr>
        <a:xfrm>
          <a:off x="582441" y="767764"/>
          <a:ext cx="1247033" cy="1247033"/>
        </a:xfrm>
        <a:prstGeom prst="ellips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1E471BD-C69E-4AC3-9240-6927A08D869D}">
      <dsp:nvSpPr>
        <dsp:cNvPr id="0" name=""/>
        <dsp:cNvSpPr/>
      </dsp:nvSpPr>
      <dsp:spPr>
        <a:xfrm>
          <a:off x="848202" y="1033525"/>
          <a:ext cx="715510" cy="715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064633-940A-4DDC-859C-C8EC8B59CA78}">
      <dsp:nvSpPr>
        <dsp:cNvPr id="0" name=""/>
        <dsp:cNvSpPr/>
      </dsp:nvSpPr>
      <dsp:spPr>
        <a:xfrm>
          <a:off x="183800" y="2403217"/>
          <a:ext cx="2044316"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Home Maker</a:t>
          </a:r>
        </a:p>
        <a:p>
          <a:pPr marL="0" lvl="0" indent="0" algn="ctr" defTabSz="800100">
            <a:lnSpc>
              <a:spcPct val="100000"/>
            </a:lnSpc>
            <a:spcBef>
              <a:spcPct val="0"/>
            </a:spcBef>
            <a:spcAft>
              <a:spcPct val="35000"/>
            </a:spcAft>
            <a:buNone/>
            <a:defRPr cap="all"/>
          </a:pPr>
          <a:r>
            <a:rPr lang="en-US" sz="1800" kern="1200" dirty="0"/>
            <a:t>$5720</a:t>
          </a:r>
        </a:p>
        <a:p>
          <a:pPr marL="0" lvl="0" indent="0" algn="ctr" defTabSz="800100">
            <a:spcBef>
              <a:spcPct val="0"/>
            </a:spcBef>
            <a:spcAft>
              <a:spcPct val="35000"/>
            </a:spcAft>
            <a:buNone/>
          </a:pPr>
          <a:endParaRPr lang="en-US" sz="1300" kern="1200" dirty="0"/>
        </a:p>
      </dsp:txBody>
      <dsp:txXfrm>
        <a:off x="183800" y="2403217"/>
        <a:ext cx="2044316" cy="922500"/>
      </dsp:txXfrm>
    </dsp:sp>
    <dsp:sp modelId="{06919A4D-D3C6-449E-86B3-2F63A75F8E8A}">
      <dsp:nvSpPr>
        <dsp:cNvPr id="0" name=""/>
        <dsp:cNvSpPr/>
      </dsp:nvSpPr>
      <dsp:spPr>
        <a:xfrm>
          <a:off x="2984513" y="767764"/>
          <a:ext cx="1247033" cy="1247033"/>
        </a:xfrm>
        <a:prstGeom prst="ellips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F4E0FD9-12FA-4F89-B7D8-755CFCADF9A7}">
      <dsp:nvSpPr>
        <dsp:cNvPr id="0" name=""/>
        <dsp:cNvSpPr/>
      </dsp:nvSpPr>
      <dsp:spPr>
        <a:xfrm>
          <a:off x="3250275" y="1033525"/>
          <a:ext cx="715510" cy="715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8B7EA1-CE71-45A2-9C95-6BED47FAD45F}">
      <dsp:nvSpPr>
        <dsp:cNvPr id="0" name=""/>
        <dsp:cNvSpPr/>
      </dsp:nvSpPr>
      <dsp:spPr>
        <a:xfrm>
          <a:off x="2585872" y="2403217"/>
          <a:ext cx="2044316"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Home Health Aide</a:t>
          </a:r>
        </a:p>
        <a:p>
          <a:pPr marL="0" lvl="0" indent="0" algn="ctr" defTabSz="800100">
            <a:lnSpc>
              <a:spcPct val="100000"/>
            </a:lnSpc>
            <a:spcBef>
              <a:spcPct val="0"/>
            </a:spcBef>
            <a:spcAft>
              <a:spcPct val="35000"/>
            </a:spcAft>
            <a:buNone/>
            <a:defRPr cap="all"/>
          </a:pPr>
          <a:r>
            <a:rPr lang="en-US" sz="1800" kern="1200" dirty="0"/>
            <a:t>$5815</a:t>
          </a:r>
        </a:p>
      </dsp:txBody>
      <dsp:txXfrm>
        <a:off x="2585872" y="2403217"/>
        <a:ext cx="2044316" cy="922500"/>
      </dsp:txXfrm>
    </dsp:sp>
    <dsp:sp modelId="{C5CBCD02-FCF1-42C1-A48D-42896798D252}">
      <dsp:nvSpPr>
        <dsp:cNvPr id="0" name=""/>
        <dsp:cNvSpPr/>
      </dsp:nvSpPr>
      <dsp:spPr>
        <a:xfrm>
          <a:off x="5386585" y="767764"/>
          <a:ext cx="1247033" cy="1247033"/>
        </a:xfrm>
        <a:prstGeom prst="ellips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285D7E-5B7C-4F34-AB2E-F099F241662C}">
      <dsp:nvSpPr>
        <dsp:cNvPr id="0" name=""/>
        <dsp:cNvSpPr/>
      </dsp:nvSpPr>
      <dsp:spPr>
        <a:xfrm>
          <a:off x="5652347" y="1033525"/>
          <a:ext cx="715510" cy="7155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0E8F7A-DBE4-47EB-86DD-3D1077C2429E}">
      <dsp:nvSpPr>
        <dsp:cNvPr id="0" name=""/>
        <dsp:cNvSpPr/>
      </dsp:nvSpPr>
      <dsp:spPr>
        <a:xfrm>
          <a:off x="4987944" y="2403217"/>
          <a:ext cx="2044316"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Adult Day Health </a:t>
          </a:r>
        </a:p>
        <a:p>
          <a:pPr marL="0" lvl="0" indent="0" algn="ctr" defTabSz="800100">
            <a:lnSpc>
              <a:spcPct val="100000"/>
            </a:lnSpc>
            <a:spcBef>
              <a:spcPct val="0"/>
            </a:spcBef>
            <a:spcAft>
              <a:spcPct val="35000"/>
            </a:spcAft>
            <a:buNone/>
            <a:defRPr cap="all"/>
          </a:pPr>
          <a:r>
            <a:rPr lang="en-US" sz="1800" kern="1200" dirty="0"/>
            <a:t>$1441</a:t>
          </a:r>
        </a:p>
      </dsp:txBody>
      <dsp:txXfrm>
        <a:off x="4987944" y="2403217"/>
        <a:ext cx="2044316" cy="922500"/>
      </dsp:txXfrm>
    </dsp:sp>
    <dsp:sp modelId="{C7E7F260-3A34-4BEB-8972-3B58BD771BA4}">
      <dsp:nvSpPr>
        <dsp:cNvPr id="0" name=""/>
        <dsp:cNvSpPr/>
      </dsp:nvSpPr>
      <dsp:spPr>
        <a:xfrm>
          <a:off x="7788658" y="767764"/>
          <a:ext cx="1247033" cy="1247033"/>
        </a:xfrm>
        <a:prstGeom prst="ellipse">
          <a:avLst/>
        </a:prstGeom>
        <a:solidFill>
          <a:schemeClr val="accent5">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3DA610C-1498-436C-AB16-AD9E0F3E23A4}">
      <dsp:nvSpPr>
        <dsp:cNvPr id="0" name=""/>
        <dsp:cNvSpPr/>
      </dsp:nvSpPr>
      <dsp:spPr>
        <a:xfrm>
          <a:off x="8054419" y="1033525"/>
          <a:ext cx="715510" cy="7155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89D719-DA8E-47EB-AE58-8F6A1E85A537}">
      <dsp:nvSpPr>
        <dsp:cNvPr id="0" name=""/>
        <dsp:cNvSpPr/>
      </dsp:nvSpPr>
      <dsp:spPr>
        <a:xfrm>
          <a:off x="7390016" y="2403217"/>
          <a:ext cx="2044316"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Nursing Home Semi/Private</a:t>
          </a:r>
        </a:p>
        <a:p>
          <a:pPr marL="0" lvl="0" indent="0" algn="ctr" defTabSz="800100">
            <a:lnSpc>
              <a:spcPct val="100000"/>
            </a:lnSpc>
            <a:spcBef>
              <a:spcPct val="0"/>
            </a:spcBef>
            <a:spcAft>
              <a:spcPct val="35000"/>
            </a:spcAft>
            <a:buNone/>
            <a:defRPr cap="all"/>
          </a:pPr>
          <a:r>
            <a:rPr lang="en-US" sz="1800" kern="1200" dirty="0"/>
            <a:t>$9112/$9931</a:t>
          </a:r>
        </a:p>
      </dsp:txBody>
      <dsp:txXfrm>
        <a:off x="7390016" y="2403217"/>
        <a:ext cx="2044316" cy="92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23281-7AC4-4AE9-B870-407DB3DFE251}" type="datetimeFigureOut">
              <a:rPr lang="en-US" smtClean="0"/>
              <a:pPr/>
              <a:t>3/7/2020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97DD5-316F-4356-85EC-5D55FA9854B7}" type="slidenum">
              <a:rPr lang="en-US" smtClean="0"/>
              <a:pPr/>
              <a:t>‹#›</a:t>
            </a:fld>
            <a:endParaRPr lang="en-US"/>
          </a:p>
        </p:txBody>
      </p:sp>
    </p:spTree>
    <p:extLst>
      <p:ext uri="{BB962C8B-B14F-4D97-AF65-F5344CB8AC3E}">
        <p14:creationId xmlns:p14="http://schemas.microsoft.com/office/powerpoint/2010/main" val="38295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107498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35493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379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116260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272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209764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291045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40463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358802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7F4D0-9DB9-45EA-AAD1-739C235D01CD}"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17749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77F4D0-9DB9-45EA-AAD1-739C235D01CD}"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54242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77F4D0-9DB9-45EA-AAD1-739C235D01CD}"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255767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77F4D0-9DB9-45EA-AAD1-739C235D01CD}"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405100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7F4D0-9DB9-45EA-AAD1-739C235D01CD}"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356413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77F4D0-9DB9-45EA-AAD1-739C235D01CD}"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241178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77F4D0-9DB9-45EA-AAD1-739C235D01CD}"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5348E-73BA-4D18-8F86-A2D941E44758}" type="slidenum">
              <a:rPr lang="en-US" smtClean="0"/>
              <a:pPr/>
              <a:t>‹#›</a:t>
            </a:fld>
            <a:endParaRPr lang="en-US"/>
          </a:p>
        </p:txBody>
      </p:sp>
    </p:spTree>
    <p:extLst>
      <p:ext uri="{BB962C8B-B14F-4D97-AF65-F5344CB8AC3E}">
        <p14:creationId xmlns:p14="http://schemas.microsoft.com/office/powerpoint/2010/main" val="39278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77F4D0-9DB9-45EA-AAD1-739C235D01CD}" type="datetimeFigureOut">
              <a:rPr lang="en-US" smtClean="0"/>
              <a:pPr/>
              <a:t>3/7/2020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F85348E-73BA-4D18-8F86-A2D941E44758}" type="slidenum">
              <a:rPr lang="en-US" smtClean="0"/>
              <a:pPr/>
              <a:t>‹#›</a:t>
            </a:fld>
            <a:endParaRPr lang="en-US"/>
          </a:p>
        </p:txBody>
      </p:sp>
    </p:spTree>
    <p:extLst>
      <p:ext uri="{BB962C8B-B14F-4D97-AF65-F5344CB8AC3E}">
        <p14:creationId xmlns:p14="http://schemas.microsoft.com/office/powerpoint/2010/main" val="4152258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www.genworth.com/aging-and-you/finances/cost-of-care.html" TargetMode="Externa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Stacks_of_money.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04A03D6-39B4-4278-9BE1-A07E024499BE}"/>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11">
              <a:extLst>
                <a:ext uri="{FF2B5EF4-FFF2-40B4-BE49-F238E27FC236}">
                  <a16:creationId xmlns:a16="http://schemas.microsoft.com/office/drawing/2014/main" id="{FBE459AF-3736-4886-82E0-9B5DA427B5E0}"/>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B6B88EF-180C-4E39-8A3F-A52E87110C66}"/>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52DFAACF-64D0-4621-8FF4-E2F03C3E8D15}"/>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36611FF0-65B3-49DB-97C6-1B72AAD0FB02}"/>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0F7407FE-86B1-4890-9D80-9406FBF29E46}"/>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EBD42D5B-8F87-45B3-98B3-C66944F92E65}"/>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17">
              <a:extLst>
                <a:ext uri="{FF2B5EF4-FFF2-40B4-BE49-F238E27FC236}">
                  <a16:creationId xmlns:a16="http://schemas.microsoft.com/office/drawing/2014/main" id="{F5E04699-59E1-4468-9E7C-83070EEB420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2AE8F13-9A52-4D7F-9637-321EA7CF3212}"/>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0A23C97-6132-4082-85EE-E95C6F295CD0}"/>
              </a:ext>
            </a:extLst>
          </p:cNvPr>
          <p:cNvSpPr>
            <a:spLocks noGrp="1"/>
          </p:cNvSpPr>
          <p:nvPr>
            <p:ph type="ctrTitle"/>
          </p:nvPr>
        </p:nvSpPr>
        <p:spPr>
          <a:xfrm>
            <a:off x="1507067" y="2404534"/>
            <a:ext cx="7766936" cy="1646302"/>
          </a:xfrm>
        </p:spPr>
        <p:txBody>
          <a:bodyPr>
            <a:normAutofit/>
          </a:bodyPr>
          <a:lstStyle/>
          <a:p>
            <a:pPr>
              <a:lnSpc>
                <a:spcPct val="90000"/>
              </a:lnSpc>
            </a:pPr>
            <a:r>
              <a:rPr lang="en-US" dirty="0"/>
              <a:t>Title VI and Medicaid Waivers</a:t>
            </a:r>
          </a:p>
        </p:txBody>
      </p:sp>
      <p:sp>
        <p:nvSpPr>
          <p:cNvPr id="3" name="Subtitle 2">
            <a:extLst>
              <a:ext uri="{FF2B5EF4-FFF2-40B4-BE49-F238E27FC236}">
                <a16:creationId xmlns:a16="http://schemas.microsoft.com/office/drawing/2014/main" id="{CCEAE07B-E5DD-4C92-A0ED-B74541395BF1}"/>
              </a:ext>
            </a:extLst>
          </p:cNvPr>
          <p:cNvSpPr>
            <a:spLocks noGrp="1"/>
          </p:cNvSpPr>
          <p:nvPr>
            <p:ph type="subTitle" idx="1"/>
          </p:nvPr>
        </p:nvSpPr>
        <p:spPr>
          <a:xfrm>
            <a:off x="1507067" y="4050833"/>
            <a:ext cx="7766936" cy="1096899"/>
          </a:xfrm>
        </p:spPr>
        <p:txBody>
          <a:bodyPr>
            <a:noAutofit/>
          </a:bodyPr>
          <a:lstStyle/>
          <a:p>
            <a:r>
              <a:rPr lang="en-US" sz="4000" dirty="0">
                <a:solidFill>
                  <a:schemeClr val="tx1"/>
                </a:solidFill>
              </a:rPr>
              <a:t>Understanding the Basics of Long Term Care Billables</a:t>
            </a:r>
          </a:p>
        </p:txBody>
      </p:sp>
    </p:spTree>
    <p:extLst>
      <p:ext uri="{BB962C8B-B14F-4D97-AF65-F5344CB8AC3E}">
        <p14:creationId xmlns:p14="http://schemas.microsoft.com/office/powerpoint/2010/main" val="19982483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A169-9094-4D1C-B3D4-EB1E13F46D43}"/>
              </a:ext>
            </a:extLst>
          </p:cNvPr>
          <p:cNvSpPr>
            <a:spLocks noGrp="1"/>
          </p:cNvSpPr>
          <p:nvPr>
            <p:ph type="title"/>
          </p:nvPr>
        </p:nvSpPr>
        <p:spPr>
          <a:xfrm>
            <a:off x="677334" y="609600"/>
            <a:ext cx="8596668" cy="1320800"/>
          </a:xfrm>
        </p:spPr>
        <p:txBody>
          <a:bodyPr>
            <a:normAutofit/>
          </a:bodyPr>
          <a:lstStyle/>
          <a:p>
            <a:r>
              <a:rPr lang="en-US" dirty="0"/>
              <a:t>Examples of Medically Fragile Waiver Rates </a:t>
            </a:r>
          </a:p>
        </p:txBody>
      </p:sp>
      <p:graphicFrame>
        <p:nvGraphicFramePr>
          <p:cNvPr id="7" name="Content Placeholder 6">
            <a:extLst>
              <a:ext uri="{FF2B5EF4-FFF2-40B4-BE49-F238E27FC236}">
                <a16:creationId xmlns:a16="http://schemas.microsoft.com/office/drawing/2014/main" id="{6503F0EC-3F7D-495B-89DE-79A0CBD970BA}"/>
              </a:ext>
            </a:extLst>
          </p:cNvPr>
          <p:cNvGraphicFramePr>
            <a:graphicFrameLocks noGrp="1"/>
          </p:cNvGraphicFramePr>
          <p:nvPr>
            <p:ph idx="1"/>
            <p:extLst>
              <p:ext uri="{D42A27DB-BD31-4B8C-83A1-F6EECF244321}">
                <p14:modId xmlns:p14="http://schemas.microsoft.com/office/powerpoint/2010/main" val="2985171625"/>
              </p:ext>
            </p:extLst>
          </p:nvPr>
        </p:nvGraphicFramePr>
        <p:xfrm>
          <a:off x="1554480" y="2114550"/>
          <a:ext cx="7441927" cy="4133850"/>
        </p:xfrm>
        <a:graphic>
          <a:graphicData uri="http://schemas.openxmlformats.org/drawingml/2006/table">
            <a:tbl>
              <a:tblPr firstRow="1" bandRow="1">
                <a:tableStyleId>{5C22544A-7EE6-4342-B048-85BDC9FD1C3A}</a:tableStyleId>
              </a:tblPr>
              <a:tblGrid>
                <a:gridCol w="1484421">
                  <a:extLst>
                    <a:ext uri="{9D8B030D-6E8A-4147-A177-3AD203B41FA5}">
                      <a16:colId xmlns:a16="http://schemas.microsoft.com/office/drawing/2014/main" val="2100917335"/>
                    </a:ext>
                  </a:extLst>
                </a:gridCol>
                <a:gridCol w="1484421">
                  <a:extLst>
                    <a:ext uri="{9D8B030D-6E8A-4147-A177-3AD203B41FA5}">
                      <a16:colId xmlns:a16="http://schemas.microsoft.com/office/drawing/2014/main" val="669762108"/>
                    </a:ext>
                  </a:extLst>
                </a:gridCol>
                <a:gridCol w="1386512">
                  <a:extLst>
                    <a:ext uri="{9D8B030D-6E8A-4147-A177-3AD203B41FA5}">
                      <a16:colId xmlns:a16="http://schemas.microsoft.com/office/drawing/2014/main" val="1391164624"/>
                    </a:ext>
                  </a:extLst>
                </a:gridCol>
                <a:gridCol w="1697046">
                  <a:extLst>
                    <a:ext uri="{9D8B030D-6E8A-4147-A177-3AD203B41FA5}">
                      <a16:colId xmlns:a16="http://schemas.microsoft.com/office/drawing/2014/main" val="2036557262"/>
                    </a:ext>
                  </a:extLst>
                </a:gridCol>
                <a:gridCol w="1389527">
                  <a:extLst>
                    <a:ext uri="{9D8B030D-6E8A-4147-A177-3AD203B41FA5}">
                      <a16:colId xmlns:a16="http://schemas.microsoft.com/office/drawing/2014/main" val="3362389126"/>
                    </a:ext>
                  </a:extLst>
                </a:gridCol>
              </a:tblGrid>
              <a:tr h="826770">
                <a:tc>
                  <a:txBody>
                    <a:bodyPr/>
                    <a:lstStyle/>
                    <a:p>
                      <a:r>
                        <a:rPr lang="en-US" sz="1600"/>
                        <a:t>Service</a:t>
                      </a:r>
                    </a:p>
                  </a:txBody>
                  <a:tcPr marL="80746" marR="80746" marT="40373" marB="40373"/>
                </a:tc>
                <a:tc>
                  <a:txBody>
                    <a:bodyPr/>
                    <a:lstStyle/>
                    <a:p>
                      <a:r>
                        <a:rPr lang="en-US" sz="1600"/>
                        <a:t>Unit(s)</a:t>
                      </a:r>
                    </a:p>
                  </a:txBody>
                  <a:tcPr marL="80746" marR="80746" marT="40373" marB="40373"/>
                </a:tc>
                <a:tc>
                  <a:txBody>
                    <a:bodyPr/>
                    <a:lstStyle/>
                    <a:p>
                      <a:r>
                        <a:rPr lang="en-US" sz="1600"/>
                        <a:t>Maximum Rate Per Unit</a:t>
                      </a:r>
                    </a:p>
                  </a:txBody>
                  <a:tcPr marL="80746" marR="80746" marT="40373" marB="40373"/>
                </a:tc>
                <a:tc>
                  <a:txBody>
                    <a:bodyPr/>
                    <a:lstStyle/>
                    <a:p>
                      <a:r>
                        <a:rPr lang="en-US" sz="1600" dirty="0"/>
                        <a:t>State</a:t>
                      </a:r>
                    </a:p>
                    <a:p>
                      <a:r>
                        <a:rPr lang="en-US" sz="1600" dirty="0"/>
                        <a:t>Waiver</a:t>
                      </a:r>
                    </a:p>
                  </a:txBody>
                  <a:tcPr marL="80746" marR="80746" marT="40373" marB="40373"/>
                </a:tc>
                <a:tc>
                  <a:txBody>
                    <a:bodyPr/>
                    <a:lstStyle/>
                    <a:p>
                      <a:r>
                        <a:rPr lang="en-US" sz="1600"/>
                        <a:t>Total for an Hour</a:t>
                      </a:r>
                    </a:p>
                  </a:txBody>
                  <a:tcPr marL="80746" marR="80746" marT="40373" marB="40373"/>
                </a:tc>
                <a:extLst>
                  <a:ext uri="{0D108BD9-81ED-4DB2-BD59-A6C34878D82A}">
                    <a16:rowId xmlns:a16="http://schemas.microsoft.com/office/drawing/2014/main" val="3969008734"/>
                  </a:ext>
                </a:extLst>
              </a:tr>
              <a:tr h="826770">
                <a:tc>
                  <a:txBody>
                    <a:bodyPr/>
                    <a:lstStyle/>
                    <a:p>
                      <a:r>
                        <a:rPr lang="en-US" sz="1600"/>
                        <a:t>Case Management VR</a:t>
                      </a:r>
                    </a:p>
                  </a:txBody>
                  <a:tcPr marL="80746" marR="80746" marT="40373" marB="40373"/>
                </a:tc>
                <a:tc>
                  <a:txBody>
                    <a:bodyPr/>
                    <a:lstStyle/>
                    <a:p>
                      <a:r>
                        <a:rPr lang="en-US" sz="1600"/>
                        <a:t>15minutes (1unit)</a:t>
                      </a:r>
                    </a:p>
                  </a:txBody>
                  <a:tcPr marL="80746" marR="80746" marT="40373" marB="40373"/>
                </a:tc>
                <a:tc>
                  <a:txBody>
                    <a:bodyPr/>
                    <a:lstStyle/>
                    <a:p>
                      <a:r>
                        <a:rPr lang="en-US" sz="1600">
                          <a:solidFill>
                            <a:schemeClr val="tx1"/>
                          </a:solidFill>
                        </a:rPr>
                        <a:t>$21.01</a:t>
                      </a:r>
                    </a:p>
                  </a:txBody>
                  <a:tcPr marL="80746" marR="80746" marT="40373" marB="40373"/>
                </a:tc>
                <a:tc>
                  <a:txBody>
                    <a:bodyPr/>
                    <a:lstStyle/>
                    <a:p>
                      <a:r>
                        <a:rPr lang="en-US" sz="1600" dirty="0">
                          <a:solidFill>
                            <a:schemeClr val="tx1"/>
                          </a:solidFill>
                        </a:rPr>
                        <a:t>OK Medically Fragile</a:t>
                      </a:r>
                    </a:p>
                  </a:txBody>
                  <a:tcPr marL="80746" marR="80746" marT="40373" marB="40373"/>
                </a:tc>
                <a:tc>
                  <a:txBody>
                    <a:bodyPr/>
                    <a:lstStyle/>
                    <a:p>
                      <a:r>
                        <a:rPr lang="en-US" sz="1600">
                          <a:solidFill>
                            <a:schemeClr val="tx1"/>
                          </a:solidFill>
                        </a:rPr>
                        <a:t>$84.04</a:t>
                      </a:r>
                    </a:p>
                  </a:txBody>
                  <a:tcPr marL="80746" marR="80746" marT="40373" marB="40373"/>
                </a:tc>
                <a:extLst>
                  <a:ext uri="{0D108BD9-81ED-4DB2-BD59-A6C34878D82A}">
                    <a16:rowId xmlns:a16="http://schemas.microsoft.com/office/drawing/2014/main" val="4151535266"/>
                  </a:ext>
                </a:extLst>
              </a:tr>
              <a:tr h="1074964">
                <a:tc>
                  <a:txBody>
                    <a:bodyPr/>
                    <a:lstStyle/>
                    <a:p>
                      <a:r>
                        <a:rPr lang="en-US" sz="1600"/>
                        <a:t>Emergency Response System (Lifeline)</a:t>
                      </a:r>
                    </a:p>
                  </a:txBody>
                  <a:tcPr marL="80746" marR="80746" marT="40373" marB="40373"/>
                </a:tc>
                <a:tc>
                  <a:txBody>
                    <a:bodyPr/>
                    <a:lstStyle/>
                    <a:p>
                      <a:r>
                        <a:rPr lang="en-US" sz="1600"/>
                        <a:t>Installation, then monthly</a:t>
                      </a:r>
                    </a:p>
                  </a:txBody>
                  <a:tcPr marL="80746" marR="80746" marT="40373" marB="40373"/>
                </a:tc>
                <a:tc>
                  <a:txBody>
                    <a:bodyPr/>
                    <a:lstStyle/>
                    <a:p>
                      <a:r>
                        <a:rPr lang="en-US" sz="1600" dirty="0"/>
                        <a:t>Cost as Authorized</a:t>
                      </a:r>
                    </a:p>
                  </a:txBody>
                  <a:tcPr marL="80746" marR="80746" marT="40373" marB="40373"/>
                </a:tc>
                <a:tc>
                  <a:txBody>
                    <a:bodyPr/>
                    <a:lstStyle/>
                    <a:p>
                      <a:r>
                        <a:rPr lang="en-US" sz="1600" dirty="0">
                          <a:solidFill>
                            <a:schemeClr val="tx1"/>
                          </a:solidFill>
                        </a:rPr>
                        <a:t>WI Family Care</a:t>
                      </a:r>
                    </a:p>
                  </a:txBody>
                  <a:tcPr marL="80746" marR="80746" marT="40373" marB="40373"/>
                </a:tc>
                <a:tc>
                  <a:txBody>
                    <a:bodyPr/>
                    <a:lstStyle/>
                    <a:p>
                      <a:r>
                        <a:rPr lang="en-US" sz="1600" dirty="0">
                          <a:solidFill>
                            <a:schemeClr val="tx1"/>
                          </a:solidFill>
                        </a:rPr>
                        <a:t>Varies:  $27.52 up to $58.04</a:t>
                      </a:r>
                    </a:p>
                  </a:txBody>
                  <a:tcPr marL="80746" marR="80746" marT="40373" marB="40373"/>
                </a:tc>
                <a:extLst>
                  <a:ext uri="{0D108BD9-81ED-4DB2-BD59-A6C34878D82A}">
                    <a16:rowId xmlns:a16="http://schemas.microsoft.com/office/drawing/2014/main" val="4046332656"/>
                  </a:ext>
                </a:extLst>
              </a:tr>
              <a:tr h="578576">
                <a:tc>
                  <a:txBody>
                    <a:bodyPr/>
                    <a:lstStyle/>
                    <a:p>
                      <a:r>
                        <a:rPr lang="en-US" sz="1600" dirty="0"/>
                        <a:t>Financial Management</a:t>
                      </a:r>
                    </a:p>
                  </a:txBody>
                  <a:tcPr marL="80746" marR="80746" marT="40373" marB="4037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 Session</a:t>
                      </a:r>
                    </a:p>
                  </a:txBody>
                  <a:tcPr marL="80746" marR="80746" marT="40373" marB="40373"/>
                </a:tc>
                <a:tc>
                  <a:txBody>
                    <a:bodyPr/>
                    <a:lstStyle/>
                    <a:p>
                      <a:r>
                        <a:rPr lang="en-US" sz="1600" dirty="0"/>
                        <a:t>$176.59</a:t>
                      </a:r>
                    </a:p>
                  </a:txBody>
                  <a:tcPr marL="80746" marR="80746" marT="40373" marB="40373"/>
                </a:tc>
                <a:tc>
                  <a:txBody>
                    <a:bodyPr/>
                    <a:lstStyle/>
                    <a:p>
                      <a:r>
                        <a:rPr lang="en-US" sz="1600" dirty="0">
                          <a:solidFill>
                            <a:schemeClr val="tx1"/>
                          </a:solidFill>
                        </a:rPr>
                        <a:t>MT Big Sky</a:t>
                      </a:r>
                    </a:p>
                    <a:p>
                      <a:r>
                        <a:rPr lang="en-US" sz="1600" dirty="0">
                          <a:solidFill>
                            <a:schemeClr val="tx1"/>
                          </a:solidFill>
                        </a:rPr>
                        <a:t>Elderly/Disabled</a:t>
                      </a:r>
                    </a:p>
                  </a:txBody>
                  <a:tcPr marL="80746" marR="80746" marT="40373" marB="40373"/>
                </a:tc>
                <a:tc>
                  <a:txBody>
                    <a:bodyPr/>
                    <a:lstStyle/>
                    <a:p>
                      <a:r>
                        <a:rPr lang="en-US" sz="1600" dirty="0">
                          <a:solidFill>
                            <a:schemeClr val="tx1"/>
                          </a:solidFill>
                        </a:rPr>
                        <a:t>Max of $176.59</a:t>
                      </a:r>
                    </a:p>
                  </a:txBody>
                  <a:tcPr marL="80746" marR="80746" marT="40373" marB="40373"/>
                </a:tc>
                <a:extLst>
                  <a:ext uri="{0D108BD9-81ED-4DB2-BD59-A6C34878D82A}">
                    <a16:rowId xmlns:a16="http://schemas.microsoft.com/office/drawing/2014/main" val="1485972854"/>
                  </a:ext>
                </a:extLst>
              </a:tr>
              <a:tr h="826770">
                <a:tc>
                  <a:txBody>
                    <a:bodyPr/>
                    <a:lstStyle/>
                    <a:p>
                      <a:r>
                        <a:rPr lang="en-US" sz="1600" dirty="0"/>
                        <a:t>Chore Services</a:t>
                      </a:r>
                    </a:p>
                  </a:txBody>
                  <a:tcPr marL="80746" marR="80746" marT="40373" marB="4037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15minutes (1unit)</a:t>
                      </a:r>
                    </a:p>
                    <a:p>
                      <a:endParaRPr lang="en-US" sz="1600"/>
                    </a:p>
                  </a:txBody>
                  <a:tcPr marL="80746" marR="80746" marT="40373" marB="40373"/>
                </a:tc>
                <a:tc>
                  <a:txBody>
                    <a:bodyPr/>
                    <a:lstStyle/>
                    <a:p>
                      <a:r>
                        <a:rPr lang="en-US" sz="1600" dirty="0">
                          <a:solidFill>
                            <a:schemeClr val="tx1"/>
                          </a:solidFill>
                        </a:rPr>
                        <a:t>$4.01</a:t>
                      </a:r>
                    </a:p>
                  </a:txBody>
                  <a:tcPr marL="80746" marR="80746" marT="40373" marB="40373"/>
                </a:tc>
                <a:tc>
                  <a:txBody>
                    <a:bodyPr/>
                    <a:lstStyle/>
                    <a:p>
                      <a:r>
                        <a:rPr lang="en-US" sz="1600" dirty="0">
                          <a:solidFill>
                            <a:schemeClr val="tx1"/>
                          </a:solidFill>
                        </a:rPr>
                        <a:t>ID Aged/Disabled </a:t>
                      </a:r>
                    </a:p>
                  </a:txBody>
                  <a:tcPr marL="80746" marR="80746" marT="40373" marB="40373"/>
                </a:tc>
                <a:tc>
                  <a:txBody>
                    <a:bodyPr/>
                    <a:lstStyle/>
                    <a:p>
                      <a:r>
                        <a:rPr lang="en-US" sz="1600" dirty="0">
                          <a:solidFill>
                            <a:schemeClr val="tx1"/>
                          </a:solidFill>
                        </a:rPr>
                        <a:t>$16.04</a:t>
                      </a:r>
                    </a:p>
                  </a:txBody>
                  <a:tcPr marL="80746" marR="80746" marT="40373" marB="40373"/>
                </a:tc>
                <a:extLst>
                  <a:ext uri="{0D108BD9-81ED-4DB2-BD59-A6C34878D82A}">
                    <a16:rowId xmlns:a16="http://schemas.microsoft.com/office/drawing/2014/main" val="639080033"/>
                  </a:ext>
                </a:extLst>
              </a:tr>
            </a:tbl>
          </a:graphicData>
        </a:graphic>
      </p:graphicFrame>
    </p:spTree>
    <p:extLst>
      <p:ext uri="{BB962C8B-B14F-4D97-AF65-F5344CB8AC3E}">
        <p14:creationId xmlns:p14="http://schemas.microsoft.com/office/powerpoint/2010/main" val="138325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D5FE2B8-4FC8-4164-A7B8-672325AC3EBD}"/>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nSpc>
                <a:spcPct val="90000"/>
              </a:lnSpc>
            </a:pPr>
            <a:r>
              <a:rPr lang="en-US" sz="2800" dirty="0">
                <a:solidFill>
                  <a:schemeClr val="bg1"/>
                </a:solidFill>
              </a:rPr>
              <a:t>Home Delivered Meals:</a:t>
            </a:r>
            <a:br>
              <a:rPr lang="en-US" sz="2800" dirty="0">
                <a:solidFill>
                  <a:schemeClr val="bg1"/>
                </a:solidFill>
              </a:rPr>
            </a:br>
            <a:r>
              <a:rPr lang="en-US" sz="2800" dirty="0">
                <a:solidFill>
                  <a:schemeClr val="bg1"/>
                </a:solidFill>
              </a:rPr>
              <a:t>Minnesota Title VI and Medicaid 2017</a:t>
            </a:r>
          </a:p>
        </p:txBody>
      </p:sp>
      <p:sp>
        <p:nvSpPr>
          <p:cNvPr id="5" name="TextBox 4">
            <a:extLst>
              <a:ext uri="{FF2B5EF4-FFF2-40B4-BE49-F238E27FC236}">
                <a16:creationId xmlns:a16="http://schemas.microsoft.com/office/drawing/2014/main" id="{F5983756-F532-42B1-B191-5BA279B48400}"/>
              </a:ext>
            </a:extLst>
          </p:cNvPr>
          <p:cNvSpPr txBox="1"/>
          <p:nvPr/>
        </p:nvSpPr>
        <p:spPr>
          <a:xfrm>
            <a:off x="673754" y="2160590"/>
            <a:ext cx="3973943" cy="3440110"/>
          </a:xfrm>
          <a:prstGeom prst="rect">
            <a:avLst/>
          </a:prstGeom>
        </p:spPr>
        <p:txBody>
          <a:bodyPr vert="horz" lIns="91440" tIns="45720" rIns="91440" bIns="45720" rtlCol="0">
            <a:normAutofit lnSpcReduction="10000"/>
          </a:bodyPr>
          <a:lstStyle/>
          <a:p>
            <a:pPr>
              <a:spcBef>
                <a:spcPts val="1000"/>
              </a:spcBef>
              <a:buClr>
                <a:schemeClr val="accent1"/>
              </a:buClr>
              <a:buSzPct val="80000"/>
            </a:pPr>
            <a:r>
              <a:rPr lang="en-US" sz="2000" dirty="0">
                <a:solidFill>
                  <a:schemeClr val="bg1"/>
                </a:solidFill>
              </a:rPr>
              <a:t>To bill for Home Delivered Meals:</a:t>
            </a:r>
          </a:p>
          <a:p>
            <a:pPr marL="285750" indent="-285750">
              <a:spcBef>
                <a:spcPts val="1000"/>
              </a:spcBef>
              <a:buClr>
                <a:schemeClr val="accent1"/>
              </a:buClr>
              <a:buSzPct val="80000"/>
              <a:buFont typeface="Wingdings 3" charset="2"/>
              <a:buChar char=""/>
            </a:pPr>
            <a:r>
              <a:rPr lang="en-US" dirty="0">
                <a:solidFill>
                  <a:schemeClr val="bg1"/>
                </a:solidFill>
              </a:rPr>
              <a:t>Elder must be enrolled in Medicaid waiver </a:t>
            </a:r>
          </a:p>
          <a:p>
            <a:pPr marL="285750" indent="-285750">
              <a:spcBef>
                <a:spcPts val="1000"/>
              </a:spcBef>
              <a:buClr>
                <a:schemeClr val="accent1"/>
              </a:buClr>
              <a:buSzPct val="80000"/>
              <a:buFont typeface="Wingdings 3" charset="2"/>
              <a:buChar char=""/>
            </a:pPr>
            <a:r>
              <a:rPr lang="en-US" dirty="0">
                <a:solidFill>
                  <a:schemeClr val="bg1"/>
                </a:solidFill>
              </a:rPr>
              <a:t> Home Delivered Meals must be part of their service plan </a:t>
            </a:r>
          </a:p>
          <a:p>
            <a:pPr marL="285750" indent="-285750">
              <a:spcBef>
                <a:spcPts val="1000"/>
              </a:spcBef>
              <a:buClr>
                <a:schemeClr val="accent1"/>
              </a:buClr>
              <a:buSzPct val="80000"/>
              <a:buFont typeface="Wingdings 3" charset="2"/>
              <a:buChar char=""/>
            </a:pPr>
            <a:r>
              <a:rPr lang="en-US" dirty="0">
                <a:solidFill>
                  <a:schemeClr val="bg1"/>
                </a:solidFill>
              </a:rPr>
              <a:t>Medicaid billed meal cannot be claimed for NSP*</a:t>
            </a:r>
          </a:p>
          <a:p>
            <a:pPr marL="285750" indent="-285750">
              <a:spcBef>
                <a:spcPts val="1000"/>
              </a:spcBef>
              <a:buClr>
                <a:schemeClr val="accent1"/>
              </a:buClr>
              <a:buSzPct val="80000"/>
              <a:buFont typeface="Wingdings 3" charset="2"/>
              <a:buChar char=""/>
            </a:pPr>
            <a:endParaRPr lang="en-US" dirty="0">
              <a:solidFill>
                <a:schemeClr val="bg1"/>
              </a:solidFill>
            </a:endParaRPr>
          </a:p>
          <a:p>
            <a:pPr>
              <a:spcBef>
                <a:spcPts val="1000"/>
              </a:spcBef>
              <a:buClr>
                <a:schemeClr val="accent1"/>
              </a:buClr>
              <a:buSzPct val="80000"/>
            </a:pPr>
            <a:r>
              <a:rPr lang="en-US" dirty="0">
                <a:solidFill>
                  <a:schemeClr val="bg1"/>
                </a:solidFill>
              </a:rPr>
              <a:t>*</a:t>
            </a:r>
            <a:r>
              <a:rPr lang="en-US" i="1" dirty="0">
                <a:solidFill>
                  <a:schemeClr val="bg1"/>
                </a:solidFill>
              </a:rPr>
              <a:t>You can still claim NSP on                  unbilled meals </a:t>
            </a: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4" name="Table 3">
            <a:extLst>
              <a:ext uri="{FF2B5EF4-FFF2-40B4-BE49-F238E27FC236}">
                <a16:creationId xmlns:a16="http://schemas.microsoft.com/office/drawing/2014/main" id="{A264099F-5E46-4740-8FFE-646A405CDF15}"/>
              </a:ext>
            </a:extLst>
          </p:cNvPr>
          <p:cNvGraphicFramePr>
            <a:graphicFrameLocks noGrp="1"/>
          </p:cNvGraphicFramePr>
          <p:nvPr>
            <p:extLst>
              <p:ext uri="{D42A27DB-BD31-4B8C-83A1-F6EECF244321}">
                <p14:modId xmlns:p14="http://schemas.microsoft.com/office/powerpoint/2010/main" val="3280774380"/>
              </p:ext>
            </p:extLst>
          </p:nvPr>
        </p:nvGraphicFramePr>
        <p:xfrm>
          <a:off x="5716873" y="1180983"/>
          <a:ext cx="5801373" cy="4714779"/>
        </p:xfrm>
        <a:graphic>
          <a:graphicData uri="http://schemas.openxmlformats.org/drawingml/2006/table">
            <a:tbl>
              <a:tblPr firstRow="1" bandRow="1">
                <a:noFill/>
                <a:tableStyleId>{5C22544A-7EE6-4342-B048-85BDC9FD1C3A}</a:tableStyleId>
              </a:tblPr>
              <a:tblGrid>
                <a:gridCol w="1415736">
                  <a:extLst>
                    <a:ext uri="{9D8B030D-6E8A-4147-A177-3AD203B41FA5}">
                      <a16:colId xmlns:a16="http://schemas.microsoft.com/office/drawing/2014/main" val="20000"/>
                    </a:ext>
                  </a:extLst>
                </a:gridCol>
                <a:gridCol w="2192627">
                  <a:extLst>
                    <a:ext uri="{9D8B030D-6E8A-4147-A177-3AD203B41FA5}">
                      <a16:colId xmlns:a16="http://schemas.microsoft.com/office/drawing/2014/main" val="20001"/>
                    </a:ext>
                  </a:extLst>
                </a:gridCol>
                <a:gridCol w="2193010">
                  <a:extLst>
                    <a:ext uri="{9D8B030D-6E8A-4147-A177-3AD203B41FA5}">
                      <a16:colId xmlns:a16="http://schemas.microsoft.com/office/drawing/2014/main" val="20002"/>
                    </a:ext>
                  </a:extLst>
                </a:gridCol>
              </a:tblGrid>
              <a:tr h="987244">
                <a:tc>
                  <a:txBody>
                    <a:bodyPr/>
                    <a:lstStyle/>
                    <a:p>
                      <a:pPr algn="ctr"/>
                      <a:r>
                        <a:rPr lang="en-US" sz="1200" b="0" cap="all" spc="150">
                          <a:solidFill>
                            <a:schemeClr val="lt1"/>
                          </a:solidFill>
                        </a:rPr>
                        <a:t>Tribe</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5356"/>
                    </a:solidFill>
                  </a:tcPr>
                </a:tc>
                <a:tc>
                  <a:txBody>
                    <a:bodyPr/>
                    <a:lstStyle/>
                    <a:p>
                      <a:pPr algn="ctr"/>
                      <a:r>
                        <a:rPr lang="en-US" sz="1200" b="0" cap="all" spc="150">
                          <a:solidFill>
                            <a:schemeClr val="lt1"/>
                          </a:solidFill>
                        </a:rPr>
                        <a:t>Number of Meals Delivered</a:t>
                      </a:r>
                      <a:r>
                        <a:rPr lang="en-US" sz="1200" b="0" cap="all" spc="150" baseline="0">
                          <a:solidFill>
                            <a:schemeClr val="lt1"/>
                          </a:solidFill>
                        </a:rPr>
                        <a:t> under Title VI</a:t>
                      </a:r>
                      <a:endParaRPr lang="en-US" sz="1200" b="0" cap="all" spc="150">
                        <a:solidFill>
                          <a:schemeClr val="lt1"/>
                        </a:solidFill>
                      </a:endParaRP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5356"/>
                    </a:solidFill>
                  </a:tcPr>
                </a:tc>
                <a:tc>
                  <a:txBody>
                    <a:bodyPr/>
                    <a:lstStyle/>
                    <a:p>
                      <a:pPr algn="ctr"/>
                      <a:r>
                        <a:rPr lang="en-US" sz="1200" b="0" cap="all" spc="150" dirty="0">
                          <a:solidFill>
                            <a:schemeClr val="lt1"/>
                          </a:solidFill>
                        </a:rPr>
                        <a:t>Reimbursement if Billed to Medicaid</a:t>
                      </a:r>
                    </a:p>
                    <a:p>
                      <a:pPr algn="ctr"/>
                      <a:r>
                        <a:rPr lang="en-US" sz="1200" b="0" cap="all" spc="150" dirty="0">
                          <a:solidFill>
                            <a:schemeClr val="lt1"/>
                          </a:solidFill>
                        </a:rPr>
                        <a:t>($6.67 2020 rate)</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5356"/>
                    </a:solidFill>
                  </a:tcPr>
                </a:tc>
                <a:extLst>
                  <a:ext uri="{0D108BD9-81ED-4DB2-BD59-A6C34878D82A}">
                    <a16:rowId xmlns:a16="http://schemas.microsoft.com/office/drawing/2014/main" val="10000"/>
                  </a:ext>
                </a:extLst>
              </a:tr>
              <a:tr h="699256">
                <a:tc>
                  <a:txBody>
                    <a:bodyPr/>
                    <a:lstStyle/>
                    <a:p>
                      <a:pPr algn="ctr"/>
                      <a:endParaRPr lang="en-US" sz="1500" cap="none" spc="0" dirty="0">
                        <a:solidFill>
                          <a:schemeClr val="tx1"/>
                        </a:solidFill>
                      </a:endParaRPr>
                    </a:p>
                    <a:p>
                      <a:pPr algn="ctr"/>
                      <a:r>
                        <a:rPr lang="en-US" sz="1500" cap="none" spc="0" dirty="0">
                          <a:solidFill>
                            <a:schemeClr val="tx1"/>
                          </a:solidFill>
                        </a:rPr>
                        <a:t>Bois Forte</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500" cap="none" spc="0" dirty="0">
                        <a:solidFill>
                          <a:schemeClr val="tx1"/>
                        </a:solidFill>
                      </a:endParaRPr>
                    </a:p>
                    <a:p>
                      <a:pPr algn="ctr"/>
                      <a:r>
                        <a:rPr lang="en-US" sz="1500" cap="none" spc="0" dirty="0">
                          <a:solidFill>
                            <a:schemeClr val="tx1"/>
                          </a:solidFill>
                        </a:rPr>
                        <a:t>6581</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500" cap="none" spc="0" dirty="0">
                        <a:solidFill>
                          <a:schemeClr val="tx1"/>
                        </a:solidFill>
                      </a:endParaRPr>
                    </a:p>
                    <a:p>
                      <a:pPr algn="ctr"/>
                      <a:r>
                        <a:rPr lang="en-US" sz="1500" cap="none" spc="0" dirty="0">
                          <a:solidFill>
                            <a:schemeClr val="tx1"/>
                          </a:solidFill>
                        </a:rPr>
                        <a:t>$43,895.27</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514829"/>
                  </a:ext>
                </a:extLst>
              </a:tr>
              <a:tr h="699256">
                <a:tc>
                  <a:txBody>
                    <a:bodyPr/>
                    <a:lstStyle/>
                    <a:p>
                      <a:pPr algn="ctr"/>
                      <a:endParaRPr lang="en-US" sz="1500" cap="none" spc="0" dirty="0">
                        <a:solidFill>
                          <a:schemeClr val="tx1"/>
                        </a:solidFill>
                      </a:endParaRPr>
                    </a:p>
                    <a:p>
                      <a:pPr algn="ctr"/>
                      <a:r>
                        <a:rPr lang="en-US" sz="1500" cap="none" spc="0" dirty="0">
                          <a:solidFill>
                            <a:schemeClr val="tx1"/>
                          </a:solidFill>
                        </a:rPr>
                        <a:t>Fond du Lac</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500" cap="none" spc="0" dirty="0">
                        <a:solidFill>
                          <a:schemeClr val="tx1"/>
                        </a:solidFill>
                      </a:endParaRPr>
                    </a:p>
                    <a:p>
                      <a:pPr algn="ctr"/>
                      <a:r>
                        <a:rPr lang="en-US" sz="1500" cap="none" spc="0" dirty="0">
                          <a:solidFill>
                            <a:schemeClr val="tx1"/>
                          </a:solidFill>
                        </a:rPr>
                        <a:t>58,701</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500" cap="none" spc="0" dirty="0">
                        <a:solidFill>
                          <a:schemeClr val="tx1"/>
                        </a:solidFill>
                      </a:endParaRPr>
                    </a:p>
                    <a:p>
                      <a:pPr algn="ctr"/>
                      <a:r>
                        <a:rPr lang="en-US" sz="1500" cap="none" spc="0" dirty="0">
                          <a:solidFill>
                            <a:schemeClr val="tx1"/>
                          </a:solidFill>
                        </a:rPr>
                        <a:t>$391,535.67</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extLst>
                  <a:ext uri="{0D108BD9-81ED-4DB2-BD59-A6C34878D82A}">
                    <a16:rowId xmlns:a16="http://schemas.microsoft.com/office/drawing/2014/main" val="2645589067"/>
                  </a:ext>
                </a:extLst>
              </a:tr>
              <a:tr h="700121">
                <a:tc>
                  <a:txBody>
                    <a:bodyPr/>
                    <a:lstStyle/>
                    <a:p>
                      <a:pPr algn="ctr"/>
                      <a:r>
                        <a:rPr lang="en-US" sz="1500" cap="none" spc="0" dirty="0">
                          <a:solidFill>
                            <a:schemeClr val="tx1"/>
                          </a:solidFill>
                        </a:rPr>
                        <a:t>Grand Portage</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500" cap="none" spc="0" dirty="0">
                        <a:solidFill>
                          <a:schemeClr val="tx1"/>
                        </a:solidFill>
                      </a:endParaRPr>
                    </a:p>
                    <a:p>
                      <a:pPr algn="ctr"/>
                      <a:r>
                        <a:rPr lang="en-US" sz="1500" cap="none" spc="0" dirty="0">
                          <a:solidFill>
                            <a:schemeClr val="tx1"/>
                          </a:solidFill>
                        </a:rPr>
                        <a:t>4598</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500" cap="none" spc="0" dirty="0">
                        <a:solidFill>
                          <a:schemeClr val="tx1"/>
                        </a:solidFill>
                      </a:endParaRPr>
                    </a:p>
                    <a:p>
                      <a:pPr algn="ctr"/>
                      <a:r>
                        <a:rPr lang="en-US" sz="1500" cap="none" spc="0" dirty="0">
                          <a:solidFill>
                            <a:schemeClr val="tx1"/>
                          </a:solidFill>
                        </a:rPr>
                        <a:t>$30,668.66</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053579"/>
                  </a:ext>
                </a:extLst>
              </a:tr>
              <a:tr h="929646">
                <a:tc>
                  <a:txBody>
                    <a:bodyPr/>
                    <a:lstStyle/>
                    <a:p>
                      <a:pPr algn="ctr"/>
                      <a:endParaRPr lang="en-US" sz="1500" cap="none" spc="0" dirty="0">
                        <a:solidFill>
                          <a:schemeClr val="tx1"/>
                        </a:solidFill>
                      </a:endParaRPr>
                    </a:p>
                    <a:p>
                      <a:pPr algn="ctr"/>
                      <a:endParaRPr lang="en-US" sz="1500" cap="none" spc="0" dirty="0">
                        <a:solidFill>
                          <a:schemeClr val="tx1"/>
                        </a:solidFill>
                      </a:endParaRPr>
                    </a:p>
                    <a:p>
                      <a:pPr algn="ctr"/>
                      <a:r>
                        <a:rPr lang="en-US" sz="1500" cap="none" spc="0" dirty="0">
                          <a:solidFill>
                            <a:schemeClr val="tx1"/>
                          </a:solidFill>
                        </a:rPr>
                        <a:t>Leech Lake</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500" cap="none" spc="0" dirty="0">
                        <a:solidFill>
                          <a:schemeClr val="tx1"/>
                        </a:solidFill>
                      </a:endParaRPr>
                    </a:p>
                    <a:p>
                      <a:pPr algn="ctr"/>
                      <a:endParaRPr lang="en-US" sz="1500" cap="none" spc="0" dirty="0">
                        <a:solidFill>
                          <a:schemeClr val="tx1"/>
                        </a:solidFill>
                      </a:endParaRPr>
                    </a:p>
                    <a:p>
                      <a:pPr algn="ctr"/>
                      <a:r>
                        <a:rPr lang="en-US" sz="1500" cap="none" spc="0" dirty="0">
                          <a:solidFill>
                            <a:schemeClr val="tx1"/>
                          </a:solidFill>
                        </a:rPr>
                        <a:t>33,562</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500" cap="none" spc="0" dirty="0">
                        <a:solidFill>
                          <a:schemeClr val="tx1"/>
                        </a:solidFill>
                      </a:endParaRPr>
                    </a:p>
                    <a:p>
                      <a:pPr algn="ctr"/>
                      <a:endParaRPr lang="en-US" sz="1500" cap="none" spc="0" dirty="0">
                        <a:solidFill>
                          <a:schemeClr val="tx1"/>
                        </a:solidFill>
                      </a:endParaRPr>
                    </a:p>
                    <a:p>
                      <a:pPr algn="ctr"/>
                      <a:r>
                        <a:rPr lang="en-US" sz="1500" cap="none" spc="0" dirty="0">
                          <a:solidFill>
                            <a:schemeClr val="tx1"/>
                          </a:solidFill>
                        </a:rPr>
                        <a:t>$223,858.54</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99256">
                <a:tc>
                  <a:txBody>
                    <a:bodyPr/>
                    <a:lstStyle/>
                    <a:p>
                      <a:pPr algn="ctr"/>
                      <a:endParaRPr lang="en-US" sz="1500" cap="none" spc="0" dirty="0">
                        <a:solidFill>
                          <a:schemeClr val="tx1"/>
                        </a:solidFill>
                      </a:endParaRPr>
                    </a:p>
                    <a:p>
                      <a:pPr algn="ctr"/>
                      <a:r>
                        <a:rPr lang="en-US" sz="1500" cap="none" spc="0" dirty="0">
                          <a:solidFill>
                            <a:schemeClr val="tx1"/>
                          </a:solidFill>
                        </a:rPr>
                        <a:t>Lower Sioux</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500" cap="none" spc="0" dirty="0">
                        <a:solidFill>
                          <a:schemeClr val="tx1"/>
                        </a:solidFill>
                      </a:endParaRPr>
                    </a:p>
                    <a:p>
                      <a:pPr algn="ctr"/>
                      <a:r>
                        <a:rPr lang="en-US" sz="1500" cap="none" spc="0" dirty="0">
                          <a:solidFill>
                            <a:schemeClr val="tx1"/>
                          </a:solidFill>
                        </a:rPr>
                        <a:t>8795</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500" cap="none" spc="0" dirty="0">
                        <a:solidFill>
                          <a:schemeClr val="tx1"/>
                        </a:solidFill>
                      </a:endParaRPr>
                    </a:p>
                    <a:p>
                      <a:pPr algn="ctr"/>
                      <a:r>
                        <a:rPr lang="en-US" sz="1500" cap="none" spc="0" dirty="0">
                          <a:solidFill>
                            <a:schemeClr val="tx1"/>
                          </a:solidFill>
                        </a:rPr>
                        <a:t>$58,662.65</a:t>
                      </a:r>
                    </a:p>
                  </a:txBody>
                  <a:tcPr marL="101958" marR="101958" marT="101958" marB="101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484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2" name="Straight Connector 5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6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3" name="Rectangle 6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0EB1D-AD46-407E-B722-236A9FB103C6}"/>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sz="4100"/>
              <a:t>Case Example Dual Eligible </a:t>
            </a:r>
            <a:br>
              <a:rPr lang="en-US" sz="4100"/>
            </a:br>
            <a:r>
              <a:rPr lang="en-US" sz="4100"/>
              <a:t>Part 1:</a:t>
            </a:r>
            <a:br>
              <a:rPr lang="en-US" sz="4100"/>
            </a:br>
            <a:r>
              <a:rPr lang="en-US" sz="4100"/>
              <a:t>Elder with Medicare and Medicaid</a:t>
            </a:r>
          </a:p>
        </p:txBody>
      </p:sp>
      <p:grpSp>
        <p:nvGrpSpPr>
          <p:cNvPr id="65" name="Group 6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66" name="Straight Connector 6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6" name="Rectangle 7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extBox 2">
            <a:extLst>
              <a:ext uri="{FF2B5EF4-FFF2-40B4-BE49-F238E27FC236}">
                <a16:creationId xmlns:a16="http://schemas.microsoft.com/office/drawing/2014/main" id="{9B5B96F2-02BD-42EB-9524-9C88AC42190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3615242"/>
              </p:ext>
            </p:extLst>
          </p:nvPr>
        </p:nvGraphicFramePr>
        <p:xfrm>
          <a:off x="4200062" y="557213"/>
          <a:ext cx="7345295" cy="5366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26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66949-1CA8-44C5-9AFC-F89C2D24DA0F}"/>
              </a:ext>
            </a:extLst>
          </p:cNvPr>
          <p:cNvSpPr>
            <a:spLocks noGrp="1"/>
          </p:cNvSpPr>
          <p:nvPr>
            <p:ph type="title"/>
          </p:nvPr>
        </p:nvSpPr>
        <p:spPr>
          <a:xfrm>
            <a:off x="190670" y="885271"/>
            <a:ext cx="3547581" cy="4093028"/>
          </a:xfrm>
        </p:spPr>
        <p:txBody>
          <a:bodyPr anchor="ctr">
            <a:normAutofit/>
          </a:bodyPr>
          <a:lstStyle/>
          <a:p>
            <a:r>
              <a:rPr lang="en-US" sz="4400" dirty="0"/>
              <a:t>Types of Medicare </a:t>
            </a:r>
            <a:br>
              <a:rPr lang="en-US" sz="4400" dirty="0"/>
            </a:br>
            <a:r>
              <a:rPr lang="en-US" sz="4400" dirty="0"/>
              <a:t>Low-Income Eligibility</a:t>
            </a:r>
          </a:p>
        </p:txBody>
      </p:sp>
      <p:grpSp>
        <p:nvGrpSpPr>
          <p:cNvPr id="36" name="Group 3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37" name="Straight Connector 3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 name="Rectangle 4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2">
            <a:extLst>
              <a:ext uri="{FF2B5EF4-FFF2-40B4-BE49-F238E27FC236}">
                <a16:creationId xmlns:a16="http://schemas.microsoft.com/office/drawing/2014/main" id="{3870BBC8-E68D-4937-BE3C-51937756B0E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50519457"/>
              </p:ext>
            </p:extLst>
          </p:nvPr>
        </p:nvGraphicFramePr>
        <p:xfrm>
          <a:off x="3814763" y="428625"/>
          <a:ext cx="7730594" cy="5495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6FFD48EB-EF36-41DF-B164-0CE862D65CCE}"/>
              </a:ext>
              <a:ext uri="{C183D7F6-B498-43B3-948B-1728B52AA6E4}">
                <adec:decorative xmlns:adec="http://schemas.microsoft.com/office/drawing/2017/decorative" val="1"/>
              </a:ext>
            </a:extLst>
          </p:cNvPr>
          <p:cNvSpPr/>
          <p:nvPr/>
        </p:nvSpPr>
        <p:spPr>
          <a:xfrm rot="5400000">
            <a:off x="10349947" y="2940134"/>
            <a:ext cx="501330" cy="48463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825C314-90F4-4EF5-AA5A-F5570A410FE8}"/>
              </a:ext>
            </a:extLst>
          </p:cNvPr>
          <p:cNvGraphicFramePr>
            <a:graphicFrameLocks noGrp="1"/>
          </p:cNvGraphicFramePr>
          <p:nvPr>
            <p:extLst>
              <p:ext uri="{D42A27DB-BD31-4B8C-83A1-F6EECF244321}">
                <p14:modId xmlns:p14="http://schemas.microsoft.com/office/powerpoint/2010/main" val="1771468310"/>
              </p:ext>
            </p:extLst>
          </p:nvPr>
        </p:nvGraphicFramePr>
        <p:xfrm>
          <a:off x="3564835" y="3700767"/>
          <a:ext cx="8070606" cy="2162803"/>
        </p:xfrm>
        <a:graphic>
          <a:graphicData uri="http://schemas.openxmlformats.org/drawingml/2006/table">
            <a:tbl>
              <a:tblPr firstRow="1" bandRow="1">
                <a:tableStyleId>{5C22544A-7EE6-4342-B048-85BDC9FD1C3A}</a:tableStyleId>
              </a:tblPr>
              <a:tblGrid>
                <a:gridCol w="2690202">
                  <a:extLst>
                    <a:ext uri="{9D8B030D-6E8A-4147-A177-3AD203B41FA5}">
                      <a16:colId xmlns:a16="http://schemas.microsoft.com/office/drawing/2014/main" val="741537284"/>
                    </a:ext>
                  </a:extLst>
                </a:gridCol>
                <a:gridCol w="2690202">
                  <a:extLst>
                    <a:ext uri="{9D8B030D-6E8A-4147-A177-3AD203B41FA5}">
                      <a16:colId xmlns:a16="http://schemas.microsoft.com/office/drawing/2014/main" val="3701510436"/>
                    </a:ext>
                  </a:extLst>
                </a:gridCol>
                <a:gridCol w="2690202">
                  <a:extLst>
                    <a:ext uri="{9D8B030D-6E8A-4147-A177-3AD203B41FA5}">
                      <a16:colId xmlns:a16="http://schemas.microsoft.com/office/drawing/2014/main" val="4191699365"/>
                    </a:ext>
                  </a:extLst>
                </a:gridCol>
              </a:tblGrid>
              <a:tr h="2162803">
                <a:tc>
                  <a:txBody>
                    <a:bodyPr/>
                    <a:lstStyle/>
                    <a:p>
                      <a:pPr marL="285750" indent="-285750">
                        <a:buFont typeface="Arial" panose="020B0604020202020204" pitchFamily="34" charset="0"/>
                        <a:buChar char="•"/>
                      </a:pPr>
                      <a:r>
                        <a:rPr lang="en-US" dirty="0">
                          <a:solidFill>
                            <a:schemeClr val="tx1"/>
                          </a:solidFill>
                        </a:rPr>
                        <a:t>Medicare Parts A and B monthly premium </a:t>
                      </a:r>
                    </a:p>
                    <a:p>
                      <a:pPr marL="285750" indent="-285750">
                        <a:buFont typeface="Arial" panose="020B0604020202020204" pitchFamily="34" charset="0"/>
                        <a:buChar char="•"/>
                      </a:pPr>
                      <a:r>
                        <a:rPr lang="en-US" dirty="0">
                          <a:solidFill>
                            <a:schemeClr val="tx1"/>
                          </a:solidFill>
                        </a:rPr>
                        <a:t>Coinsurance and Deductible Medicare Parts A and B</a:t>
                      </a:r>
                    </a:p>
                    <a:p>
                      <a:pPr marL="285750" indent="-285750">
                        <a:buFont typeface="Arial" panose="020B0604020202020204" pitchFamily="34" charset="0"/>
                        <a:buChar char="•"/>
                      </a:pPr>
                      <a:endParaRPr lang="en-US" dirty="0">
                        <a:solidFill>
                          <a:schemeClr val="tx1"/>
                        </a:solidFill>
                      </a:endParaRPr>
                    </a:p>
                  </a:txBody>
                  <a:tcPr/>
                </a:tc>
                <a:tc>
                  <a:txBody>
                    <a:bodyPr/>
                    <a:lstStyle/>
                    <a:p>
                      <a:pPr marL="285750" indent="-285750">
                        <a:buFont typeface="Arial" panose="020B0604020202020204" pitchFamily="34" charset="0"/>
                        <a:buChar char="•"/>
                      </a:pPr>
                      <a:r>
                        <a:rPr lang="en-US" dirty="0">
                          <a:solidFill>
                            <a:schemeClr val="tx1"/>
                          </a:solidFill>
                        </a:rPr>
                        <a:t>Only the monthly Medicare Part B premiums</a:t>
                      </a:r>
                    </a:p>
                  </a:txBody>
                  <a:tcPr/>
                </a:tc>
                <a:tc>
                  <a:txBody>
                    <a:bodyPr/>
                    <a:lstStyle/>
                    <a:p>
                      <a:pPr marL="285750" indent="-285750">
                        <a:buFont typeface="Arial" panose="020B0604020202020204" pitchFamily="34" charset="0"/>
                        <a:buChar char="•"/>
                      </a:pPr>
                      <a:r>
                        <a:rPr lang="en-US" dirty="0">
                          <a:solidFill>
                            <a:schemeClr val="tx1"/>
                          </a:solidFill>
                        </a:rPr>
                        <a:t>Only the Part A premiums</a:t>
                      </a:r>
                    </a:p>
                  </a:txBody>
                  <a:tcPr/>
                </a:tc>
                <a:extLst>
                  <a:ext uri="{0D108BD9-81ED-4DB2-BD59-A6C34878D82A}">
                    <a16:rowId xmlns:a16="http://schemas.microsoft.com/office/drawing/2014/main" val="1479877555"/>
                  </a:ext>
                </a:extLst>
              </a:tr>
            </a:tbl>
          </a:graphicData>
        </a:graphic>
      </p:graphicFrame>
    </p:spTree>
    <p:extLst>
      <p:ext uri="{BB962C8B-B14F-4D97-AF65-F5344CB8AC3E}">
        <p14:creationId xmlns:p14="http://schemas.microsoft.com/office/powerpoint/2010/main" val="40402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2" name="Straight Connector 5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6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3" name="Rectangle 6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0EB1D-AD46-407E-B722-236A9FB103C6}"/>
              </a:ext>
            </a:extLst>
          </p:cNvPr>
          <p:cNvSpPr>
            <a:spLocks noGrp="1"/>
          </p:cNvSpPr>
          <p:nvPr>
            <p:ph type="title"/>
          </p:nvPr>
        </p:nvSpPr>
        <p:spPr>
          <a:xfrm>
            <a:off x="652481" y="1382486"/>
            <a:ext cx="3547581" cy="4093028"/>
          </a:xfrm>
        </p:spPr>
        <p:txBody>
          <a:bodyPr vert="horz" lIns="91440" tIns="45720" rIns="91440" bIns="45720" rtlCol="0" anchor="ctr">
            <a:normAutofit fontScale="90000"/>
          </a:bodyPr>
          <a:lstStyle/>
          <a:p>
            <a:r>
              <a:rPr lang="en-US" sz="4100" dirty="0"/>
              <a:t>Case Example Functionally Eligible</a:t>
            </a:r>
            <a:br>
              <a:rPr lang="en-US" sz="4100" dirty="0"/>
            </a:br>
            <a:r>
              <a:rPr lang="en-US" sz="4100" dirty="0"/>
              <a:t>Part 2:</a:t>
            </a:r>
            <a:br>
              <a:rPr lang="en-US" sz="4100" dirty="0"/>
            </a:br>
            <a:r>
              <a:rPr lang="en-US" sz="4100" dirty="0"/>
              <a:t>Elder who is over income for Medicaid</a:t>
            </a:r>
          </a:p>
        </p:txBody>
      </p:sp>
      <p:grpSp>
        <p:nvGrpSpPr>
          <p:cNvPr id="65" name="Group 6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66" name="Straight Connector 6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6" name="Rectangle 7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extBox 2">
            <a:extLst>
              <a:ext uri="{FF2B5EF4-FFF2-40B4-BE49-F238E27FC236}">
                <a16:creationId xmlns:a16="http://schemas.microsoft.com/office/drawing/2014/main" id="{9B5B96F2-02BD-42EB-9524-9C88AC42190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060140"/>
              </p:ext>
            </p:extLst>
          </p:nvPr>
        </p:nvGraphicFramePr>
        <p:xfrm>
          <a:off x="4200062" y="557213"/>
          <a:ext cx="7345295" cy="5366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647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D5FE2B8-4FC8-4164-A7B8-672325AC3EBD}"/>
              </a:ext>
            </a:extLst>
          </p:cNvPr>
          <p:cNvSpPr>
            <a:spLocks noGrp="1"/>
          </p:cNvSpPr>
          <p:nvPr>
            <p:ph type="title"/>
          </p:nvPr>
        </p:nvSpPr>
        <p:spPr>
          <a:xfrm>
            <a:off x="2137885" y="5666154"/>
            <a:ext cx="5971422" cy="1057694"/>
          </a:xfrm>
        </p:spPr>
        <p:txBody>
          <a:bodyPr vert="horz" lIns="91440" tIns="45720" rIns="91440" bIns="45720" rtlCol="0" anchor="b">
            <a:normAutofit fontScale="90000"/>
          </a:bodyPr>
          <a:lstStyle/>
          <a:p>
            <a:pPr algn="ctr">
              <a:lnSpc>
                <a:spcPct val="90000"/>
              </a:lnSpc>
            </a:pPr>
            <a:r>
              <a:rPr lang="en-US" sz="3400" kern="1200" dirty="0">
                <a:solidFill>
                  <a:schemeClr val="accent1"/>
                </a:solidFill>
                <a:latin typeface="+mj-lt"/>
                <a:ea typeface="+mj-ea"/>
                <a:cs typeface="+mj-cs"/>
              </a:rPr>
              <a:t>Cost of Care:</a:t>
            </a:r>
            <a:br>
              <a:rPr lang="en-US" sz="3400" kern="1200" dirty="0">
                <a:solidFill>
                  <a:schemeClr val="accent1"/>
                </a:solidFill>
                <a:latin typeface="+mj-lt"/>
                <a:ea typeface="+mj-ea"/>
                <a:cs typeface="+mj-cs"/>
              </a:rPr>
            </a:br>
            <a:r>
              <a:rPr lang="en-US" sz="3400" kern="1200" dirty="0">
                <a:solidFill>
                  <a:schemeClr val="accent1"/>
                </a:solidFill>
                <a:latin typeface="+mj-lt"/>
                <a:ea typeface="+mj-ea"/>
                <a:cs typeface="+mj-cs"/>
              </a:rPr>
              <a:t>Case Example 1</a:t>
            </a:r>
            <a:br>
              <a:rPr lang="en-US" sz="3400" kern="1200" dirty="0">
                <a:solidFill>
                  <a:schemeClr val="accent1"/>
                </a:solidFill>
                <a:latin typeface="+mj-lt"/>
                <a:ea typeface="+mj-ea"/>
                <a:cs typeface="+mj-cs"/>
              </a:rPr>
            </a:br>
            <a:r>
              <a:rPr lang="en-US" sz="3400" kern="1200" dirty="0">
                <a:solidFill>
                  <a:schemeClr val="accent1"/>
                </a:solidFill>
                <a:latin typeface="+mj-lt"/>
                <a:ea typeface="+mj-ea"/>
                <a:cs typeface="+mj-cs"/>
              </a:rPr>
              <a:t> Dually Eligible, No Cost Share</a:t>
            </a:r>
            <a:br>
              <a:rPr lang="en-US" sz="3400" kern="1200" dirty="0">
                <a:solidFill>
                  <a:schemeClr val="accent1"/>
                </a:solidFill>
                <a:latin typeface="+mj-lt"/>
                <a:ea typeface="+mj-ea"/>
                <a:cs typeface="+mj-cs"/>
              </a:rPr>
            </a:br>
            <a:br>
              <a:rPr lang="en-US" sz="3400" kern="1200" dirty="0">
                <a:solidFill>
                  <a:schemeClr val="accent1"/>
                </a:solidFill>
                <a:latin typeface="+mj-lt"/>
                <a:ea typeface="+mj-ea"/>
                <a:cs typeface="+mj-cs"/>
              </a:rPr>
            </a:br>
            <a:endParaRPr lang="en-US" sz="3400" kern="1200" dirty="0">
              <a:solidFill>
                <a:schemeClr val="accent1"/>
              </a:solidFill>
              <a:latin typeface="+mj-lt"/>
              <a:ea typeface="+mj-ea"/>
              <a:cs typeface="+mj-cs"/>
            </a:endParaRPr>
          </a:p>
        </p:txBody>
      </p:sp>
      <p:graphicFrame>
        <p:nvGraphicFramePr>
          <p:cNvPr id="4" name="Table 3">
            <a:extLst>
              <a:ext uri="{FF2B5EF4-FFF2-40B4-BE49-F238E27FC236}">
                <a16:creationId xmlns:a16="http://schemas.microsoft.com/office/drawing/2014/main" id="{A264099F-5E46-4740-8FFE-646A405CDF15}"/>
              </a:ext>
            </a:extLst>
          </p:cNvPr>
          <p:cNvGraphicFramePr>
            <a:graphicFrameLocks noGrp="1"/>
          </p:cNvGraphicFramePr>
          <p:nvPr>
            <p:extLst>
              <p:ext uri="{D42A27DB-BD31-4B8C-83A1-F6EECF244321}">
                <p14:modId xmlns:p14="http://schemas.microsoft.com/office/powerpoint/2010/main" val="3123231096"/>
              </p:ext>
            </p:extLst>
          </p:nvPr>
        </p:nvGraphicFramePr>
        <p:xfrm>
          <a:off x="1324063" y="462072"/>
          <a:ext cx="7885866" cy="3842731"/>
        </p:xfrm>
        <a:graphic>
          <a:graphicData uri="http://schemas.openxmlformats.org/drawingml/2006/table">
            <a:tbl>
              <a:tblPr firstRow="1" bandRow="1">
                <a:tableStyleId>{5C22544A-7EE6-4342-B048-85BDC9FD1C3A}</a:tableStyleId>
              </a:tblPr>
              <a:tblGrid>
                <a:gridCol w="1873990">
                  <a:extLst>
                    <a:ext uri="{9D8B030D-6E8A-4147-A177-3AD203B41FA5}">
                      <a16:colId xmlns:a16="http://schemas.microsoft.com/office/drawing/2014/main" val="20000"/>
                    </a:ext>
                  </a:extLst>
                </a:gridCol>
                <a:gridCol w="1971466">
                  <a:extLst>
                    <a:ext uri="{9D8B030D-6E8A-4147-A177-3AD203B41FA5}">
                      <a16:colId xmlns:a16="http://schemas.microsoft.com/office/drawing/2014/main" val="20001"/>
                    </a:ext>
                  </a:extLst>
                </a:gridCol>
                <a:gridCol w="2020205">
                  <a:extLst>
                    <a:ext uri="{9D8B030D-6E8A-4147-A177-3AD203B41FA5}">
                      <a16:colId xmlns:a16="http://schemas.microsoft.com/office/drawing/2014/main" val="20002"/>
                    </a:ext>
                  </a:extLst>
                </a:gridCol>
                <a:gridCol w="2020205">
                  <a:extLst>
                    <a:ext uri="{9D8B030D-6E8A-4147-A177-3AD203B41FA5}">
                      <a16:colId xmlns:a16="http://schemas.microsoft.com/office/drawing/2014/main" val="981068678"/>
                    </a:ext>
                  </a:extLst>
                </a:gridCol>
              </a:tblGrid>
              <a:tr h="1289174">
                <a:tc>
                  <a:txBody>
                    <a:bodyPr/>
                    <a:lstStyle/>
                    <a:p>
                      <a:pPr algn="ctr"/>
                      <a:r>
                        <a:rPr lang="en-US" sz="1800" dirty="0"/>
                        <a:t>Services</a:t>
                      </a:r>
                    </a:p>
                    <a:p>
                      <a:pPr algn="ctr"/>
                      <a:r>
                        <a:rPr lang="en-US" sz="1800" dirty="0"/>
                        <a:t>In Care Plan</a:t>
                      </a:r>
                    </a:p>
                  </a:txBody>
                  <a:tcPr marL="123959" marR="123959" marT="61979" marB="61979"/>
                </a:tc>
                <a:tc>
                  <a:txBody>
                    <a:bodyPr/>
                    <a:lstStyle/>
                    <a:p>
                      <a:r>
                        <a:rPr lang="en-US" sz="1800" dirty="0"/>
                        <a:t>Number of Hours/Units</a:t>
                      </a:r>
                    </a:p>
                  </a:txBody>
                  <a:tcPr marL="123959" marR="123959" marT="61979" marB="61979"/>
                </a:tc>
                <a:tc>
                  <a:txBody>
                    <a:bodyPr/>
                    <a:lstStyle/>
                    <a:p>
                      <a:r>
                        <a:rPr lang="en-US" sz="1800" dirty="0"/>
                        <a:t>Monthly Medicaid Reimbursement</a:t>
                      </a:r>
                    </a:p>
                  </a:txBody>
                  <a:tcPr marL="123959" marR="123959" marT="61979" marB="6197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 Year Medicaid Reimbursement</a:t>
                      </a:r>
                    </a:p>
                    <a:p>
                      <a:endParaRPr lang="en-US" sz="1800" dirty="0"/>
                    </a:p>
                  </a:txBody>
                  <a:tcPr marL="123959" marR="123959" marT="61979" marB="61979"/>
                </a:tc>
                <a:extLst>
                  <a:ext uri="{0D108BD9-81ED-4DB2-BD59-A6C34878D82A}">
                    <a16:rowId xmlns:a16="http://schemas.microsoft.com/office/drawing/2014/main" val="10000"/>
                  </a:ext>
                </a:extLst>
              </a:tr>
              <a:tr h="917297">
                <a:tc>
                  <a:txBody>
                    <a:bodyPr/>
                    <a:lstStyle/>
                    <a:p>
                      <a:r>
                        <a:rPr lang="en-US" sz="1800"/>
                        <a:t>Home Delivered Meals </a:t>
                      </a:r>
                    </a:p>
                  </a:txBody>
                  <a:tcPr marL="123959" marR="123959" marT="61979" marB="61979"/>
                </a:tc>
                <a:tc>
                  <a:txBody>
                    <a:bodyPr/>
                    <a:lstStyle/>
                    <a:p>
                      <a:pPr algn="ctr"/>
                      <a:r>
                        <a:rPr lang="en-US" sz="1800" dirty="0"/>
                        <a:t>1 meal/day</a:t>
                      </a:r>
                    </a:p>
                  </a:txBody>
                  <a:tcPr marL="123959" marR="123959" marT="61979" marB="61979"/>
                </a:tc>
                <a:tc>
                  <a:txBody>
                    <a:bodyPr/>
                    <a:lstStyle/>
                    <a:p>
                      <a:r>
                        <a:rPr lang="en-US" sz="1800" dirty="0"/>
                        <a:t>$154.50</a:t>
                      </a:r>
                    </a:p>
                  </a:txBody>
                  <a:tcPr marL="123959" marR="123959" marT="61979" marB="61979"/>
                </a:tc>
                <a:tc>
                  <a:txBody>
                    <a:bodyPr/>
                    <a:lstStyle/>
                    <a:p>
                      <a:r>
                        <a:rPr lang="en-US" sz="1800" dirty="0"/>
                        <a:t>$1854</a:t>
                      </a:r>
                    </a:p>
                  </a:txBody>
                  <a:tcPr marL="123959" marR="123959" marT="61979" marB="61979"/>
                </a:tc>
                <a:extLst>
                  <a:ext uri="{0D108BD9-81ED-4DB2-BD59-A6C34878D82A}">
                    <a16:rowId xmlns:a16="http://schemas.microsoft.com/office/drawing/2014/main" val="10001"/>
                  </a:ext>
                </a:extLst>
              </a:tr>
              <a:tr h="545420">
                <a:tc>
                  <a:txBody>
                    <a:bodyPr/>
                    <a:lstStyle/>
                    <a:p>
                      <a:r>
                        <a:rPr lang="en-US" sz="1800" dirty="0"/>
                        <a:t>Personal Care</a:t>
                      </a:r>
                    </a:p>
                  </a:txBody>
                  <a:tcPr marL="123959" marR="123959" marT="61979" marB="61979"/>
                </a:tc>
                <a:tc>
                  <a:txBody>
                    <a:bodyPr/>
                    <a:lstStyle/>
                    <a:p>
                      <a:pPr algn="ctr"/>
                      <a:r>
                        <a:rPr lang="en-US" sz="1800" dirty="0"/>
                        <a:t>10 hours/week</a:t>
                      </a:r>
                    </a:p>
                  </a:txBody>
                  <a:tcPr marL="123959" marR="123959" marT="61979" marB="61979"/>
                </a:tc>
                <a:tc>
                  <a:txBody>
                    <a:bodyPr/>
                    <a:lstStyle/>
                    <a:p>
                      <a:r>
                        <a:rPr lang="en-US" sz="1800" dirty="0"/>
                        <a:t>$646.40</a:t>
                      </a:r>
                    </a:p>
                  </a:txBody>
                  <a:tcPr marL="123959" marR="123959" marT="61979" marB="61979"/>
                </a:tc>
                <a:tc>
                  <a:txBody>
                    <a:bodyPr/>
                    <a:lstStyle/>
                    <a:p>
                      <a:r>
                        <a:rPr lang="en-US" sz="1800" dirty="0"/>
                        <a:t>$7756.80</a:t>
                      </a:r>
                    </a:p>
                  </a:txBody>
                  <a:tcPr marL="123959" marR="123959" marT="61979" marB="61979"/>
                </a:tc>
                <a:extLst>
                  <a:ext uri="{0D108BD9-81ED-4DB2-BD59-A6C34878D82A}">
                    <a16:rowId xmlns:a16="http://schemas.microsoft.com/office/drawing/2014/main" val="10002"/>
                  </a:ext>
                </a:extLst>
              </a:tr>
              <a:tr h="545420">
                <a:tc>
                  <a:txBody>
                    <a:bodyPr/>
                    <a:lstStyle/>
                    <a:p>
                      <a:r>
                        <a:rPr lang="en-US" sz="1800" dirty="0"/>
                        <a:t>Transportation*</a:t>
                      </a:r>
                    </a:p>
                  </a:txBody>
                  <a:tcPr marL="123959" marR="123959" marT="61979" marB="61979"/>
                </a:tc>
                <a:tc>
                  <a:txBody>
                    <a:bodyPr/>
                    <a:lstStyle/>
                    <a:p>
                      <a:pPr algn="ctr"/>
                      <a:r>
                        <a:rPr lang="en-US" sz="1800" dirty="0"/>
                        <a:t>2 trips/week</a:t>
                      </a:r>
                    </a:p>
                  </a:txBody>
                  <a:tcPr marL="123959" marR="123959" marT="61979" marB="61979"/>
                </a:tc>
                <a:tc>
                  <a:txBody>
                    <a:bodyPr/>
                    <a:lstStyle/>
                    <a:p>
                      <a:r>
                        <a:rPr lang="en-US" sz="1800" dirty="0"/>
                        <a:t>$160</a:t>
                      </a:r>
                    </a:p>
                  </a:txBody>
                  <a:tcPr marL="123959" marR="123959" marT="61979" marB="61979"/>
                </a:tc>
                <a:tc>
                  <a:txBody>
                    <a:bodyPr/>
                    <a:lstStyle/>
                    <a:p>
                      <a:r>
                        <a:rPr lang="en-US" sz="1800" dirty="0"/>
                        <a:t>$1920</a:t>
                      </a:r>
                    </a:p>
                  </a:txBody>
                  <a:tcPr marL="123959" marR="123959" marT="61979" marB="61979"/>
                </a:tc>
                <a:extLst>
                  <a:ext uri="{0D108BD9-81ED-4DB2-BD59-A6C34878D82A}">
                    <a16:rowId xmlns:a16="http://schemas.microsoft.com/office/drawing/2014/main" val="444511178"/>
                  </a:ext>
                </a:extLst>
              </a:tr>
              <a:tr h="545420">
                <a:tc>
                  <a:txBody>
                    <a:bodyPr/>
                    <a:lstStyle/>
                    <a:p>
                      <a:r>
                        <a:rPr lang="en-US" sz="1800" dirty="0"/>
                        <a:t>Totals</a:t>
                      </a:r>
                    </a:p>
                  </a:txBody>
                  <a:tcPr marL="123959" marR="123959" marT="61979" marB="61979">
                    <a:solidFill>
                      <a:srgbClr val="FFFF00"/>
                    </a:solidFill>
                  </a:tcPr>
                </a:tc>
                <a:tc>
                  <a:txBody>
                    <a:bodyPr/>
                    <a:lstStyle/>
                    <a:p>
                      <a:pPr algn="ctr"/>
                      <a:r>
                        <a:rPr lang="en-US" sz="1800" dirty="0"/>
                        <a:t>N/A</a:t>
                      </a:r>
                    </a:p>
                  </a:txBody>
                  <a:tcPr marL="123959" marR="123959" marT="61979" marB="61979">
                    <a:solidFill>
                      <a:srgbClr val="FFFF00"/>
                    </a:solidFill>
                  </a:tcPr>
                </a:tc>
                <a:tc>
                  <a:txBody>
                    <a:bodyPr/>
                    <a:lstStyle/>
                    <a:p>
                      <a:r>
                        <a:rPr lang="en-US" sz="1800" dirty="0"/>
                        <a:t>$960.90</a:t>
                      </a:r>
                    </a:p>
                  </a:txBody>
                  <a:tcPr marL="123959" marR="123959" marT="61979" marB="61979">
                    <a:solidFill>
                      <a:srgbClr val="FFFF00"/>
                    </a:solidFill>
                  </a:tcPr>
                </a:tc>
                <a:tc>
                  <a:txBody>
                    <a:bodyPr/>
                    <a:lstStyle/>
                    <a:p>
                      <a:r>
                        <a:rPr lang="en-US" sz="1800" dirty="0"/>
                        <a:t>$11,530.80</a:t>
                      </a:r>
                    </a:p>
                  </a:txBody>
                  <a:tcPr marL="123959" marR="123959" marT="61979" marB="61979">
                    <a:solidFill>
                      <a:srgbClr val="FFFF00"/>
                    </a:solidFill>
                  </a:tcPr>
                </a:tc>
                <a:extLst>
                  <a:ext uri="{0D108BD9-81ED-4DB2-BD59-A6C34878D82A}">
                    <a16:rowId xmlns:a16="http://schemas.microsoft.com/office/drawing/2014/main" val="3450560326"/>
                  </a:ext>
                </a:extLst>
              </a:tr>
            </a:tbl>
          </a:graphicData>
        </a:graphic>
      </p:graphicFrame>
    </p:spTree>
    <p:extLst>
      <p:ext uri="{BB962C8B-B14F-4D97-AF65-F5344CB8AC3E}">
        <p14:creationId xmlns:p14="http://schemas.microsoft.com/office/powerpoint/2010/main" val="154485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D5FE2B8-4FC8-4164-A7B8-672325AC3EBD}"/>
              </a:ext>
            </a:extLst>
          </p:cNvPr>
          <p:cNvSpPr>
            <a:spLocks noGrp="1"/>
          </p:cNvSpPr>
          <p:nvPr>
            <p:ph type="title"/>
          </p:nvPr>
        </p:nvSpPr>
        <p:spPr>
          <a:xfrm>
            <a:off x="2142487" y="6182989"/>
            <a:ext cx="5971422" cy="1057694"/>
          </a:xfrm>
        </p:spPr>
        <p:txBody>
          <a:bodyPr vert="horz" lIns="91440" tIns="45720" rIns="91440" bIns="45720" rtlCol="0" anchor="b">
            <a:normAutofit fontScale="90000"/>
          </a:bodyPr>
          <a:lstStyle/>
          <a:p>
            <a:pPr algn="ctr">
              <a:lnSpc>
                <a:spcPct val="90000"/>
              </a:lnSpc>
            </a:pPr>
            <a:r>
              <a:rPr lang="en-US" sz="3400" kern="1200">
                <a:solidFill>
                  <a:schemeClr val="accent1"/>
                </a:solidFill>
                <a:latin typeface="+mj-lt"/>
                <a:ea typeface="+mj-ea"/>
                <a:cs typeface="+mj-cs"/>
              </a:rPr>
              <a:t>Cost of Care:</a:t>
            </a:r>
            <a:br>
              <a:rPr lang="en-US" sz="3400" kern="1200">
                <a:solidFill>
                  <a:schemeClr val="accent1"/>
                </a:solidFill>
                <a:latin typeface="+mj-lt"/>
                <a:ea typeface="+mj-ea"/>
                <a:cs typeface="+mj-cs"/>
              </a:rPr>
            </a:br>
            <a:r>
              <a:rPr lang="en-US" sz="3400" kern="1200">
                <a:solidFill>
                  <a:schemeClr val="accent1"/>
                </a:solidFill>
                <a:latin typeface="+mj-lt"/>
                <a:ea typeface="+mj-ea"/>
                <a:cs typeface="+mj-cs"/>
              </a:rPr>
              <a:t>Case Example </a:t>
            </a:r>
            <a:r>
              <a:rPr lang="en-US" sz="3400"/>
              <a:t>2</a:t>
            </a:r>
            <a:br>
              <a:rPr lang="en-US" sz="3400" kern="1200">
                <a:solidFill>
                  <a:schemeClr val="accent1"/>
                </a:solidFill>
                <a:latin typeface="+mj-lt"/>
                <a:ea typeface="+mj-ea"/>
                <a:cs typeface="+mj-cs"/>
              </a:rPr>
            </a:br>
            <a:r>
              <a:rPr lang="en-US" sz="3400" kern="1200">
                <a:solidFill>
                  <a:schemeClr val="accent1"/>
                </a:solidFill>
                <a:latin typeface="+mj-lt"/>
                <a:ea typeface="+mj-ea"/>
                <a:cs typeface="+mj-cs"/>
              </a:rPr>
              <a:t> Functionally Eligible, </a:t>
            </a:r>
            <a:br>
              <a:rPr lang="en-US" sz="3400" kern="1200">
                <a:solidFill>
                  <a:schemeClr val="accent1"/>
                </a:solidFill>
                <a:latin typeface="+mj-lt"/>
                <a:ea typeface="+mj-ea"/>
                <a:cs typeface="+mj-cs"/>
              </a:rPr>
            </a:br>
            <a:r>
              <a:rPr lang="en-US" sz="3400" kern="1200">
                <a:solidFill>
                  <a:schemeClr val="accent1"/>
                </a:solidFill>
                <a:latin typeface="+mj-lt"/>
                <a:ea typeface="+mj-ea"/>
                <a:cs typeface="+mj-cs"/>
              </a:rPr>
              <a:t>Member Cost Share</a:t>
            </a:r>
            <a:br>
              <a:rPr lang="en-US" sz="3400" kern="1200">
                <a:solidFill>
                  <a:schemeClr val="accent1"/>
                </a:solidFill>
                <a:latin typeface="+mj-lt"/>
                <a:ea typeface="+mj-ea"/>
                <a:cs typeface="+mj-cs"/>
              </a:rPr>
            </a:br>
            <a:br>
              <a:rPr lang="en-US" sz="3400" kern="1200">
                <a:solidFill>
                  <a:schemeClr val="accent1"/>
                </a:solidFill>
                <a:latin typeface="+mj-lt"/>
                <a:ea typeface="+mj-ea"/>
                <a:cs typeface="+mj-cs"/>
              </a:rPr>
            </a:br>
            <a:endParaRPr lang="en-US" sz="3400" kern="1200" dirty="0">
              <a:solidFill>
                <a:schemeClr val="accent1"/>
              </a:solidFill>
              <a:latin typeface="+mj-lt"/>
              <a:ea typeface="+mj-ea"/>
              <a:cs typeface="+mj-cs"/>
            </a:endParaRPr>
          </a:p>
        </p:txBody>
      </p:sp>
      <p:graphicFrame>
        <p:nvGraphicFramePr>
          <p:cNvPr id="4" name="Table 3">
            <a:extLst>
              <a:ext uri="{FF2B5EF4-FFF2-40B4-BE49-F238E27FC236}">
                <a16:creationId xmlns:a16="http://schemas.microsoft.com/office/drawing/2014/main" id="{A264099F-5E46-4740-8FFE-646A405CDF15}"/>
              </a:ext>
            </a:extLst>
          </p:cNvPr>
          <p:cNvGraphicFramePr>
            <a:graphicFrameLocks noGrp="1"/>
          </p:cNvGraphicFramePr>
          <p:nvPr>
            <p:extLst>
              <p:ext uri="{D42A27DB-BD31-4B8C-83A1-F6EECF244321}">
                <p14:modId xmlns:p14="http://schemas.microsoft.com/office/powerpoint/2010/main" val="1658688305"/>
              </p:ext>
            </p:extLst>
          </p:nvPr>
        </p:nvGraphicFramePr>
        <p:xfrm>
          <a:off x="1219098" y="194137"/>
          <a:ext cx="7885866" cy="3842731"/>
        </p:xfrm>
        <a:graphic>
          <a:graphicData uri="http://schemas.openxmlformats.org/drawingml/2006/table">
            <a:tbl>
              <a:tblPr firstRow="1" bandRow="1">
                <a:tableStyleId>{5C22544A-7EE6-4342-B048-85BDC9FD1C3A}</a:tableStyleId>
              </a:tblPr>
              <a:tblGrid>
                <a:gridCol w="1873990">
                  <a:extLst>
                    <a:ext uri="{9D8B030D-6E8A-4147-A177-3AD203B41FA5}">
                      <a16:colId xmlns:a16="http://schemas.microsoft.com/office/drawing/2014/main" val="20000"/>
                    </a:ext>
                  </a:extLst>
                </a:gridCol>
                <a:gridCol w="1971466">
                  <a:extLst>
                    <a:ext uri="{9D8B030D-6E8A-4147-A177-3AD203B41FA5}">
                      <a16:colId xmlns:a16="http://schemas.microsoft.com/office/drawing/2014/main" val="20001"/>
                    </a:ext>
                  </a:extLst>
                </a:gridCol>
                <a:gridCol w="2020205">
                  <a:extLst>
                    <a:ext uri="{9D8B030D-6E8A-4147-A177-3AD203B41FA5}">
                      <a16:colId xmlns:a16="http://schemas.microsoft.com/office/drawing/2014/main" val="20002"/>
                    </a:ext>
                  </a:extLst>
                </a:gridCol>
                <a:gridCol w="2020205">
                  <a:extLst>
                    <a:ext uri="{9D8B030D-6E8A-4147-A177-3AD203B41FA5}">
                      <a16:colId xmlns:a16="http://schemas.microsoft.com/office/drawing/2014/main" val="981068678"/>
                    </a:ext>
                  </a:extLst>
                </a:gridCol>
              </a:tblGrid>
              <a:tr h="1289174">
                <a:tc>
                  <a:txBody>
                    <a:bodyPr/>
                    <a:lstStyle/>
                    <a:p>
                      <a:pPr algn="ctr"/>
                      <a:r>
                        <a:rPr lang="en-US" sz="1800"/>
                        <a:t>Services</a:t>
                      </a:r>
                    </a:p>
                    <a:p>
                      <a:pPr algn="ctr"/>
                      <a:r>
                        <a:rPr lang="en-US" sz="1800"/>
                        <a:t>In Care Plan</a:t>
                      </a:r>
                      <a:endParaRPr lang="en-US" sz="1800" dirty="0"/>
                    </a:p>
                  </a:txBody>
                  <a:tcPr marL="123959" marR="123959" marT="61979" marB="61979"/>
                </a:tc>
                <a:tc>
                  <a:txBody>
                    <a:bodyPr/>
                    <a:lstStyle/>
                    <a:p>
                      <a:r>
                        <a:rPr lang="en-US" sz="1800"/>
                        <a:t>Number of Hours/Units</a:t>
                      </a:r>
                      <a:endParaRPr lang="en-US" sz="1800" dirty="0"/>
                    </a:p>
                  </a:txBody>
                  <a:tcPr marL="123959" marR="123959" marT="61979" marB="61979"/>
                </a:tc>
                <a:tc>
                  <a:txBody>
                    <a:bodyPr/>
                    <a:lstStyle/>
                    <a:p>
                      <a:r>
                        <a:rPr lang="en-US" sz="1800"/>
                        <a:t>Monthly Medicaid Reimbursement</a:t>
                      </a:r>
                      <a:endParaRPr lang="en-US" sz="1800" dirty="0"/>
                    </a:p>
                  </a:txBody>
                  <a:tcPr marL="123959" marR="123959" marT="61979" marB="6197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1 Year Medicaid Reimbursement</a:t>
                      </a:r>
                    </a:p>
                    <a:p>
                      <a:endParaRPr lang="en-US" sz="1800" dirty="0"/>
                    </a:p>
                  </a:txBody>
                  <a:tcPr marL="123959" marR="123959" marT="61979" marB="61979"/>
                </a:tc>
                <a:extLst>
                  <a:ext uri="{0D108BD9-81ED-4DB2-BD59-A6C34878D82A}">
                    <a16:rowId xmlns:a16="http://schemas.microsoft.com/office/drawing/2014/main" val="10000"/>
                  </a:ext>
                </a:extLst>
              </a:tr>
              <a:tr h="917297">
                <a:tc>
                  <a:txBody>
                    <a:bodyPr/>
                    <a:lstStyle/>
                    <a:p>
                      <a:r>
                        <a:rPr lang="en-US" sz="1800"/>
                        <a:t>Home Delivered Meals </a:t>
                      </a:r>
                    </a:p>
                  </a:txBody>
                  <a:tcPr marL="123959" marR="123959" marT="61979" marB="61979"/>
                </a:tc>
                <a:tc>
                  <a:txBody>
                    <a:bodyPr/>
                    <a:lstStyle/>
                    <a:p>
                      <a:pPr algn="ctr"/>
                      <a:r>
                        <a:rPr lang="en-US" sz="1800"/>
                        <a:t>2 meal/day</a:t>
                      </a:r>
                      <a:endParaRPr lang="en-US" sz="1800" dirty="0"/>
                    </a:p>
                  </a:txBody>
                  <a:tcPr marL="123959" marR="123959" marT="61979" marB="61979"/>
                </a:tc>
                <a:tc>
                  <a:txBody>
                    <a:bodyPr/>
                    <a:lstStyle/>
                    <a:p>
                      <a:r>
                        <a:rPr lang="en-US" sz="1800"/>
                        <a:t>$309</a:t>
                      </a:r>
                      <a:endParaRPr lang="en-US" sz="1800" dirty="0"/>
                    </a:p>
                  </a:txBody>
                  <a:tcPr marL="123959" marR="123959" marT="61979" marB="61979"/>
                </a:tc>
                <a:tc>
                  <a:txBody>
                    <a:bodyPr/>
                    <a:lstStyle/>
                    <a:p>
                      <a:r>
                        <a:rPr lang="en-US" sz="1800"/>
                        <a:t>$3708</a:t>
                      </a:r>
                      <a:endParaRPr lang="en-US" sz="1800" dirty="0"/>
                    </a:p>
                  </a:txBody>
                  <a:tcPr marL="123959" marR="123959" marT="61979" marB="61979"/>
                </a:tc>
                <a:extLst>
                  <a:ext uri="{0D108BD9-81ED-4DB2-BD59-A6C34878D82A}">
                    <a16:rowId xmlns:a16="http://schemas.microsoft.com/office/drawing/2014/main" val="10001"/>
                  </a:ext>
                </a:extLst>
              </a:tr>
              <a:tr h="545420">
                <a:tc>
                  <a:txBody>
                    <a:bodyPr/>
                    <a:lstStyle/>
                    <a:p>
                      <a:r>
                        <a:rPr lang="en-US" sz="1800"/>
                        <a:t>Personal Care</a:t>
                      </a:r>
                      <a:endParaRPr lang="en-US" sz="1800" dirty="0"/>
                    </a:p>
                  </a:txBody>
                  <a:tcPr marL="123959" marR="123959" marT="61979" marB="61979"/>
                </a:tc>
                <a:tc>
                  <a:txBody>
                    <a:bodyPr/>
                    <a:lstStyle/>
                    <a:p>
                      <a:pPr algn="ctr"/>
                      <a:r>
                        <a:rPr lang="en-US" sz="1800"/>
                        <a:t>25 hours/week</a:t>
                      </a:r>
                      <a:endParaRPr lang="en-US" sz="1800" dirty="0"/>
                    </a:p>
                  </a:txBody>
                  <a:tcPr marL="123959" marR="123959" marT="61979" marB="61979"/>
                </a:tc>
                <a:tc>
                  <a:txBody>
                    <a:bodyPr/>
                    <a:lstStyle/>
                    <a:p>
                      <a:r>
                        <a:rPr lang="en-US" sz="1800"/>
                        <a:t>$1616</a:t>
                      </a:r>
                      <a:endParaRPr lang="en-US" sz="1800" dirty="0"/>
                    </a:p>
                  </a:txBody>
                  <a:tcPr marL="123959" marR="123959" marT="61979" marB="61979"/>
                </a:tc>
                <a:tc>
                  <a:txBody>
                    <a:bodyPr/>
                    <a:lstStyle/>
                    <a:p>
                      <a:r>
                        <a:rPr lang="en-US" sz="1800"/>
                        <a:t>$19,392</a:t>
                      </a:r>
                      <a:endParaRPr lang="en-US" sz="1800" dirty="0"/>
                    </a:p>
                  </a:txBody>
                  <a:tcPr marL="123959" marR="123959" marT="61979" marB="61979"/>
                </a:tc>
                <a:extLst>
                  <a:ext uri="{0D108BD9-81ED-4DB2-BD59-A6C34878D82A}">
                    <a16:rowId xmlns:a16="http://schemas.microsoft.com/office/drawing/2014/main" val="10002"/>
                  </a:ext>
                </a:extLst>
              </a:tr>
              <a:tr h="545420">
                <a:tc>
                  <a:txBody>
                    <a:bodyPr/>
                    <a:lstStyle/>
                    <a:p>
                      <a:r>
                        <a:rPr lang="en-US" sz="1800"/>
                        <a:t>Skilled Nursing</a:t>
                      </a:r>
                      <a:endParaRPr lang="en-US" sz="1800" dirty="0"/>
                    </a:p>
                  </a:txBody>
                  <a:tcPr marL="123959" marR="123959" marT="61979" marB="61979"/>
                </a:tc>
                <a:tc>
                  <a:txBody>
                    <a:bodyPr/>
                    <a:lstStyle/>
                    <a:p>
                      <a:pPr algn="ctr"/>
                      <a:r>
                        <a:rPr lang="en-US" sz="1800"/>
                        <a:t>5 hours/week</a:t>
                      </a:r>
                      <a:endParaRPr lang="en-US" sz="1800" dirty="0"/>
                    </a:p>
                  </a:txBody>
                  <a:tcPr marL="123959" marR="123959" marT="61979" marB="61979"/>
                </a:tc>
                <a:tc>
                  <a:txBody>
                    <a:bodyPr/>
                    <a:lstStyle/>
                    <a:p>
                      <a:r>
                        <a:rPr lang="en-US" sz="1800"/>
                        <a:t>$8346</a:t>
                      </a:r>
                      <a:endParaRPr lang="en-US" sz="1800" dirty="0"/>
                    </a:p>
                  </a:txBody>
                  <a:tcPr marL="123959" marR="123959" marT="61979" marB="61979"/>
                </a:tc>
                <a:tc>
                  <a:txBody>
                    <a:bodyPr/>
                    <a:lstStyle/>
                    <a:p>
                      <a:r>
                        <a:rPr lang="en-US" sz="1800"/>
                        <a:t>$100,152</a:t>
                      </a:r>
                      <a:endParaRPr lang="en-US" sz="1800" dirty="0"/>
                    </a:p>
                  </a:txBody>
                  <a:tcPr marL="123959" marR="123959" marT="61979" marB="61979"/>
                </a:tc>
                <a:extLst>
                  <a:ext uri="{0D108BD9-81ED-4DB2-BD59-A6C34878D82A}">
                    <a16:rowId xmlns:a16="http://schemas.microsoft.com/office/drawing/2014/main" val="4159187552"/>
                  </a:ext>
                </a:extLst>
              </a:tr>
              <a:tr h="545420">
                <a:tc>
                  <a:txBody>
                    <a:bodyPr/>
                    <a:lstStyle/>
                    <a:p>
                      <a:r>
                        <a:rPr lang="en-US" sz="1800"/>
                        <a:t>Totals</a:t>
                      </a:r>
                      <a:endParaRPr lang="en-US" sz="1800" dirty="0"/>
                    </a:p>
                  </a:txBody>
                  <a:tcPr marL="123959" marR="123959" marT="61979" marB="61979">
                    <a:solidFill>
                      <a:srgbClr val="FFFF00"/>
                    </a:solidFill>
                  </a:tcPr>
                </a:tc>
                <a:tc>
                  <a:txBody>
                    <a:bodyPr/>
                    <a:lstStyle/>
                    <a:p>
                      <a:pPr algn="ctr"/>
                      <a:r>
                        <a:rPr lang="en-US" sz="1800"/>
                        <a:t>N/A</a:t>
                      </a:r>
                      <a:endParaRPr lang="en-US" sz="1800" dirty="0"/>
                    </a:p>
                  </a:txBody>
                  <a:tcPr marL="123959" marR="123959" marT="61979" marB="61979">
                    <a:solidFill>
                      <a:srgbClr val="FFFF00"/>
                    </a:solidFill>
                  </a:tcPr>
                </a:tc>
                <a:tc>
                  <a:txBody>
                    <a:bodyPr/>
                    <a:lstStyle/>
                    <a:p>
                      <a:r>
                        <a:rPr lang="en-US" sz="1800"/>
                        <a:t>$10,271</a:t>
                      </a:r>
                      <a:endParaRPr lang="en-US" sz="1800" dirty="0"/>
                    </a:p>
                  </a:txBody>
                  <a:tcPr marL="123959" marR="123959" marT="61979" marB="61979">
                    <a:solidFill>
                      <a:srgbClr val="FFFF00"/>
                    </a:solidFill>
                  </a:tcPr>
                </a:tc>
                <a:tc>
                  <a:txBody>
                    <a:bodyPr/>
                    <a:lstStyle/>
                    <a:p>
                      <a:r>
                        <a:rPr lang="en-US" sz="1800"/>
                        <a:t>$123,252</a:t>
                      </a:r>
                      <a:endParaRPr lang="en-US" sz="1800" dirty="0"/>
                    </a:p>
                  </a:txBody>
                  <a:tcPr marL="123959" marR="123959" marT="61979" marB="61979">
                    <a:solidFill>
                      <a:srgbClr val="FFFF00"/>
                    </a:solidFill>
                  </a:tcPr>
                </a:tc>
                <a:extLst>
                  <a:ext uri="{0D108BD9-81ED-4DB2-BD59-A6C34878D82A}">
                    <a16:rowId xmlns:a16="http://schemas.microsoft.com/office/drawing/2014/main" val="3450560326"/>
                  </a:ext>
                </a:extLst>
              </a:tr>
            </a:tbl>
          </a:graphicData>
        </a:graphic>
      </p:graphicFrame>
    </p:spTree>
    <p:extLst>
      <p:ext uri="{BB962C8B-B14F-4D97-AF65-F5344CB8AC3E}">
        <p14:creationId xmlns:p14="http://schemas.microsoft.com/office/powerpoint/2010/main" val="74271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14">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3" name="Rectangle 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08CAF-55EA-47F0-A0BA-E4F276D6310C}"/>
              </a:ext>
            </a:extLst>
          </p:cNvPr>
          <p:cNvSpPr>
            <a:spLocks noGrp="1"/>
          </p:cNvSpPr>
          <p:nvPr>
            <p:ph type="title"/>
          </p:nvPr>
        </p:nvSpPr>
        <p:spPr>
          <a:xfrm>
            <a:off x="1286933" y="609600"/>
            <a:ext cx="10197494" cy="1622425"/>
          </a:xfrm>
        </p:spPr>
        <p:txBody>
          <a:bodyPr vert="horz" lIns="91440" tIns="45720" rIns="91440" bIns="45720" rtlCol="0" anchor="t">
            <a:normAutofit/>
          </a:bodyPr>
          <a:lstStyle/>
          <a:p>
            <a:pPr>
              <a:lnSpc>
                <a:spcPct val="90000"/>
              </a:lnSpc>
            </a:pPr>
            <a:r>
              <a:rPr lang="en-US" sz="3600" dirty="0"/>
              <a:t>Median Monthly Cost of </a:t>
            </a:r>
            <a:br>
              <a:rPr lang="en-US" sz="3600" dirty="0"/>
            </a:br>
            <a:r>
              <a:rPr lang="en-US" sz="3600" dirty="0"/>
              <a:t>Services for Washington State 2019</a:t>
            </a:r>
            <a:br>
              <a:rPr lang="en-US" sz="2300" dirty="0"/>
            </a:br>
            <a:r>
              <a:rPr lang="en-US" sz="2300" dirty="0">
                <a:hlinkClick r:id="rId2"/>
              </a:rPr>
              <a:t>https://www.genworth.com/aging-and-you/finances/cost-of-care.html</a:t>
            </a:r>
            <a:endParaRPr lang="en-US" sz="2300" dirty="0"/>
          </a:p>
        </p:txBody>
      </p:sp>
      <p:sp>
        <p:nvSpPr>
          <p:cNvPr id="44"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id="{06820F70-2366-45AC-917F-46C501EFDD9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196911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42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9665-3DC8-4630-88A0-15886292BD2D}"/>
              </a:ext>
            </a:extLst>
          </p:cNvPr>
          <p:cNvSpPr>
            <a:spLocks noGrp="1"/>
          </p:cNvSpPr>
          <p:nvPr>
            <p:ph type="title"/>
          </p:nvPr>
        </p:nvSpPr>
        <p:spPr>
          <a:xfrm>
            <a:off x="677334" y="-1320800"/>
            <a:ext cx="8596668" cy="1320800"/>
          </a:xfrm>
        </p:spPr>
        <p:txBody>
          <a:bodyPr vert="horz" lIns="91440" tIns="45720" rIns="91440" bIns="45720" rtlCol="0" anchor="b">
            <a:normAutofit/>
          </a:bodyPr>
          <a:lstStyle/>
          <a:p>
            <a:r>
              <a:rPr lang="en-US" dirty="0">
                <a:solidFill>
                  <a:schemeClr val="bg2"/>
                </a:solidFill>
              </a:rPr>
              <a:t>{Hidden}</a:t>
            </a:r>
            <a:endParaRPr lang="en-US" dirty="0"/>
          </a:p>
        </p:txBody>
      </p:sp>
      <p:sp>
        <p:nvSpPr>
          <p:cNvPr id="3" name="Rectangle 2">
            <a:extLst>
              <a:ext uri="{FF2B5EF4-FFF2-40B4-BE49-F238E27FC236}">
                <a16:creationId xmlns:a16="http://schemas.microsoft.com/office/drawing/2014/main" id="{B1887E2F-114D-44BB-A97E-3B0E05E15851}"/>
              </a:ext>
            </a:extLst>
          </p:cNvPr>
          <p:cNvSpPr/>
          <p:nvPr/>
        </p:nvSpPr>
        <p:spPr>
          <a:xfrm>
            <a:off x="5710989" y="1290450"/>
            <a:ext cx="6096000" cy="4163769"/>
          </a:xfrm>
          <a:prstGeom prst="rect">
            <a:avLst/>
          </a:prstGeom>
        </p:spPr>
        <p:txBody>
          <a:bodyPr>
            <a:spAutoFit/>
          </a:bodyPr>
          <a:lstStyle/>
          <a:p>
            <a:pPr>
              <a:lnSpc>
                <a:spcPct val="107000"/>
              </a:lnSpc>
              <a:spcAft>
                <a:spcPts val="800"/>
              </a:spcAft>
            </a:pPr>
            <a:r>
              <a:rPr lang="en-US" sz="2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Aniwahya</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Consulting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Website:  </a:t>
            </a:r>
            <a:r>
              <a:rPr lang="en-US" u="sng" dirty="0">
                <a:latin typeface="Calibri" panose="020F0502020204030204" pitchFamily="34" charset="0"/>
                <a:ea typeface="Calibri" panose="020F0502020204030204" pitchFamily="34" charset="0"/>
                <a:cs typeface="Times New Roman" panose="02020603050405020304" pitchFamily="18" charset="0"/>
              </a:rPr>
              <a:t>http://www.aniwahya.com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Office Number</a:t>
            </a:r>
            <a:r>
              <a:rPr lang="en-US" dirty="0">
                <a:latin typeface="Calibri" panose="020F0502020204030204" pitchFamily="34" charset="0"/>
                <a:ea typeface="Calibri" panose="020F0502020204030204" pitchFamily="34" charset="0"/>
                <a:cs typeface="Times New Roman" panose="02020603050405020304" pitchFamily="18" charset="0"/>
              </a:rPr>
              <a:t>: 608.301.5197</a:t>
            </a:r>
          </a:p>
          <a:p>
            <a:pPr>
              <a:lnSpc>
                <a:spcPct val="107000"/>
              </a:lnSpc>
              <a:spcAft>
                <a:spcPts val="800"/>
              </a:spcAft>
            </a:pPr>
            <a:r>
              <a:rPr lang="en-US" sz="2400" b="1" cap="small" spc="25"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sz="2400" b="1" u="sng" cap="small" spc="25" dirty="0">
                <a:solidFill>
                  <a:srgbClr val="C00000"/>
                </a:solidFill>
                <a:latin typeface="Calibri" panose="020F0502020204030204" pitchFamily="34" charset="0"/>
                <a:ea typeface="Calibri" panose="020F0502020204030204" pitchFamily="34" charset="0"/>
                <a:cs typeface="Times New Roman" panose="02020603050405020304" pitchFamily="18" charset="0"/>
              </a:rPr>
              <a:t> Staff</a:t>
            </a:r>
            <a:endParaRPr lang="en-US" sz="2400" u="sng" cap="small" spc="2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Elaina Seep</a:t>
            </a:r>
            <a:r>
              <a:rPr lang="en-US" dirty="0">
                <a:latin typeface="Calibri" panose="020F0502020204030204" pitchFamily="34" charset="0"/>
                <a:ea typeface="Calibri" panose="020F0502020204030204" pitchFamily="34" charset="0"/>
                <a:cs typeface="Times New Roman" panose="02020603050405020304" pitchFamily="18" charset="0"/>
              </a:rPr>
              <a:t>, CEO and Project Management Lead</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Email: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Elaina.Seep@Aniwahya.com</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Cell: 608.228.5913</a:t>
            </a:r>
          </a:p>
          <a:p>
            <a:pPr>
              <a:lnSpc>
                <a:spcPct val="107000"/>
              </a:lnSpc>
              <a:spcAft>
                <a:spcPts val="800"/>
              </a:spcAft>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Benjamin Gonzales</a:t>
            </a:r>
            <a:r>
              <a:rPr lang="en-US" dirty="0">
                <a:latin typeface="Calibri" panose="020F0502020204030204" pitchFamily="34" charset="0"/>
                <a:ea typeface="Calibri" panose="020F0502020204030204" pitchFamily="34" charset="0"/>
                <a:cs typeface="Times New Roman" panose="02020603050405020304" pitchFamily="18" charset="0"/>
              </a:rPr>
              <a:t>, Director of Project Planning &amp; Marketing</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Email: </a:t>
            </a: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Benjamin.Gonzales@Aniwahya.com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Aniwahya wolf logo.">
            <a:extLst>
              <a:ext uri="{FF2B5EF4-FFF2-40B4-BE49-F238E27FC236}">
                <a16:creationId xmlns:a16="http://schemas.microsoft.com/office/drawing/2014/main" id="{90CB33D3-6EFD-419D-8211-2E792FD6A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432" y="1440176"/>
            <a:ext cx="4315055" cy="49526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C9C81C-BBDE-4E1C-A0A9-C3874A7381D0}"/>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Background</a:t>
            </a:r>
          </a:p>
        </p:txBody>
      </p:sp>
      <p:sp>
        <p:nvSpPr>
          <p:cNvPr id="3" name="Content Placeholder 2">
            <a:extLst>
              <a:ext uri="{FF2B5EF4-FFF2-40B4-BE49-F238E27FC236}">
                <a16:creationId xmlns:a16="http://schemas.microsoft.com/office/drawing/2014/main" id="{6F39F0E4-CF6C-4051-B308-369686AE85C0}"/>
              </a:ext>
            </a:extLst>
          </p:cNvPr>
          <p:cNvSpPr>
            <a:spLocks noGrp="1"/>
          </p:cNvSpPr>
          <p:nvPr>
            <p:ph idx="1"/>
          </p:nvPr>
        </p:nvSpPr>
        <p:spPr>
          <a:xfrm>
            <a:off x="6116084" y="609600"/>
            <a:ext cx="5511296" cy="5545667"/>
          </a:xfrm>
        </p:spPr>
        <p:txBody>
          <a:bodyPr anchor="ctr">
            <a:normAutofit/>
          </a:bodyPr>
          <a:lstStyle/>
          <a:p>
            <a:r>
              <a:rPr lang="en-US" b="1">
                <a:solidFill>
                  <a:srgbClr val="FFFFFF"/>
                </a:solidFill>
              </a:rPr>
              <a:t>The Older Americans Act of 1965 was created to provide extra support of Home and Community Based Services needed to help people “Age in Place”</a:t>
            </a:r>
          </a:p>
          <a:p>
            <a:pPr marL="0" indent="0">
              <a:buNone/>
            </a:pPr>
            <a:endParaRPr lang="en-US" b="1">
              <a:solidFill>
                <a:srgbClr val="FFFFFF"/>
              </a:solidFill>
            </a:endParaRPr>
          </a:p>
          <a:p>
            <a:r>
              <a:rPr lang="en-US" b="1">
                <a:solidFill>
                  <a:srgbClr val="FFFFFF"/>
                </a:solidFill>
              </a:rPr>
              <a:t>State Medicaid plans are part of Title XIX of the Social Security Act</a:t>
            </a:r>
          </a:p>
          <a:p>
            <a:endParaRPr lang="en-US" b="1">
              <a:solidFill>
                <a:srgbClr val="FFFFFF"/>
              </a:solidFill>
            </a:endParaRPr>
          </a:p>
          <a:p>
            <a:r>
              <a:rPr lang="en-US" b="1">
                <a:solidFill>
                  <a:srgbClr val="FFFFFF"/>
                </a:solidFill>
              </a:rPr>
              <a:t>Waivers are programs that exist as an addition to the overall state Medicaid plan</a:t>
            </a:r>
            <a:endParaRPr lang="en-US">
              <a:solidFill>
                <a:srgbClr val="FFFFFF"/>
              </a:solidFill>
            </a:endParaRPr>
          </a:p>
        </p:txBody>
      </p:sp>
    </p:spTree>
    <p:extLst>
      <p:ext uri="{BB962C8B-B14F-4D97-AF65-F5344CB8AC3E}">
        <p14:creationId xmlns:p14="http://schemas.microsoft.com/office/powerpoint/2010/main" val="14251066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6022176-0F9D-40D4-925E-BDE6A9C8F2E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7937" y="2159331"/>
            <a:ext cx="3882362" cy="3882362"/>
          </a:xfrm>
          <a:prstGeom prst="rect">
            <a:avLst/>
          </a:prstGeom>
        </p:spPr>
      </p:pic>
      <p:sp>
        <p:nvSpPr>
          <p:cNvPr id="2" name="Title 1">
            <a:extLst>
              <a:ext uri="{FF2B5EF4-FFF2-40B4-BE49-F238E27FC236}">
                <a16:creationId xmlns:a16="http://schemas.microsoft.com/office/drawing/2014/main" id="{6908B261-291A-42D9-8E88-7FA49C889564}"/>
              </a:ext>
            </a:extLst>
          </p:cNvPr>
          <p:cNvSpPr>
            <a:spLocks noGrp="1"/>
          </p:cNvSpPr>
          <p:nvPr>
            <p:ph type="title"/>
          </p:nvPr>
        </p:nvSpPr>
        <p:spPr>
          <a:xfrm>
            <a:off x="677334" y="609600"/>
            <a:ext cx="8596668" cy="1320800"/>
          </a:xfrm>
        </p:spPr>
        <p:txBody>
          <a:bodyPr anchor="t">
            <a:normAutofit/>
          </a:bodyPr>
          <a:lstStyle/>
          <a:p>
            <a:r>
              <a:rPr lang="en-US" dirty="0"/>
              <a:t>Older Americans Act: Title VI Services</a:t>
            </a:r>
          </a:p>
        </p:txBody>
      </p:sp>
      <p:sp>
        <p:nvSpPr>
          <p:cNvPr id="3" name="Content Placeholder 2">
            <a:extLst>
              <a:ext uri="{FF2B5EF4-FFF2-40B4-BE49-F238E27FC236}">
                <a16:creationId xmlns:a16="http://schemas.microsoft.com/office/drawing/2014/main" id="{64B1FFEA-C76B-4383-8D15-8F096DA6CF5D}"/>
              </a:ext>
            </a:extLst>
          </p:cNvPr>
          <p:cNvSpPr>
            <a:spLocks noGrp="1"/>
          </p:cNvSpPr>
          <p:nvPr>
            <p:ph idx="1"/>
          </p:nvPr>
        </p:nvSpPr>
        <p:spPr>
          <a:xfrm>
            <a:off x="6416039" y="2160589"/>
            <a:ext cx="2927185" cy="3880773"/>
          </a:xfrm>
        </p:spPr>
        <p:txBody>
          <a:bodyPr>
            <a:normAutofit/>
          </a:bodyPr>
          <a:lstStyle/>
          <a:p>
            <a:r>
              <a:rPr lang="en-US" sz="1500" b="1"/>
              <a:t>Eligibility for services is age based, with programs targeted to members 60 and older</a:t>
            </a:r>
          </a:p>
          <a:p>
            <a:pPr marL="0" indent="0">
              <a:buNone/>
            </a:pPr>
            <a:endParaRPr lang="en-US" sz="1500" b="1"/>
          </a:p>
          <a:p>
            <a:r>
              <a:rPr lang="en-US" sz="1500" b="1"/>
              <a:t>Funds are paid out to Tribes in the form of a program grant</a:t>
            </a:r>
          </a:p>
          <a:p>
            <a:pPr marL="0" indent="0">
              <a:buNone/>
            </a:pPr>
            <a:endParaRPr lang="en-US" sz="1500" b="1"/>
          </a:p>
          <a:p>
            <a:r>
              <a:rPr lang="en-US" sz="1500" b="1"/>
              <a:t>Tribes manage the programs and determine who receives them</a:t>
            </a:r>
          </a:p>
        </p:txBody>
      </p:sp>
    </p:spTree>
    <p:extLst>
      <p:ext uri="{BB962C8B-B14F-4D97-AF65-F5344CB8AC3E}">
        <p14:creationId xmlns:p14="http://schemas.microsoft.com/office/powerpoint/2010/main" val="162090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066949-1CA8-44C5-9AFC-F89C2D24DA0F}"/>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Medicaid and Waivers</a:t>
            </a:r>
          </a:p>
        </p:txBody>
      </p:sp>
      <p:sp>
        <p:nvSpPr>
          <p:cNvPr id="3" name="Content Placeholder 2">
            <a:extLst>
              <a:ext uri="{FF2B5EF4-FFF2-40B4-BE49-F238E27FC236}">
                <a16:creationId xmlns:a16="http://schemas.microsoft.com/office/drawing/2014/main" id="{B4B09CEF-4BAF-49D8-AE25-E546FD855BA6}"/>
              </a:ext>
            </a:extLst>
          </p:cNvPr>
          <p:cNvSpPr>
            <a:spLocks noGrp="1"/>
          </p:cNvSpPr>
          <p:nvPr>
            <p:ph idx="1"/>
          </p:nvPr>
        </p:nvSpPr>
        <p:spPr>
          <a:xfrm>
            <a:off x="6116084" y="609600"/>
            <a:ext cx="5511296" cy="5545667"/>
          </a:xfrm>
        </p:spPr>
        <p:txBody>
          <a:bodyPr anchor="ctr">
            <a:normAutofit/>
          </a:bodyPr>
          <a:lstStyle/>
          <a:p>
            <a:r>
              <a:rPr lang="en-US" b="1" dirty="0">
                <a:solidFill>
                  <a:srgbClr val="FFFFFF"/>
                </a:solidFill>
              </a:rPr>
              <a:t>Medicaid eligibility is generally based on financial eligibility as determined by state plan rules and the FPL</a:t>
            </a:r>
          </a:p>
          <a:p>
            <a:endParaRPr lang="en-US" b="1" dirty="0">
              <a:solidFill>
                <a:srgbClr val="FFFFFF"/>
              </a:solidFill>
            </a:endParaRPr>
          </a:p>
          <a:p>
            <a:r>
              <a:rPr lang="en-US" b="1" dirty="0">
                <a:solidFill>
                  <a:srgbClr val="FFFFFF"/>
                </a:solidFill>
              </a:rPr>
              <a:t>1915(c) Waivers are Medicaid’s programs for HCBS and are managed by each state</a:t>
            </a:r>
          </a:p>
          <a:p>
            <a:pPr lvl="1"/>
            <a:endParaRPr lang="en-US" dirty="0">
              <a:solidFill>
                <a:srgbClr val="FFFFFF"/>
              </a:solidFill>
            </a:endParaRPr>
          </a:p>
          <a:p>
            <a:r>
              <a:rPr lang="en-US" b="1" dirty="0">
                <a:solidFill>
                  <a:srgbClr val="FFFFFF"/>
                </a:solidFill>
              </a:rPr>
              <a:t> Funds are paid to individual providers based on the services provided</a:t>
            </a:r>
          </a:p>
          <a:p>
            <a:pPr marL="0" indent="0">
              <a:buNone/>
            </a:pPr>
            <a:endParaRPr lang="en-US" b="1" dirty="0">
              <a:solidFill>
                <a:srgbClr val="FFFFFF"/>
              </a:solidFill>
            </a:endParaRPr>
          </a:p>
          <a:p>
            <a:r>
              <a:rPr lang="en-US" b="1" dirty="0">
                <a:solidFill>
                  <a:srgbClr val="FFFFFF"/>
                </a:solidFill>
              </a:rPr>
              <a:t>Each state may have specific provider requirements</a:t>
            </a:r>
          </a:p>
          <a:p>
            <a:pPr marL="457200" lvl="1" indent="0">
              <a:buNone/>
            </a:pPr>
            <a:endParaRPr lang="en-US" dirty="0">
              <a:solidFill>
                <a:srgbClr val="FFFFFF"/>
              </a:solidFill>
            </a:endParaRPr>
          </a:p>
        </p:txBody>
      </p:sp>
    </p:spTree>
    <p:extLst>
      <p:ext uri="{BB962C8B-B14F-4D97-AF65-F5344CB8AC3E}">
        <p14:creationId xmlns:p14="http://schemas.microsoft.com/office/powerpoint/2010/main" val="42205590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3BF3-04F7-4635-8E35-4B469D3CD95C}"/>
              </a:ext>
            </a:extLst>
          </p:cNvPr>
          <p:cNvSpPr>
            <a:spLocks noGrp="1"/>
          </p:cNvSpPr>
          <p:nvPr>
            <p:ph type="title"/>
          </p:nvPr>
        </p:nvSpPr>
        <p:spPr>
          <a:xfrm>
            <a:off x="758823" y="-666557"/>
            <a:ext cx="8596667" cy="566738"/>
          </a:xfrm>
        </p:spPr>
        <p:txBody>
          <a:bodyPr vert="horz" lIns="91440" tIns="45720" rIns="91440" bIns="45720" rtlCol="0" anchor="t">
            <a:normAutofit/>
          </a:bodyPr>
          <a:lstStyle/>
          <a:p>
            <a:r>
              <a:rPr lang="en-US" dirty="0">
                <a:solidFill>
                  <a:schemeClr val="bg2"/>
                </a:solidFill>
              </a:rPr>
              <a:t>{Hidden}</a:t>
            </a:r>
          </a:p>
        </p:txBody>
      </p:sp>
      <p:pic>
        <p:nvPicPr>
          <p:cNvPr id="6" name="Picture Placeholder 5" descr="A bologna sandwich. ">
            <a:extLst>
              <a:ext uri="{FF2B5EF4-FFF2-40B4-BE49-F238E27FC236}">
                <a16:creationId xmlns:a16="http://schemas.microsoft.com/office/drawing/2014/main" id="{86C2A1B9-863A-4BCA-AC31-8281F988401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067" b="7067"/>
          <a:stretch>
            <a:fillRect/>
          </a:stretch>
        </p:blipFill>
        <p:spPr>
          <a:xfrm>
            <a:off x="677333" y="609600"/>
            <a:ext cx="5375063" cy="2404533"/>
          </a:xfrm>
        </p:spPr>
      </p:pic>
      <p:sp>
        <p:nvSpPr>
          <p:cNvPr id="4" name="Text Placeholder 3">
            <a:extLst>
              <a:ext uri="{FF2B5EF4-FFF2-40B4-BE49-F238E27FC236}">
                <a16:creationId xmlns:a16="http://schemas.microsoft.com/office/drawing/2014/main" id="{DC5C91A6-37C9-45C3-A0C1-8026EB1EE2C7}"/>
              </a:ext>
            </a:extLst>
          </p:cNvPr>
          <p:cNvSpPr>
            <a:spLocks noGrp="1"/>
          </p:cNvSpPr>
          <p:nvPr>
            <p:ph type="body" sz="half" idx="2"/>
          </p:nvPr>
        </p:nvSpPr>
        <p:spPr>
          <a:xfrm>
            <a:off x="677335" y="3843868"/>
            <a:ext cx="5375062" cy="2197494"/>
          </a:xfrm>
        </p:spPr>
        <p:txBody>
          <a:bodyPr>
            <a:normAutofit/>
          </a:bodyPr>
          <a:lstStyle/>
          <a:p>
            <a:r>
              <a:rPr lang="en-US" sz="2800" dirty="0"/>
              <a:t>Waiver Services Are The “Extra” That Helps Elders and Disabled Adults Stay as Independent as Possible.</a:t>
            </a:r>
          </a:p>
          <a:p>
            <a:endParaRPr lang="en-US" sz="2800" dirty="0"/>
          </a:p>
        </p:txBody>
      </p:sp>
      <p:pic>
        <p:nvPicPr>
          <p:cNvPr id="8" name="Picture 7" descr=" A bologna sandwich cut in half. ">
            <a:extLst>
              <a:ext uri="{FF2B5EF4-FFF2-40B4-BE49-F238E27FC236}">
                <a16:creationId xmlns:a16="http://schemas.microsoft.com/office/drawing/2014/main" id="{67CEB441-64C4-49B4-8998-9B01E9815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691" y="2426008"/>
            <a:ext cx="4679598" cy="3222504"/>
          </a:xfrm>
          <a:prstGeom prst="rect">
            <a:avLst/>
          </a:prstGeom>
        </p:spPr>
      </p:pic>
    </p:spTree>
    <p:extLst>
      <p:ext uri="{BB962C8B-B14F-4D97-AF65-F5344CB8AC3E}">
        <p14:creationId xmlns:p14="http://schemas.microsoft.com/office/powerpoint/2010/main" val="392457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6ADC-9010-4662-90EB-00D54E5BF9E6}"/>
              </a:ext>
            </a:extLst>
          </p:cNvPr>
          <p:cNvSpPr>
            <a:spLocks noGrp="1"/>
          </p:cNvSpPr>
          <p:nvPr>
            <p:ph type="title"/>
          </p:nvPr>
        </p:nvSpPr>
        <p:spPr>
          <a:xfrm>
            <a:off x="3502214" y="609600"/>
            <a:ext cx="5771788" cy="1320800"/>
          </a:xfrm>
        </p:spPr>
        <p:txBody>
          <a:bodyPr>
            <a:normAutofit/>
          </a:bodyPr>
          <a:lstStyle/>
          <a:p>
            <a:pPr>
              <a:lnSpc>
                <a:spcPct val="90000"/>
              </a:lnSpc>
            </a:pPr>
            <a:r>
              <a:rPr lang="en-US" sz="2300" dirty="0"/>
              <a:t>Tribal Reimbursement for Long Term Care-</a:t>
            </a:r>
            <a:br>
              <a:rPr lang="en-US" sz="2300" dirty="0"/>
            </a:br>
            <a:r>
              <a:rPr lang="en-US" sz="2300" dirty="0"/>
              <a:t>Billing Medicaid and Keeping Title VI Funds</a:t>
            </a:r>
          </a:p>
        </p:txBody>
      </p:sp>
      <p:pic>
        <p:nvPicPr>
          <p:cNvPr id="6" name="Picture 5" descr="A screenshot of a cell phone&#10;&#10;Description generated with very high confidence">
            <a:extLst>
              <a:ext uri="{FF2B5EF4-FFF2-40B4-BE49-F238E27FC236}">
                <a16:creationId xmlns:a16="http://schemas.microsoft.com/office/drawing/2014/main" id="{93E29814-2E40-42A2-B1E2-8E12A2D38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676455"/>
            <a:ext cx="2596281" cy="1524096"/>
          </a:xfrm>
          <a:prstGeom prst="rect">
            <a:avLst/>
          </a:prstGeom>
        </p:spPr>
      </p:pic>
      <p:pic>
        <p:nvPicPr>
          <p:cNvPr id="5" name="Picture 4" descr="Example of medicare card health insurance. ">
            <a:extLst>
              <a:ext uri="{FF2B5EF4-FFF2-40B4-BE49-F238E27FC236}">
                <a16:creationId xmlns:a16="http://schemas.microsoft.com/office/drawing/2014/main" id="{AF53B954-85F8-46C5-B223-A7A49BCA3BF2}"/>
              </a:ext>
            </a:extLst>
          </p:cNvPr>
          <p:cNvPicPr>
            <a:picLocks noChangeAspect="1"/>
          </p:cNvPicPr>
          <p:nvPr/>
        </p:nvPicPr>
        <p:blipFill>
          <a:blip r:embed="rId3" cstate="print"/>
          <a:stretch>
            <a:fillRect/>
          </a:stretch>
        </p:blipFill>
        <p:spPr>
          <a:xfrm>
            <a:off x="634234" y="2599526"/>
            <a:ext cx="2448630" cy="1658947"/>
          </a:xfrm>
          <a:prstGeom prst="rect">
            <a:avLst/>
          </a:prstGeom>
        </p:spPr>
      </p:pic>
      <p:pic>
        <p:nvPicPr>
          <p:cNvPr id="8" name="Picture 7" descr="Indian Health Service logo. ">
            <a:extLst>
              <a:ext uri="{FF2B5EF4-FFF2-40B4-BE49-F238E27FC236}">
                <a16:creationId xmlns:a16="http://schemas.microsoft.com/office/drawing/2014/main" id="{8B7BA4A8-4F81-4F59-86B9-2E4102F167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7333" y="5166887"/>
            <a:ext cx="2596281" cy="1014658"/>
          </a:xfrm>
          <a:prstGeom prst="rect">
            <a:avLst/>
          </a:prstGeom>
        </p:spPr>
      </p:pic>
      <p:sp>
        <p:nvSpPr>
          <p:cNvPr id="3" name="Content Placeholder 2">
            <a:extLst>
              <a:ext uri="{FF2B5EF4-FFF2-40B4-BE49-F238E27FC236}">
                <a16:creationId xmlns:a16="http://schemas.microsoft.com/office/drawing/2014/main" id="{854C4A96-1CC6-4753-AB32-6F67E8E553B5}"/>
              </a:ext>
            </a:extLst>
          </p:cNvPr>
          <p:cNvSpPr>
            <a:spLocks noGrp="1"/>
          </p:cNvSpPr>
          <p:nvPr>
            <p:ph idx="1"/>
          </p:nvPr>
        </p:nvSpPr>
        <p:spPr>
          <a:xfrm>
            <a:off x="3502214" y="2160589"/>
            <a:ext cx="5771787" cy="3880773"/>
          </a:xfrm>
        </p:spPr>
        <p:txBody>
          <a:bodyPr>
            <a:normAutofit fontScale="70000" lnSpcReduction="20000"/>
          </a:bodyPr>
          <a:lstStyle/>
          <a:p>
            <a:r>
              <a:rPr lang="en-US" sz="1700" b="1" dirty="0"/>
              <a:t>Medicaid Pays for Long Term Care Services</a:t>
            </a:r>
          </a:p>
          <a:p>
            <a:pPr lvl="1"/>
            <a:r>
              <a:rPr lang="en-US" sz="1700" dirty="0"/>
              <a:t>When the person receiving them is enrolled in Medicaid and a Medicaid Waiver program</a:t>
            </a:r>
          </a:p>
          <a:p>
            <a:pPr lvl="1"/>
            <a:r>
              <a:rPr lang="en-US" sz="1700" dirty="0"/>
              <a:t>When the service is allowed under the state Waiver or Medicaid Card</a:t>
            </a:r>
          </a:p>
          <a:p>
            <a:pPr lvl="1"/>
            <a:r>
              <a:rPr lang="en-US" sz="1700" dirty="0"/>
              <a:t>When the Tribe bills to Medicaid with the right service codes</a:t>
            </a:r>
          </a:p>
          <a:p>
            <a:r>
              <a:rPr lang="en-US" sz="1700" b="1" dirty="0"/>
              <a:t>You can still bill Medicaid AND keep Title IV funds</a:t>
            </a:r>
          </a:p>
          <a:p>
            <a:pPr lvl="1"/>
            <a:r>
              <a:rPr lang="en-US" sz="1700" dirty="0"/>
              <a:t>Title VI services that are part of your state’s Card and/or HCBS Waiver plan can be billed for reimbursement</a:t>
            </a:r>
          </a:p>
          <a:p>
            <a:pPr lvl="1"/>
            <a:r>
              <a:rPr lang="en-US" sz="1700" dirty="0"/>
              <a:t>Some services may also be billable to </a:t>
            </a:r>
            <a:r>
              <a:rPr lang="en-US" sz="1700" u="sng" dirty="0"/>
              <a:t>Medicare</a:t>
            </a:r>
            <a:r>
              <a:rPr lang="en-US" sz="1700" dirty="0"/>
              <a:t> as well</a:t>
            </a:r>
          </a:p>
          <a:p>
            <a:pPr marL="0" indent="0">
              <a:buNone/>
            </a:pPr>
            <a:endParaRPr lang="en-US" sz="1700" dirty="0"/>
          </a:p>
          <a:p>
            <a:pPr marL="0" indent="0" algn="ctr">
              <a:buNone/>
            </a:pPr>
            <a:r>
              <a:rPr lang="en-US" sz="2800" b="1" dirty="0"/>
              <a:t>Use all Federal and State monies as it impacts the overall funding to Tribes nationwide.</a:t>
            </a:r>
          </a:p>
          <a:p>
            <a:pPr marL="0" indent="0" algn="ctr">
              <a:buNone/>
            </a:pPr>
            <a:r>
              <a:rPr lang="en-US" sz="4600" b="1" dirty="0"/>
              <a:t>Use Tribal funds LAST!</a:t>
            </a:r>
          </a:p>
          <a:p>
            <a:pPr marL="0" indent="0">
              <a:buNone/>
            </a:pPr>
            <a:endParaRPr lang="en-US" sz="1700" dirty="0"/>
          </a:p>
          <a:p>
            <a:endParaRPr lang="en-US" sz="1700" dirty="0"/>
          </a:p>
        </p:txBody>
      </p:sp>
    </p:spTree>
    <p:extLst>
      <p:ext uri="{BB962C8B-B14F-4D97-AF65-F5344CB8AC3E}">
        <p14:creationId xmlns:p14="http://schemas.microsoft.com/office/powerpoint/2010/main" val="220436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648B-D824-4478-91A7-72E366BF1F41}"/>
              </a:ext>
            </a:extLst>
          </p:cNvPr>
          <p:cNvSpPr>
            <a:spLocks noGrp="1"/>
          </p:cNvSpPr>
          <p:nvPr>
            <p:ph type="title"/>
          </p:nvPr>
        </p:nvSpPr>
        <p:spPr>
          <a:xfrm>
            <a:off x="544812" y="357809"/>
            <a:ext cx="8596668" cy="1320800"/>
          </a:xfrm>
        </p:spPr>
        <p:txBody>
          <a:bodyPr/>
          <a:lstStyle/>
          <a:p>
            <a:r>
              <a:rPr lang="en-US" dirty="0"/>
              <a:t>Eligible Services – Title VI</a:t>
            </a:r>
          </a:p>
        </p:txBody>
      </p:sp>
      <p:graphicFrame>
        <p:nvGraphicFramePr>
          <p:cNvPr id="4" name="Content Placeholder 3">
            <a:extLst>
              <a:ext uri="{FF2B5EF4-FFF2-40B4-BE49-F238E27FC236}">
                <a16:creationId xmlns:a16="http://schemas.microsoft.com/office/drawing/2014/main" id="{2118A2F4-2434-4ECF-9228-0A083E22515C}"/>
              </a:ext>
            </a:extLst>
          </p:cNvPr>
          <p:cNvGraphicFramePr>
            <a:graphicFrameLocks noGrp="1"/>
          </p:cNvGraphicFramePr>
          <p:nvPr>
            <p:ph idx="1"/>
            <p:extLst>
              <p:ext uri="{D42A27DB-BD31-4B8C-83A1-F6EECF244321}">
                <p14:modId xmlns:p14="http://schemas.microsoft.com/office/powerpoint/2010/main" val="788492058"/>
              </p:ext>
            </p:extLst>
          </p:nvPr>
        </p:nvGraphicFramePr>
        <p:xfrm>
          <a:off x="696476" y="1242146"/>
          <a:ext cx="4903501" cy="5038693"/>
        </p:xfrm>
        <a:graphic>
          <a:graphicData uri="http://schemas.openxmlformats.org/drawingml/2006/table">
            <a:tbl>
              <a:tblPr firstRow="1" firstCol="1" bandRow="1">
                <a:tableStyleId>{5C22544A-7EE6-4342-B048-85BDC9FD1C3A}</a:tableStyleId>
              </a:tblPr>
              <a:tblGrid>
                <a:gridCol w="4903501">
                  <a:extLst>
                    <a:ext uri="{9D8B030D-6E8A-4147-A177-3AD203B41FA5}">
                      <a16:colId xmlns:a16="http://schemas.microsoft.com/office/drawing/2014/main" val="171777396"/>
                    </a:ext>
                  </a:extLst>
                </a:gridCol>
              </a:tblGrid>
              <a:tr h="785130">
                <a:tc>
                  <a:txBody>
                    <a:bodyPr/>
                    <a:lstStyle/>
                    <a:p>
                      <a:pPr marL="0" marR="0">
                        <a:lnSpc>
                          <a:spcPct val="107000"/>
                        </a:lnSpc>
                        <a:spcBef>
                          <a:spcPts val="0"/>
                        </a:spcBef>
                        <a:spcAft>
                          <a:spcPts val="0"/>
                        </a:spcAft>
                      </a:pPr>
                      <a:r>
                        <a:rPr lang="en-US" sz="1800" dirty="0">
                          <a:effectLst/>
                        </a:rPr>
                        <a:t>Home Delivered Meals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236677360"/>
                  </a:ext>
                </a:extLst>
              </a:tr>
              <a:tr h="425638">
                <a:tc>
                  <a:txBody>
                    <a:bodyPr/>
                    <a:lstStyle/>
                    <a:p>
                      <a:pPr marL="0" marR="0">
                        <a:lnSpc>
                          <a:spcPct val="107000"/>
                        </a:lnSpc>
                        <a:spcBef>
                          <a:spcPts val="0"/>
                        </a:spcBef>
                        <a:spcAft>
                          <a:spcPts val="0"/>
                        </a:spcAft>
                      </a:pPr>
                      <a:r>
                        <a:rPr lang="en-US" sz="1800" dirty="0">
                          <a:effectLst/>
                        </a:rPr>
                        <a:t>Nutrition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419245263"/>
                  </a:ext>
                </a:extLst>
              </a:tr>
              <a:tr h="644990">
                <a:tc>
                  <a:txBody>
                    <a:bodyPr/>
                    <a:lstStyle/>
                    <a:p>
                      <a:pPr marL="0" marR="0">
                        <a:lnSpc>
                          <a:spcPct val="107000"/>
                        </a:lnSpc>
                        <a:spcBef>
                          <a:spcPts val="0"/>
                        </a:spcBef>
                        <a:spcAft>
                          <a:spcPts val="0"/>
                        </a:spcAft>
                      </a:pPr>
                      <a:r>
                        <a:rPr lang="en-US" sz="1800" dirty="0">
                          <a:effectLst/>
                        </a:rPr>
                        <a:t>Nutrition Counseling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3888753818"/>
                  </a:ext>
                </a:extLst>
              </a:tr>
              <a:tr h="322495">
                <a:tc>
                  <a:txBody>
                    <a:bodyPr/>
                    <a:lstStyle/>
                    <a:p>
                      <a:pPr marL="0" marR="0">
                        <a:lnSpc>
                          <a:spcPct val="107000"/>
                        </a:lnSpc>
                        <a:spcBef>
                          <a:spcPts val="0"/>
                        </a:spcBef>
                        <a:spcAft>
                          <a:spcPts val="0"/>
                        </a:spcAft>
                      </a:pPr>
                      <a:r>
                        <a:rPr lang="en-US" sz="1800">
                          <a:effectLst/>
                        </a:rPr>
                        <a:t> Supportive Services Information/Referral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3961306382"/>
                  </a:ext>
                </a:extLst>
              </a:tr>
              <a:tr h="322495">
                <a:tc>
                  <a:txBody>
                    <a:bodyPr/>
                    <a:lstStyle/>
                    <a:p>
                      <a:pPr marL="0" marR="0">
                        <a:lnSpc>
                          <a:spcPct val="107000"/>
                        </a:lnSpc>
                        <a:spcBef>
                          <a:spcPts val="0"/>
                        </a:spcBef>
                        <a:spcAft>
                          <a:spcPts val="0"/>
                        </a:spcAft>
                      </a:pPr>
                      <a:r>
                        <a:rPr lang="en-US" sz="1800" dirty="0">
                          <a:effectLst/>
                        </a:rPr>
                        <a:t>Outreach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3399483988"/>
                  </a:ext>
                </a:extLst>
              </a:tr>
              <a:tr h="322495">
                <a:tc>
                  <a:txBody>
                    <a:bodyPr/>
                    <a:lstStyle/>
                    <a:p>
                      <a:pPr marL="0" marR="0">
                        <a:lnSpc>
                          <a:spcPct val="107000"/>
                        </a:lnSpc>
                        <a:spcBef>
                          <a:spcPts val="0"/>
                        </a:spcBef>
                        <a:spcAft>
                          <a:spcPts val="0"/>
                        </a:spcAft>
                      </a:pPr>
                      <a:r>
                        <a:rPr lang="en-US" sz="1800" dirty="0">
                          <a:effectLst/>
                        </a:rPr>
                        <a:t>Case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2885762272"/>
                  </a:ext>
                </a:extLst>
              </a:tr>
              <a:tr h="322495">
                <a:tc>
                  <a:txBody>
                    <a:bodyPr/>
                    <a:lstStyle/>
                    <a:p>
                      <a:pPr marL="0" marR="0">
                        <a:lnSpc>
                          <a:spcPct val="107000"/>
                        </a:lnSpc>
                        <a:spcBef>
                          <a:spcPts val="0"/>
                        </a:spcBef>
                        <a:spcAft>
                          <a:spcPts val="0"/>
                        </a:spcAft>
                      </a:pPr>
                      <a:r>
                        <a:rPr lang="en-US" sz="1800" dirty="0">
                          <a:effectLst/>
                        </a:rPr>
                        <a:t>Transportation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989907747"/>
                  </a:ext>
                </a:extLst>
              </a:tr>
              <a:tr h="322495">
                <a:tc>
                  <a:txBody>
                    <a:bodyPr/>
                    <a:lstStyle/>
                    <a:p>
                      <a:pPr marL="0" marR="0">
                        <a:lnSpc>
                          <a:spcPct val="107000"/>
                        </a:lnSpc>
                        <a:spcBef>
                          <a:spcPts val="0"/>
                        </a:spcBef>
                        <a:spcAft>
                          <a:spcPts val="0"/>
                        </a:spcAft>
                      </a:pPr>
                      <a:r>
                        <a:rPr lang="en-US" sz="1800" dirty="0">
                          <a:effectLst/>
                        </a:rPr>
                        <a:t>Legal Assistance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2245236989"/>
                  </a:ext>
                </a:extLst>
              </a:tr>
              <a:tr h="322495">
                <a:tc>
                  <a:txBody>
                    <a:bodyPr/>
                    <a:lstStyle/>
                    <a:p>
                      <a:pPr marL="0" marR="0">
                        <a:lnSpc>
                          <a:spcPct val="107000"/>
                        </a:lnSpc>
                        <a:spcBef>
                          <a:spcPts val="0"/>
                        </a:spcBef>
                        <a:spcAft>
                          <a:spcPts val="0"/>
                        </a:spcAft>
                      </a:pPr>
                      <a:r>
                        <a:rPr lang="en-US" sz="1800" dirty="0">
                          <a:effectLst/>
                        </a:rPr>
                        <a:t> Homemaker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183202017"/>
                  </a:ext>
                </a:extLst>
              </a:tr>
              <a:tr h="322495">
                <a:tc>
                  <a:txBody>
                    <a:bodyPr/>
                    <a:lstStyle/>
                    <a:p>
                      <a:pPr marL="0" marR="0">
                        <a:lnSpc>
                          <a:spcPct val="107000"/>
                        </a:lnSpc>
                        <a:spcBef>
                          <a:spcPts val="0"/>
                        </a:spcBef>
                        <a:spcAft>
                          <a:spcPts val="0"/>
                        </a:spcAft>
                      </a:pPr>
                      <a:r>
                        <a:rPr lang="en-US" sz="1800" dirty="0">
                          <a:effectLst/>
                        </a:rPr>
                        <a:t>Personal Care/Home Health Aid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2221600548"/>
                  </a:ext>
                </a:extLst>
              </a:tr>
              <a:tr h="322495">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Lending Closet</a:t>
                      </a:r>
                    </a:p>
                  </a:txBody>
                  <a:tcPr marL="18441" marR="18441" marT="0" marB="0" anchor="ctr"/>
                </a:tc>
                <a:extLst>
                  <a:ext uri="{0D108BD9-81ED-4DB2-BD59-A6C34878D82A}">
                    <a16:rowId xmlns:a16="http://schemas.microsoft.com/office/drawing/2014/main" val="690550563"/>
                  </a:ext>
                </a:extLst>
              </a:tr>
              <a:tr h="274394">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Caregiver Respite</a:t>
                      </a:r>
                    </a:p>
                  </a:txBody>
                  <a:tcPr marL="18441" marR="18441" marT="0" marB="0" anchor="ctr"/>
                </a:tc>
                <a:extLst>
                  <a:ext uri="{0D108BD9-81ED-4DB2-BD59-A6C34878D82A}">
                    <a16:rowId xmlns:a16="http://schemas.microsoft.com/office/drawing/2014/main" val="3999028188"/>
                  </a:ext>
                </a:extLst>
              </a:tr>
              <a:tr h="322495">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169479326"/>
                  </a:ext>
                </a:extLst>
              </a:tr>
            </a:tbl>
          </a:graphicData>
        </a:graphic>
      </p:graphicFrame>
      <p:graphicFrame>
        <p:nvGraphicFramePr>
          <p:cNvPr id="5" name="Table 4">
            <a:extLst>
              <a:ext uri="{FF2B5EF4-FFF2-40B4-BE49-F238E27FC236}">
                <a16:creationId xmlns:a16="http://schemas.microsoft.com/office/drawing/2014/main" id="{A01EB8AF-DA9D-4AF6-A334-6414E11B31FF}"/>
              </a:ext>
            </a:extLst>
          </p:cNvPr>
          <p:cNvGraphicFramePr>
            <a:graphicFrameLocks noGrp="1"/>
          </p:cNvGraphicFramePr>
          <p:nvPr>
            <p:extLst>
              <p:ext uri="{D42A27DB-BD31-4B8C-83A1-F6EECF244321}">
                <p14:modId xmlns:p14="http://schemas.microsoft.com/office/powerpoint/2010/main" val="1282570276"/>
              </p:ext>
            </p:extLst>
          </p:nvPr>
        </p:nvGraphicFramePr>
        <p:xfrm>
          <a:off x="5751640" y="1248229"/>
          <a:ext cx="4903501" cy="5032612"/>
        </p:xfrm>
        <a:graphic>
          <a:graphicData uri="http://schemas.openxmlformats.org/drawingml/2006/table">
            <a:tbl>
              <a:tblPr firstRow="1" firstCol="1" bandRow="1">
                <a:tableStyleId>{5C22544A-7EE6-4342-B048-85BDC9FD1C3A}</a:tableStyleId>
              </a:tblPr>
              <a:tblGrid>
                <a:gridCol w="4903501">
                  <a:extLst>
                    <a:ext uri="{9D8B030D-6E8A-4147-A177-3AD203B41FA5}">
                      <a16:colId xmlns:a16="http://schemas.microsoft.com/office/drawing/2014/main" val="144980207"/>
                    </a:ext>
                  </a:extLst>
                </a:gridCol>
              </a:tblGrid>
              <a:tr h="367340">
                <a:tc>
                  <a:txBody>
                    <a:bodyPr/>
                    <a:lstStyle/>
                    <a:p>
                      <a:pPr marL="0" marR="0">
                        <a:lnSpc>
                          <a:spcPct val="107000"/>
                        </a:lnSpc>
                        <a:spcBef>
                          <a:spcPts val="0"/>
                        </a:spcBef>
                        <a:spcAft>
                          <a:spcPts val="0"/>
                        </a:spcAft>
                      </a:pPr>
                      <a:r>
                        <a:rPr lang="en-US" sz="1800" dirty="0">
                          <a:effectLst/>
                        </a:rPr>
                        <a:t>Supportive Services - Chores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272692274"/>
                  </a:ext>
                </a:extLst>
              </a:tr>
              <a:tr h="367340">
                <a:tc>
                  <a:txBody>
                    <a:bodyPr/>
                    <a:lstStyle/>
                    <a:p>
                      <a:pPr marL="0" marR="0">
                        <a:lnSpc>
                          <a:spcPct val="107000"/>
                        </a:lnSpc>
                        <a:spcBef>
                          <a:spcPts val="0"/>
                        </a:spcBef>
                        <a:spcAft>
                          <a:spcPts val="0"/>
                        </a:spcAft>
                      </a:pPr>
                      <a:r>
                        <a:rPr lang="en-US" sz="1800" dirty="0">
                          <a:effectLst/>
                        </a:rPr>
                        <a:t>Visiting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303541465"/>
                  </a:ext>
                </a:extLst>
              </a:tr>
              <a:tr h="367340">
                <a:tc>
                  <a:txBody>
                    <a:bodyPr/>
                    <a:lstStyle/>
                    <a:p>
                      <a:pPr marL="0" marR="0">
                        <a:lnSpc>
                          <a:spcPct val="107000"/>
                        </a:lnSpc>
                        <a:spcBef>
                          <a:spcPts val="0"/>
                        </a:spcBef>
                        <a:spcAft>
                          <a:spcPts val="0"/>
                        </a:spcAft>
                      </a:pPr>
                      <a:r>
                        <a:rPr lang="en-US" sz="1800" dirty="0">
                          <a:effectLst/>
                        </a:rPr>
                        <a:t>Telephoning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326652913"/>
                  </a:ext>
                </a:extLst>
              </a:tr>
              <a:tr h="367340">
                <a:tc>
                  <a:txBody>
                    <a:bodyPr/>
                    <a:lstStyle/>
                    <a:p>
                      <a:pPr marL="0" marR="0">
                        <a:lnSpc>
                          <a:spcPct val="107000"/>
                        </a:lnSpc>
                        <a:spcBef>
                          <a:spcPts val="0"/>
                        </a:spcBef>
                        <a:spcAft>
                          <a:spcPts val="0"/>
                        </a:spcAft>
                      </a:pPr>
                      <a:r>
                        <a:rPr lang="en-US" sz="1800" dirty="0">
                          <a:effectLst/>
                        </a:rPr>
                        <a:t>Family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869793398"/>
                  </a:ext>
                </a:extLst>
              </a:tr>
              <a:tr h="367340">
                <a:tc>
                  <a:txBody>
                    <a:bodyPr/>
                    <a:lstStyle/>
                    <a:p>
                      <a:pPr marL="0" marR="0">
                        <a:lnSpc>
                          <a:spcPct val="107000"/>
                        </a:lnSpc>
                        <a:spcBef>
                          <a:spcPts val="0"/>
                        </a:spcBef>
                        <a:spcAft>
                          <a:spcPts val="0"/>
                        </a:spcAft>
                      </a:pPr>
                      <a:r>
                        <a:rPr lang="en-US" sz="1800" dirty="0">
                          <a:effectLst/>
                        </a:rPr>
                        <a:t>Ombudsman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256982868"/>
                  </a:ext>
                </a:extLst>
              </a:tr>
              <a:tr h="367340">
                <a:tc>
                  <a:txBody>
                    <a:bodyPr/>
                    <a:lstStyle/>
                    <a:p>
                      <a:pPr marL="0" marR="0">
                        <a:lnSpc>
                          <a:spcPct val="107000"/>
                        </a:lnSpc>
                        <a:spcBef>
                          <a:spcPts val="0"/>
                        </a:spcBef>
                        <a:spcAft>
                          <a:spcPts val="0"/>
                        </a:spcAft>
                      </a:pPr>
                      <a:r>
                        <a:rPr lang="en-US" sz="1800" dirty="0">
                          <a:effectLst/>
                        </a:rPr>
                        <a:t> Health Promotion and Wellness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584967595"/>
                  </a:ext>
                </a:extLst>
              </a:tr>
              <a:tr h="367340">
                <a:tc>
                  <a:txBody>
                    <a:bodyPr/>
                    <a:lstStyle/>
                    <a:p>
                      <a:pPr marL="0" marR="0">
                        <a:lnSpc>
                          <a:spcPct val="107000"/>
                        </a:lnSpc>
                        <a:spcBef>
                          <a:spcPts val="0"/>
                        </a:spcBef>
                        <a:spcAft>
                          <a:spcPts val="0"/>
                        </a:spcAft>
                      </a:pPr>
                      <a:r>
                        <a:rPr lang="en-US" sz="1800" dirty="0">
                          <a:effectLst/>
                        </a:rPr>
                        <a:t> Information About Available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2124171129"/>
                  </a:ext>
                </a:extLst>
              </a:tr>
              <a:tr h="716322">
                <a:tc>
                  <a:txBody>
                    <a:bodyPr/>
                    <a:lstStyle/>
                    <a:p>
                      <a:pPr marL="0" marR="0">
                        <a:lnSpc>
                          <a:spcPct val="107000"/>
                        </a:lnSpc>
                        <a:spcBef>
                          <a:spcPts val="0"/>
                        </a:spcBef>
                        <a:spcAft>
                          <a:spcPts val="0"/>
                        </a:spcAft>
                      </a:pPr>
                      <a:r>
                        <a:rPr lang="en-US" sz="1800" dirty="0">
                          <a:effectLst/>
                        </a:rPr>
                        <a:t>Assistance Gaining Access to Available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4247715340"/>
                  </a:ext>
                </a:extLst>
              </a:tr>
              <a:tr h="348982">
                <a:tc>
                  <a:txBody>
                    <a:bodyPr/>
                    <a:lstStyle/>
                    <a:p>
                      <a:pPr marL="0" marR="0">
                        <a:lnSpc>
                          <a:spcPct val="107000"/>
                        </a:lnSpc>
                        <a:spcBef>
                          <a:spcPts val="0"/>
                        </a:spcBef>
                        <a:spcAft>
                          <a:spcPts val="0"/>
                        </a:spcAft>
                      </a:pPr>
                      <a:r>
                        <a:rPr lang="en-US" sz="1800" dirty="0">
                          <a:effectLst/>
                        </a:rPr>
                        <a:t>Individual Counseling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223033040"/>
                  </a:ext>
                </a:extLst>
              </a:tr>
              <a:tr h="348982">
                <a:tc>
                  <a:txBody>
                    <a:bodyPr/>
                    <a:lstStyle/>
                    <a:p>
                      <a:pPr marL="0" marR="0">
                        <a:lnSpc>
                          <a:spcPct val="107000"/>
                        </a:lnSpc>
                        <a:spcBef>
                          <a:spcPts val="0"/>
                        </a:spcBef>
                        <a:spcAft>
                          <a:spcPts val="0"/>
                        </a:spcAft>
                      </a:pPr>
                      <a:r>
                        <a:rPr lang="en-US" sz="1800" dirty="0">
                          <a:effectLst/>
                        </a:rPr>
                        <a:t>Support Groups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2269256725"/>
                  </a:ext>
                </a:extLst>
              </a:tr>
              <a:tr h="348982">
                <a:tc>
                  <a:txBody>
                    <a:bodyPr/>
                    <a:lstStyle/>
                    <a:p>
                      <a:pPr marL="0" marR="0">
                        <a:lnSpc>
                          <a:spcPct val="107000"/>
                        </a:lnSpc>
                        <a:spcBef>
                          <a:spcPts val="0"/>
                        </a:spcBef>
                        <a:spcAft>
                          <a:spcPts val="0"/>
                        </a:spcAft>
                      </a:pPr>
                      <a:r>
                        <a:rPr lang="en-US" sz="1800" dirty="0">
                          <a:effectLst/>
                        </a:rPr>
                        <a:t> Caregiver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084580306"/>
                  </a:ext>
                </a:extLst>
              </a:tr>
              <a:tr h="348982">
                <a:tc>
                  <a:txBody>
                    <a:bodyPr/>
                    <a:lstStyle/>
                    <a:p>
                      <a:pPr marL="0" marR="0">
                        <a:lnSpc>
                          <a:spcPct val="107000"/>
                        </a:lnSpc>
                        <a:spcBef>
                          <a:spcPts val="0"/>
                        </a:spcBef>
                        <a:spcAft>
                          <a:spcPts val="0"/>
                        </a:spcAft>
                      </a:pPr>
                      <a:r>
                        <a:rPr lang="en-US" sz="1800" dirty="0">
                          <a:effectLst/>
                        </a:rPr>
                        <a:t>Other Caregiver Support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115774217"/>
                  </a:ext>
                </a:extLst>
              </a:tr>
              <a:tr h="348982">
                <a:tc>
                  <a:txBody>
                    <a:bodyPr/>
                    <a:lstStyle/>
                    <a:p>
                      <a:pPr marL="0" marR="0">
                        <a:lnSpc>
                          <a:spcPct val="107000"/>
                        </a:lnSpc>
                        <a:spcBef>
                          <a:spcPts val="0"/>
                        </a:spcBef>
                        <a:spcAft>
                          <a:spcPts val="0"/>
                        </a:spcAft>
                      </a:pPr>
                      <a:r>
                        <a:rPr lang="en-US" sz="1800" dirty="0">
                          <a:effectLst/>
                        </a:rPr>
                        <a:t>Caregiver Respite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41" marR="18441" marT="0" marB="0" anchor="ctr"/>
                </a:tc>
                <a:extLst>
                  <a:ext uri="{0D108BD9-81ED-4DB2-BD59-A6C34878D82A}">
                    <a16:rowId xmlns:a16="http://schemas.microsoft.com/office/drawing/2014/main" val="3933063338"/>
                  </a:ext>
                </a:extLst>
              </a:tr>
            </a:tbl>
          </a:graphicData>
        </a:graphic>
      </p:graphicFrame>
    </p:spTree>
    <p:extLst>
      <p:ext uri="{BB962C8B-B14F-4D97-AF65-F5344CB8AC3E}">
        <p14:creationId xmlns:p14="http://schemas.microsoft.com/office/powerpoint/2010/main" val="206966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4BC2-90B0-4CB6-9D5C-231776CEE3B8}"/>
              </a:ext>
            </a:extLst>
          </p:cNvPr>
          <p:cNvSpPr>
            <a:spLocks noGrp="1"/>
          </p:cNvSpPr>
          <p:nvPr>
            <p:ph type="title"/>
          </p:nvPr>
        </p:nvSpPr>
        <p:spPr>
          <a:xfrm>
            <a:off x="452047" y="295965"/>
            <a:ext cx="10427988" cy="1320800"/>
          </a:xfrm>
        </p:spPr>
        <p:txBody>
          <a:bodyPr>
            <a:normAutofit/>
          </a:bodyPr>
          <a:lstStyle/>
          <a:p>
            <a:r>
              <a:rPr lang="en-US" sz="3200" dirty="0"/>
              <a:t>Waiver Service Examples</a:t>
            </a:r>
            <a:br>
              <a:rPr lang="en-US" sz="3200" dirty="0"/>
            </a:br>
            <a:r>
              <a:rPr lang="en-US" sz="3200" dirty="0"/>
              <a:t> (will be different in each state)</a:t>
            </a:r>
          </a:p>
        </p:txBody>
      </p:sp>
      <p:graphicFrame>
        <p:nvGraphicFramePr>
          <p:cNvPr id="5" name="Content Placeholder 4">
            <a:extLst>
              <a:ext uri="{FF2B5EF4-FFF2-40B4-BE49-F238E27FC236}">
                <a16:creationId xmlns:a16="http://schemas.microsoft.com/office/drawing/2014/main" id="{C7064E14-1812-4EDB-850C-9C4DFC30B809}"/>
              </a:ext>
            </a:extLst>
          </p:cNvPr>
          <p:cNvGraphicFramePr>
            <a:graphicFrameLocks noGrp="1"/>
          </p:cNvGraphicFramePr>
          <p:nvPr>
            <p:ph idx="1"/>
            <p:extLst>
              <p:ext uri="{D42A27DB-BD31-4B8C-83A1-F6EECF244321}">
                <p14:modId xmlns:p14="http://schemas.microsoft.com/office/powerpoint/2010/main" val="729576504"/>
              </p:ext>
            </p:extLst>
          </p:nvPr>
        </p:nvGraphicFramePr>
        <p:xfrm>
          <a:off x="677333" y="1616765"/>
          <a:ext cx="7618527" cy="4827012"/>
        </p:xfrm>
        <a:graphic>
          <a:graphicData uri="http://schemas.openxmlformats.org/drawingml/2006/table">
            <a:tbl>
              <a:tblPr firstRow="1" firstCol="1" bandRow="1">
                <a:tableStyleId>{5C22544A-7EE6-4342-B048-85BDC9FD1C3A}</a:tableStyleId>
              </a:tblPr>
              <a:tblGrid>
                <a:gridCol w="7618527">
                  <a:extLst>
                    <a:ext uri="{9D8B030D-6E8A-4147-A177-3AD203B41FA5}">
                      <a16:colId xmlns:a16="http://schemas.microsoft.com/office/drawing/2014/main" val="752124655"/>
                    </a:ext>
                  </a:extLst>
                </a:gridCol>
              </a:tblGrid>
              <a:tr h="6673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Emergency Response System (Lifeline) </a:t>
                      </a:r>
                    </a:p>
                    <a:p>
                      <a:pPr algn="ctr"/>
                      <a:endParaRPr lang="en-US" dirty="0"/>
                    </a:p>
                  </a:txBody>
                  <a:tcPr marL="68580" marR="68580" marT="0" marB="0">
                    <a:solidFill>
                      <a:schemeClr val="accent1">
                        <a:lumMod val="75000"/>
                      </a:schemeClr>
                    </a:solidFill>
                  </a:tcPr>
                </a:tc>
                <a:extLst>
                  <a:ext uri="{0D108BD9-81ED-4DB2-BD59-A6C34878D82A}">
                    <a16:rowId xmlns:a16="http://schemas.microsoft.com/office/drawing/2014/main" val="2654810485"/>
                  </a:ext>
                </a:extLst>
              </a:tr>
              <a:tr h="6673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Environmental Accessibility Modifications</a:t>
                      </a:r>
                    </a:p>
                    <a:p>
                      <a:pPr algn="ctr"/>
                      <a:endParaRPr lang="en-US" dirty="0"/>
                    </a:p>
                  </a:txBody>
                  <a:tcPr marL="68580" marR="68580" marT="0" marB="0">
                    <a:solidFill>
                      <a:schemeClr val="accent1">
                        <a:lumMod val="75000"/>
                      </a:schemeClr>
                    </a:solidFill>
                  </a:tcPr>
                </a:tc>
                <a:extLst>
                  <a:ext uri="{0D108BD9-81ED-4DB2-BD59-A6C34878D82A}">
                    <a16:rowId xmlns:a16="http://schemas.microsoft.com/office/drawing/2014/main" val="3576790814"/>
                  </a:ext>
                </a:extLst>
              </a:tr>
              <a:tr h="6673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Home Delivered Meals</a:t>
                      </a:r>
                    </a:p>
                    <a:p>
                      <a:pPr algn="ctr"/>
                      <a:endParaRPr lang="en-US" dirty="0"/>
                    </a:p>
                  </a:txBody>
                  <a:tcPr marL="68580" marR="68580" marT="0" marB="0">
                    <a:solidFill>
                      <a:schemeClr val="accent1">
                        <a:lumMod val="75000"/>
                      </a:schemeClr>
                    </a:solidFill>
                  </a:tcPr>
                </a:tc>
                <a:extLst>
                  <a:ext uri="{0D108BD9-81ED-4DB2-BD59-A6C34878D82A}">
                    <a16:rowId xmlns:a16="http://schemas.microsoft.com/office/drawing/2014/main" val="3257394069"/>
                  </a:ext>
                </a:extLst>
              </a:tr>
              <a:tr h="667342">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solidFill>
                            <a:schemeClr val="bg1"/>
                          </a:solidFill>
                          <a:effectLst/>
                        </a:rPr>
                        <a:t> Homemaker Services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2686617852"/>
                  </a:ext>
                </a:extLst>
              </a:tr>
              <a:tr h="667342">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solidFill>
                            <a:schemeClr val="bg1"/>
                          </a:solidFill>
                          <a:effectLst/>
                        </a:rPr>
                        <a:t> In-Home Nursing Services</a:t>
                      </a:r>
                    </a:p>
                    <a:p>
                      <a:pPr marL="0" marR="0" algn="ctr">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930999915"/>
                  </a:ext>
                </a:extLst>
              </a:tr>
              <a:tr h="667342">
                <a:tc>
                  <a:txBody>
                    <a:bodyPr/>
                    <a:lstStyle/>
                    <a:p>
                      <a:pPr marL="0" marR="0" algn="ctr">
                        <a:lnSpc>
                          <a:spcPct val="107000"/>
                        </a:lnSpc>
                        <a:spcBef>
                          <a:spcPts val="0"/>
                        </a:spcBef>
                        <a:spcAft>
                          <a:spcPts val="0"/>
                        </a:spcAft>
                      </a:pPr>
                      <a:r>
                        <a:rPr lang="en-US" sz="1800" dirty="0">
                          <a:solidFill>
                            <a:schemeClr val="bg1"/>
                          </a:solidFill>
                          <a:effectLst/>
                        </a:rPr>
                        <a:t> Incontinence Supplies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884588343"/>
                  </a:ext>
                </a:extLst>
              </a:tr>
              <a:tr h="667342">
                <a:tc>
                  <a:txBody>
                    <a:bodyPr/>
                    <a:lstStyle/>
                    <a:p>
                      <a:pPr marL="0" marR="0" algn="ctr">
                        <a:lnSpc>
                          <a:spcPct val="107000"/>
                        </a:lnSpc>
                        <a:spcBef>
                          <a:spcPts val="0"/>
                        </a:spcBef>
                        <a:spcAft>
                          <a:spcPts val="0"/>
                        </a:spcAft>
                      </a:pPr>
                      <a:r>
                        <a:rPr lang="en-US" sz="1800" dirty="0">
                          <a:solidFill>
                            <a:schemeClr val="bg1"/>
                          </a:solidFill>
                          <a:effectLst/>
                        </a:rPr>
                        <a:t> Respite Care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637851093"/>
                  </a:ext>
                </a:extLst>
              </a:tr>
            </a:tbl>
          </a:graphicData>
        </a:graphic>
      </p:graphicFrame>
    </p:spTree>
    <p:extLst>
      <p:ext uri="{BB962C8B-B14F-4D97-AF65-F5344CB8AC3E}">
        <p14:creationId xmlns:p14="http://schemas.microsoft.com/office/powerpoint/2010/main" val="156295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5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5" name="Straight Connector 5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Isosceles Triangle 6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descr="Stacks of money. ">
            <a:extLst>
              <a:ext uri="{FF2B5EF4-FFF2-40B4-BE49-F238E27FC236}">
                <a16:creationId xmlns:a16="http://schemas.microsoft.com/office/drawing/2014/main" id="{6F624D0E-C10B-46B2-A115-8243A51C3F1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361" r="14934"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6719CCC1-9E20-474E-B8A8-920EA2D23525}"/>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3800"/>
              <a:t>Is billing Medicaid worth it for</a:t>
            </a:r>
            <a:br>
              <a:rPr lang="en-US" sz="3800"/>
            </a:br>
            <a:r>
              <a:rPr lang="en-US" sz="3800"/>
              <a:t> Long Term Care?</a:t>
            </a:r>
          </a:p>
        </p:txBody>
      </p:sp>
      <p:sp>
        <p:nvSpPr>
          <p:cNvPr id="9" name="TextBox 8">
            <a:extLst>
              <a:ext uri="{FF2B5EF4-FFF2-40B4-BE49-F238E27FC236}">
                <a16:creationId xmlns:a16="http://schemas.microsoft.com/office/drawing/2014/main" id="{9B23A202-5A60-4143-B467-36BCADD11E44}"/>
              </a:ext>
            </a:extLst>
          </p:cNvPr>
          <p:cNvSpPr txBox="1"/>
          <p:nvPr/>
        </p:nvSpPr>
        <p:spPr>
          <a:xfrm>
            <a:off x="9665346" y="6657945"/>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wikipedia.org/wiki/File:Stacks_of_money.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254452640"/>
      </p:ext>
    </p:extLst>
  </p:cSld>
  <p:clrMapOvr>
    <a:masterClrMapping/>
  </p:clrMapOvr>
</p:sld>
</file>

<file path=ppt/theme/theme1.xml><?xml version="1.0" encoding="utf-8"?>
<a:theme xmlns:a="http://schemas.openxmlformats.org/drawingml/2006/main" name="Face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1228</Words>
  <Application>Microsoft Office PowerPoint</Application>
  <PresentationFormat>Widescreen</PresentationFormat>
  <Paragraphs>223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Title VI and Medicaid Waivers</vt:lpstr>
      <vt:lpstr>Background</vt:lpstr>
      <vt:lpstr>Older Americans Act: Title VI Services</vt:lpstr>
      <vt:lpstr>Medicaid and Waivers</vt:lpstr>
      <vt:lpstr>{Hidden}</vt:lpstr>
      <vt:lpstr>Tribal Reimbursement for Long Term Care- Billing Medicaid and Keeping Title VI Funds</vt:lpstr>
      <vt:lpstr>Eligible Services – Title VI</vt:lpstr>
      <vt:lpstr>Waiver Service Examples  (will be different in each state)</vt:lpstr>
      <vt:lpstr>Is billing Medicaid worth it for  Long Term Care?</vt:lpstr>
      <vt:lpstr>Examples of Medically Fragile Waiver Rates </vt:lpstr>
      <vt:lpstr>Home Delivered Meals: Minnesota Title VI and Medicaid 2017</vt:lpstr>
      <vt:lpstr>Case Example Dual Eligible  Part 1: Elder with Medicare and Medicaid</vt:lpstr>
      <vt:lpstr>Types of Medicare  Low-Income Eligibility</vt:lpstr>
      <vt:lpstr>Case Example Functionally Eligible Part 2: Elder who is over income for Medicaid</vt:lpstr>
      <vt:lpstr>Cost of Care: Case Example 1  Dually Eligible, No Cost Share  </vt:lpstr>
      <vt:lpstr>Cost of Care: Case Example 2  Functionally Eligible,  Member Cost Share  </vt:lpstr>
      <vt:lpstr>Median Monthly Cost of  Services for Washington State 2019 https://www.genworth.com/aging-and-you/finances/cost-of-care.html</vt:lpstr>
      <vt:lpstr>{Hidden}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VI and Medicaid Waivers</dc:title>
  <dc:creator>Elaina Seep</dc:creator>
  <cp:lastModifiedBy>Joaquin Phoenix</cp:lastModifiedBy>
  <cp:revision>17</cp:revision>
  <dcterms:created xsi:type="dcterms:W3CDTF">2019-03-18T03:17:54Z</dcterms:created>
  <dcterms:modified xsi:type="dcterms:W3CDTF">2020-03-07T19:52:41Z</dcterms:modified>
</cp:coreProperties>
</file>