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68" r:id="rId2"/>
    <p:sldId id="280" r:id="rId3"/>
    <p:sldId id="302" r:id="rId4"/>
    <p:sldId id="301" r:id="rId5"/>
    <p:sldId id="289" r:id="rId6"/>
    <p:sldId id="299" r:id="rId7"/>
    <p:sldId id="276" r:id="rId8"/>
    <p:sldId id="27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g, Erin (ACL)" initials="LE(" lastIdx="1" clrIdx="0">
    <p:extLst>
      <p:ext uri="{19B8F6BF-5375-455C-9EA6-DF929625EA0E}">
        <p15:presenceInfo xmlns:p15="http://schemas.microsoft.com/office/powerpoint/2012/main" userId="S::Erin.Long@acl.hhs.gov::6230d27e-dcae-449e-9138-59547bd854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01A"/>
    <a:srgbClr val="43671B"/>
    <a:srgbClr val="5A8B25"/>
    <a:srgbClr val="00A249"/>
    <a:srgbClr val="CC00FF"/>
    <a:srgbClr val="0000FF"/>
    <a:srgbClr val="FF3399"/>
    <a:srgbClr val="6DD6FB"/>
    <a:srgbClr val="9933FF"/>
    <a:srgbClr val="B8F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76" d="100"/>
          <a:sy n="76" d="100"/>
        </p:scale>
        <p:origin x="4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5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38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669ED-EC4C-489E-89AA-F0290FFEFE53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75307-3FB4-4741-80C6-A5449FDACE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5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A40ED2-5D9F-434F-B6AA-4966AD5F9D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AFC47C-BA9F-4889-824E-68D8EB255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2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3560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FC47C-BA9F-4889-824E-68D8EB255F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88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ADI- 23 three year grants since 2014 – gaps identified through NAPA AC work – live alones, IDD and Dementia and behavioral symptom management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FC47C-BA9F-4889-824E-68D8EB255F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0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FC47C-BA9F-4889-824E-68D8EB255F3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2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FC47C-BA9F-4889-824E-68D8EB255F3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5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ide Templates33.jpg"/>
          <p:cNvPicPr>
            <a:picLocks noChangeAspect="1"/>
          </p:cNvPicPr>
          <p:nvPr/>
        </p:nvPicPr>
        <p:blipFill>
          <a:blip r:embed="rId2" cstate="print"/>
          <a:srcRect t="1078" b="186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600" y="762000"/>
            <a:ext cx="7823200" cy="533400"/>
          </a:xfrm>
        </p:spPr>
        <p:txBody>
          <a:bodyPr>
            <a:normAutofit/>
          </a:bodyPr>
          <a:lstStyle>
            <a:lvl1pPr marL="0" indent="0" algn="l">
              <a:buNone/>
              <a:defRPr sz="2800" i="1"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Optional subtitle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165600" y="4648200"/>
            <a:ext cx="5283200" cy="457200"/>
          </a:xfrm>
        </p:spPr>
        <p:txBody>
          <a:bodyPr>
            <a:noAutofit/>
          </a:bodyPr>
          <a:lstStyle>
            <a:lvl1pPr>
              <a:buNone/>
              <a:defRPr sz="2000" i="1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165600" y="2743200"/>
            <a:ext cx="8026400" cy="533400"/>
          </a:xfrm>
        </p:spPr>
        <p:txBody>
          <a:bodyPr/>
          <a:lstStyle>
            <a:lvl1pPr>
              <a:buNone/>
              <a:defRPr b="1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Specific Title/Session Name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65600" y="3352800"/>
            <a:ext cx="8026400" cy="533400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165600" y="3886200"/>
            <a:ext cx="8026400" cy="533400"/>
          </a:xfrm>
        </p:spPr>
        <p:txBody>
          <a:bodyPr>
            <a:normAutofit/>
          </a:bodyPr>
          <a:lstStyle>
            <a:lvl1pPr>
              <a:buNone/>
              <a:defRPr sz="2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01600" y="0"/>
            <a:ext cx="10261600" cy="685800"/>
          </a:xfrm>
        </p:spPr>
        <p:txBody>
          <a:bodyPr>
            <a:normAutofit/>
          </a:bodyPr>
          <a:lstStyle>
            <a:lvl1pPr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Presentation/Conference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6172200"/>
            <a:ext cx="7924800" cy="304800"/>
          </a:xfrm>
        </p:spPr>
        <p:txBody>
          <a:bodyPr>
            <a:noAutofit/>
          </a:bodyPr>
          <a:lstStyle>
            <a:lvl1pPr>
              <a:buNone/>
              <a:defRPr sz="160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z="1600" dirty="0"/>
              <a:t>Optional tagline, disclaimer, contributors,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4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3434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3657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953000"/>
            <a:ext cx="7315200" cy="533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3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 Templates_Page_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31618"/>
            <a:ext cx="12192000" cy="7065818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</p:spPr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89717" y="3429000"/>
            <a:ext cx="73152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46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eby.000\Desktop\ACL\PowerPointTitleSlideConcepts_Noimage_Page_3.png"/>
          <p:cNvPicPr>
            <a:picLocks noChangeAspect="1" noChangeArrowheads="1"/>
          </p:cNvPicPr>
          <p:nvPr/>
        </p:nvPicPr>
        <p:blipFill>
          <a:blip r:embed="rId2" cstate="print"/>
          <a:srcRect l="1667" t="32353" r="43333" b="31274"/>
          <a:stretch>
            <a:fillRect/>
          </a:stretch>
        </p:blipFill>
        <p:spPr bwMode="auto">
          <a:xfrm rot="10800000">
            <a:off x="7181777" y="4937760"/>
            <a:ext cx="5010223" cy="1920240"/>
          </a:xfrm>
          <a:prstGeom prst="rect">
            <a:avLst/>
          </a:prstGeom>
          <a:noFill/>
        </p:spPr>
      </p:pic>
      <p:pic>
        <p:nvPicPr>
          <p:cNvPr id="5" name="Picture 2" descr="C:\Users\ceby.000\Desktop\ACL\PowerPointTitleSlideConcepts_Noimage_Page_3.png"/>
          <p:cNvPicPr>
            <a:picLocks noChangeAspect="1" noChangeArrowheads="1"/>
          </p:cNvPicPr>
          <p:nvPr/>
        </p:nvPicPr>
        <p:blipFill>
          <a:blip r:embed="rId2" cstate="print"/>
          <a:srcRect l="1667" t="32353" r="43333" b="31274"/>
          <a:stretch>
            <a:fillRect/>
          </a:stretch>
        </p:blipFill>
        <p:spPr bwMode="auto">
          <a:xfrm>
            <a:off x="2" y="0"/>
            <a:ext cx="5010223" cy="1920240"/>
          </a:xfrm>
          <a:prstGeom prst="rect">
            <a:avLst/>
          </a:prstGeom>
          <a:noFill/>
        </p:spPr>
      </p:pic>
      <p:pic>
        <p:nvPicPr>
          <p:cNvPr id="6" name="Picture 2" descr="C:\Users\ceby.000\Desktop\ACL\PowerPointTitleSlideConcepts_Noimage_Page_2.png"/>
          <p:cNvPicPr>
            <a:picLocks noChangeAspect="1" noChangeArrowheads="1"/>
          </p:cNvPicPr>
          <p:nvPr/>
        </p:nvPicPr>
        <p:blipFill>
          <a:blip r:embed="rId3" cstate="print"/>
          <a:srcRect l="68333" b="85980"/>
          <a:stretch>
            <a:fillRect/>
          </a:stretch>
        </p:blipFill>
        <p:spPr bwMode="auto">
          <a:xfrm>
            <a:off x="203200" y="6050280"/>
            <a:ext cx="2851053" cy="731520"/>
          </a:xfrm>
          <a:prstGeom prst="rect">
            <a:avLst/>
          </a:prstGeom>
          <a:noFill/>
        </p:spPr>
      </p:pic>
      <p:sp>
        <p:nvSpPr>
          <p:cNvPr id="1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828800" y="4191000"/>
            <a:ext cx="8534400" cy="457200"/>
          </a:xfrm>
        </p:spPr>
        <p:txBody>
          <a:bodyPr>
            <a:noAutofit/>
          </a:bodyPr>
          <a:lstStyle>
            <a:lvl1pPr algn="ctr">
              <a:buNone/>
              <a:defRPr sz="2000" i="1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1371600"/>
            <a:ext cx="10972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Presentation/Conference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2133600"/>
            <a:ext cx="10972800" cy="609600"/>
          </a:xfrm>
        </p:spPr>
        <p:txBody>
          <a:bodyPr/>
          <a:lstStyle>
            <a:lvl1pPr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or session name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3352800"/>
            <a:ext cx="10972800" cy="609600"/>
          </a:xfrm>
        </p:spPr>
        <p:txBody>
          <a:bodyPr/>
          <a:lstStyle>
            <a:lvl1pPr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" y="2743200"/>
            <a:ext cx="10972800" cy="609600"/>
          </a:xfrm>
        </p:spPr>
        <p:txBody>
          <a:bodyPr/>
          <a:lstStyle>
            <a:lvl1pPr algn="ctr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</p:spTree>
    <p:extLst>
      <p:ext uri="{BB962C8B-B14F-4D97-AF65-F5344CB8AC3E}">
        <p14:creationId xmlns:p14="http://schemas.microsoft.com/office/powerpoint/2010/main" val="80458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Option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lide Templates32.jpg"/>
          <p:cNvPicPr>
            <a:picLocks noChangeAspect="1"/>
          </p:cNvPicPr>
          <p:nvPr/>
        </p:nvPicPr>
        <p:blipFill>
          <a:blip r:embed="rId2" cstate="print"/>
          <a:srcRect b="294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0" y="4648200"/>
            <a:ext cx="6604000" cy="5334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03200" y="5257800"/>
            <a:ext cx="8331200" cy="457200"/>
          </a:xfrm>
        </p:spPr>
        <p:txBody>
          <a:bodyPr>
            <a:normAutofit/>
          </a:bodyPr>
          <a:lstStyle>
            <a:lvl1pPr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03200" y="5715000"/>
            <a:ext cx="6604000" cy="457200"/>
          </a:xfrm>
        </p:spPr>
        <p:txBody>
          <a:bodyPr>
            <a:normAutofit/>
          </a:bodyPr>
          <a:lstStyle>
            <a:lvl1pPr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03200" y="1524000"/>
            <a:ext cx="7721600" cy="685800"/>
          </a:xfrm>
        </p:spPr>
        <p:txBody>
          <a:bodyPr>
            <a:normAutofit/>
          </a:bodyPr>
          <a:lstStyle>
            <a:lvl1pPr>
              <a:buNone/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or Topic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" y="2209800"/>
            <a:ext cx="6604000" cy="533400"/>
          </a:xfrm>
        </p:spPr>
        <p:txBody>
          <a:bodyPr>
            <a:normAutofit/>
          </a:bodyPr>
          <a:lstStyle>
            <a:lvl1pPr>
              <a:buNone/>
              <a:defRPr sz="2800"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Optional sub-line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03200" y="6400800"/>
            <a:ext cx="11785600" cy="381000"/>
          </a:xfrm>
        </p:spPr>
        <p:txBody>
          <a:bodyPr>
            <a:normAutofit/>
          </a:bodyPr>
          <a:lstStyle>
            <a:lvl1pPr>
              <a:buNone/>
              <a:defRPr sz="1800" i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Optional tagline, disclaimer, contributors, etc.</a:t>
            </a:r>
          </a:p>
        </p:txBody>
      </p:sp>
    </p:spTree>
    <p:extLst>
      <p:ext uri="{BB962C8B-B14F-4D97-AF65-F5344CB8AC3E}">
        <p14:creationId xmlns:p14="http://schemas.microsoft.com/office/powerpoint/2010/main" val="36862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29126"/>
            <a:ext cx="10363200" cy="1057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2893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9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lumns (no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038600"/>
          </a:xfrm>
        </p:spPr>
        <p:txBody>
          <a:bodyPr/>
          <a:lstStyle>
            <a:lvl1pPr marL="228600" indent="-22860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38600"/>
          </a:xfrm>
        </p:spPr>
        <p:txBody>
          <a:bodyPr/>
          <a:lstStyle>
            <a:lvl1pPr marL="228600" indent="-22860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9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umns (w/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540125"/>
          </a:xfrm>
        </p:spPr>
        <p:txBody>
          <a:bodyPr/>
          <a:lstStyle>
            <a:lvl1pPr marL="228600" indent="-22860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540125"/>
          </a:xfrm>
        </p:spPr>
        <p:txBody>
          <a:bodyPr/>
          <a:lstStyle>
            <a:lvl1pPr marL="228600" indent="-22860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5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2411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1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ide Templates_Pag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17374"/>
            <a:ext cx="12192000" cy="1616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8150"/>
          </a:xfrm>
        </p:spPr>
        <p:txBody>
          <a:bodyPr/>
          <a:lstStyle>
            <a:lvl1pPr marL="228600" indent="-228600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37DEF097-12C5-4B49-A5CA-81AE433616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5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drc.acl.gov/details?search1=20210126080816#result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nts.gov/web/grants/search-grants.html?keywords=adpi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drc.acl.hhs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long@acl.hhs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90999" y="5791200"/>
            <a:ext cx="2456543" cy="457200"/>
          </a:xfrm>
        </p:spPr>
        <p:txBody>
          <a:bodyPr/>
          <a:lstStyle/>
          <a:p>
            <a:pPr algn="ctr"/>
            <a:r>
              <a:rPr lang="en-US" dirty="0"/>
              <a:t>April 20, 2022</a:t>
            </a:r>
          </a:p>
        </p:txBody>
      </p:sp>
      <p:sp>
        <p:nvSpPr>
          <p:cNvPr id="6" name="Text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90800" y="4648200"/>
            <a:ext cx="6019800" cy="1066800"/>
          </a:xfrm>
        </p:spPr>
        <p:txBody>
          <a:bodyPr>
            <a:normAutofit/>
          </a:bodyPr>
          <a:lstStyle/>
          <a:p>
            <a:r>
              <a:rPr lang="en-US" sz="2400" dirty="0"/>
              <a:t>Administration on Aging</a:t>
            </a:r>
          </a:p>
          <a:p>
            <a:r>
              <a:rPr lang="en-US" sz="2400" dirty="0"/>
              <a:t>Administration for Community Living</a:t>
            </a:r>
          </a:p>
        </p:txBody>
      </p:sp>
      <p:sp>
        <p:nvSpPr>
          <p:cNvPr id="5" name="Text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90800" y="4191000"/>
            <a:ext cx="6019800" cy="533400"/>
          </a:xfrm>
        </p:spPr>
        <p:txBody>
          <a:bodyPr>
            <a:normAutofit/>
          </a:bodyPr>
          <a:lstStyle/>
          <a:p>
            <a:r>
              <a:rPr lang="en-US" dirty="0"/>
              <a:t>Erin Long, MSW</a:t>
            </a:r>
          </a:p>
        </p:txBody>
      </p:sp>
      <p:sp>
        <p:nvSpPr>
          <p:cNvPr id="4" name="Tex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5172" y="2667000"/>
            <a:ext cx="8198615" cy="12192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Alzheimer’s Disease Programs Initiative (ADPI): Programs and Education in Indian Country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it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00278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10" y="684754"/>
            <a:ext cx="10434180" cy="507920"/>
          </a:xfrm>
        </p:spPr>
        <p:txBody>
          <a:bodyPr>
            <a:noAutofit/>
          </a:bodyPr>
          <a:lstStyle/>
          <a:p>
            <a:pPr algn="ctr"/>
            <a:br>
              <a:rPr lang="en-US" sz="3600" b="1" dirty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25000"/>
                  </a:schemeClr>
                </a:solidFill>
              </a:rPr>
              <a:t>Alzheimer’s Disease Programs Initiative</a:t>
            </a:r>
            <a:br>
              <a:rPr lang="en-US" sz="3600" b="1" dirty="0">
                <a:solidFill>
                  <a:schemeClr val="accent2">
                    <a:lumMod val="25000"/>
                  </a:schemeClr>
                </a:solidFill>
              </a:rPr>
            </a:br>
            <a:endParaRPr lang="en-US" sz="3600" b="1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75B574-B7F3-4527-B09D-813826988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5912"/>
            <a:ext cx="10972800" cy="421464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State, Community and Tribal Grants</a:t>
            </a:r>
          </a:p>
          <a:p>
            <a:pPr marL="463550" lvl="1" indent="-238125">
              <a:buClrTx/>
              <a:buFont typeface="Wingdings" panose="05000000000000000000" pitchFamily="2" charset="2"/>
              <a:buChar char="§"/>
            </a:pPr>
            <a:r>
              <a:rPr lang="en-US" sz="3100" dirty="0"/>
              <a:t>Expand dementia-capability of States, Communities and Tribes through a single program;</a:t>
            </a:r>
          </a:p>
          <a:p>
            <a:pPr marL="463550" lvl="1" indent="-238125">
              <a:buClrTx/>
              <a:buFont typeface="Wingdings" panose="05000000000000000000" pitchFamily="2" charset="2"/>
              <a:buChar char="§"/>
            </a:pPr>
            <a:r>
              <a:rPr lang="en-US" sz="3100" dirty="0"/>
              <a:t>Deliver dementia-specific evidence-based and evidence informed interventions to support people living with dementia and their caregivers;</a:t>
            </a:r>
          </a:p>
          <a:p>
            <a:pPr marL="463550" lvl="1" indent="-238125">
              <a:buClrTx/>
              <a:buFont typeface="Wingdings" panose="05000000000000000000" pitchFamily="2" charset="2"/>
              <a:buChar char="§"/>
            </a:pPr>
            <a:r>
              <a:rPr lang="en-US" sz="3100" dirty="0"/>
              <a:t>Improve and expand on person-centered care for individuals living with Alzheimer’s and dementia, </a:t>
            </a:r>
          </a:p>
          <a:p>
            <a:pPr marL="463550" lvl="1" indent="-238125">
              <a:buClrTx/>
              <a:buFont typeface="Wingdings" panose="05000000000000000000" pitchFamily="2" charset="2"/>
              <a:buChar char="§"/>
            </a:pPr>
            <a:r>
              <a:rPr lang="en-US" sz="3100" dirty="0"/>
              <a:t>Targeting supports to those with the greatest social and economic need; and</a:t>
            </a:r>
          </a:p>
          <a:p>
            <a:pPr marL="463550" lvl="1" indent="-238125">
              <a:buClrTx/>
              <a:buFont typeface="Wingdings" panose="05000000000000000000" pitchFamily="2" charset="2"/>
              <a:buChar char="§"/>
            </a:pPr>
            <a:r>
              <a:rPr lang="en-US" sz="3100" dirty="0"/>
              <a:t>Support paid and unpaid caregivers through provision of education, training and tools.</a:t>
            </a: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1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30D3D0-06EF-4C88-8AF4-FF932AA92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89687" y="1696641"/>
            <a:ext cx="5133315" cy="35611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74C31B-E7CE-4720-8737-1239FDFB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13418" y="1793082"/>
            <a:ext cx="50820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WHAT’S HAPPENING? (already and in-planning)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Community Awareness and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Trainings (Tribal Council Members, Title VI, First Responders,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Building Dementia Friendly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Evidence-Based/Evidence-Informed Interventions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Music and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Virtual Dementia Tour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SAVVY Caregiver in Indian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REACH into Indian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D9BC7-03D2-4FA9-B294-05A370C1F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2020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Absentee Shawnee Tribe of Oklahoma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Aleutian Pribilof Islands Association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Great Lakes Inter Tribal Council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Spirit Lake Tribe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2021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Inter Tribal Council of Arizona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dirty="0"/>
              <a:t>Wichita and Affiliated Tribes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6E45A-EDEE-4935-8715-0DE2F49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Tribal ADPI Grantees</a:t>
            </a:r>
          </a:p>
        </p:txBody>
      </p:sp>
    </p:spTree>
    <p:extLst>
      <p:ext uri="{BB962C8B-B14F-4D97-AF65-F5344CB8AC3E}">
        <p14:creationId xmlns:p14="http://schemas.microsoft.com/office/powerpoint/2010/main" val="363898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2DF7EC7B-5829-469C-BAAF-1026247B5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88" y="1605918"/>
            <a:ext cx="4973411" cy="3961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120728-445E-4C18-807D-95CC5B52E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61681" y="4038022"/>
            <a:ext cx="4175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INFORMED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800" b="1" dirty="0">
                <a:solidFill>
                  <a:srgbClr val="3F601A"/>
                </a:solidFill>
              </a:rPr>
              <a:t>DECISIONS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77383-4DF3-400D-A9C8-449ED8D28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5659" y="1950720"/>
            <a:ext cx="4175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43671B"/>
                </a:solidFill>
              </a:rPr>
              <a:t>DECISIONS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073F4-70C6-41B3-98F5-82F22E4C4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64733" y="356299"/>
            <a:ext cx="108915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CHOOSING SUPPORTS AND SERVICES FOR PEOPLE IN YOUR COMMUNITY LIVING WITH DEMENTIA AND THEIR CAREGIVERS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464A1-9B94-4646-9372-7529E4761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143000"/>
            <a:ext cx="109728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Choosing Supports and Services</a:t>
            </a:r>
          </a:p>
        </p:txBody>
      </p:sp>
    </p:spTree>
    <p:extLst>
      <p:ext uri="{BB962C8B-B14F-4D97-AF65-F5344CB8AC3E}">
        <p14:creationId xmlns:p14="http://schemas.microsoft.com/office/powerpoint/2010/main" val="113388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BB9ACDA-2926-4CB0-A756-8189BC011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386769" y="4432969"/>
            <a:ext cx="247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Is the intended service population likely to buy-in?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1F151-DCA0-4245-A1DD-2A471C699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19406" y="4394536"/>
            <a:ext cx="2257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erlin Sans FB" panose="020E0602020502020306" pitchFamily="34" charset="0"/>
              </a:rPr>
              <a:t>What has been tried in the past, what worked, what didn’t, why?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05040A-4076-407C-9F5D-C83091B76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10332" y="3666916"/>
            <a:ext cx="3584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How will services be delivered? In-person? Telephone? Computer?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9E4B05-F51B-49CB-9533-747C71EFD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215577" y="2447102"/>
            <a:ext cx="2194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Who do you want to target? Caregivers? People Living with Dementia? BOTH?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ACBE48-7BA6-4EF8-822A-4531F617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98956" y="1228399"/>
            <a:ext cx="3466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Will choices meet the needs of community in terms of cultural competence? Race, Ethnicity, Disability, even Rural vs Urban?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A4B819-F7BE-4CC0-825A-FCC995895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85241" y="3794371"/>
            <a:ext cx="1605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erlin Sans FB" panose="020E0602020502020306" pitchFamily="34" charset="0"/>
              </a:rPr>
              <a:t>What does the community want/need? </a:t>
            </a: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Berlin Sans FB" panose="020E0602020502020306" pitchFamily="34" charset="0"/>
              </a:rPr>
              <a:t>ASK THEM!!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8E801D-35C4-489A-A2CC-D952040C9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615696" y="1729616"/>
            <a:ext cx="3466853" cy="16312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Berlin Sans FB" panose="020E0602020502020306" pitchFamily="34" charset="0"/>
              </a:rPr>
              <a:t>Know your community!</a:t>
            </a:r>
          </a:p>
          <a:p>
            <a:pPr algn="ctr"/>
            <a:endParaRPr lang="en-US" sz="2000" dirty="0">
              <a:solidFill>
                <a:schemeClr val="tx2">
                  <a:lumMod val="75000"/>
                </a:schemeClr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Berlin Sans FB" panose="020E0602020502020306" pitchFamily="34" charset="0"/>
              </a:rPr>
              <a:t>Ask the right questions.</a:t>
            </a:r>
          </a:p>
          <a:p>
            <a:pPr algn="ctr"/>
            <a:endParaRPr lang="en-US" sz="2000" dirty="0">
              <a:solidFill>
                <a:schemeClr val="tx2">
                  <a:lumMod val="75000"/>
                </a:schemeClr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Berlin Sans FB" panose="020E0602020502020306" pitchFamily="34" charset="0"/>
              </a:rPr>
              <a:t>Think about now, the future?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21D6DE-6D6A-4FE4-B02E-4767FAC67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3670" y="5035859"/>
            <a:ext cx="3423002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Choosing an Evidence-Based or Evidence-Informed Intervention: Considerations to Inform Decision-Making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D50A47-A362-49C0-A0D6-85AF5884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384553" y="4273061"/>
            <a:ext cx="2816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erlin Sans FB" panose="020E0602020502020306" pitchFamily="34" charset="0"/>
              </a:rPr>
              <a:t>What is going on now in the community?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B70602-A1E4-44F7-A63D-45134511E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82318" y="3259986"/>
            <a:ext cx="2417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What does it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cost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: initial training, annual license, boosters, TA?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FA6254-20A8-4D37-90E0-651D79E53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48473" y="1316544"/>
            <a:ext cx="2165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What professional resources do you have to implement the chosen intervention?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647609-1213-4605-8D96-184823601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3212" y="3839641"/>
            <a:ext cx="2165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What needs to happen for work to be sustained?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283588-3402-4D53-8F5F-627AFC254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48471" y="2072233"/>
            <a:ext cx="2052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Who will implement? Your staff or will you train other orgs?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9BFE69-E067-4CFA-8711-C2E17697C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406" y="428044"/>
            <a:ext cx="11149374" cy="45849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Making Informed Decisions: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900" b="1" dirty="0">
                <a:solidFill>
                  <a:schemeClr val="accent4">
                    <a:lumMod val="75000"/>
                  </a:schemeClr>
                </a:solidFill>
              </a:rPr>
              <a:t>Choosing the intervention that is right for your community</a:t>
            </a:r>
          </a:p>
        </p:txBody>
      </p:sp>
    </p:spTree>
    <p:extLst>
      <p:ext uri="{BB962C8B-B14F-4D97-AF65-F5344CB8AC3E}">
        <p14:creationId xmlns:p14="http://schemas.microsoft.com/office/powerpoint/2010/main" val="339191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2BFC-2634-488C-A12B-EE2C6ABBF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330200"/>
            <a:ext cx="10972800" cy="5527392"/>
          </a:xfrm>
        </p:spPr>
        <p:txBody>
          <a:bodyPr>
            <a:normAutofit fontScale="92500" lnSpcReduction="20000"/>
          </a:bodyPr>
          <a:lstStyle/>
          <a:p>
            <a:pPr marL="0" marR="194310" lvl="0" indent="0" algn="ctr" eaLnBrk="0" hangingPunct="0">
              <a:lnSpc>
                <a:spcPct val="102000"/>
              </a:lnSpc>
              <a:spcBef>
                <a:spcPts val="0"/>
              </a:spcBef>
              <a:buClr>
                <a:srgbClr val="363636"/>
              </a:buClr>
              <a:buSzPts val="1100"/>
              <a:buNone/>
              <a:tabLst>
                <a:tab pos="522605" algn="l"/>
              </a:tabLst>
            </a:pP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FUNDING OPPORTUNITY</a:t>
            </a:r>
          </a:p>
          <a:p>
            <a:pPr marL="0" indent="0" algn="ctr" eaLnBrk="0" hangingPunct="0">
              <a:buNone/>
            </a:pPr>
            <a:r>
              <a:rPr lang="en-US" dirty="0">
                <a:solidFill>
                  <a:schemeClr val="accent4"/>
                </a:solidFill>
              </a:rPr>
              <a:t>Alzheimer's Disease Programs Initiative - Grants to States and Communities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HHS-2022-ACL-AOA-ADPI-0059</a:t>
            </a:r>
            <a:endParaRPr lang="en-US" dirty="0"/>
          </a:p>
          <a:p>
            <a:pPr marL="0" indent="0" algn="ctr">
              <a:buNone/>
            </a:pPr>
            <a:endParaRPr lang="en-US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i="1" dirty="0">
                <a:solidFill>
                  <a:schemeClr val="accent1"/>
                </a:solidFill>
              </a:rPr>
              <a:t>APPLICATIONS DUE May, 24, 2022</a:t>
            </a:r>
          </a:p>
          <a:p>
            <a:pPr marL="1087438" indent="0" eaLnBrk="0" hangingPunct="0">
              <a:buNone/>
            </a:pPr>
            <a:endParaRPr lang="en-US" dirty="0"/>
          </a:p>
          <a:p>
            <a:pPr marL="1087438" indent="0" eaLnBrk="0" hangingPunct="0">
              <a:buNone/>
            </a:pPr>
            <a:r>
              <a:rPr lang="en-US" dirty="0"/>
              <a:t>Estimated Total Funding:		Approximately $23,606,415</a:t>
            </a:r>
          </a:p>
          <a:p>
            <a:pPr marL="1087438" indent="0" eaLnBrk="0" hangingPunct="0">
              <a:buNone/>
            </a:pPr>
            <a:r>
              <a:rPr lang="en-US" dirty="0"/>
              <a:t>Expected Number of Awards:	23-26</a:t>
            </a:r>
          </a:p>
          <a:p>
            <a:pPr marL="1087438" indent="0" eaLnBrk="0" hangingPunct="0">
              <a:buNone/>
            </a:pPr>
            <a:r>
              <a:rPr lang="en-US" dirty="0"/>
              <a:t>Award Ceiling:				$1,000,000 Per Project Period</a:t>
            </a:r>
          </a:p>
          <a:p>
            <a:pPr marL="1087438" indent="0" eaLnBrk="0" hangingPunct="0">
              <a:buNone/>
            </a:pPr>
            <a:r>
              <a:rPr lang="en-US" dirty="0"/>
              <a:t>Award Floor:				$400,000 Per Project Period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16DA37-1918-4A27-9A58-7E89A72D7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143000"/>
            <a:ext cx="109728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Funding Opportunity</a:t>
            </a:r>
          </a:p>
        </p:txBody>
      </p:sp>
    </p:spTree>
    <p:extLst>
      <p:ext uri="{BB962C8B-B14F-4D97-AF65-F5344CB8AC3E}">
        <p14:creationId xmlns:p14="http://schemas.microsoft.com/office/powerpoint/2010/main" val="46608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606" y="1207172"/>
            <a:ext cx="8792308" cy="1553226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>
                <a:solidFill>
                  <a:schemeClr val="tx1"/>
                </a:solidFill>
              </a:rPr>
              <a:t>National Alzheimer’s and Dementia Resource Center</a:t>
            </a:r>
            <a:br>
              <a:rPr lang="en-US" sz="2700" b="1" dirty="0">
                <a:solidFill>
                  <a:schemeClr val="tx1"/>
                </a:solidFill>
              </a:rPr>
            </a:br>
            <a:r>
              <a:rPr lang="en-US" sz="2700" b="1" dirty="0">
                <a:solidFill>
                  <a:schemeClr val="tx1"/>
                </a:solidFill>
              </a:rPr>
              <a:t> (NADRC)</a:t>
            </a:r>
            <a:br>
              <a:rPr lang="en-US" sz="2700" b="1" dirty="0">
                <a:solidFill>
                  <a:schemeClr val="tx1"/>
                </a:solidFill>
              </a:rPr>
            </a:br>
            <a:r>
              <a:rPr lang="en-US" sz="2700" b="1" dirty="0">
                <a:solidFill>
                  <a:schemeClr val="accent4"/>
                </a:solidFill>
                <a:hlinkClick r:id="rId3"/>
              </a:rPr>
              <a:t>www.nadrc.acl.hhs.gov</a:t>
            </a:r>
            <a:r>
              <a:rPr lang="en-US" sz="2700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550" y="2937055"/>
            <a:ext cx="10044752" cy="1707517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400" dirty="0"/>
              <a:t>Technical Assistance to present, past and future grantees and stakeholders;</a:t>
            </a:r>
          </a:p>
          <a:p>
            <a:pPr>
              <a:buClrTx/>
            </a:pPr>
            <a:r>
              <a:rPr lang="en-US" sz="2400" dirty="0"/>
              <a:t>Website makes issue briefs, toolkits, case studies, reports and grantee products, available to everyone;</a:t>
            </a:r>
          </a:p>
          <a:p>
            <a:pPr>
              <a:buClrTx/>
            </a:pPr>
            <a:r>
              <a:rPr lang="en-US" sz="2400" dirty="0"/>
              <a:t>Facilitation of annual webinar series.</a:t>
            </a:r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8816" y="1030514"/>
            <a:ext cx="11150221" cy="3765266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1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4848" y="341684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Erin Long, MSW</a:t>
            </a:r>
          </a:p>
          <a:p>
            <a:pPr algn="ctr"/>
            <a:r>
              <a:rPr lang="en-US" dirty="0"/>
              <a:t>Office of Supportive and Caregiver Services</a:t>
            </a:r>
          </a:p>
          <a:p>
            <a:pPr algn="ctr"/>
            <a:r>
              <a:rPr lang="en-US" dirty="0"/>
              <a:t>Administration on Aging/Administration for Community Living</a:t>
            </a:r>
          </a:p>
          <a:p>
            <a:pPr algn="ctr"/>
            <a:r>
              <a:rPr lang="en-US" dirty="0"/>
              <a:t>U.S. Department of Health and Human Services</a:t>
            </a:r>
          </a:p>
          <a:p>
            <a:pPr algn="ctr"/>
            <a:r>
              <a:rPr lang="en-US" dirty="0">
                <a:hlinkClick r:id="rId3"/>
              </a:rPr>
              <a:t>Erin.long@acl.hhs.gov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QUESTIONS???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06B0F0-14DD-4C00-BB63-FA8F6A0E4E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143000"/>
            <a:ext cx="109728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83098007"/>
      </p:ext>
    </p:extLst>
  </p:cSld>
  <p:clrMapOvr>
    <a:masterClrMapping/>
  </p:clrMapOvr>
</p:sld>
</file>

<file path=ppt/theme/theme1.xml><?xml version="1.0" encoding="utf-8"?>
<a:theme xmlns:a="http://schemas.openxmlformats.org/drawingml/2006/main" name="ACL Theme">
  <a:themeElements>
    <a:clrScheme name="ACL">
      <a:dk1>
        <a:sysClr val="windowText" lastClr="000000"/>
      </a:dk1>
      <a:lt1>
        <a:sysClr val="window" lastClr="FFFFFF"/>
      </a:lt1>
      <a:dk2>
        <a:srgbClr val="0A4F90"/>
      </a:dk2>
      <a:lt2>
        <a:srgbClr val="FAA21C"/>
      </a:lt2>
      <a:accent1>
        <a:srgbClr val="BF1E2E"/>
      </a:accent1>
      <a:accent2>
        <a:srgbClr val="E3F1FD"/>
      </a:accent2>
      <a:accent3>
        <a:srgbClr val="FAA21C"/>
      </a:accent3>
      <a:accent4>
        <a:srgbClr val="0A4F90"/>
      </a:accent4>
      <a:accent5>
        <a:srgbClr val="C0C0C0"/>
      </a:accent5>
      <a:accent6>
        <a:srgbClr val="777777"/>
      </a:accent6>
      <a:hlink>
        <a:srgbClr val="0033CC"/>
      </a:hlink>
      <a:folHlink>
        <a:srgbClr val="5F0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L Theme" id="{07BEDF2F-19CF-4CEF-A59F-87E291F15860}" vid="{80A6DD28-3D91-4D00-8C65-D083E54192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ACL Theme</Template>
  <TotalTime>15402</TotalTime>
  <Words>593</Words>
  <Application>Microsoft Office PowerPoint</Application>
  <PresentationFormat>Widescreen</PresentationFormat>
  <Paragraphs>85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Calibri</vt:lpstr>
      <vt:lpstr>Times New Roman</vt:lpstr>
      <vt:lpstr>Wingdings</vt:lpstr>
      <vt:lpstr>ACL Theme</vt:lpstr>
      <vt:lpstr>Page</vt:lpstr>
      <vt:lpstr> Alzheimer’s Disease Programs Initiative </vt:lpstr>
      <vt:lpstr>Existing Tribal ADPI Grantees</vt:lpstr>
      <vt:lpstr>Choosing Supports and Services</vt:lpstr>
      <vt:lpstr>Making Informed Decisions: Choosing the intervention that is right for your community</vt:lpstr>
      <vt:lpstr>Funding Opportunity</vt:lpstr>
      <vt:lpstr>National Alzheimer’s and Dementia Resource Center  (NADRC) www.nadrc.acl.hhs.gov </vt:lpstr>
      <vt:lpstr>Questions?</vt:lpstr>
    </vt:vector>
  </TitlesOfParts>
  <Company>RTI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with an ADI Grant</dc:title>
  <dc:creator>Hughes, Stephanie</dc:creator>
  <cp:lastModifiedBy>Laura Stevenson</cp:lastModifiedBy>
  <cp:revision>171</cp:revision>
  <cp:lastPrinted>2018-09-12T13:06:24Z</cp:lastPrinted>
  <dcterms:created xsi:type="dcterms:W3CDTF">2015-08-24T18:20:43Z</dcterms:created>
  <dcterms:modified xsi:type="dcterms:W3CDTF">2022-09-16T16:39:09Z</dcterms:modified>
</cp:coreProperties>
</file>