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53"/>
  </p:notesMasterIdLst>
  <p:sldIdLst>
    <p:sldId id="256" r:id="rId2"/>
    <p:sldId id="257" r:id="rId3"/>
    <p:sldId id="332" r:id="rId4"/>
    <p:sldId id="259" r:id="rId5"/>
    <p:sldId id="262" r:id="rId6"/>
    <p:sldId id="372" r:id="rId7"/>
    <p:sldId id="273" r:id="rId8"/>
    <p:sldId id="274" r:id="rId9"/>
    <p:sldId id="370" r:id="rId10"/>
    <p:sldId id="275" r:id="rId11"/>
    <p:sldId id="351" r:id="rId12"/>
    <p:sldId id="355" r:id="rId13"/>
    <p:sldId id="553" r:id="rId14"/>
    <p:sldId id="276" r:id="rId15"/>
    <p:sldId id="356" r:id="rId16"/>
    <p:sldId id="371" r:id="rId17"/>
    <p:sldId id="373" r:id="rId18"/>
    <p:sldId id="277" r:id="rId19"/>
    <p:sldId id="278" r:id="rId20"/>
    <p:sldId id="280" r:id="rId21"/>
    <p:sldId id="281" r:id="rId22"/>
    <p:sldId id="282" r:id="rId23"/>
    <p:sldId id="283" r:id="rId24"/>
    <p:sldId id="554" r:id="rId25"/>
    <p:sldId id="555" r:id="rId26"/>
    <p:sldId id="284" r:id="rId27"/>
    <p:sldId id="378" r:id="rId28"/>
    <p:sldId id="550" r:id="rId29"/>
    <p:sldId id="551" r:id="rId30"/>
    <p:sldId id="552" r:id="rId31"/>
    <p:sldId id="358" r:id="rId32"/>
    <p:sldId id="376" r:id="rId33"/>
    <p:sldId id="377" r:id="rId34"/>
    <p:sldId id="379" r:id="rId35"/>
    <p:sldId id="381" r:id="rId36"/>
    <p:sldId id="374" r:id="rId37"/>
    <p:sldId id="267" r:id="rId38"/>
    <p:sldId id="268" r:id="rId39"/>
    <p:sldId id="269" r:id="rId40"/>
    <p:sldId id="270" r:id="rId41"/>
    <p:sldId id="271" r:id="rId42"/>
    <p:sldId id="359" r:id="rId43"/>
    <p:sldId id="361" r:id="rId44"/>
    <p:sldId id="362" r:id="rId45"/>
    <p:sldId id="363" r:id="rId46"/>
    <p:sldId id="364" r:id="rId47"/>
    <p:sldId id="365" r:id="rId48"/>
    <p:sldId id="366" r:id="rId49"/>
    <p:sldId id="367" r:id="rId50"/>
    <p:sldId id="380" r:id="rId51"/>
    <p:sldId id="369" r:id="rId52"/>
  </p:sldIdLst>
  <p:sldSz cx="9144000" cy="6858000" type="screen4x3"/>
  <p:notesSz cx="7102475" cy="9388475"/>
  <p:embeddedFontLst>
    <p:embeddedFont>
      <p:font typeface="Calibri" panose="020F0502020204030204" pitchFamily="34" charset="0"/>
      <p:regular r:id="rId54"/>
      <p:bold r:id="rId55"/>
      <p:italic r:id="rId56"/>
      <p:boldItalic r:id="rId57"/>
    </p:embeddedFont>
    <p:embeddedFont>
      <p:font typeface="Century Gothic" panose="020B050202020202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061E61-F506-45B5-AF20-3A60F7711DDA}">
  <a:tblStyle styleId="{C8061E61-F506-45B5-AF20-3A60F7711DD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4E7E7"/>
          </a:solidFill>
        </a:fill>
      </a:tcStyle>
    </a:wholeTbl>
    <a:band1H>
      <a:tcTxStyle/>
      <a:tcStyle>
        <a:tcBdr/>
        <a:fill>
          <a:solidFill>
            <a:srgbClr val="E8CBCC"/>
          </a:solidFill>
        </a:fill>
      </a:tcStyle>
    </a:band1H>
    <a:band2H>
      <a:tcTxStyle/>
      <a:tcStyle>
        <a:tcBdr/>
      </a:tcStyle>
    </a:band2H>
    <a:band1V>
      <a:tcTxStyle/>
      <a:tcStyle>
        <a:tcBdr/>
        <a:fill>
          <a:solidFill>
            <a:srgbClr val="E8CBCC"/>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C77A2D3D-35FE-4872-B1A9-ADBEA81E1F8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7" autoAdjust="0"/>
    <p:restoredTop sz="86449" autoAdjust="0"/>
  </p:normalViewPr>
  <p:slideViewPr>
    <p:cSldViewPr snapToGrid="0">
      <p:cViewPr varScale="1">
        <p:scale>
          <a:sx n="72" d="100"/>
          <a:sy n="72" d="100"/>
        </p:scale>
        <p:origin x="1186" y="34"/>
      </p:cViewPr>
      <p:guideLst>
        <p:guide orient="horz" pos="2160"/>
        <p:guide pos="2880"/>
      </p:guideLst>
    </p:cSldViewPr>
  </p:slideViewPr>
  <p:outlineViewPr>
    <p:cViewPr>
      <p:scale>
        <a:sx n="33" d="100"/>
        <a:sy n="33" d="100"/>
      </p:scale>
      <p:origin x="0" y="-106590"/>
    </p:cViewPr>
  </p:outlineViewPr>
  <p:notesTextViewPr>
    <p:cViewPr>
      <p:scale>
        <a:sx n="1" d="1"/>
        <a:sy n="1" d="1"/>
      </p:scale>
      <p:origin x="0" y="0"/>
    </p:cViewPr>
  </p:notesTextViewPr>
  <p:notesViewPr>
    <p:cSldViewPr snapToGrid="0">
      <p:cViewPr varScale="1">
        <p:scale>
          <a:sx n="100" d="100"/>
          <a:sy n="100" d="100"/>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69424"/>
          </a:xfrm>
          <a:prstGeom prst="rect">
            <a:avLst/>
          </a:prstGeom>
          <a:noFill/>
          <a:ln>
            <a:noFill/>
          </a:ln>
        </p:spPr>
        <p:txBody>
          <a:bodyPr spcFirstLastPara="1" wrap="square" lIns="94205" tIns="47103" rIns="94205" bIns="47103"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4023093" y="0"/>
            <a:ext cx="3077739" cy="469424"/>
          </a:xfrm>
          <a:prstGeom prst="rect">
            <a:avLst/>
          </a:prstGeom>
          <a:noFill/>
          <a:ln>
            <a:noFill/>
          </a:ln>
        </p:spPr>
        <p:txBody>
          <a:bodyPr spcFirstLastPara="1" wrap="square" lIns="94205" tIns="47103" rIns="94205" bIns="47103"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459527"/>
            <a:ext cx="5681980" cy="4224814"/>
          </a:xfrm>
          <a:prstGeom prst="rect">
            <a:avLst/>
          </a:prstGeom>
          <a:noFill/>
          <a:ln>
            <a:noFill/>
          </a:ln>
        </p:spPr>
        <p:txBody>
          <a:bodyPr spcFirstLastPara="1" wrap="square" lIns="94205" tIns="47103" rIns="94205" bIns="47103"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69424"/>
          </a:xfrm>
          <a:prstGeom prst="rect">
            <a:avLst/>
          </a:prstGeom>
          <a:noFill/>
          <a:ln>
            <a:noFill/>
          </a:ln>
        </p:spPr>
        <p:txBody>
          <a:bodyPr spcFirstLastPara="1" wrap="square" lIns="94205" tIns="47103" rIns="94205" bIns="47103"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4023093" y="8917422"/>
            <a:ext cx="3077739" cy="469424"/>
          </a:xfrm>
          <a:prstGeom prst="rect">
            <a:avLst/>
          </a:prstGeom>
          <a:noFill/>
          <a:ln>
            <a:noFill/>
          </a:ln>
        </p:spPr>
        <p:txBody>
          <a:bodyPr spcFirstLastPara="1" wrap="square" lIns="94205" tIns="47103" rIns="94205" bIns="47103"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710248" y="4459527"/>
            <a:ext cx="5681980" cy="4224814"/>
          </a:xfrm>
          <a:prstGeom prst="rect">
            <a:avLst/>
          </a:prstGeom>
          <a:noFill/>
          <a:ln>
            <a:noFill/>
          </a:ln>
        </p:spPr>
        <p:txBody>
          <a:bodyPr spcFirstLastPara="1" wrap="square" lIns="94205" tIns="47103" rIns="94205" bIns="47103" anchor="t" anchorCtr="0">
            <a:noAutofit/>
          </a:bodyPr>
          <a:lstStyle/>
          <a:p>
            <a:pPr marL="0" indent="0"/>
            <a:endParaRPr dirty="0"/>
          </a:p>
        </p:txBody>
      </p:sp>
      <p:sp>
        <p:nvSpPr>
          <p:cNvPr id="94" name="Google Shape;94;p1:notes"/>
          <p:cNvSpPr txBox="1">
            <a:spLocks noGrp="1"/>
          </p:cNvSpPr>
          <p:nvPr>
            <p:ph type="sldNum" idx="12"/>
          </p:nvPr>
        </p:nvSpPr>
        <p:spPr>
          <a:xfrm>
            <a:off x="4023093" y="8917422"/>
            <a:ext cx="3077739" cy="469424"/>
          </a:xfrm>
          <a:prstGeom prst="rect">
            <a:avLst/>
          </a:prstGeom>
          <a:noFill/>
          <a:ln>
            <a:noFill/>
          </a:ln>
        </p:spPr>
        <p:txBody>
          <a:bodyPr spcFirstLastPara="1" wrap="square" lIns="94205" tIns="47103" rIns="94205" bIns="47103" anchor="b" anchorCtr="0">
            <a:noAutofit/>
          </a:bodyPr>
          <a:lstStyle/>
          <a:p>
            <a:pPr algn="r"/>
            <a:fld id="{00000000-1234-1234-1234-123412341234}" type="slidenum">
              <a:rPr lang="en-US"/>
              <a:pPr algn="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96:notes"/>
          <p:cNvSpPr txBox="1">
            <a:spLocks noGrp="1"/>
          </p:cNvSpPr>
          <p:nvPr>
            <p:ph type="body" idx="1"/>
          </p:nvPr>
        </p:nvSpPr>
        <p:spPr>
          <a:xfrm>
            <a:off x="710248" y="4459527"/>
            <a:ext cx="5681980" cy="4224814"/>
          </a:xfrm>
          <a:prstGeom prst="rect">
            <a:avLst/>
          </a:prstGeom>
        </p:spPr>
        <p:txBody>
          <a:bodyPr spcFirstLastPara="1" wrap="square" lIns="94205" tIns="47103" rIns="94205" bIns="47103" anchor="t" anchorCtr="0">
            <a:noAutofit/>
          </a:bodyPr>
          <a:lstStyle/>
          <a:p>
            <a:pPr marL="0" indent="0"/>
            <a:endParaRPr dirty="0"/>
          </a:p>
        </p:txBody>
      </p:sp>
      <p:sp>
        <p:nvSpPr>
          <p:cNvPr id="808" name="Google Shape;808;p96: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8947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100:notes"/>
          <p:cNvSpPr txBox="1">
            <a:spLocks noGrp="1"/>
          </p:cNvSpPr>
          <p:nvPr>
            <p:ph type="body" idx="1"/>
          </p:nvPr>
        </p:nvSpPr>
        <p:spPr>
          <a:xfrm>
            <a:off x="710248" y="4459527"/>
            <a:ext cx="5681980" cy="4224814"/>
          </a:xfrm>
          <a:prstGeom prst="rect">
            <a:avLst/>
          </a:prstGeom>
        </p:spPr>
        <p:txBody>
          <a:bodyPr spcFirstLastPara="1" wrap="square" lIns="94205" tIns="47103" rIns="94205" bIns="47103" anchor="t" anchorCtr="0">
            <a:noAutofit/>
          </a:bodyPr>
          <a:lstStyle/>
          <a:p>
            <a:pPr marL="0" indent="0"/>
            <a:endParaRPr dirty="0"/>
          </a:p>
        </p:txBody>
      </p:sp>
      <p:sp>
        <p:nvSpPr>
          <p:cNvPr id="835" name="Google Shape;835;p100: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375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1:notes"/>
          <p:cNvSpPr txBox="1">
            <a:spLocks noGrp="1"/>
          </p:cNvSpPr>
          <p:nvPr>
            <p:ph type="body" idx="1"/>
          </p:nvPr>
        </p:nvSpPr>
        <p:spPr>
          <a:xfrm>
            <a:off x="710248" y="4459527"/>
            <a:ext cx="5681980" cy="4224814"/>
          </a:xfrm>
          <a:prstGeom prst="rect">
            <a:avLst/>
          </a:prstGeom>
        </p:spPr>
        <p:txBody>
          <a:bodyPr spcFirstLastPara="1" wrap="square" lIns="94205" tIns="47103" rIns="94205" bIns="47103" anchor="t" anchorCtr="0">
            <a:noAutofit/>
          </a:bodyPr>
          <a:lstStyle/>
          <a:p>
            <a:pPr marL="0" indent="0"/>
            <a:endParaRPr dirty="0"/>
          </a:p>
        </p:txBody>
      </p:sp>
      <p:sp>
        <p:nvSpPr>
          <p:cNvPr id="269" name="Google Shape;269;p21: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101: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2" name="Google Shape;842;p101:notes"/>
          <p:cNvSpPr txBox="1">
            <a:spLocks noGrp="1"/>
          </p:cNvSpPr>
          <p:nvPr>
            <p:ph type="body" idx="1"/>
          </p:nvPr>
        </p:nvSpPr>
        <p:spPr>
          <a:xfrm>
            <a:off x="710248" y="4459527"/>
            <a:ext cx="5681980" cy="4224814"/>
          </a:xfrm>
          <a:prstGeom prst="rect">
            <a:avLst/>
          </a:prstGeom>
          <a:noFill/>
          <a:ln>
            <a:noFill/>
          </a:ln>
        </p:spPr>
        <p:txBody>
          <a:bodyPr spcFirstLastPara="1" wrap="square" lIns="94205" tIns="47103" rIns="94205" bIns="47103" anchor="t" anchorCtr="0">
            <a:noAutofit/>
          </a:bodyPr>
          <a:lstStyle/>
          <a:p>
            <a:pPr marL="0" indent="0"/>
            <a:endParaRPr dirty="0"/>
          </a:p>
        </p:txBody>
      </p:sp>
      <p:sp>
        <p:nvSpPr>
          <p:cNvPr id="843" name="Google Shape;843;p101:notes"/>
          <p:cNvSpPr txBox="1">
            <a:spLocks noGrp="1"/>
          </p:cNvSpPr>
          <p:nvPr>
            <p:ph type="dt" idx="10"/>
          </p:nvPr>
        </p:nvSpPr>
        <p:spPr>
          <a:xfrm>
            <a:off x="4023093" y="0"/>
            <a:ext cx="3077739" cy="469424"/>
          </a:xfrm>
          <a:prstGeom prst="rect">
            <a:avLst/>
          </a:prstGeom>
          <a:noFill/>
          <a:ln>
            <a:noFill/>
          </a:ln>
        </p:spPr>
        <p:txBody>
          <a:bodyPr spcFirstLastPara="1" wrap="square" lIns="94205" tIns="47103" rIns="94205" bIns="47103" anchor="t" anchorCtr="0">
            <a:noAutofit/>
          </a:bodyPr>
          <a:lstStyle/>
          <a:p>
            <a:r>
              <a:rPr lang="en-US" dirty="0"/>
              <a:t>1/23/2017</a:t>
            </a:r>
            <a:endParaRPr dirty="0"/>
          </a:p>
        </p:txBody>
      </p:sp>
      <p:sp>
        <p:nvSpPr>
          <p:cNvPr id="844" name="Google Shape;844;p101:notes"/>
          <p:cNvSpPr txBox="1">
            <a:spLocks noGrp="1"/>
          </p:cNvSpPr>
          <p:nvPr>
            <p:ph type="sldNum" idx="12"/>
          </p:nvPr>
        </p:nvSpPr>
        <p:spPr>
          <a:xfrm>
            <a:off x="4023093" y="8917422"/>
            <a:ext cx="3077739" cy="469424"/>
          </a:xfrm>
          <a:prstGeom prst="rect">
            <a:avLst/>
          </a:prstGeom>
          <a:noFill/>
          <a:ln>
            <a:noFill/>
          </a:ln>
        </p:spPr>
        <p:txBody>
          <a:bodyPr spcFirstLastPara="1" wrap="square" lIns="94205" tIns="47103" rIns="94205" bIns="47103" anchor="b" anchorCtr="0">
            <a:noAutofit/>
          </a:bodyPr>
          <a:lstStyle/>
          <a:p>
            <a:pPr algn="r"/>
            <a:fld id="{00000000-1234-1234-1234-123412341234}" type="slidenum">
              <a:rPr lang="en-US"/>
              <a:pPr algn="r"/>
              <a:t>15</a:t>
            </a:fld>
            <a:endParaRPr dirty="0"/>
          </a:p>
        </p:txBody>
      </p:sp>
    </p:spTree>
    <p:extLst>
      <p:ext uri="{BB962C8B-B14F-4D97-AF65-F5344CB8AC3E}">
        <p14:creationId xmlns:p14="http://schemas.microsoft.com/office/powerpoint/2010/main" val="3888943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02: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2" name="Google Shape;852;p102:notes"/>
          <p:cNvSpPr txBox="1">
            <a:spLocks noGrp="1"/>
          </p:cNvSpPr>
          <p:nvPr>
            <p:ph type="body" idx="1"/>
          </p:nvPr>
        </p:nvSpPr>
        <p:spPr>
          <a:xfrm>
            <a:off x="710248" y="4459527"/>
            <a:ext cx="5681980" cy="4224814"/>
          </a:xfrm>
          <a:prstGeom prst="rect">
            <a:avLst/>
          </a:prstGeom>
          <a:noFill/>
          <a:ln>
            <a:noFill/>
          </a:ln>
        </p:spPr>
        <p:txBody>
          <a:bodyPr spcFirstLastPara="1" wrap="square" lIns="94205" tIns="47103" rIns="94205" bIns="47103" anchor="t" anchorCtr="0">
            <a:noAutofit/>
          </a:bodyPr>
          <a:lstStyle/>
          <a:p>
            <a:pPr marL="0" indent="0"/>
            <a:r>
              <a:rPr lang="en-US" dirty="0"/>
              <a:t>Where can folks get the 1321 regs?</a:t>
            </a:r>
            <a:endParaRPr dirty="0"/>
          </a:p>
        </p:txBody>
      </p:sp>
      <p:sp>
        <p:nvSpPr>
          <p:cNvPr id="853" name="Google Shape;853;p102:notes"/>
          <p:cNvSpPr txBox="1">
            <a:spLocks noGrp="1"/>
          </p:cNvSpPr>
          <p:nvPr>
            <p:ph type="dt" idx="10"/>
          </p:nvPr>
        </p:nvSpPr>
        <p:spPr>
          <a:xfrm>
            <a:off x="4023093" y="0"/>
            <a:ext cx="3077739" cy="469424"/>
          </a:xfrm>
          <a:prstGeom prst="rect">
            <a:avLst/>
          </a:prstGeom>
          <a:noFill/>
          <a:ln>
            <a:noFill/>
          </a:ln>
        </p:spPr>
        <p:txBody>
          <a:bodyPr spcFirstLastPara="1" wrap="square" lIns="94205" tIns="47103" rIns="94205" bIns="47103" anchor="t" anchorCtr="0">
            <a:noAutofit/>
          </a:bodyPr>
          <a:lstStyle/>
          <a:p>
            <a:r>
              <a:rPr lang="en-US" dirty="0"/>
              <a:t>1/23/2017</a:t>
            </a:r>
            <a:endParaRPr dirty="0"/>
          </a:p>
        </p:txBody>
      </p:sp>
      <p:sp>
        <p:nvSpPr>
          <p:cNvPr id="854" name="Google Shape;854;p102:notes"/>
          <p:cNvSpPr txBox="1">
            <a:spLocks noGrp="1"/>
          </p:cNvSpPr>
          <p:nvPr>
            <p:ph type="sldNum" idx="12"/>
          </p:nvPr>
        </p:nvSpPr>
        <p:spPr>
          <a:xfrm>
            <a:off x="4023093" y="8917422"/>
            <a:ext cx="3077739" cy="469424"/>
          </a:xfrm>
          <a:prstGeom prst="rect">
            <a:avLst/>
          </a:prstGeom>
          <a:noFill/>
          <a:ln>
            <a:noFill/>
          </a:ln>
        </p:spPr>
        <p:txBody>
          <a:bodyPr spcFirstLastPara="1" wrap="square" lIns="94205" tIns="47103" rIns="94205" bIns="47103" anchor="b" anchorCtr="0">
            <a:noAutofit/>
          </a:bodyPr>
          <a:lstStyle/>
          <a:p>
            <a:pPr algn="r"/>
            <a:fld id="{00000000-1234-1234-1234-123412341234}" type="slidenum">
              <a:rPr lang="en-US"/>
              <a:pPr algn="r"/>
              <a:t>16</a:t>
            </a:fld>
            <a:endParaRPr dirty="0"/>
          </a:p>
        </p:txBody>
      </p:sp>
    </p:spTree>
    <p:extLst>
      <p:ext uri="{BB962C8B-B14F-4D97-AF65-F5344CB8AC3E}">
        <p14:creationId xmlns:p14="http://schemas.microsoft.com/office/powerpoint/2010/main" val="31061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10248" y="4459527"/>
            <a:ext cx="5681980" cy="4224814"/>
          </a:xfrm>
          <a:prstGeom prst="rect">
            <a:avLst/>
          </a:prstGeom>
        </p:spPr>
        <p:txBody>
          <a:bodyPr spcFirstLastPara="1" wrap="square" lIns="94205" tIns="47103" rIns="94205" bIns="47103" anchor="t" anchorCtr="0">
            <a:noAutofit/>
          </a:bodyPr>
          <a:lstStyle/>
          <a:p>
            <a:pPr marL="0" indent="0"/>
            <a:endParaRPr dirty="0"/>
          </a:p>
        </p:txBody>
      </p:sp>
      <p:sp>
        <p:nvSpPr>
          <p:cNvPr id="104" name="Google Shape;104;p2: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7642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2: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2:notes"/>
          <p:cNvSpPr txBox="1">
            <a:spLocks noGrp="1"/>
          </p:cNvSpPr>
          <p:nvPr>
            <p:ph type="body" idx="1"/>
          </p:nvPr>
        </p:nvSpPr>
        <p:spPr>
          <a:xfrm>
            <a:off x="710248" y="4459527"/>
            <a:ext cx="5681980" cy="4224814"/>
          </a:xfrm>
          <a:prstGeom prst="rect">
            <a:avLst/>
          </a:prstGeom>
          <a:noFill/>
          <a:ln>
            <a:noFill/>
          </a:ln>
        </p:spPr>
        <p:txBody>
          <a:bodyPr spcFirstLastPara="1" wrap="square" lIns="94205" tIns="47103" rIns="94205" bIns="47103" anchor="t" anchorCtr="0">
            <a:noAutofit/>
          </a:bodyPr>
          <a:lstStyle/>
          <a:p>
            <a:pPr marL="0" indent="0"/>
            <a:endParaRPr dirty="0"/>
          </a:p>
        </p:txBody>
      </p:sp>
      <p:sp>
        <p:nvSpPr>
          <p:cNvPr id="278" name="Google Shape;278;p22:notes"/>
          <p:cNvSpPr txBox="1">
            <a:spLocks noGrp="1"/>
          </p:cNvSpPr>
          <p:nvPr>
            <p:ph type="dt" idx="10"/>
          </p:nvPr>
        </p:nvSpPr>
        <p:spPr>
          <a:xfrm>
            <a:off x="4023093" y="0"/>
            <a:ext cx="3077739" cy="469424"/>
          </a:xfrm>
          <a:prstGeom prst="rect">
            <a:avLst/>
          </a:prstGeom>
          <a:noFill/>
          <a:ln>
            <a:noFill/>
          </a:ln>
        </p:spPr>
        <p:txBody>
          <a:bodyPr spcFirstLastPara="1" wrap="square" lIns="94205" tIns="47103" rIns="94205" bIns="47103" anchor="t" anchorCtr="0">
            <a:noAutofit/>
          </a:bodyPr>
          <a:lstStyle/>
          <a:p>
            <a:r>
              <a:rPr lang="en-US" dirty="0"/>
              <a:t>1/23/2017</a:t>
            </a:r>
            <a:endParaRPr dirty="0"/>
          </a:p>
        </p:txBody>
      </p:sp>
      <p:sp>
        <p:nvSpPr>
          <p:cNvPr id="279" name="Google Shape;279;p22:notes"/>
          <p:cNvSpPr txBox="1">
            <a:spLocks noGrp="1"/>
          </p:cNvSpPr>
          <p:nvPr>
            <p:ph type="sldNum" idx="12"/>
          </p:nvPr>
        </p:nvSpPr>
        <p:spPr>
          <a:xfrm>
            <a:off x="4023093" y="8917422"/>
            <a:ext cx="3077739" cy="469424"/>
          </a:xfrm>
          <a:prstGeom prst="rect">
            <a:avLst/>
          </a:prstGeom>
          <a:noFill/>
          <a:ln>
            <a:noFill/>
          </a:ln>
        </p:spPr>
        <p:txBody>
          <a:bodyPr spcFirstLastPara="1" wrap="square" lIns="94205" tIns="47103" rIns="94205" bIns="47103" anchor="b" anchorCtr="0">
            <a:noAutofit/>
          </a:bodyPr>
          <a:lstStyle/>
          <a:p>
            <a:pPr algn="r"/>
            <a:fld id="{00000000-1234-1234-1234-123412341234}" type="slidenum">
              <a:rPr lang="en-US"/>
              <a:pPr algn="r"/>
              <a:t>18</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3: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3:notes"/>
          <p:cNvSpPr txBox="1">
            <a:spLocks noGrp="1"/>
          </p:cNvSpPr>
          <p:nvPr>
            <p:ph type="body" idx="1"/>
          </p:nvPr>
        </p:nvSpPr>
        <p:spPr>
          <a:xfrm>
            <a:off x="710248" y="4459527"/>
            <a:ext cx="5681980" cy="4224814"/>
          </a:xfrm>
          <a:prstGeom prst="rect">
            <a:avLst/>
          </a:prstGeom>
          <a:noFill/>
          <a:ln>
            <a:noFill/>
          </a:ln>
        </p:spPr>
        <p:txBody>
          <a:bodyPr spcFirstLastPara="1" wrap="square" lIns="94205" tIns="47103" rIns="94205" bIns="47103" anchor="t" anchorCtr="0">
            <a:noAutofit/>
          </a:bodyPr>
          <a:lstStyle/>
          <a:p>
            <a:pPr marL="0" indent="0"/>
            <a:endParaRPr dirty="0"/>
          </a:p>
        </p:txBody>
      </p:sp>
      <p:sp>
        <p:nvSpPr>
          <p:cNvPr id="287" name="Google Shape;287;p23:notes"/>
          <p:cNvSpPr txBox="1">
            <a:spLocks noGrp="1"/>
          </p:cNvSpPr>
          <p:nvPr>
            <p:ph type="dt" idx="10"/>
          </p:nvPr>
        </p:nvSpPr>
        <p:spPr>
          <a:xfrm>
            <a:off x="4023093" y="0"/>
            <a:ext cx="3077739" cy="469424"/>
          </a:xfrm>
          <a:prstGeom prst="rect">
            <a:avLst/>
          </a:prstGeom>
          <a:noFill/>
          <a:ln>
            <a:noFill/>
          </a:ln>
        </p:spPr>
        <p:txBody>
          <a:bodyPr spcFirstLastPara="1" wrap="square" lIns="94205" tIns="47103" rIns="94205" bIns="47103" anchor="t" anchorCtr="0">
            <a:noAutofit/>
          </a:bodyPr>
          <a:lstStyle/>
          <a:p>
            <a:r>
              <a:rPr lang="en-US" dirty="0"/>
              <a:t>1/23/2017</a:t>
            </a:r>
            <a:endParaRPr dirty="0"/>
          </a:p>
        </p:txBody>
      </p:sp>
      <p:sp>
        <p:nvSpPr>
          <p:cNvPr id="288" name="Google Shape;288;p23:notes"/>
          <p:cNvSpPr txBox="1">
            <a:spLocks noGrp="1"/>
          </p:cNvSpPr>
          <p:nvPr>
            <p:ph type="sldNum" idx="12"/>
          </p:nvPr>
        </p:nvSpPr>
        <p:spPr>
          <a:xfrm>
            <a:off x="4023093" y="8917422"/>
            <a:ext cx="3077739" cy="469424"/>
          </a:xfrm>
          <a:prstGeom prst="rect">
            <a:avLst/>
          </a:prstGeom>
          <a:noFill/>
          <a:ln>
            <a:noFill/>
          </a:ln>
        </p:spPr>
        <p:txBody>
          <a:bodyPr spcFirstLastPara="1" wrap="square" lIns="94205" tIns="47103" rIns="94205" bIns="47103" anchor="b" anchorCtr="0">
            <a:noAutofit/>
          </a:bodyPr>
          <a:lstStyle/>
          <a:p>
            <a:pPr algn="r"/>
            <a:fld id="{00000000-1234-1234-1234-123412341234}" type="slidenum">
              <a:rPr lang="en-US"/>
              <a:pPr algn="r"/>
              <a:t>19</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5:notes"/>
          <p:cNvSpPr txBox="1">
            <a:spLocks noGrp="1"/>
          </p:cNvSpPr>
          <p:nvPr>
            <p:ph type="body" idx="1"/>
          </p:nvPr>
        </p:nvSpPr>
        <p:spPr>
          <a:xfrm>
            <a:off x="710248" y="4459527"/>
            <a:ext cx="5681980" cy="4224814"/>
          </a:xfrm>
          <a:prstGeom prst="rect">
            <a:avLst/>
          </a:prstGeom>
        </p:spPr>
        <p:txBody>
          <a:bodyPr spcFirstLastPara="1" wrap="square" lIns="94205" tIns="47103" rIns="94205" bIns="47103" anchor="t" anchorCtr="0">
            <a:noAutofit/>
          </a:bodyPr>
          <a:lstStyle/>
          <a:p>
            <a:pPr marL="0" indent="0"/>
            <a:endParaRPr dirty="0"/>
          </a:p>
        </p:txBody>
      </p:sp>
      <p:sp>
        <p:nvSpPr>
          <p:cNvPr id="304" name="Google Shape;304;p25: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6:notes"/>
          <p:cNvSpPr txBox="1">
            <a:spLocks noGrp="1"/>
          </p:cNvSpPr>
          <p:nvPr>
            <p:ph type="body" idx="1"/>
          </p:nvPr>
        </p:nvSpPr>
        <p:spPr>
          <a:xfrm>
            <a:off x="710248" y="4459527"/>
            <a:ext cx="5681980" cy="4224814"/>
          </a:xfrm>
          <a:prstGeom prst="rect">
            <a:avLst/>
          </a:prstGeom>
        </p:spPr>
        <p:txBody>
          <a:bodyPr spcFirstLastPara="1" wrap="square" lIns="94205" tIns="47103" rIns="94205" bIns="47103" anchor="t" anchorCtr="0">
            <a:noAutofit/>
          </a:bodyPr>
          <a:lstStyle/>
          <a:p>
            <a:pPr marL="0" indent="0"/>
            <a:endParaRPr dirty="0"/>
          </a:p>
        </p:txBody>
      </p:sp>
      <p:sp>
        <p:nvSpPr>
          <p:cNvPr id="311" name="Google Shape;311;p26: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10248" y="4459527"/>
            <a:ext cx="5681980" cy="4224814"/>
          </a:xfrm>
          <a:prstGeom prst="rect">
            <a:avLst/>
          </a:prstGeom>
        </p:spPr>
        <p:txBody>
          <a:bodyPr spcFirstLastPara="1" wrap="square" lIns="94205" tIns="47103" rIns="94205" bIns="47103" anchor="t" anchorCtr="0">
            <a:noAutofit/>
          </a:bodyPr>
          <a:lstStyle/>
          <a:p>
            <a:pPr marL="0" indent="0"/>
            <a:endParaRPr dirty="0"/>
          </a:p>
        </p:txBody>
      </p:sp>
      <p:sp>
        <p:nvSpPr>
          <p:cNvPr id="104" name="Google Shape;104;p2: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7:notes"/>
          <p:cNvSpPr txBox="1">
            <a:spLocks noGrp="1"/>
          </p:cNvSpPr>
          <p:nvPr>
            <p:ph type="body" idx="1"/>
          </p:nvPr>
        </p:nvSpPr>
        <p:spPr>
          <a:xfrm>
            <a:off x="710248" y="4459527"/>
            <a:ext cx="5681980" cy="4224814"/>
          </a:xfrm>
          <a:prstGeom prst="rect">
            <a:avLst/>
          </a:prstGeom>
        </p:spPr>
        <p:txBody>
          <a:bodyPr spcFirstLastPara="1" wrap="square" lIns="94205" tIns="47103" rIns="94205" bIns="47103" anchor="t" anchorCtr="0">
            <a:noAutofit/>
          </a:bodyPr>
          <a:lstStyle/>
          <a:p>
            <a:pPr marL="0" indent="0"/>
            <a:endParaRPr dirty="0"/>
          </a:p>
        </p:txBody>
      </p:sp>
      <p:sp>
        <p:nvSpPr>
          <p:cNvPr id="318" name="Google Shape;318;p27: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8:notes"/>
          <p:cNvSpPr txBox="1">
            <a:spLocks noGrp="1"/>
          </p:cNvSpPr>
          <p:nvPr>
            <p:ph type="body" idx="1"/>
          </p:nvPr>
        </p:nvSpPr>
        <p:spPr>
          <a:xfrm>
            <a:off x="710248" y="4459527"/>
            <a:ext cx="5681980" cy="4224814"/>
          </a:xfrm>
          <a:prstGeom prst="rect">
            <a:avLst/>
          </a:prstGeom>
        </p:spPr>
        <p:txBody>
          <a:bodyPr spcFirstLastPara="1" wrap="square" lIns="94205" tIns="47103" rIns="94205" bIns="47103" anchor="t" anchorCtr="0">
            <a:noAutofit/>
          </a:bodyPr>
          <a:lstStyle/>
          <a:p>
            <a:pPr marL="0" indent="0"/>
            <a:endParaRPr dirty="0"/>
          </a:p>
        </p:txBody>
      </p:sp>
      <p:sp>
        <p:nvSpPr>
          <p:cNvPr id="325" name="Google Shape;325;p28: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9:notes"/>
          <p:cNvSpPr txBox="1">
            <a:spLocks noGrp="1"/>
          </p:cNvSpPr>
          <p:nvPr>
            <p:ph type="body" idx="1"/>
          </p:nvPr>
        </p:nvSpPr>
        <p:spPr>
          <a:xfrm>
            <a:off x="710248" y="4459527"/>
            <a:ext cx="5681980" cy="4224814"/>
          </a:xfrm>
          <a:prstGeom prst="rect">
            <a:avLst/>
          </a:prstGeom>
        </p:spPr>
        <p:txBody>
          <a:bodyPr spcFirstLastPara="1" wrap="square" lIns="94205" tIns="47103" rIns="94205" bIns="47103" anchor="t" anchorCtr="0">
            <a:noAutofit/>
          </a:bodyPr>
          <a:lstStyle/>
          <a:p>
            <a:pPr marL="0" indent="0"/>
            <a:endParaRPr dirty="0"/>
          </a:p>
        </p:txBody>
      </p:sp>
      <p:sp>
        <p:nvSpPr>
          <p:cNvPr id="332" name="Google Shape;332;p29: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10248" y="4459527"/>
            <a:ext cx="5681980" cy="4224814"/>
          </a:xfrm>
          <a:prstGeom prst="rect">
            <a:avLst/>
          </a:prstGeom>
        </p:spPr>
        <p:txBody>
          <a:bodyPr spcFirstLastPara="1" wrap="square" lIns="94205" tIns="47103" rIns="94205" bIns="47103" anchor="t" anchorCtr="0">
            <a:noAutofit/>
          </a:bodyPr>
          <a:lstStyle/>
          <a:p>
            <a:pPr marL="0" indent="0"/>
            <a:endParaRPr dirty="0"/>
          </a:p>
        </p:txBody>
      </p:sp>
      <p:sp>
        <p:nvSpPr>
          <p:cNvPr id="104" name="Google Shape;104;p2: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7420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highlights from slide</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9343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7422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30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4244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103:notes"/>
          <p:cNvSpPr txBox="1">
            <a:spLocks noGrp="1"/>
          </p:cNvSpPr>
          <p:nvPr>
            <p:ph type="body" idx="1"/>
          </p:nvPr>
        </p:nvSpPr>
        <p:spPr>
          <a:xfrm>
            <a:off x="710248" y="4459527"/>
            <a:ext cx="5681980" cy="4224814"/>
          </a:xfrm>
          <a:prstGeom prst="rect">
            <a:avLst/>
          </a:prstGeom>
        </p:spPr>
        <p:txBody>
          <a:bodyPr spcFirstLastPara="1" wrap="square" lIns="94205" tIns="47103" rIns="94205" bIns="47103" anchor="t" anchorCtr="0">
            <a:noAutofit/>
          </a:bodyPr>
          <a:lstStyle/>
          <a:p>
            <a:pPr marL="0" indent="0"/>
            <a:endParaRPr dirty="0"/>
          </a:p>
        </p:txBody>
      </p:sp>
      <p:sp>
        <p:nvSpPr>
          <p:cNvPr id="861" name="Google Shape;861;p103: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10248" y="4459527"/>
            <a:ext cx="5681980" cy="4224814"/>
          </a:xfrm>
          <a:prstGeom prst="rect">
            <a:avLst/>
          </a:prstGeom>
        </p:spPr>
        <p:txBody>
          <a:bodyPr spcFirstLastPara="1" wrap="square" lIns="94205" tIns="47103" rIns="94205" bIns="47103" anchor="t" anchorCtr="0">
            <a:noAutofit/>
          </a:bodyPr>
          <a:lstStyle/>
          <a:p>
            <a:pPr marL="0" indent="0"/>
            <a:endParaRPr dirty="0"/>
          </a:p>
        </p:txBody>
      </p:sp>
      <p:sp>
        <p:nvSpPr>
          <p:cNvPr id="104" name="Google Shape;104;p2: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5988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8" name="Google Shape;208;p12:notes"/>
          <p:cNvSpPr txBox="1">
            <a:spLocks noGrp="1"/>
          </p:cNvSpPr>
          <p:nvPr>
            <p:ph type="body" idx="1"/>
          </p:nvPr>
        </p:nvSpPr>
        <p:spPr>
          <a:xfrm>
            <a:off x="710248" y="4459527"/>
            <a:ext cx="5681980" cy="4224814"/>
          </a:xfrm>
          <a:prstGeom prst="rect">
            <a:avLst/>
          </a:prstGeom>
          <a:noFill/>
          <a:ln>
            <a:noFill/>
          </a:ln>
        </p:spPr>
        <p:txBody>
          <a:bodyPr spcFirstLastPara="1" wrap="square" lIns="94205" tIns="47103" rIns="94205" bIns="47103" anchor="t" anchorCtr="0">
            <a:noAutofit/>
          </a:bodyPr>
          <a:lstStyle/>
          <a:p>
            <a:pPr marL="0" indent="0"/>
            <a:endParaRPr dirty="0"/>
          </a:p>
        </p:txBody>
      </p:sp>
      <p:sp>
        <p:nvSpPr>
          <p:cNvPr id="209" name="Google Shape;209;p12:notes"/>
          <p:cNvSpPr txBox="1">
            <a:spLocks noGrp="1"/>
          </p:cNvSpPr>
          <p:nvPr>
            <p:ph type="sldNum" idx="12"/>
          </p:nvPr>
        </p:nvSpPr>
        <p:spPr>
          <a:xfrm>
            <a:off x="4023093" y="8917422"/>
            <a:ext cx="3077739" cy="469424"/>
          </a:xfrm>
          <a:prstGeom prst="rect">
            <a:avLst/>
          </a:prstGeom>
          <a:noFill/>
          <a:ln>
            <a:noFill/>
          </a:ln>
        </p:spPr>
        <p:txBody>
          <a:bodyPr spcFirstLastPara="1" wrap="square" lIns="94205" tIns="47103" rIns="94205" bIns="47103" anchor="b" anchorCtr="0">
            <a:noAutofit/>
          </a:bodyPr>
          <a:lstStyle/>
          <a:p>
            <a:pPr algn="r"/>
            <a:fld id="{00000000-1234-1234-1234-123412341234}" type="slidenum">
              <a:rPr lang="en-US"/>
              <a:pPr algn="r"/>
              <a:t>37</a:t>
            </a:fld>
            <a:endParaRPr dirty="0"/>
          </a:p>
        </p:txBody>
      </p:sp>
    </p:spTree>
    <p:extLst>
      <p:ext uri="{BB962C8B-B14F-4D97-AF65-F5344CB8AC3E}">
        <p14:creationId xmlns:p14="http://schemas.microsoft.com/office/powerpoint/2010/main" val="495814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710248" y="4459527"/>
            <a:ext cx="5681980" cy="4224814"/>
          </a:xfrm>
          <a:prstGeom prst="rect">
            <a:avLst/>
          </a:prstGeom>
        </p:spPr>
        <p:txBody>
          <a:bodyPr spcFirstLastPara="1" wrap="square" lIns="94205" tIns="47103" rIns="94205" bIns="47103" anchor="t" anchorCtr="0">
            <a:noAutofit/>
          </a:bodyPr>
          <a:lstStyle/>
          <a:p>
            <a:pPr marL="0" indent="0"/>
            <a:endParaRPr dirty="0"/>
          </a:p>
        </p:txBody>
      </p:sp>
      <p:sp>
        <p:nvSpPr>
          <p:cNvPr id="116" name="Google Shape;116;p4: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710248" y="4459527"/>
            <a:ext cx="5681980" cy="4224814"/>
          </a:xfrm>
          <a:prstGeom prst="rect">
            <a:avLst/>
          </a:prstGeom>
        </p:spPr>
        <p:txBody>
          <a:bodyPr spcFirstLastPara="1" wrap="square" lIns="94205" tIns="47103" rIns="94205" bIns="47103" anchor="t" anchorCtr="0">
            <a:noAutofit/>
          </a:bodyPr>
          <a:lstStyle/>
          <a:p>
            <a:pPr marL="0" indent="0"/>
            <a:endParaRPr dirty="0"/>
          </a:p>
        </p:txBody>
      </p:sp>
      <p:sp>
        <p:nvSpPr>
          <p:cNvPr id="217" name="Google Shape;217;p13: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7340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710248" y="4459527"/>
            <a:ext cx="5681980" cy="4224814"/>
          </a:xfrm>
          <a:prstGeom prst="rect">
            <a:avLst/>
          </a:prstGeom>
        </p:spPr>
        <p:txBody>
          <a:bodyPr spcFirstLastPara="1" wrap="square" lIns="94205" tIns="47103" rIns="94205" bIns="47103" anchor="t" anchorCtr="0">
            <a:noAutofit/>
          </a:bodyPr>
          <a:lstStyle/>
          <a:p>
            <a:pPr marL="0" indent="0"/>
            <a:endParaRPr dirty="0"/>
          </a:p>
        </p:txBody>
      </p:sp>
      <p:sp>
        <p:nvSpPr>
          <p:cNvPr id="223" name="Google Shape;223;p14: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3976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txBox="1">
            <a:spLocks noGrp="1"/>
          </p:cNvSpPr>
          <p:nvPr>
            <p:ph type="body" idx="1"/>
          </p:nvPr>
        </p:nvSpPr>
        <p:spPr>
          <a:xfrm>
            <a:off x="710248" y="4459527"/>
            <a:ext cx="5681980" cy="4224814"/>
          </a:xfrm>
          <a:prstGeom prst="rect">
            <a:avLst/>
          </a:prstGeom>
        </p:spPr>
        <p:txBody>
          <a:bodyPr spcFirstLastPara="1" wrap="square" lIns="94205" tIns="47103" rIns="94205" bIns="47103" anchor="t" anchorCtr="0">
            <a:noAutofit/>
          </a:bodyPr>
          <a:lstStyle/>
          <a:p>
            <a:pPr marL="0" indent="0"/>
            <a:endParaRPr dirty="0"/>
          </a:p>
        </p:txBody>
      </p:sp>
      <p:sp>
        <p:nvSpPr>
          <p:cNvPr id="229" name="Google Shape;229;p15: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42912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txBox="1">
            <a:spLocks noGrp="1"/>
          </p:cNvSpPr>
          <p:nvPr>
            <p:ph type="body" idx="1"/>
          </p:nvPr>
        </p:nvSpPr>
        <p:spPr>
          <a:xfrm>
            <a:off x="710248" y="4459527"/>
            <a:ext cx="5681980" cy="4224814"/>
          </a:xfrm>
          <a:prstGeom prst="rect">
            <a:avLst/>
          </a:prstGeom>
        </p:spPr>
        <p:txBody>
          <a:bodyPr spcFirstLastPara="1" wrap="square" lIns="94205" tIns="47103" rIns="94205" bIns="47103" anchor="t" anchorCtr="0">
            <a:noAutofit/>
          </a:bodyPr>
          <a:lstStyle/>
          <a:p>
            <a:pPr marL="0" indent="0"/>
            <a:endParaRPr dirty="0"/>
          </a:p>
        </p:txBody>
      </p:sp>
      <p:sp>
        <p:nvSpPr>
          <p:cNvPr id="235" name="Google Shape;235;p16: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41117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104:notes"/>
          <p:cNvSpPr txBox="1">
            <a:spLocks noGrp="1"/>
          </p:cNvSpPr>
          <p:nvPr>
            <p:ph type="body" idx="1"/>
          </p:nvPr>
        </p:nvSpPr>
        <p:spPr>
          <a:xfrm>
            <a:off x="710248" y="4459527"/>
            <a:ext cx="5681980" cy="4224814"/>
          </a:xfrm>
          <a:prstGeom prst="rect">
            <a:avLst/>
          </a:prstGeom>
        </p:spPr>
        <p:txBody>
          <a:bodyPr spcFirstLastPara="1" wrap="square" lIns="94205" tIns="47103" rIns="94205" bIns="47103" anchor="t" anchorCtr="0">
            <a:noAutofit/>
          </a:bodyPr>
          <a:lstStyle/>
          <a:p>
            <a:pPr marL="0" indent="0"/>
            <a:endParaRPr dirty="0"/>
          </a:p>
        </p:txBody>
      </p:sp>
      <p:sp>
        <p:nvSpPr>
          <p:cNvPr id="868" name="Google Shape;868;p104: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106: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4" name="Google Shape;884;p106:notes"/>
          <p:cNvSpPr txBox="1">
            <a:spLocks noGrp="1"/>
          </p:cNvSpPr>
          <p:nvPr>
            <p:ph type="body" idx="1"/>
          </p:nvPr>
        </p:nvSpPr>
        <p:spPr>
          <a:xfrm>
            <a:off x="710248" y="4459527"/>
            <a:ext cx="5681980" cy="4224814"/>
          </a:xfrm>
          <a:prstGeom prst="rect">
            <a:avLst/>
          </a:prstGeom>
          <a:noFill/>
          <a:ln>
            <a:noFill/>
          </a:ln>
        </p:spPr>
        <p:txBody>
          <a:bodyPr spcFirstLastPara="1" wrap="square" lIns="94205" tIns="47103" rIns="94205" bIns="47103" anchor="t" anchorCtr="0">
            <a:noAutofit/>
          </a:bodyPr>
          <a:lstStyle/>
          <a:p>
            <a:pPr marL="0" indent="0"/>
            <a:endParaRPr dirty="0"/>
          </a:p>
        </p:txBody>
      </p:sp>
      <p:sp>
        <p:nvSpPr>
          <p:cNvPr id="885" name="Google Shape;885;p106:notes"/>
          <p:cNvSpPr txBox="1">
            <a:spLocks noGrp="1"/>
          </p:cNvSpPr>
          <p:nvPr>
            <p:ph type="sldNum" idx="12"/>
          </p:nvPr>
        </p:nvSpPr>
        <p:spPr>
          <a:xfrm>
            <a:off x="4023093" y="8917422"/>
            <a:ext cx="3077739" cy="469424"/>
          </a:xfrm>
          <a:prstGeom prst="rect">
            <a:avLst/>
          </a:prstGeom>
          <a:noFill/>
          <a:ln>
            <a:noFill/>
          </a:ln>
        </p:spPr>
        <p:txBody>
          <a:bodyPr spcFirstLastPara="1" wrap="square" lIns="94205" tIns="47103" rIns="94205" bIns="47103" anchor="b" anchorCtr="0">
            <a:noAutofit/>
          </a:bodyPr>
          <a:lstStyle/>
          <a:p>
            <a:pPr algn="r"/>
            <a:fld id="{00000000-1234-1234-1234-123412341234}" type="slidenum">
              <a:rPr lang="en-US"/>
              <a:pPr algn="r"/>
              <a:t>43</a:t>
            </a:fld>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107:notes"/>
          <p:cNvSpPr txBox="1">
            <a:spLocks noGrp="1"/>
          </p:cNvSpPr>
          <p:nvPr>
            <p:ph type="body" idx="1"/>
          </p:nvPr>
        </p:nvSpPr>
        <p:spPr>
          <a:xfrm>
            <a:off x="710248" y="4459527"/>
            <a:ext cx="5681980" cy="4224814"/>
          </a:xfrm>
          <a:prstGeom prst="rect">
            <a:avLst/>
          </a:prstGeom>
        </p:spPr>
        <p:txBody>
          <a:bodyPr spcFirstLastPara="1" wrap="square" lIns="94205" tIns="47103" rIns="94205" bIns="47103" anchor="t" anchorCtr="0">
            <a:noAutofit/>
          </a:bodyPr>
          <a:lstStyle/>
          <a:p>
            <a:pPr marL="0" indent="0"/>
            <a:endParaRPr dirty="0"/>
          </a:p>
        </p:txBody>
      </p:sp>
      <p:sp>
        <p:nvSpPr>
          <p:cNvPr id="891" name="Google Shape;891;p107: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108: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8" name="Google Shape;898;p108:notes"/>
          <p:cNvSpPr txBox="1">
            <a:spLocks noGrp="1"/>
          </p:cNvSpPr>
          <p:nvPr>
            <p:ph type="body" idx="1"/>
          </p:nvPr>
        </p:nvSpPr>
        <p:spPr>
          <a:xfrm>
            <a:off x="710248" y="4459527"/>
            <a:ext cx="5681980" cy="4224814"/>
          </a:xfrm>
          <a:prstGeom prst="rect">
            <a:avLst/>
          </a:prstGeom>
          <a:noFill/>
          <a:ln>
            <a:noFill/>
          </a:ln>
        </p:spPr>
        <p:txBody>
          <a:bodyPr spcFirstLastPara="1" wrap="square" lIns="94205" tIns="47103" rIns="94205" bIns="47103" anchor="t" anchorCtr="0">
            <a:noAutofit/>
          </a:bodyPr>
          <a:lstStyle/>
          <a:p>
            <a:pPr marL="0" indent="0"/>
            <a:endParaRPr dirty="0"/>
          </a:p>
        </p:txBody>
      </p:sp>
      <p:sp>
        <p:nvSpPr>
          <p:cNvPr id="899" name="Google Shape;899;p108:notes"/>
          <p:cNvSpPr txBox="1">
            <a:spLocks noGrp="1"/>
          </p:cNvSpPr>
          <p:nvPr>
            <p:ph type="sldNum" idx="12"/>
          </p:nvPr>
        </p:nvSpPr>
        <p:spPr>
          <a:xfrm>
            <a:off x="4023093" y="8917422"/>
            <a:ext cx="3077739" cy="469424"/>
          </a:xfrm>
          <a:prstGeom prst="rect">
            <a:avLst/>
          </a:prstGeom>
          <a:noFill/>
          <a:ln>
            <a:noFill/>
          </a:ln>
        </p:spPr>
        <p:txBody>
          <a:bodyPr spcFirstLastPara="1" wrap="square" lIns="94205" tIns="47103" rIns="94205" bIns="47103" anchor="b" anchorCtr="0">
            <a:noAutofit/>
          </a:bodyPr>
          <a:lstStyle/>
          <a:p>
            <a:pPr algn="r"/>
            <a:fld id="{00000000-1234-1234-1234-123412341234}" type="slidenum">
              <a:rPr lang="en-US"/>
              <a:pPr algn="r"/>
              <a:t>45</a:t>
            </a:fld>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p109: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6" name="Google Shape;906;p109:notes"/>
          <p:cNvSpPr txBox="1">
            <a:spLocks noGrp="1"/>
          </p:cNvSpPr>
          <p:nvPr>
            <p:ph type="body" idx="1"/>
          </p:nvPr>
        </p:nvSpPr>
        <p:spPr>
          <a:xfrm>
            <a:off x="710248" y="4459527"/>
            <a:ext cx="5681980" cy="4224814"/>
          </a:xfrm>
          <a:prstGeom prst="rect">
            <a:avLst/>
          </a:prstGeom>
          <a:noFill/>
          <a:ln>
            <a:noFill/>
          </a:ln>
        </p:spPr>
        <p:txBody>
          <a:bodyPr spcFirstLastPara="1" wrap="square" lIns="94205" tIns="47103" rIns="94205" bIns="47103" anchor="t" anchorCtr="0">
            <a:noAutofit/>
          </a:bodyPr>
          <a:lstStyle/>
          <a:p>
            <a:pPr marL="0" indent="0"/>
            <a:endParaRPr dirty="0"/>
          </a:p>
        </p:txBody>
      </p:sp>
      <p:sp>
        <p:nvSpPr>
          <p:cNvPr id="907" name="Google Shape;907;p109:notes"/>
          <p:cNvSpPr txBox="1">
            <a:spLocks noGrp="1"/>
          </p:cNvSpPr>
          <p:nvPr>
            <p:ph type="sldNum" idx="12"/>
          </p:nvPr>
        </p:nvSpPr>
        <p:spPr>
          <a:xfrm>
            <a:off x="4023093" y="8917422"/>
            <a:ext cx="3077739" cy="469424"/>
          </a:xfrm>
          <a:prstGeom prst="rect">
            <a:avLst/>
          </a:prstGeom>
          <a:noFill/>
          <a:ln>
            <a:noFill/>
          </a:ln>
        </p:spPr>
        <p:txBody>
          <a:bodyPr spcFirstLastPara="1" wrap="square" lIns="94205" tIns="47103" rIns="94205" bIns="47103" anchor="b" anchorCtr="0">
            <a:noAutofit/>
          </a:bodyPr>
          <a:lstStyle/>
          <a:p>
            <a:pPr algn="r"/>
            <a:fld id="{00000000-1234-1234-1234-123412341234}" type="slidenum">
              <a:rPr lang="en-US"/>
              <a:pPr algn="r"/>
              <a:t>46</a:t>
            </a:fld>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110:notes"/>
          <p:cNvSpPr txBox="1">
            <a:spLocks noGrp="1"/>
          </p:cNvSpPr>
          <p:nvPr>
            <p:ph type="body" idx="1"/>
          </p:nvPr>
        </p:nvSpPr>
        <p:spPr>
          <a:xfrm>
            <a:off x="710248" y="4459527"/>
            <a:ext cx="5681980" cy="4224814"/>
          </a:xfrm>
          <a:prstGeom prst="rect">
            <a:avLst/>
          </a:prstGeom>
        </p:spPr>
        <p:txBody>
          <a:bodyPr spcFirstLastPara="1" wrap="square" lIns="94205" tIns="47103" rIns="94205" bIns="47103" anchor="t" anchorCtr="0">
            <a:noAutofit/>
          </a:bodyPr>
          <a:lstStyle/>
          <a:p>
            <a:pPr marL="0" indent="0"/>
            <a:endParaRPr dirty="0"/>
          </a:p>
        </p:txBody>
      </p:sp>
      <p:sp>
        <p:nvSpPr>
          <p:cNvPr id="914" name="Google Shape;914;p110: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7" name="Google Shape;137;p7:notes"/>
          <p:cNvSpPr txBox="1">
            <a:spLocks noGrp="1"/>
          </p:cNvSpPr>
          <p:nvPr>
            <p:ph type="body" idx="1"/>
          </p:nvPr>
        </p:nvSpPr>
        <p:spPr>
          <a:xfrm>
            <a:off x="710248" y="4459527"/>
            <a:ext cx="5681980" cy="4224814"/>
          </a:xfrm>
          <a:prstGeom prst="rect">
            <a:avLst/>
          </a:prstGeom>
          <a:noFill/>
          <a:ln>
            <a:noFill/>
          </a:ln>
        </p:spPr>
        <p:txBody>
          <a:bodyPr spcFirstLastPara="1" wrap="square" lIns="94205" tIns="47103" rIns="94205" bIns="47103" anchor="t" anchorCtr="0">
            <a:noAutofit/>
          </a:bodyPr>
          <a:lstStyle/>
          <a:p>
            <a:pPr marL="0" indent="0"/>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111:notes"/>
          <p:cNvSpPr txBox="1">
            <a:spLocks noGrp="1"/>
          </p:cNvSpPr>
          <p:nvPr>
            <p:ph type="body" idx="1"/>
          </p:nvPr>
        </p:nvSpPr>
        <p:spPr>
          <a:xfrm>
            <a:off x="710248" y="4459527"/>
            <a:ext cx="5681980" cy="4224814"/>
          </a:xfrm>
          <a:prstGeom prst="rect">
            <a:avLst/>
          </a:prstGeom>
        </p:spPr>
        <p:txBody>
          <a:bodyPr spcFirstLastPara="1" wrap="square" lIns="94205" tIns="47103" rIns="94205" bIns="47103" anchor="t" anchorCtr="0">
            <a:noAutofit/>
          </a:bodyPr>
          <a:lstStyle/>
          <a:p>
            <a:pPr marL="0" indent="0"/>
            <a:endParaRPr dirty="0"/>
          </a:p>
        </p:txBody>
      </p:sp>
      <p:sp>
        <p:nvSpPr>
          <p:cNvPr id="921" name="Google Shape;921;p111: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p112:notes"/>
          <p:cNvSpPr txBox="1">
            <a:spLocks noGrp="1"/>
          </p:cNvSpPr>
          <p:nvPr>
            <p:ph type="body" idx="1"/>
          </p:nvPr>
        </p:nvSpPr>
        <p:spPr>
          <a:xfrm>
            <a:off x="710248" y="4459527"/>
            <a:ext cx="5681980" cy="4224814"/>
          </a:xfrm>
          <a:prstGeom prst="rect">
            <a:avLst/>
          </a:prstGeom>
        </p:spPr>
        <p:txBody>
          <a:bodyPr spcFirstLastPara="1" wrap="square" lIns="94205" tIns="47103" rIns="94205" bIns="47103" anchor="t" anchorCtr="0">
            <a:noAutofit/>
          </a:bodyPr>
          <a:lstStyle/>
          <a:p>
            <a:pPr marL="0" indent="0"/>
            <a:endParaRPr dirty="0"/>
          </a:p>
        </p:txBody>
      </p:sp>
      <p:sp>
        <p:nvSpPr>
          <p:cNvPr id="928" name="Google Shape;928;p112: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50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21919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114: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1" name="Google Shape;941;p114:notes"/>
          <p:cNvSpPr txBox="1">
            <a:spLocks noGrp="1"/>
          </p:cNvSpPr>
          <p:nvPr>
            <p:ph type="body" idx="1"/>
          </p:nvPr>
        </p:nvSpPr>
        <p:spPr>
          <a:xfrm>
            <a:off x="710248" y="4459527"/>
            <a:ext cx="5681980" cy="4224814"/>
          </a:xfrm>
          <a:prstGeom prst="rect">
            <a:avLst/>
          </a:prstGeom>
          <a:noFill/>
          <a:ln>
            <a:noFill/>
          </a:ln>
        </p:spPr>
        <p:txBody>
          <a:bodyPr spcFirstLastPara="1" wrap="square" lIns="94205" tIns="47103" rIns="94205" bIns="47103" anchor="t" anchorCtr="0">
            <a:noAutofit/>
          </a:bodyPr>
          <a:lstStyle/>
          <a:p>
            <a:pPr marL="0" indent="0"/>
            <a:endParaRPr dirty="0"/>
          </a:p>
        </p:txBody>
      </p:sp>
      <p:sp>
        <p:nvSpPr>
          <p:cNvPr id="942" name="Google Shape;942;p114:notes"/>
          <p:cNvSpPr txBox="1">
            <a:spLocks noGrp="1"/>
          </p:cNvSpPr>
          <p:nvPr>
            <p:ph type="sldNum" idx="12"/>
          </p:nvPr>
        </p:nvSpPr>
        <p:spPr>
          <a:xfrm>
            <a:off x="4023093" y="8917422"/>
            <a:ext cx="3077739" cy="469424"/>
          </a:xfrm>
          <a:prstGeom prst="rect">
            <a:avLst/>
          </a:prstGeom>
          <a:noFill/>
          <a:ln>
            <a:noFill/>
          </a:ln>
        </p:spPr>
        <p:txBody>
          <a:bodyPr spcFirstLastPara="1" wrap="square" lIns="94205" tIns="47103" rIns="94205" bIns="47103" anchor="b" anchorCtr="0">
            <a:noAutofit/>
          </a:bodyPr>
          <a:lstStyle/>
          <a:p>
            <a:pPr algn="r"/>
            <a:fld id="{00000000-1234-1234-1234-123412341234}" type="slidenum">
              <a:rPr lang="en-US"/>
              <a:pPr algn="r"/>
              <a:t>51</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10248" y="4459527"/>
            <a:ext cx="5681980" cy="4224814"/>
          </a:xfrm>
          <a:prstGeom prst="rect">
            <a:avLst/>
          </a:prstGeom>
        </p:spPr>
        <p:txBody>
          <a:bodyPr spcFirstLastPara="1" wrap="square" lIns="94205" tIns="47103" rIns="94205" bIns="47103" anchor="t" anchorCtr="0">
            <a:noAutofit/>
          </a:bodyPr>
          <a:lstStyle/>
          <a:p>
            <a:pPr marL="0" indent="0"/>
            <a:endParaRPr dirty="0"/>
          </a:p>
        </p:txBody>
      </p:sp>
      <p:sp>
        <p:nvSpPr>
          <p:cNvPr id="104" name="Google Shape;104;p2: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4459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8: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8:notes"/>
          <p:cNvSpPr txBox="1">
            <a:spLocks noGrp="1"/>
          </p:cNvSpPr>
          <p:nvPr>
            <p:ph type="body" idx="1"/>
          </p:nvPr>
        </p:nvSpPr>
        <p:spPr>
          <a:xfrm>
            <a:off x="710248" y="4459527"/>
            <a:ext cx="5681980" cy="4224814"/>
          </a:xfrm>
          <a:prstGeom prst="rect">
            <a:avLst/>
          </a:prstGeom>
          <a:noFill/>
          <a:ln>
            <a:noFill/>
          </a:ln>
        </p:spPr>
        <p:txBody>
          <a:bodyPr spcFirstLastPara="1" wrap="square" lIns="94205" tIns="47103" rIns="94205" bIns="47103" anchor="t" anchorCtr="0">
            <a:noAutofit/>
          </a:bodyPr>
          <a:lstStyle/>
          <a:p>
            <a:pPr marL="0" indent="0"/>
            <a:endParaRPr dirty="0"/>
          </a:p>
        </p:txBody>
      </p:sp>
      <p:sp>
        <p:nvSpPr>
          <p:cNvPr id="248" name="Google Shape;248;p18:notes"/>
          <p:cNvSpPr txBox="1">
            <a:spLocks noGrp="1"/>
          </p:cNvSpPr>
          <p:nvPr>
            <p:ph type="dt" idx="10"/>
          </p:nvPr>
        </p:nvSpPr>
        <p:spPr>
          <a:xfrm>
            <a:off x="4023093" y="0"/>
            <a:ext cx="3077739" cy="469424"/>
          </a:xfrm>
          <a:prstGeom prst="rect">
            <a:avLst/>
          </a:prstGeom>
          <a:noFill/>
          <a:ln>
            <a:noFill/>
          </a:ln>
        </p:spPr>
        <p:txBody>
          <a:bodyPr spcFirstLastPara="1" wrap="square" lIns="94205" tIns="47103" rIns="94205" bIns="47103" anchor="t" anchorCtr="0">
            <a:noAutofit/>
          </a:bodyPr>
          <a:lstStyle/>
          <a:p>
            <a:r>
              <a:rPr lang="en-US" dirty="0"/>
              <a:t>1/23/2017</a:t>
            </a:r>
            <a:endParaRPr dirty="0"/>
          </a:p>
        </p:txBody>
      </p:sp>
      <p:sp>
        <p:nvSpPr>
          <p:cNvPr id="249" name="Google Shape;249;p18:notes"/>
          <p:cNvSpPr txBox="1">
            <a:spLocks noGrp="1"/>
          </p:cNvSpPr>
          <p:nvPr>
            <p:ph type="sldNum" idx="12"/>
          </p:nvPr>
        </p:nvSpPr>
        <p:spPr>
          <a:xfrm>
            <a:off x="4023093" y="8917422"/>
            <a:ext cx="3077739" cy="469424"/>
          </a:xfrm>
          <a:prstGeom prst="rect">
            <a:avLst/>
          </a:prstGeom>
          <a:noFill/>
          <a:ln>
            <a:noFill/>
          </a:ln>
        </p:spPr>
        <p:txBody>
          <a:bodyPr spcFirstLastPara="1" wrap="square" lIns="94205" tIns="47103" rIns="94205" bIns="47103" anchor="b" anchorCtr="0">
            <a:noAutofit/>
          </a:bodyPr>
          <a:lstStyle/>
          <a:p>
            <a:pPr algn="r"/>
            <a:fld id="{00000000-1234-1234-1234-123412341234}" type="slidenum">
              <a:rPr lang="en-US"/>
              <a:pPr algn="r"/>
              <a:t>7</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9:notes"/>
          <p:cNvSpPr txBox="1">
            <a:spLocks noGrp="1"/>
          </p:cNvSpPr>
          <p:nvPr>
            <p:ph type="body" idx="1"/>
          </p:nvPr>
        </p:nvSpPr>
        <p:spPr>
          <a:xfrm>
            <a:off x="710248" y="4459527"/>
            <a:ext cx="5681980" cy="4224814"/>
          </a:xfrm>
          <a:prstGeom prst="rect">
            <a:avLst/>
          </a:prstGeom>
        </p:spPr>
        <p:txBody>
          <a:bodyPr spcFirstLastPara="1" wrap="square" lIns="94205" tIns="47103" rIns="94205" bIns="47103" anchor="t" anchorCtr="0">
            <a:noAutofit/>
          </a:bodyPr>
          <a:lstStyle/>
          <a:p>
            <a:pPr marL="0" indent="0"/>
            <a:endParaRPr dirty="0"/>
          </a:p>
        </p:txBody>
      </p:sp>
      <p:sp>
        <p:nvSpPr>
          <p:cNvPr id="255" name="Google Shape;255;p19: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973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0:notes"/>
          <p:cNvSpPr txBox="1">
            <a:spLocks noGrp="1"/>
          </p:cNvSpPr>
          <p:nvPr>
            <p:ph type="body" idx="1"/>
          </p:nvPr>
        </p:nvSpPr>
        <p:spPr>
          <a:xfrm>
            <a:off x="710248" y="4459527"/>
            <a:ext cx="5681980" cy="4224814"/>
          </a:xfrm>
          <a:prstGeom prst="rect">
            <a:avLst/>
          </a:prstGeom>
        </p:spPr>
        <p:txBody>
          <a:bodyPr spcFirstLastPara="1" wrap="square" lIns="94205" tIns="47103" rIns="94205" bIns="47103" anchor="t" anchorCtr="0">
            <a:noAutofit/>
          </a:bodyPr>
          <a:lstStyle/>
          <a:p>
            <a:pPr marL="0" indent="0"/>
            <a:endParaRPr dirty="0"/>
          </a:p>
        </p:txBody>
      </p:sp>
      <p:sp>
        <p:nvSpPr>
          <p:cNvPr id="262" name="Google Shape;262;p20:notes"/>
          <p:cNvSpPr>
            <a:spLocks noGrp="1" noRot="1" noChangeAspect="1"/>
          </p:cNvSpPr>
          <p:nvPr>
            <p:ph type="sldImg" idx="2"/>
          </p:nvPr>
        </p:nvSpPr>
        <p:spPr>
          <a:xfrm>
            <a:off x="1203325" y="704850"/>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Option A">
  <p:cSld name="Title Slide Option A">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b="25587"/>
          <a:stretch/>
        </p:blipFill>
        <p:spPr>
          <a:xfrm>
            <a:off x="0" y="1"/>
            <a:ext cx="9144000" cy="5257800"/>
          </a:xfrm>
          <a:prstGeom prst="rect">
            <a:avLst/>
          </a:prstGeom>
          <a:noFill/>
          <a:ln>
            <a:noFill/>
          </a:ln>
        </p:spPr>
      </p:pic>
      <p:sp>
        <p:nvSpPr>
          <p:cNvPr id="15" name="Google Shape;15;p2"/>
          <p:cNvSpPr txBox="1">
            <a:spLocks noGrp="1"/>
          </p:cNvSpPr>
          <p:nvPr>
            <p:ph type="body" idx="1"/>
          </p:nvPr>
        </p:nvSpPr>
        <p:spPr>
          <a:xfrm>
            <a:off x="76200" y="152400"/>
            <a:ext cx="7696200" cy="685800"/>
          </a:xfrm>
          <a:prstGeom prst="rect">
            <a:avLst/>
          </a:prstGeom>
          <a:noFill/>
          <a:ln>
            <a:noFill/>
          </a:ln>
        </p:spPr>
        <p:txBody>
          <a:bodyPr spcFirstLastPara="1" wrap="square" lIns="91425" tIns="45700" rIns="91425" bIns="45700" anchor="t" anchorCtr="0">
            <a:noAutofit/>
          </a:bodyPr>
          <a:lstStyle>
            <a:lvl1pPr marL="457200" lvl="0" indent="-228600" algn="l">
              <a:spcBef>
                <a:spcPts val="800"/>
              </a:spcBef>
              <a:spcAft>
                <a:spcPts val="0"/>
              </a:spcAft>
              <a:buSzPts val="4000"/>
              <a:buNone/>
              <a:defRPr sz="40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 name="Google Shape;16;p2"/>
          <p:cNvSpPr txBox="1">
            <a:spLocks noGrp="1"/>
          </p:cNvSpPr>
          <p:nvPr>
            <p:ph type="subTitle" idx="2"/>
          </p:nvPr>
        </p:nvSpPr>
        <p:spPr>
          <a:xfrm>
            <a:off x="76200" y="762000"/>
            <a:ext cx="5867400" cy="533400"/>
          </a:xfrm>
          <a:prstGeom prst="rect">
            <a:avLst/>
          </a:prstGeom>
          <a:noFill/>
          <a:ln>
            <a:noFill/>
          </a:ln>
        </p:spPr>
        <p:txBody>
          <a:bodyPr spcFirstLastPara="1" wrap="square" lIns="91425" tIns="45700" rIns="91425" bIns="45700" anchor="t" anchorCtr="0">
            <a:noAutofit/>
          </a:bodyPr>
          <a:lstStyle>
            <a:lvl1pPr lvl="0" algn="l">
              <a:spcBef>
                <a:spcPts val="560"/>
              </a:spcBef>
              <a:spcAft>
                <a:spcPts val="0"/>
              </a:spcAft>
              <a:buSzPts val="2800"/>
              <a:buNone/>
              <a:defRPr sz="2800" i="1">
                <a:solidFill>
                  <a:srgbClr val="F2F2F2"/>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7" name="Google Shape;17;p2"/>
          <p:cNvSpPr txBox="1">
            <a:spLocks noGrp="1"/>
          </p:cNvSpPr>
          <p:nvPr>
            <p:ph type="body" idx="3"/>
          </p:nvPr>
        </p:nvSpPr>
        <p:spPr>
          <a:xfrm>
            <a:off x="3124200" y="2743200"/>
            <a:ext cx="6019800" cy="533400"/>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b="1">
                <a:solidFill>
                  <a:srgbClr val="0A4F90"/>
                </a:solidFill>
              </a:defRPr>
            </a:lvl1pPr>
            <a:lvl2pPr marL="914400" lvl="1" indent="-228600" algn="l">
              <a:spcBef>
                <a:spcPts val="560"/>
              </a:spcBef>
              <a:spcAft>
                <a:spcPts val="0"/>
              </a:spcAft>
              <a:buClr>
                <a:schemeClr val="dk1"/>
              </a:buClr>
              <a:buSzPts val="2800"/>
              <a:buNone/>
              <a:defRPr/>
            </a:lvl2pPr>
            <a:lvl3pPr marL="1371600" lvl="2" indent="-228600" algn="l">
              <a:spcBef>
                <a:spcPts val="480"/>
              </a:spcBef>
              <a:spcAft>
                <a:spcPts val="0"/>
              </a:spcAft>
              <a:buSzPts val="2400"/>
              <a:buNone/>
              <a:defRPr/>
            </a:lvl3pPr>
            <a:lvl4pPr marL="1828800" lvl="3" indent="-228600" algn="l">
              <a:spcBef>
                <a:spcPts val="400"/>
              </a:spcBef>
              <a:spcAft>
                <a:spcPts val="0"/>
              </a:spcAft>
              <a:buClr>
                <a:schemeClr val="dk1"/>
              </a:buClr>
              <a:buSzPts val="2000"/>
              <a:buNone/>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body" idx="4"/>
          </p:nvPr>
        </p:nvSpPr>
        <p:spPr>
          <a:xfrm>
            <a:off x="3124200" y="3352800"/>
            <a:ext cx="6019800" cy="533400"/>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 name="Google Shape;19;p2"/>
          <p:cNvSpPr txBox="1">
            <a:spLocks noGrp="1"/>
          </p:cNvSpPr>
          <p:nvPr>
            <p:ph type="body" idx="5"/>
          </p:nvPr>
        </p:nvSpPr>
        <p:spPr>
          <a:xfrm>
            <a:off x="3124200" y="3886200"/>
            <a:ext cx="6019800" cy="533400"/>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2"/>
          <p:cNvSpPr txBox="1">
            <a:spLocks noGrp="1"/>
          </p:cNvSpPr>
          <p:nvPr>
            <p:ph type="body" idx="6"/>
          </p:nvPr>
        </p:nvSpPr>
        <p:spPr>
          <a:xfrm>
            <a:off x="3124200" y="4648200"/>
            <a:ext cx="3962400" cy="457200"/>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i="0"/>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2"/>
          <p:cNvSpPr txBox="1">
            <a:spLocks noGrp="1"/>
          </p:cNvSpPr>
          <p:nvPr>
            <p:ph type="body" idx="7"/>
          </p:nvPr>
        </p:nvSpPr>
        <p:spPr>
          <a:xfrm>
            <a:off x="76200" y="6172200"/>
            <a:ext cx="5943600" cy="304800"/>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i="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2" name="Google Shape;22;p2"/>
          <p:cNvPicPr preferRelativeResize="0"/>
          <p:nvPr/>
        </p:nvPicPr>
        <p:blipFill rotWithShape="1">
          <a:blip r:embed="rId3">
            <a:alphaModFix/>
          </a:blip>
          <a:srcRect/>
          <a:stretch/>
        </p:blipFill>
        <p:spPr>
          <a:xfrm>
            <a:off x="6400800" y="5527981"/>
            <a:ext cx="2380938" cy="98363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pic>
        <p:nvPicPr>
          <p:cNvPr id="24" name="Google Shape;24;p3"/>
          <p:cNvPicPr preferRelativeResize="0"/>
          <p:nvPr/>
        </p:nvPicPr>
        <p:blipFill rotWithShape="1">
          <a:blip r:embed="rId2">
            <a:alphaModFix/>
          </a:blip>
          <a:srcRect t="78430"/>
          <a:stretch/>
        </p:blipFill>
        <p:spPr>
          <a:xfrm>
            <a:off x="0" y="5334000"/>
            <a:ext cx="9144000" cy="1524000"/>
          </a:xfrm>
          <a:prstGeom prst="rect">
            <a:avLst/>
          </a:prstGeom>
          <a:noFill/>
          <a:ln>
            <a:noFill/>
          </a:ln>
        </p:spPr>
      </p:pic>
      <p:sp>
        <p:nvSpPr>
          <p:cNvPr id="25" name="Google Shape;25;p3"/>
          <p:cNvSpPr txBox="1">
            <a:spLocks noGrp="1"/>
          </p:cNvSpPr>
          <p:nvPr>
            <p:ph type="body" idx="1"/>
          </p:nvPr>
        </p:nvSpPr>
        <p:spPr>
          <a:xfrm>
            <a:off x="722313" y="2928938"/>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chemeClr val="dk1"/>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3"/>
          <p:cNvSpPr txBox="1">
            <a:spLocks noGrp="1"/>
          </p:cNvSpPr>
          <p:nvPr>
            <p:ph type="title"/>
          </p:nvPr>
        </p:nvSpPr>
        <p:spPr>
          <a:xfrm>
            <a:off x="722313" y="4429125"/>
            <a:ext cx="7772400" cy="1057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3200"/>
              <a:buFont typeface="Arial"/>
              <a:buNone/>
              <a:defRPr sz="32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eneral Content " type="obj">
  <p:cSld name="OBJECT">
    <p:spTree>
      <p:nvGrpSpPr>
        <p:cNvPr id="1" name="Shape 28"/>
        <p:cNvGrpSpPr/>
        <p:nvPr/>
      </p:nvGrpSpPr>
      <p:grpSpPr>
        <a:xfrm>
          <a:off x="0" y="0"/>
          <a:ext cx="0" cy="0"/>
          <a:chOff x="0" y="0"/>
          <a:chExt cx="0" cy="0"/>
        </a:xfrm>
      </p:grpSpPr>
      <p:pic>
        <p:nvPicPr>
          <p:cNvPr id="29" name="Google Shape;29;p4"/>
          <p:cNvPicPr preferRelativeResize="0"/>
          <p:nvPr/>
        </p:nvPicPr>
        <p:blipFill rotWithShape="1">
          <a:blip r:embed="rId2">
            <a:alphaModFix/>
          </a:blip>
          <a:srcRect t="79510"/>
          <a:stretch/>
        </p:blipFill>
        <p:spPr>
          <a:xfrm>
            <a:off x="0" y="5410200"/>
            <a:ext cx="9144000" cy="1447800"/>
          </a:xfrm>
          <a:prstGeom prst="rect">
            <a:avLst/>
          </a:prstGeom>
          <a:noFill/>
          <a:ln>
            <a:noFill/>
          </a:ln>
        </p:spPr>
      </p:pic>
      <p:sp>
        <p:nvSpPr>
          <p:cNvPr id="30" name="Google Shape;30;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a:lvl1pPr>
            <a:lvl2pPr marL="914400" lvl="1" indent="-406400" algn="l">
              <a:spcBef>
                <a:spcPts val="560"/>
              </a:spcBef>
              <a:spcAft>
                <a:spcPts val="0"/>
              </a:spcAft>
              <a:buClr>
                <a:schemeClr val="dk1"/>
              </a:buClr>
              <a:buSzPts val="2800"/>
              <a:buChar char="–"/>
              <a:defRPr/>
            </a:lvl2pPr>
            <a:lvl3pPr marL="1371600" lvl="2" indent="-381000" algn="l">
              <a:spcBef>
                <a:spcPts val="480"/>
              </a:spcBef>
              <a:spcAft>
                <a:spcPts val="0"/>
              </a:spcAft>
              <a:buSzPts val="2400"/>
              <a:buChar char="▪"/>
              <a:defRPr/>
            </a:lvl3pPr>
            <a:lvl4pPr marL="1828800" lvl="3" indent="-342900" algn="l">
              <a:spcBef>
                <a:spcPts val="360"/>
              </a:spcBef>
              <a:spcAft>
                <a:spcPts val="0"/>
              </a:spcAft>
              <a:buClr>
                <a:schemeClr val="dk1"/>
              </a:buClr>
              <a:buSzPts val="1800"/>
              <a:buChar char="o"/>
              <a:defRPr/>
            </a:lvl4pPr>
            <a:lvl5pPr marL="2286000" lvl="4" indent="-355600" algn="l">
              <a:spcBef>
                <a:spcPts val="400"/>
              </a:spcBef>
              <a:spcAft>
                <a:spcPts val="0"/>
              </a:spcAft>
              <a:buClr>
                <a:schemeClr val="dk1"/>
              </a:buClr>
              <a:buSzPts val="2000"/>
              <a:buFont typeface="Noto Sans Symbols"/>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4"/>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lumns (w/ subheads)" type="twoTxTwoObj">
  <p:cSld name="TWO_OBJECTS_WITH_TEXT">
    <p:spTree>
      <p:nvGrpSpPr>
        <p:cNvPr id="1" name="Shape 33"/>
        <p:cNvGrpSpPr/>
        <p:nvPr/>
      </p:nvGrpSpPr>
      <p:grpSpPr>
        <a:xfrm>
          <a:off x="0" y="0"/>
          <a:ext cx="0" cy="0"/>
          <a:chOff x="0" y="0"/>
          <a:chExt cx="0" cy="0"/>
        </a:xfrm>
      </p:grpSpPr>
      <p:pic>
        <p:nvPicPr>
          <p:cNvPr id="34" name="Google Shape;34;p5"/>
          <p:cNvPicPr preferRelativeResize="0"/>
          <p:nvPr/>
        </p:nvPicPr>
        <p:blipFill rotWithShape="1">
          <a:blip r:embed="rId2">
            <a:alphaModFix/>
          </a:blip>
          <a:srcRect t="78430"/>
          <a:stretch/>
        </p:blipFill>
        <p:spPr>
          <a:xfrm>
            <a:off x="0" y="5334000"/>
            <a:ext cx="9144000" cy="1524000"/>
          </a:xfrm>
          <a:prstGeom prst="rect">
            <a:avLst/>
          </a:prstGeom>
          <a:noFill/>
          <a:ln>
            <a:noFill/>
          </a:ln>
        </p:spPr>
      </p:pic>
      <p:sp>
        <p:nvSpPr>
          <p:cNvPr id="35" name="Google Shape;35;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 name="Google Shape;37;p5"/>
          <p:cNvSpPr txBox="1">
            <a:spLocks noGrp="1"/>
          </p:cNvSpPr>
          <p:nvPr>
            <p:ph type="body" idx="2"/>
          </p:nvPr>
        </p:nvSpPr>
        <p:spPr>
          <a:xfrm>
            <a:off x="457200" y="2174875"/>
            <a:ext cx="4040188" cy="3540125"/>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1"/>
              </a:buClr>
              <a:buSzPts val="1600"/>
              <a:buChar char="o"/>
              <a:defRPr sz="1600"/>
            </a:lvl4pPr>
            <a:lvl5pPr marL="2286000" lvl="4" indent="-330200" algn="l">
              <a:spcBef>
                <a:spcPts val="320"/>
              </a:spcBef>
              <a:spcAft>
                <a:spcPts val="0"/>
              </a:spcAft>
              <a:buClr>
                <a:schemeClr val="dk1"/>
              </a:buClr>
              <a:buSzPts val="1600"/>
              <a:buFont typeface="Noto Sans Symbols"/>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5"/>
          <p:cNvSpPr txBox="1">
            <a:spLocks noGrp="1"/>
          </p:cNvSpPr>
          <p:nvPr>
            <p:ph type="body" idx="4"/>
          </p:nvPr>
        </p:nvSpPr>
        <p:spPr>
          <a:xfrm>
            <a:off x="4645025" y="2174875"/>
            <a:ext cx="4041775" cy="3540125"/>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1"/>
              </a:buClr>
              <a:buSzPts val="1600"/>
              <a:buChar char="o"/>
              <a:defRPr sz="1600"/>
            </a:lvl4pPr>
            <a:lvl5pPr marL="2286000" lvl="4" indent="-330200" algn="l">
              <a:spcBef>
                <a:spcPts val="320"/>
              </a:spcBef>
              <a:spcAft>
                <a:spcPts val="0"/>
              </a:spcAft>
              <a:buClr>
                <a:schemeClr val="dk1"/>
              </a:buClr>
              <a:buSzPts val="1600"/>
              <a:buFont typeface="Noto Sans Symbols"/>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5"/>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lumns (no subheads)" type="twoObj">
  <p:cSld name="TWO_OBJECTS">
    <p:spTree>
      <p:nvGrpSpPr>
        <p:cNvPr id="1" name="Shape 41"/>
        <p:cNvGrpSpPr/>
        <p:nvPr/>
      </p:nvGrpSpPr>
      <p:grpSpPr>
        <a:xfrm>
          <a:off x="0" y="0"/>
          <a:ext cx="0" cy="0"/>
          <a:chOff x="0" y="0"/>
          <a:chExt cx="0" cy="0"/>
        </a:xfrm>
      </p:grpSpPr>
      <p:pic>
        <p:nvPicPr>
          <p:cNvPr id="42" name="Google Shape;42;p6"/>
          <p:cNvPicPr preferRelativeResize="0"/>
          <p:nvPr/>
        </p:nvPicPr>
        <p:blipFill rotWithShape="1">
          <a:blip r:embed="rId2">
            <a:alphaModFix/>
          </a:blip>
          <a:srcRect t="78430"/>
          <a:stretch/>
        </p:blipFill>
        <p:spPr>
          <a:xfrm>
            <a:off x="0" y="5334000"/>
            <a:ext cx="9144000" cy="1524000"/>
          </a:xfrm>
          <a:prstGeom prst="rect">
            <a:avLst/>
          </a:prstGeom>
          <a:noFill/>
          <a:ln>
            <a:noFill/>
          </a:ln>
        </p:spPr>
      </p:pic>
      <p:sp>
        <p:nvSpPr>
          <p:cNvPr id="43" name="Google Shape;43;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457200" y="1600201"/>
            <a:ext cx="4038600" cy="40386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1"/>
              </a:buClr>
              <a:buSzPts val="1800"/>
              <a:buChar char="o"/>
              <a:defRPr sz="1800"/>
            </a:lvl4pPr>
            <a:lvl5pPr marL="2286000" lvl="4" indent="-342900" algn="l">
              <a:spcBef>
                <a:spcPts val="360"/>
              </a:spcBef>
              <a:spcAft>
                <a:spcPts val="0"/>
              </a:spcAft>
              <a:buClr>
                <a:schemeClr val="dk1"/>
              </a:buClr>
              <a:buSzPts val="1800"/>
              <a:buFont typeface="Noto Sans Symbols"/>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6"/>
          <p:cNvSpPr txBox="1">
            <a:spLocks noGrp="1"/>
          </p:cNvSpPr>
          <p:nvPr>
            <p:ph type="body" idx="2"/>
          </p:nvPr>
        </p:nvSpPr>
        <p:spPr>
          <a:xfrm>
            <a:off x="4648200" y="1600201"/>
            <a:ext cx="4038600" cy="40386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1"/>
              </a:buClr>
              <a:buSzPts val="1800"/>
              <a:buChar char="o"/>
              <a:defRPr sz="1800"/>
            </a:lvl4pPr>
            <a:lvl5pPr marL="2286000" lvl="4" indent="-342900" algn="l">
              <a:spcBef>
                <a:spcPts val="360"/>
              </a:spcBef>
              <a:spcAft>
                <a:spcPts val="0"/>
              </a:spcAft>
              <a:buClr>
                <a:schemeClr val="dk1"/>
              </a:buClr>
              <a:buSzPts val="1800"/>
              <a:buFont typeface="Noto Sans Symbols"/>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6"/>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losing">
  <p:cSld name="Closing">
    <p:spTree>
      <p:nvGrpSpPr>
        <p:cNvPr id="1" name="Shape 73"/>
        <p:cNvGrpSpPr/>
        <p:nvPr/>
      </p:nvGrpSpPr>
      <p:grpSpPr>
        <a:xfrm>
          <a:off x="0" y="0"/>
          <a:ext cx="0" cy="0"/>
          <a:chOff x="0" y="0"/>
          <a:chExt cx="0" cy="0"/>
        </a:xfrm>
      </p:grpSpPr>
      <p:pic>
        <p:nvPicPr>
          <p:cNvPr id="74" name="Google Shape;74;p14"/>
          <p:cNvPicPr preferRelativeResize="0"/>
          <p:nvPr/>
        </p:nvPicPr>
        <p:blipFill rotWithShape="1">
          <a:blip r:embed="rId2">
            <a:alphaModFix/>
          </a:blip>
          <a:srcRect/>
          <a:stretch/>
        </p:blipFill>
        <p:spPr>
          <a:xfrm>
            <a:off x="0" y="-131618"/>
            <a:ext cx="9143999" cy="7065818"/>
          </a:xfrm>
          <a:prstGeom prst="rect">
            <a:avLst/>
          </a:prstGeom>
          <a:noFill/>
          <a:ln>
            <a:noFill/>
          </a:ln>
        </p:spPr>
      </p:pic>
      <p:sp>
        <p:nvSpPr>
          <p:cNvPr id="75" name="Google Shape;75;p14"/>
          <p:cNvSpPr txBox="1">
            <a:spLocks noGrp="1"/>
          </p:cNvSpPr>
          <p:nvPr>
            <p:ph type="title"/>
          </p:nvPr>
        </p:nvSpPr>
        <p:spPr>
          <a:xfrm>
            <a:off x="457200" y="1981200"/>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6" name="Google Shape;76;p14" descr="Administration for Community Living logo"/>
          <p:cNvPicPr preferRelativeResize="0"/>
          <p:nvPr/>
        </p:nvPicPr>
        <p:blipFill rotWithShape="1">
          <a:blip r:embed="rId3">
            <a:alphaModFix/>
          </a:blip>
          <a:srcRect/>
          <a:stretch/>
        </p:blipFill>
        <p:spPr>
          <a:xfrm>
            <a:off x="6553200" y="5760433"/>
            <a:ext cx="2323714" cy="961042"/>
          </a:xfrm>
          <a:prstGeom prst="rect">
            <a:avLst/>
          </a:prstGeom>
          <a:noFill/>
          <a:ln>
            <a:noFill/>
          </a:ln>
        </p:spPr>
      </p:pic>
      <p:sp>
        <p:nvSpPr>
          <p:cNvPr id="77" name="Google Shape;77;p14"/>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Option B">
  <p:cSld name="Title Slide Option B">
    <p:spTree>
      <p:nvGrpSpPr>
        <p:cNvPr id="1" name="Shape 78"/>
        <p:cNvGrpSpPr/>
        <p:nvPr/>
      </p:nvGrpSpPr>
      <p:grpSpPr>
        <a:xfrm>
          <a:off x="0" y="0"/>
          <a:ext cx="0" cy="0"/>
          <a:chOff x="0" y="0"/>
          <a:chExt cx="0" cy="0"/>
        </a:xfrm>
      </p:grpSpPr>
      <p:pic>
        <p:nvPicPr>
          <p:cNvPr id="79" name="Google Shape;79;p15"/>
          <p:cNvPicPr preferRelativeResize="0"/>
          <p:nvPr/>
        </p:nvPicPr>
        <p:blipFill rotWithShape="1">
          <a:blip r:embed="rId2">
            <a:alphaModFix/>
          </a:blip>
          <a:srcRect/>
          <a:stretch/>
        </p:blipFill>
        <p:spPr>
          <a:xfrm>
            <a:off x="0" y="0"/>
            <a:ext cx="9144000" cy="7065818"/>
          </a:xfrm>
          <a:prstGeom prst="rect">
            <a:avLst/>
          </a:prstGeom>
          <a:noFill/>
          <a:ln>
            <a:noFill/>
          </a:ln>
        </p:spPr>
      </p:pic>
      <p:sp>
        <p:nvSpPr>
          <p:cNvPr id="80" name="Google Shape;80;p15"/>
          <p:cNvSpPr txBox="1">
            <a:spLocks noGrp="1"/>
          </p:cNvSpPr>
          <p:nvPr>
            <p:ph type="title"/>
          </p:nvPr>
        </p:nvSpPr>
        <p:spPr>
          <a:xfrm>
            <a:off x="533400" y="1981200"/>
            <a:ext cx="8229600" cy="762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5"/>
          <p:cNvSpPr txBox="1">
            <a:spLocks noGrp="1"/>
          </p:cNvSpPr>
          <p:nvPr>
            <p:ph type="body" idx="1"/>
          </p:nvPr>
        </p:nvSpPr>
        <p:spPr>
          <a:xfrm>
            <a:off x="533400" y="2743200"/>
            <a:ext cx="8229600" cy="609600"/>
          </a:xfrm>
          <a:prstGeom prst="rect">
            <a:avLst/>
          </a:prstGeom>
          <a:noFill/>
          <a:ln>
            <a:noFill/>
          </a:ln>
        </p:spPr>
        <p:txBody>
          <a:bodyPr spcFirstLastPara="1" wrap="square" lIns="91425" tIns="45700" rIns="91425" bIns="45700" anchor="t" anchorCtr="0">
            <a:noAutofit/>
          </a:bodyPr>
          <a:lstStyle>
            <a:lvl1pPr marL="457200" lvl="0" indent="-228600" algn="ctr">
              <a:spcBef>
                <a:spcPts val="640"/>
              </a:spcBef>
              <a:spcAft>
                <a:spcPts val="0"/>
              </a:spcAft>
              <a:buSzPts val="3200"/>
              <a:buNone/>
              <a:defRPr>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5"/>
          <p:cNvSpPr txBox="1">
            <a:spLocks noGrp="1"/>
          </p:cNvSpPr>
          <p:nvPr>
            <p:ph type="body" idx="2"/>
          </p:nvPr>
        </p:nvSpPr>
        <p:spPr>
          <a:xfrm>
            <a:off x="533400" y="3352800"/>
            <a:ext cx="8229600" cy="609600"/>
          </a:xfrm>
          <a:prstGeom prst="rect">
            <a:avLst/>
          </a:prstGeom>
          <a:noFill/>
          <a:ln>
            <a:noFill/>
          </a:ln>
        </p:spPr>
        <p:txBody>
          <a:bodyPr spcFirstLastPara="1" wrap="square" lIns="91425" tIns="45700" rIns="91425" bIns="45700" anchor="t" anchorCtr="0">
            <a:noAutofit/>
          </a:bodyPr>
          <a:lstStyle>
            <a:lvl1pPr marL="457200" lvl="0" indent="-228600" algn="ctr">
              <a:spcBef>
                <a:spcPts val="640"/>
              </a:spcBef>
              <a:spcAft>
                <a:spcPts val="0"/>
              </a:spcAft>
              <a:buSzPts val="3200"/>
              <a:buNone/>
              <a:defRPr>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15"/>
          <p:cNvSpPr txBox="1">
            <a:spLocks noGrp="1"/>
          </p:cNvSpPr>
          <p:nvPr>
            <p:ph type="body" idx="3"/>
          </p:nvPr>
        </p:nvSpPr>
        <p:spPr>
          <a:xfrm>
            <a:off x="533400" y="3962400"/>
            <a:ext cx="8229600" cy="609600"/>
          </a:xfrm>
          <a:prstGeom prst="rect">
            <a:avLst/>
          </a:prstGeom>
          <a:noFill/>
          <a:ln>
            <a:noFill/>
          </a:ln>
        </p:spPr>
        <p:txBody>
          <a:bodyPr spcFirstLastPara="1" wrap="square" lIns="91425" tIns="45700" rIns="91425" bIns="45700" anchor="t" anchorCtr="0">
            <a:noAutofit/>
          </a:bodyPr>
          <a:lstStyle>
            <a:lvl1pPr marL="457200" lvl="0" indent="-228600" algn="ctr">
              <a:spcBef>
                <a:spcPts val="640"/>
              </a:spcBef>
              <a:spcAft>
                <a:spcPts val="0"/>
              </a:spcAft>
              <a:buSzPts val="3200"/>
              <a:buNone/>
              <a:defRPr>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15"/>
          <p:cNvSpPr txBox="1">
            <a:spLocks noGrp="1"/>
          </p:cNvSpPr>
          <p:nvPr>
            <p:ph type="body" idx="4"/>
          </p:nvPr>
        </p:nvSpPr>
        <p:spPr>
          <a:xfrm>
            <a:off x="1447800" y="4800600"/>
            <a:ext cx="6400800" cy="457200"/>
          </a:xfrm>
          <a:prstGeom prst="rect">
            <a:avLst/>
          </a:prstGeom>
          <a:noFill/>
          <a:ln>
            <a:noFill/>
          </a:ln>
        </p:spPr>
        <p:txBody>
          <a:bodyPr spcFirstLastPara="1" wrap="square" lIns="91425" tIns="45700" rIns="91425" bIns="45700" anchor="t" anchorCtr="0">
            <a:noAutofit/>
          </a:bodyPr>
          <a:lstStyle>
            <a:lvl1pPr marL="457200" lvl="0" indent="-228600" algn="ctr">
              <a:spcBef>
                <a:spcPts val="400"/>
              </a:spcBef>
              <a:spcAft>
                <a:spcPts val="0"/>
              </a:spcAft>
              <a:buSzPts val="2000"/>
              <a:buNone/>
              <a:defRPr sz="2000" i="0"/>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pic>
        <p:nvPicPr>
          <p:cNvPr id="86" name="Google Shape;86;p16"/>
          <p:cNvPicPr preferRelativeResize="0"/>
          <p:nvPr/>
        </p:nvPicPr>
        <p:blipFill rotWithShape="1">
          <a:blip r:embed="rId2">
            <a:alphaModFix/>
          </a:blip>
          <a:srcRect t="78430"/>
          <a:stretch/>
        </p:blipFill>
        <p:spPr>
          <a:xfrm>
            <a:off x="0" y="5334000"/>
            <a:ext cx="9144000" cy="1524000"/>
          </a:xfrm>
          <a:prstGeom prst="rect">
            <a:avLst/>
          </a:prstGeom>
          <a:noFill/>
          <a:ln>
            <a:noFill/>
          </a:ln>
        </p:spPr>
      </p:pic>
      <p:sp>
        <p:nvSpPr>
          <p:cNvPr id="87" name="Google Shape;87;p16"/>
          <p:cNvSpPr>
            <a:spLocks noGrp="1"/>
          </p:cNvSpPr>
          <p:nvPr>
            <p:ph type="pic" idx="2"/>
          </p:nvPr>
        </p:nvSpPr>
        <p:spPr>
          <a:xfrm>
            <a:off x="1792288" y="612775"/>
            <a:ext cx="5486400" cy="36576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2"/>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0A4F90"/>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Courier New"/>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88" name="Google Shape;88;p16"/>
          <p:cNvSpPr txBox="1">
            <a:spLocks noGrp="1"/>
          </p:cNvSpPr>
          <p:nvPr>
            <p:ph type="title"/>
          </p:nvPr>
        </p:nvSpPr>
        <p:spPr>
          <a:xfrm>
            <a:off x="1792288" y="43434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6"/>
          <p:cNvSpPr txBox="1">
            <a:spLocks noGrp="1"/>
          </p:cNvSpPr>
          <p:nvPr>
            <p:ph type="body" idx="1"/>
          </p:nvPr>
        </p:nvSpPr>
        <p:spPr>
          <a:xfrm>
            <a:off x="1792288" y="4953000"/>
            <a:ext cx="5486400" cy="5334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800"/>
              <a:buNone/>
              <a:defRPr sz="1800">
                <a:solidFill>
                  <a:schemeClr val="dk1"/>
                </a:solidFill>
              </a:defRPr>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90" name="Google Shape;90;p16"/>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2"/>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rgbClr val="0A4F90"/>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0" i="0" u="none" strike="noStrike" cap="none">
                <a:solidFill>
                  <a:srgbClr val="D8D8D8"/>
                </a:solidFill>
                <a:latin typeface="Arial"/>
                <a:ea typeface="Arial"/>
                <a:cs typeface="Arial"/>
                <a:sym typeface="Arial"/>
              </a:defRPr>
            </a:lvl1pPr>
            <a:lvl2pPr marL="0" marR="0" lvl="1" indent="0" algn="ctr" rtl="0">
              <a:spcBef>
                <a:spcPts val="0"/>
              </a:spcBef>
              <a:buNone/>
              <a:defRPr sz="1400" b="0" i="0" u="none" strike="noStrike" cap="none">
                <a:solidFill>
                  <a:srgbClr val="D8D8D8"/>
                </a:solidFill>
                <a:latin typeface="Arial"/>
                <a:ea typeface="Arial"/>
                <a:cs typeface="Arial"/>
                <a:sym typeface="Arial"/>
              </a:defRPr>
            </a:lvl2pPr>
            <a:lvl3pPr marL="0" marR="0" lvl="2" indent="0" algn="ctr" rtl="0">
              <a:spcBef>
                <a:spcPts val="0"/>
              </a:spcBef>
              <a:buNone/>
              <a:defRPr sz="1400" b="0" i="0" u="none" strike="noStrike" cap="none">
                <a:solidFill>
                  <a:srgbClr val="D8D8D8"/>
                </a:solidFill>
                <a:latin typeface="Arial"/>
                <a:ea typeface="Arial"/>
                <a:cs typeface="Arial"/>
                <a:sym typeface="Arial"/>
              </a:defRPr>
            </a:lvl3pPr>
            <a:lvl4pPr marL="0" marR="0" lvl="3" indent="0" algn="ctr" rtl="0">
              <a:spcBef>
                <a:spcPts val="0"/>
              </a:spcBef>
              <a:buNone/>
              <a:defRPr sz="1400" b="0" i="0" u="none" strike="noStrike" cap="none">
                <a:solidFill>
                  <a:srgbClr val="D8D8D8"/>
                </a:solidFill>
                <a:latin typeface="Arial"/>
                <a:ea typeface="Arial"/>
                <a:cs typeface="Arial"/>
                <a:sym typeface="Arial"/>
              </a:defRPr>
            </a:lvl4pPr>
            <a:lvl5pPr marL="0" marR="0" lvl="4" indent="0" algn="ctr" rtl="0">
              <a:spcBef>
                <a:spcPts val="0"/>
              </a:spcBef>
              <a:buNone/>
              <a:defRPr sz="1400" b="0" i="0" u="none" strike="noStrike" cap="none">
                <a:solidFill>
                  <a:srgbClr val="D8D8D8"/>
                </a:solidFill>
                <a:latin typeface="Arial"/>
                <a:ea typeface="Arial"/>
                <a:cs typeface="Arial"/>
                <a:sym typeface="Arial"/>
              </a:defRPr>
            </a:lvl5pPr>
            <a:lvl6pPr marL="0" marR="0" lvl="5" indent="0" algn="ctr" rtl="0">
              <a:spcBef>
                <a:spcPts val="0"/>
              </a:spcBef>
              <a:buNone/>
              <a:defRPr sz="1400" b="0" i="0" u="none" strike="noStrike" cap="none">
                <a:solidFill>
                  <a:srgbClr val="D8D8D8"/>
                </a:solidFill>
                <a:latin typeface="Arial"/>
                <a:ea typeface="Arial"/>
                <a:cs typeface="Arial"/>
                <a:sym typeface="Arial"/>
              </a:defRPr>
            </a:lvl6pPr>
            <a:lvl7pPr marL="0" marR="0" lvl="6" indent="0" algn="ctr" rtl="0">
              <a:spcBef>
                <a:spcPts val="0"/>
              </a:spcBef>
              <a:buNone/>
              <a:defRPr sz="1400" b="0" i="0" u="none" strike="noStrike" cap="none">
                <a:solidFill>
                  <a:srgbClr val="D8D8D8"/>
                </a:solidFill>
                <a:latin typeface="Arial"/>
                <a:ea typeface="Arial"/>
                <a:cs typeface="Arial"/>
                <a:sym typeface="Arial"/>
              </a:defRPr>
            </a:lvl7pPr>
            <a:lvl8pPr marL="0" marR="0" lvl="7" indent="0" algn="ctr" rtl="0">
              <a:spcBef>
                <a:spcPts val="0"/>
              </a:spcBef>
              <a:buNone/>
              <a:defRPr sz="1400" b="0" i="0" u="none" strike="noStrike" cap="none">
                <a:solidFill>
                  <a:srgbClr val="D8D8D8"/>
                </a:solidFill>
                <a:latin typeface="Arial"/>
                <a:ea typeface="Arial"/>
                <a:cs typeface="Arial"/>
                <a:sym typeface="Arial"/>
              </a:defRPr>
            </a:lvl8pPr>
            <a:lvl9pPr marL="0" marR="0" lvl="8" indent="0" algn="ctr" rtl="0">
              <a:spcBef>
                <a:spcPts val="0"/>
              </a:spcBef>
              <a:buNone/>
              <a:defRPr sz="1400" b="0" i="0" u="none" strike="noStrike" cap="none">
                <a:solidFill>
                  <a:srgbClr val="D8D8D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60" r:id="rId6"/>
    <p:sldLayoutId id="2147483661" r:id="rId7"/>
    <p:sldLayoutId id="2147483662"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lderindians.acl.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xlsx"/><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Excel_Worksheet1.xlsx"/><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s://acl.gov/covid19/aging-and-disability-networks"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s://olderindians.acl.gov/"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hyperlink" Target="https://acl.gov/covid19/aging-and-disability-networks" TargetMode="External"/><Relationship Id="rId4" Type="http://schemas.openxmlformats.org/officeDocument/2006/relationships/hyperlink" Target="https://oaaps.acl.gov/welcome"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101" name="Google Shape;101;p17">
            <a:extLst>
              <a:ext uri="{C183D7F6-B498-43B3-948B-1728B52AA6E4}">
                <adec:decorative xmlns:adec="http://schemas.microsoft.com/office/drawing/2017/decorative" val="1"/>
              </a:ext>
            </a:extLst>
          </p:cNvPr>
          <p:cNvSpPr txBox="1">
            <a:spLocks noGrp="1"/>
          </p:cNvSpPr>
          <p:nvPr>
            <p:ph type="title" idx="4294967295"/>
          </p:nvPr>
        </p:nvSpPr>
        <p:spPr>
          <a:xfrm>
            <a:off x="76200" y="6172200"/>
            <a:ext cx="5943600" cy="3048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100000"/>
              </a:lnSpc>
              <a:spcBef>
                <a:spcPts val="0"/>
              </a:spcBef>
              <a:spcAft>
                <a:spcPts val="0"/>
              </a:spcAft>
              <a:buClr>
                <a:schemeClr val="dk2"/>
              </a:buClr>
              <a:buSzPts val="2000"/>
              <a:buFont typeface="Arial"/>
              <a:buNone/>
              <a:tabLst/>
              <a:defRPr/>
            </a:pPr>
            <a:r>
              <a:rPr kumimoji="0" lang="en-US" sz="2000" b="0" i="0" u="none" strike="noStrike" kern="0" cap="none" spc="0" normalizeH="0" baseline="0" noProof="0" dirty="0">
                <a:ln>
                  <a:noFill/>
                </a:ln>
                <a:solidFill>
                  <a:schemeClr val="dk1"/>
                </a:solidFill>
                <a:effectLst/>
                <a:uLnTx/>
                <a:uFillTx/>
                <a:latin typeface="Arial"/>
                <a:ea typeface="Arial"/>
                <a:cs typeface="Arial"/>
                <a:sym typeface="Arial"/>
              </a:rPr>
              <a:t>Check out: </a:t>
            </a:r>
            <a:r>
              <a:rPr kumimoji="0" lang="en-US" sz="2000" b="0" i="0" u="sng" strike="noStrike" kern="0" cap="none" spc="0" normalizeH="0" baseline="0" noProof="0" dirty="0">
                <a:ln>
                  <a:noFill/>
                </a:ln>
                <a:solidFill>
                  <a:schemeClr val="hlink"/>
                </a:solidFill>
                <a:effectLst/>
                <a:uLnTx/>
                <a:uFillTx/>
                <a:latin typeface="Arial"/>
                <a:ea typeface="Arial"/>
                <a:cs typeface="Arial"/>
                <a:sym typeface="Arial"/>
                <a:hlinkClick r:id="rId3"/>
              </a:rPr>
              <a:t>https://olderindians.acl.gov</a:t>
            </a:r>
            <a:r>
              <a:rPr kumimoji="0" lang="en-US" sz="2000" b="0" i="0" u="none" strike="noStrike" kern="0" cap="none" spc="0" normalizeH="0" baseline="0" noProof="0" dirty="0">
                <a:ln>
                  <a:noFill/>
                </a:ln>
                <a:solidFill>
                  <a:schemeClr val="dk1"/>
                </a:solidFill>
                <a:effectLst/>
                <a:uLnTx/>
                <a:uFillTx/>
                <a:latin typeface="Arial"/>
                <a:ea typeface="Arial"/>
                <a:cs typeface="Arial"/>
                <a:sym typeface="Arial"/>
              </a:rPr>
              <a:t> </a:t>
            </a:r>
          </a:p>
        </p:txBody>
      </p:sp>
      <p:sp>
        <p:nvSpPr>
          <p:cNvPr id="100" name="Google Shape;100;p17">
            <a:extLst>
              <a:ext uri="{C183D7F6-B498-43B3-948B-1728B52AA6E4}">
                <adec:decorative xmlns:adec="http://schemas.microsoft.com/office/drawing/2017/decorative" val="1"/>
              </a:ext>
            </a:extLst>
          </p:cNvPr>
          <p:cNvSpPr txBox="1">
            <a:spLocks noGrp="1"/>
          </p:cNvSpPr>
          <p:nvPr>
            <p:ph type="body" idx="6"/>
          </p:nvPr>
        </p:nvSpPr>
        <p:spPr>
          <a:xfrm>
            <a:off x="3124200" y="4683087"/>
            <a:ext cx="3962400" cy="5334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2000"/>
              <a:buNone/>
            </a:pPr>
            <a:r>
              <a:rPr lang="en-US" dirty="0"/>
              <a:t> </a:t>
            </a:r>
            <a:endParaRPr dirty="0"/>
          </a:p>
        </p:txBody>
      </p:sp>
      <p:sp>
        <p:nvSpPr>
          <p:cNvPr id="99" name="Google Shape;99;p17">
            <a:extLst>
              <a:ext uri="{C183D7F6-B498-43B3-948B-1728B52AA6E4}">
                <adec:decorative xmlns:adec="http://schemas.microsoft.com/office/drawing/2017/decorative" val="1"/>
              </a:ext>
            </a:extLst>
          </p:cNvPr>
          <p:cNvSpPr txBox="1">
            <a:spLocks noGrp="1"/>
          </p:cNvSpPr>
          <p:nvPr>
            <p:ph type="body" idx="5"/>
          </p:nvPr>
        </p:nvSpPr>
        <p:spPr>
          <a:xfrm>
            <a:off x="3124200" y="3352799"/>
            <a:ext cx="6019800" cy="1252251"/>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2800"/>
              <a:buNone/>
            </a:pPr>
            <a:r>
              <a:rPr lang="en-US" dirty="0"/>
              <a:t>Supportive Services</a:t>
            </a:r>
          </a:p>
          <a:p>
            <a:pPr marL="228600" lvl="0" indent="-228600" algn="l" rtl="0">
              <a:spcBef>
                <a:spcPts val="0"/>
              </a:spcBef>
              <a:spcAft>
                <a:spcPts val="0"/>
              </a:spcAft>
              <a:buSzPts val="2800"/>
              <a:buNone/>
            </a:pPr>
            <a:r>
              <a:rPr lang="en-US" sz="2000" dirty="0"/>
              <a:t>Rhonda Schwartz, JD, MSW</a:t>
            </a:r>
          </a:p>
          <a:p>
            <a:pPr marL="228600" lvl="0" indent="-228600" algn="l" rtl="0">
              <a:spcBef>
                <a:spcPts val="0"/>
              </a:spcBef>
              <a:spcAft>
                <a:spcPts val="0"/>
              </a:spcAft>
              <a:buSzPts val="2800"/>
              <a:buNone/>
            </a:pPr>
            <a:r>
              <a:rPr lang="en-US" sz="2000" dirty="0"/>
              <a:t>ACL Regional Administrator  - Region II</a:t>
            </a:r>
          </a:p>
          <a:p>
            <a:pPr marL="228600" lvl="0" indent="-228600" algn="l" rtl="0">
              <a:spcBef>
                <a:spcPts val="0"/>
              </a:spcBef>
              <a:spcAft>
                <a:spcPts val="0"/>
              </a:spcAft>
              <a:buSzPts val="2800"/>
              <a:buNone/>
            </a:pPr>
            <a:endParaRPr dirty="0"/>
          </a:p>
        </p:txBody>
      </p:sp>
      <p:sp>
        <p:nvSpPr>
          <p:cNvPr id="98" name="Google Shape;98;p17">
            <a:extLst>
              <a:ext uri="{C183D7F6-B498-43B3-948B-1728B52AA6E4}">
                <adec:decorative xmlns:adec="http://schemas.microsoft.com/office/drawing/2017/decorative" val="1"/>
              </a:ext>
            </a:extLst>
          </p:cNvPr>
          <p:cNvSpPr txBox="1">
            <a:spLocks noGrp="1"/>
          </p:cNvSpPr>
          <p:nvPr>
            <p:ph type="body" idx="3"/>
          </p:nvPr>
        </p:nvSpPr>
        <p:spPr>
          <a:xfrm>
            <a:off x="3124200" y="2743200"/>
            <a:ext cx="6019800" cy="5334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3200"/>
              <a:buNone/>
            </a:pPr>
            <a:r>
              <a:rPr lang="en-US" dirty="0"/>
              <a:t>New Directors Training</a:t>
            </a:r>
            <a:endParaRPr dirty="0"/>
          </a:p>
        </p:txBody>
      </p:sp>
      <p:sp>
        <p:nvSpPr>
          <p:cNvPr id="97" name="Google Shape;97;p17">
            <a:extLst>
              <a:ext uri="{C183D7F6-B498-43B3-948B-1728B52AA6E4}">
                <adec:decorative xmlns:adec="http://schemas.microsoft.com/office/drawing/2017/decorative" val="1"/>
              </a:ext>
            </a:extLst>
          </p:cNvPr>
          <p:cNvSpPr txBox="1">
            <a:spLocks noGrp="1"/>
          </p:cNvSpPr>
          <p:nvPr>
            <p:ph type="subTitle" idx="2"/>
          </p:nvPr>
        </p:nvSpPr>
        <p:spPr>
          <a:xfrm>
            <a:off x="76200" y="762000"/>
            <a:ext cx="58674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800"/>
              <a:buNone/>
            </a:pPr>
            <a:r>
              <a:rPr lang="en-US" dirty="0"/>
              <a:t>National Title VI Conference 2022</a:t>
            </a:r>
            <a:endParaRPr dirty="0"/>
          </a:p>
        </p:txBody>
      </p:sp>
      <p:sp>
        <p:nvSpPr>
          <p:cNvPr id="96" name="Google Shape;96;p17">
            <a:extLst>
              <a:ext uri="{C183D7F6-B498-43B3-948B-1728B52AA6E4}">
                <adec:decorative xmlns:adec="http://schemas.microsoft.com/office/drawing/2017/decorative" val="1"/>
              </a:ext>
            </a:extLst>
          </p:cNvPr>
          <p:cNvSpPr txBox="1">
            <a:spLocks noGrp="1"/>
          </p:cNvSpPr>
          <p:nvPr>
            <p:ph type="body" idx="1"/>
          </p:nvPr>
        </p:nvSpPr>
        <p:spPr>
          <a:xfrm>
            <a:off x="76200" y="152400"/>
            <a:ext cx="7696200" cy="6858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4000"/>
              <a:buNone/>
            </a:pPr>
            <a:r>
              <a:rPr lang="en-US" dirty="0"/>
              <a:t>New Title VI Director Orientation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Arial"/>
              <a:buNone/>
            </a:pPr>
            <a:r>
              <a:rPr lang="en-US" sz="3959" dirty="0"/>
              <a:t>Part A/B Grants</a:t>
            </a:r>
            <a:br>
              <a:rPr lang="en-US" sz="3959" dirty="0"/>
            </a:br>
            <a:r>
              <a:rPr lang="en-US" sz="3959" dirty="0"/>
              <a:t>Required Supportive Services</a:t>
            </a:r>
            <a:endParaRPr dirty="0"/>
          </a:p>
        </p:txBody>
      </p:sp>
      <p:sp>
        <p:nvSpPr>
          <p:cNvPr id="265" name="Google Shape;265;p36"/>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960"/>
              <a:buNone/>
            </a:pPr>
            <a:r>
              <a:rPr lang="en-US" sz="2960" dirty="0"/>
              <a:t>Information and Assistance examples: </a:t>
            </a:r>
            <a:endParaRPr dirty="0"/>
          </a:p>
          <a:p>
            <a:pPr marL="285750" indent="-285750">
              <a:lnSpc>
                <a:spcPct val="90000"/>
              </a:lnSpc>
              <a:spcBef>
                <a:spcPts val="592"/>
              </a:spcBef>
              <a:buSzPts val="2960"/>
            </a:pPr>
            <a:r>
              <a:rPr lang="en-US" sz="2800" dirty="0">
                <a:effectLst/>
                <a:latin typeface="Calibri" panose="020F0502020204030204" pitchFamily="34" charset="0"/>
                <a:ea typeface="Times New Roman" panose="02020603050405020304" pitchFamily="18" charset="0"/>
              </a:rPr>
              <a:t>Taking a call from an Elder or their caregiver and providing that person with information or a referral for services that they are eligible for through the tribe, state, or other organization. </a:t>
            </a:r>
          </a:p>
          <a:p>
            <a:pPr marL="0" indent="0">
              <a:lnSpc>
                <a:spcPct val="90000"/>
              </a:lnSpc>
              <a:spcBef>
                <a:spcPts val="592"/>
              </a:spcBef>
              <a:buSzPts val="2960"/>
              <a:buNone/>
            </a:pPr>
            <a:endParaRPr lang="en-US" sz="2800" dirty="0">
              <a:effectLst/>
              <a:latin typeface="Calibri" panose="020F0502020204030204" pitchFamily="34" charset="0"/>
              <a:ea typeface="Times New Roman" panose="02020603050405020304" pitchFamily="18" charset="0"/>
            </a:endParaRPr>
          </a:p>
          <a:p>
            <a:pPr marL="285750" indent="-285750">
              <a:lnSpc>
                <a:spcPct val="90000"/>
              </a:lnSpc>
              <a:spcBef>
                <a:spcPts val="592"/>
              </a:spcBef>
              <a:buSzPts val="2960"/>
            </a:pPr>
            <a:r>
              <a:rPr lang="en-US" sz="2800" dirty="0">
                <a:effectLst/>
                <a:latin typeface="Calibri" panose="020F0502020204030204" pitchFamily="34" charset="0"/>
                <a:ea typeface="Times New Roman" panose="02020603050405020304" pitchFamily="18" charset="0"/>
              </a:rPr>
              <a:t>Sitting down with an Elder and helping him/her fill out important forms.</a:t>
            </a:r>
            <a:r>
              <a:rPr lang="en-US" sz="2800" dirty="0"/>
              <a:t>   </a:t>
            </a:r>
            <a:endParaRPr sz="2800" dirty="0"/>
          </a:p>
        </p:txBody>
      </p:sp>
      <p:sp>
        <p:nvSpPr>
          <p:cNvPr id="266" name="Google Shape;266;p36"/>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1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dirty="0"/>
              <a:t>Supportive Services – Things to Note</a:t>
            </a:r>
            <a:endParaRPr dirty="0"/>
          </a:p>
        </p:txBody>
      </p:sp>
      <p:sp>
        <p:nvSpPr>
          <p:cNvPr id="811" name="Google Shape;811;p112"/>
          <p:cNvSpPr txBox="1">
            <a:spLocks noGrp="1"/>
          </p:cNvSpPr>
          <p:nvPr>
            <p:ph type="body" idx="1"/>
          </p:nvPr>
        </p:nvSpPr>
        <p:spPr>
          <a:xfrm>
            <a:off x="457200" y="1600201"/>
            <a:ext cx="8229600" cy="428280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960"/>
              <a:buChar char="•"/>
            </a:pPr>
            <a:r>
              <a:rPr lang="en-US" sz="2960" dirty="0"/>
              <a:t>Nutrition and Information and Assistance services are required.</a:t>
            </a:r>
            <a:endParaRPr dirty="0"/>
          </a:p>
          <a:p>
            <a:pPr marL="228600" lvl="0" indent="-228600" algn="l" rtl="0">
              <a:lnSpc>
                <a:spcPct val="90000"/>
              </a:lnSpc>
              <a:spcBef>
                <a:spcPts val="592"/>
              </a:spcBef>
              <a:spcAft>
                <a:spcPts val="0"/>
              </a:spcAft>
              <a:buSzPts val="2960"/>
              <a:buChar char="•"/>
            </a:pPr>
            <a:r>
              <a:rPr lang="en-US" sz="2960" dirty="0"/>
              <a:t>A variety of other supportive services can be offered to meet the needs of your elders.</a:t>
            </a:r>
            <a:endParaRPr dirty="0"/>
          </a:p>
          <a:p>
            <a:pPr marL="228600" lvl="0" indent="-228600" algn="l" rtl="0">
              <a:lnSpc>
                <a:spcPct val="90000"/>
              </a:lnSpc>
              <a:spcBef>
                <a:spcPts val="592"/>
              </a:spcBef>
              <a:spcAft>
                <a:spcPts val="0"/>
              </a:spcAft>
              <a:buSzPts val="2960"/>
              <a:buChar char="•"/>
            </a:pPr>
            <a:r>
              <a:rPr lang="en-US" sz="2960" dirty="0"/>
              <a:t>Your needs assessment will help you determine which services are to be offered.</a:t>
            </a:r>
            <a:endParaRPr dirty="0"/>
          </a:p>
          <a:p>
            <a:pPr marL="228600" lvl="0" indent="-228600" algn="l" rtl="0">
              <a:lnSpc>
                <a:spcPct val="90000"/>
              </a:lnSpc>
              <a:spcBef>
                <a:spcPts val="592"/>
              </a:spcBef>
              <a:spcAft>
                <a:spcPts val="0"/>
              </a:spcAft>
              <a:buSzPts val="2960"/>
              <a:buChar char="•"/>
            </a:pPr>
            <a:r>
              <a:rPr lang="en-US" sz="2960" dirty="0"/>
              <a:t>Coordinate your efforts with other agencies and programs to provide maximum services to tribal elders.</a:t>
            </a:r>
          </a:p>
          <a:p>
            <a:pPr marL="0" lvl="0" indent="0" algn="l" rtl="0">
              <a:lnSpc>
                <a:spcPct val="90000"/>
              </a:lnSpc>
              <a:spcBef>
                <a:spcPts val="592"/>
              </a:spcBef>
              <a:spcAft>
                <a:spcPts val="0"/>
              </a:spcAft>
              <a:buSzPts val="2960"/>
              <a:buNone/>
            </a:pPr>
            <a:endParaRPr dirty="0"/>
          </a:p>
        </p:txBody>
      </p:sp>
      <p:sp>
        <p:nvSpPr>
          <p:cNvPr id="812" name="Google Shape;812;p112"/>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11</a:t>
            </a:fld>
            <a:endParaRPr dirty="0"/>
          </a:p>
        </p:txBody>
      </p:sp>
    </p:spTree>
    <p:extLst>
      <p:ext uri="{BB962C8B-B14F-4D97-AF65-F5344CB8AC3E}">
        <p14:creationId xmlns:p14="http://schemas.microsoft.com/office/powerpoint/2010/main" val="632919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1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Arial"/>
              <a:buNone/>
            </a:pPr>
            <a:r>
              <a:rPr lang="en-US" sz="3959" dirty="0"/>
              <a:t>Part A/B Grants</a:t>
            </a:r>
            <a:br>
              <a:rPr lang="en-US" sz="3959" dirty="0"/>
            </a:br>
            <a:r>
              <a:rPr lang="en-US" sz="3959" dirty="0"/>
              <a:t>Optional Supportive Services</a:t>
            </a:r>
            <a:endParaRPr dirty="0"/>
          </a:p>
        </p:txBody>
      </p:sp>
      <p:sp>
        <p:nvSpPr>
          <p:cNvPr id="838" name="Google Shape;838;p116"/>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3200"/>
              <a:buChar char="•"/>
            </a:pPr>
            <a:r>
              <a:rPr lang="en-US" dirty="0"/>
              <a:t>A tribal organization may provide any of the supportive services mentioned under title III of the Older Americans Act, and any other supportive services that are necessary for the general welfare of older Indians</a:t>
            </a:r>
            <a:endParaRPr dirty="0"/>
          </a:p>
          <a:p>
            <a:pPr marL="0" lvl="0" indent="0" algn="l" rtl="0">
              <a:spcBef>
                <a:spcPts val="640"/>
              </a:spcBef>
              <a:spcAft>
                <a:spcPts val="0"/>
              </a:spcAft>
              <a:buSzPts val="3200"/>
              <a:buNone/>
            </a:pPr>
            <a:r>
              <a:rPr lang="en-US" dirty="0"/>
              <a:t>(45 C.F.R. §1322.13 (a))</a:t>
            </a:r>
            <a:endParaRPr dirty="0"/>
          </a:p>
        </p:txBody>
      </p:sp>
      <p:sp>
        <p:nvSpPr>
          <p:cNvPr id="839" name="Google Shape;839;p116"/>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12</a:t>
            </a:fld>
            <a:endParaRPr dirty="0"/>
          </a:p>
        </p:txBody>
      </p:sp>
    </p:spTree>
    <p:extLst>
      <p:ext uri="{BB962C8B-B14F-4D97-AF65-F5344CB8AC3E}">
        <p14:creationId xmlns:p14="http://schemas.microsoft.com/office/powerpoint/2010/main" val="1019299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D6214-9BBD-4381-BE68-1CB1D6F68948}"/>
              </a:ext>
            </a:extLst>
          </p:cNvPr>
          <p:cNvSpPr>
            <a:spLocks noGrp="1"/>
          </p:cNvSpPr>
          <p:nvPr>
            <p:ph type="title"/>
          </p:nvPr>
        </p:nvSpPr>
        <p:spPr/>
        <p:txBody>
          <a:bodyPr/>
          <a:lstStyle/>
          <a:p>
            <a:r>
              <a:rPr lang="en-US" dirty="0"/>
              <a:t>Title III Supportive Services - examples</a:t>
            </a:r>
          </a:p>
        </p:txBody>
      </p:sp>
      <p:sp>
        <p:nvSpPr>
          <p:cNvPr id="3" name="Text Placeholder 2">
            <a:extLst>
              <a:ext uri="{FF2B5EF4-FFF2-40B4-BE49-F238E27FC236}">
                <a16:creationId xmlns:a16="http://schemas.microsoft.com/office/drawing/2014/main" id="{3952FEF0-460D-4006-8B09-1E0A15AD1325}"/>
              </a:ext>
            </a:extLst>
          </p:cNvPr>
          <p:cNvSpPr>
            <a:spLocks noGrp="1"/>
          </p:cNvSpPr>
          <p:nvPr>
            <p:ph type="body" idx="1"/>
          </p:nvPr>
        </p:nvSpPr>
        <p:spPr>
          <a:xfrm>
            <a:off x="457200" y="1600200"/>
            <a:ext cx="8229600" cy="4238739"/>
          </a:xfrm>
        </p:spPr>
        <p:txBody>
          <a:bodyPr/>
          <a:lstStyle/>
          <a:p>
            <a:r>
              <a:rPr lang="en-US" sz="1800" dirty="0"/>
              <a:t>Chronic condition self-care management, or falls prevention services;</a:t>
            </a:r>
          </a:p>
          <a:p>
            <a:r>
              <a:rPr lang="en-US" sz="1800" dirty="0"/>
              <a:t>Legal Assistance;</a:t>
            </a:r>
          </a:p>
          <a:p>
            <a:r>
              <a:rPr lang="en-US" sz="1800" dirty="0"/>
              <a:t>Transportation Services;</a:t>
            </a:r>
          </a:p>
          <a:p>
            <a:r>
              <a:rPr lang="en-US" sz="1800" dirty="0"/>
              <a:t>Financial/Tax Counseling;</a:t>
            </a:r>
          </a:p>
          <a:p>
            <a:r>
              <a:rPr lang="en-US" sz="1800" dirty="0"/>
              <a:t>Services designed to enable older individuals to attain and maintain physical and mental well-being through programs of regular physical activity, exercise, music therapy, art therapy, cultural experiences (including the arts), and dance- movement therapy;</a:t>
            </a:r>
          </a:p>
          <a:p>
            <a:r>
              <a:rPr lang="en-US" sz="1800" dirty="0"/>
              <a:t>Services designed to provide health screening (including mental and behavioral health screening, screening for negative health effects associated with social isolation, among others);</a:t>
            </a:r>
          </a:p>
          <a:p>
            <a:r>
              <a:rPr lang="en-US" sz="1800" dirty="0"/>
              <a:t>Other services necessary for the general welfare of older individuals</a:t>
            </a:r>
          </a:p>
          <a:p>
            <a:endParaRPr lang="en-US" sz="1800" dirty="0"/>
          </a:p>
          <a:p>
            <a:endParaRPr lang="en-US" sz="1800" dirty="0"/>
          </a:p>
        </p:txBody>
      </p:sp>
      <p:sp>
        <p:nvSpPr>
          <p:cNvPr id="4" name="Slide Number Placeholder 3">
            <a:extLst>
              <a:ext uri="{FF2B5EF4-FFF2-40B4-BE49-F238E27FC236}">
                <a16:creationId xmlns:a16="http://schemas.microsoft.com/office/drawing/2014/main" id="{8BCB4E8D-7BD9-4989-A0BB-C56635BA2D4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13</a:t>
            </a:fld>
            <a:endParaRPr lang="en-US" dirty="0"/>
          </a:p>
        </p:txBody>
      </p:sp>
    </p:spTree>
    <p:extLst>
      <p:ext uri="{BB962C8B-B14F-4D97-AF65-F5344CB8AC3E}">
        <p14:creationId xmlns:p14="http://schemas.microsoft.com/office/powerpoint/2010/main" val="4008364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Arial"/>
              <a:buNone/>
            </a:pPr>
            <a:r>
              <a:rPr lang="en-US" sz="3600" dirty="0"/>
              <a:t>Part A/B Grants - Other Permitted Nutrition/Heath-Related Services</a:t>
            </a:r>
            <a:endParaRPr dirty="0"/>
          </a:p>
        </p:txBody>
      </p:sp>
      <p:sp>
        <p:nvSpPr>
          <p:cNvPr id="272" name="Google Shape;272;p37"/>
          <p:cNvSpPr txBox="1">
            <a:spLocks noGrp="1"/>
          </p:cNvSpPr>
          <p:nvPr>
            <p:ph type="body" idx="1"/>
          </p:nvPr>
        </p:nvSpPr>
        <p:spPr>
          <a:xfrm>
            <a:off x="457200" y="1600201"/>
            <a:ext cx="4038600" cy="40386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2400"/>
              <a:buChar char="•"/>
            </a:pPr>
            <a:r>
              <a:rPr lang="en-US" sz="2400" dirty="0"/>
              <a:t>diet counseling</a:t>
            </a:r>
            <a:endParaRPr dirty="0"/>
          </a:p>
          <a:p>
            <a:pPr marL="228600" lvl="0" indent="-228600" algn="l" rtl="0">
              <a:spcBef>
                <a:spcPts val="480"/>
              </a:spcBef>
              <a:spcAft>
                <a:spcPts val="0"/>
              </a:spcAft>
              <a:buSzPts val="2400"/>
              <a:buChar char="•"/>
            </a:pPr>
            <a:r>
              <a:rPr lang="en-US" sz="2400" dirty="0"/>
              <a:t>sponsorship of Farmers Market programs</a:t>
            </a:r>
            <a:endParaRPr dirty="0"/>
          </a:p>
          <a:p>
            <a:pPr marL="228600" lvl="0" indent="-228600" algn="l" rtl="0">
              <a:spcBef>
                <a:spcPts val="480"/>
              </a:spcBef>
              <a:spcAft>
                <a:spcPts val="0"/>
              </a:spcAft>
              <a:buSzPts val="2400"/>
              <a:buChar char="•"/>
            </a:pPr>
            <a:r>
              <a:rPr lang="en-US" sz="2400" dirty="0"/>
              <a:t>Blood Sugar checks</a:t>
            </a:r>
            <a:endParaRPr dirty="0"/>
          </a:p>
          <a:p>
            <a:pPr marL="228600" lvl="0" indent="-228600" algn="l" rtl="0">
              <a:spcBef>
                <a:spcPts val="480"/>
              </a:spcBef>
              <a:spcAft>
                <a:spcPts val="0"/>
              </a:spcAft>
              <a:buSzPts val="2400"/>
              <a:buChar char="•"/>
            </a:pPr>
            <a:r>
              <a:rPr lang="en-US" sz="2400" dirty="0"/>
              <a:t>Diabetes education</a:t>
            </a:r>
            <a:endParaRPr dirty="0"/>
          </a:p>
          <a:p>
            <a:pPr marL="228600" lvl="0" indent="-228600" algn="l" rtl="0">
              <a:spcBef>
                <a:spcPts val="480"/>
              </a:spcBef>
              <a:spcAft>
                <a:spcPts val="0"/>
              </a:spcAft>
              <a:buSzPts val="2400"/>
              <a:buChar char="•"/>
            </a:pPr>
            <a:r>
              <a:rPr lang="en-US" sz="2400" dirty="0"/>
              <a:t>Foot Care</a:t>
            </a:r>
            <a:endParaRPr dirty="0"/>
          </a:p>
          <a:p>
            <a:pPr marL="228600" lvl="0" indent="-228600" algn="l" rtl="0">
              <a:spcBef>
                <a:spcPts val="480"/>
              </a:spcBef>
              <a:spcAft>
                <a:spcPts val="0"/>
              </a:spcAft>
              <a:buSzPts val="2400"/>
              <a:buChar char="•"/>
            </a:pPr>
            <a:r>
              <a:rPr lang="en-US" sz="2400" dirty="0"/>
              <a:t>Blood Pressure Checks</a:t>
            </a:r>
          </a:p>
          <a:p>
            <a:pPr marL="228600" lvl="0" indent="-228600" algn="l" rtl="0">
              <a:spcBef>
                <a:spcPts val="480"/>
              </a:spcBef>
              <a:spcAft>
                <a:spcPts val="0"/>
              </a:spcAft>
              <a:buSzPts val="2400"/>
              <a:buChar char="•"/>
            </a:pPr>
            <a:r>
              <a:rPr lang="en-US" sz="2400" dirty="0"/>
              <a:t>Exercise Classes</a:t>
            </a:r>
            <a:endParaRPr dirty="0"/>
          </a:p>
          <a:p>
            <a:pPr marL="228600" lvl="0" indent="-76200" algn="l" rtl="0">
              <a:spcBef>
                <a:spcPts val="480"/>
              </a:spcBef>
              <a:spcAft>
                <a:spcPts val="0"/>
              </a:spcAft>
              <a:buSzPts val="2400"/>
              <a:buNone/>
            </a:pPr>
            <a:endParaRPr sz="2400" dirty="0"/>
          </a:p>
          <a:p>
            <a:pPr marL="228600" lvl="0" indent="-76200" algn="l" rtl="0">
              <a:spcBef>
                <a:spcPts val="480"/>
              </a:spcBef>
              <a:spcAft>
                <a:spcPts val="0"/>
              </a:spcAft>
              <a:buSzPts val="2400"/>
              <a:buNone/>
            </a:pPr>
            <a:endParaRPr sz="2400" dirty="0"/>
          </a:p>
        </p:txBody>
      </p:sp>
      <p:sp>
        <p:nvSpPr>
          <p:cNvPr id="273" name="Google Shape;273;p37"/>
          <p:cNvSpPr txBox="1">
            <a:spLocks noGrp="1"/>
          </p:cNvSpPr>
          <p:nvPr>
            <p:ph type="body" idx="2"/>
          </p:nvPr>
        </p:nvSpPr>
        <p:spPr>
          <a:xfrm>
            <a:off x="4648200" y="1600201"/>
            <a:ext cx="4038600" cy="40386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2400"/>
              <a:buChar char="•"/>
            </a:pPr>
            <a:r>
              <a:rPr lang="en-US" sz="2400" dirty="0"/>
              <a:t>Evidence-based health programs</a:t>
            </a:r>
            <a:endParaRPr dirty="0"/>
          </a:p>
          <a:p>
            <a:pPr marL="228600" lvl="0" indent="-228600" algn="l" rtl="0">
              <a:spcBef>
                <a:spcPts val="480"/>
              </a:spcBef>
              <a:spcAft>
                <a:spcPts val="0"/>
              </a:spcAft>
              <a:buSzPts val="2400"/>
              <a:buChar char="•"/>
            </a:pPr>
            <a:r>
              <a:rPr lang="en-US" sz="2400" dirty="0"/>
              <a:t>Falls avoidance education</a:t>
            </a:r>
            <a:endParaRPr dirty="0"/>
          </a:p>
          <a:p>
            <a:pPr marL="228600" lvl="0" indent="-228600" algn="l" rtl="0">
              <a:spcBef>
                <a:spcPts val="480"/>
              </a:spcBef>
              <a:spcAft>
                <a:spcPts val="0"/>
              </a:spcAft>
              <a:buSzPts val="2400"/>
              <a:buChar char="•"/>
            </a:pPr>
            <a:r>
              <a:rPr lang="en-US" sz="2400" dirty="0"/>
              <a:t>Medication management</a:t>
            </a:r>
            <a:endParaRPr dirty="0"/>
          </a:p>
          <a:p>
            <a:pPr marL="228600" lvl="0" indent="-228600" algn="l" rtl="0">
              <a:spcBef>
                <a:spcPts val="480"/>
              </a:spcBef>
              <a:spcAft>
                <a:spcPts val="0"/>
              </a:spcAft>
              <a:buSzPts val="2400"/>
              <a:buChar char="•"/>
            </a:pPr>
            <a:r>
              <a:rPr lang="en-US" sz="2400" dirty="0"/>
              <a:t>Traditional foods activities</a:t>
            </a:r>
            <a:endParaRPr dirty="0"/>
          </a:p>
          <a:p>
            <a:pPr marL="228600" lvl="0" indent="-228600" algn="l" rtl="0">
              <a:spcBef>
                <a:spcPts val="480"/>
              </a:spcBef>
              <a:spcAft>
                <a:spcPts val="0"/>
              </a:spcAft>
              <a:buSzPts val="2400"/>
              <a:buChar char="•"/>
            </a:pPr>
            <a:r>
              <a:rPr lang="en-US" sz="2400" dirty="0"/>
              <a:t>Other traditional activities</a:t>
            </a:r>
            <a:endParaRPr dirty="0"/>
          </a:p>
          <a:p>
            <a:pPr marL="228600" lvl="0" indent="-228600" algn="l" rtl="0">
              <a:spcBef>
                <a:spcPts val="480"/>
              </a:spcBef>
              <a:spcAft>
                <a:spcPts val="0"/>
              </a:spcAft>
              <a:buSzPts val="2400"/>
              <a:buChar char="•"/>
            </a:pPr>
            <a:r>
              <a:rPr lang="en-US" sz="2400" dirty="0"/>
              <a:t>Support groups</a:t>
            </a:r>
            <a:endParaRPr dirty="0"/>
          </a:p>
        </p:txBody>
      </p:sp>
      <p:sp>
        <p:nvSpPr>
          <p:cNvPr id="274" name="Google Shape;274;p37"/>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1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Arial"/>
              <a:buNone/>
            </a:pPr>
            <a:r>
              <a:rPr lang="en-US" sz="3600" dirty="0"/>
              <a:t>Part A/B Grants</a:t>
            </a:r>
            <a:br>
              <a:rPr lang="en-US" sz="3959" dirty="0"/>
            </a:br>
            <a:r>
              <a:rPr lang="en-US" sz="3600" dirty="0"/>
              <a:t>Optional Supportive Services - Examples</a:t>
            </a:r>
            <a:endParaRPr dirty="0"/>
          </a:p>
        </p:txBody>
      </p:sp>
      <p:sp>
        <p:nvSpPr>
          <p:cNvPr id="847" name="Google Shape;847;p117"/>
          <p:cNvSpPr txBox="1">
            <a:spLocks noGrp="1"/>
          </p:cNvSpPr>
          <p:nvPr>
            <p:ph type="body" idx="1"/>
          </p:nvPr>
        </p:nvSpPr>
        <p:spPr>
          <a:xfrm>
            <a:off x="457200" y="2135187"/>
            <a:ext cx="4038600" cy="3503614"/>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2800"/>
              <a:buChar char="•"/>
            </a:pPr>
            <a:r>
              <a:rPr lang="en-US" dirty="0"/>
              <a:t>Outreach</a:t>
            </a:r>
            <a:endParaRPr dirty="0"/>
          </a:p>
          <a:p>
            <a:pPr marL="228600" lvl="0" indent="-228600" algn="l" rtl="0">
              <a:spcBef>
                <a:spcPts val="560"/>
              </a:spcBef>
              <a:spcAft>
                <a:spcPts val="0"/>
              </a:spcAft>
              <a:buSzPts val="2800"/>
              <a:buChar char="•"/>
            </a:pPr>
            <a:r>
              <a:rPr lang="en-US" dirty="0"/>
              <a:t>Case Management</a:t>
            </a:r>
            <a:endParaRPr dirty="0"/>
          </a:p>
          <a:p>
            <a:pPr marL="228600" lvl="0" indent="-228600" algn="l" rtl="0">
              <a:spcBef>
                <a:spcPts val="560"/>
              </a:spcBef>
              <a:spcAft>
                <a:spcPts val="0"/>
              </a:spcAft>
              <a:buSzPts val="2800"/>
              <a:buChar char="•"/>
            </a:pPr>
            <a:r>
              <a:rPr lang="en-US" dirty="0"/>
              <a:t>Transportation</a:t>
            </a:r>
            <a:endParaRPr dirty="0"/>
          </a:p>
          <a:p>
            <a:pPr marL="228600" lvl="0" indent="-228600" algn="l" rtl="0">
              <a:spcBef>
                <a:spcPts val="560"/>
              </a:spcBef>
              <a:spcAft>
                <a:spcPts val="0"/>
              </a:spcAft>
              <a:buSzPts val="2800"/>
              <a:buChar char="•"/>
            </a:pPr>
            <a:r>
              <a:rPr lang="en-US" dirty="0"/>
              <a:t>Legal Assistance</a:t>
            </a:r>
            <a:endParaRPr dirty="0"/>
          </a:p>
          <a:p>
            <a:pPr marL="228600" lvl="0" indent="-228600" algn="l" rtl="0">
              <a:spcBef>
                <a:spcPts val="560"/>
              </a:spcBef>
              <a:spcAft>
                <a:spcPts val="0"/>
              </a:spcAft>
              <a:buSzPts val="2800"/>
              <a:buChar char="•"/>
            </a:pPr>
            <a:r>
              <a:rPr lang="en-US" dirty="0"/>
              <a:t>Homemaker Services</a:t>
            </a:r>
            <a:endParaRPr dirty="0"/>
          </a:p>
          <a:p>
            <a:pPr marL="228600" lvl="0" indent="-228600" algn="l" rtl="0">
              <a:spcBef>
                <a:spcPts val="560"/>
              </a:spcBef>
              <a:spcAft>
                <a:spcPts val="0"/>
              </a:spcAft>
              <a:buSzPts val="2800"/>
              <a:buChar char="•"/>
            </a:pPr>
            <a:r>
              <a:rPr lang="en-US" dirty="0"/>
              <a:t>Personal Care/Home Health Aide</a:t>
            </a:r>
            <a:endParaRPr dirty="0"/>
          </a:p>
        </p:txBody>
      </p:sp>
      <p:sp>
        <p:nvSpPr>
          <p:cNvPr id="848" name="Google Shape;848;p117"/>
          <p:cNvSpPr txBox="1">
            <a:spLocks noGrp="1"/>
          </p:cNvSpPr>
          <p:nvPr>
            <p:ph type="body" idx="2"/>
          </p:nvPr>
        </p:nvSpPr>
        <p:spPr>
          <a:xfrm>
            <a:off x="4648202" y="2135187"/>
            <a:ext cx="4038600" cy="40386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2800"/>
              <a:buChar char="•"/>
            </a:pPr>
            <a:r>
              <a:rPr lang="en-US" dirty="0"/>
              <a:t>Chore Services</a:t>
            </a:r>
            <a:endParaRPr dirty="0"/>
          </a:p>
          <a:p>
            <a:pPr marL="228600" lvl="0" indent="-228600" algn="l" rtl="0">
              <a:spcBef>
                <a:spcPts val="560"/>
              </a:spcBef>
              <a:spcAft>
                <a:spcPts val="0"/>
              </a:spcAft>
              <a:buSzPts val="2800"/>
              <a:buChar char="•"/>
            </a:pPr>
            <a:r>
              <a:rPr lang="en-US" dirty="0"/>
              <a:t>Visiting</a:t>
            </a:r>
            <a:endParaRPr dirty="0"/>
          </a:p>
          <a:p>
            <a:pPr marL="228600" lvl="0" indent="-228600" algn="l" rtl="0">
              <a:spcBef>
                <a:spcPts val="560"/>
              </a:spcBef>
              <a:spcAft>
                <a:spcPts val="0"/>
              </a:spcAft>
              <a:buSzPts val="2800"/>
              <a:buChar char="•"/>
            </a:pPr>
            <a:r>
              <a:rPr lang="en-US" dirty="0"/>
              <a:t>Telephoning</a:t>
            </a:r>
          </a:p>
          <a:p>
            <a:pPr marL="228600" lvl="0" indent="-228600" algn="l" rtl="0">
              <a:spcBef>
                <a:spcPts val="560"/>
              </a:spcBef>
              <a:spcAft>
                <a:spcPts val="0"/>
              </a:spcAft>
              <a:buSzPts val="2800"/>
              <a:buChar char="•"/>
            </a:pPr>
            <a:r>
              <a:rPr lang="en-US" dirty="0"/>
              <a:t>Socialization Activities</a:t>
            </a:r>
            <a:endParaRPr dirty="0"/>
          </a:p>
          <a:p>
            <a:pPr marL="228600" lvl="0" indent="-228600" algn="l" rtl="0">
              <a:spcBef>
                <a:spcPts val="560"/>
              </a:spcBef>
              <a:spcAft>
                <a:spcPts val="0"/>
              </a:spcAft>
              <a:buSzPts val="2800"/>
              <a:buChar char="•"/>
            </a:pPr>
            <a:r>
              <a:rPr lang="en-US" dirty="0"/>
              <a:t>Snow Removal</a:t>
            </a:r>
            <a:endParaRPr dirty="0"/>
          </a:p>
          <a:p>
            <a:pPr marL="228600" lvl="0" indent="-228600" algn="l" rtl="0">
              <a:spcBef>
                <a:spcPts val="560"/>
              </a:spcBef>
              <a:spcAft>
                <a:spcPts val="0"/>
              </a:spcAft>
              <a:buSzPts val="2800"/>
              <a:buChar char="•"/>
            </a:pPr>
            <a:r>
              <a:rPr lang="en-US" dirty="0"/>
              <a:t>Wood Chopping</a:t>
            </a:r>
            <a:endParaRPr dirty="0"/>
          </a:p>
        </p:txBody>
      </p:sp>
      <p:sp>
        <p:nvSpPr>
          <p:cNvPr id="849" name="Google Shape;849;p117"/>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15</a:t>
            </a:fld>
            <a:endParaRPr dirty="0"/>
          </a:p>
        </p:txBody>
      </p:sp>
    </p:spTree>
    <p:extLst>
      <p:ext uri="{BB962C8B-B14F-4D97-AF65-F5344CB8AC3E}">
        <p14:creationId xmlns:p14="http://schemas.microsoft.com/office/powerpoint/2010/main" val="1445993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1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Arial"/>
              <a:buNone/>
            </a:pPr>
            <a:r>
              <a:rPr lang="en-US" sz="3959" dirty="0"/>
              <a:t>Part A/B Grants</a:t>
            </a:r>
            <a:br>
              <a:rPr lang="en-US" sz="3959" dirty="0"/>
            </a:br>
            <a:r>
              <a:rPr lang="en-US" sz="3959" dirty="0"/>
              <a:t>Optional Supportive Services</a:t>
            </a:r>
            <a:endParaRPr dirty="0"/>
          </a:p>
        </p:txBody>
      </p:sp>
      <p:sp>
        <p:nvSpPr>
          <p:cNvPr id="857" name="Google Shape;857;p118"/>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720"/>
              <a:buChar char="•"/>
            </a:pPr>
            <a:r>
              <a:rPr lang="en-US" sz="2720" dirty="0"/>
              <a:t>If a grantee elects to provide multipurpose senior center activities it shall comply with all applicable local health, fire, safety, building, zoning and sanitation laws, ordinances or codes.</a:t>
            </a:r>
            <a:endParaRPr dirty="0"/>
          </a:p>
          <a:p>
            <a:pPr marL="228600" lvl="0" indent="-228600" algn="l" rtl="0">
              <a:lnSpc>
                <a:spcPct val="90000"/>
              </a:lnSpc>
              <a:spcBef>
                <a:spcPts val="544"/>
              </a:spcBef>
              <a:spcAft>
                <a:spcPts val="0"/>
              </a:spcAft>
              <a:buSzPts val="2720"/>
              <a:buChar char="•"/>
            </a:pPr>
            <a:r>
              <a:rPr lang="en-US" sz="2720" dirty="0"/>
              <a:t>If a grantee elects to provide legal services, it shall substantially comply with the requirements in 45 C.F.R. §1321.71 and legal services providers shall comply fully with the requirements in 45 C.F.R. §§1321.71(c) through 1321.71(p). </a:t>
            </a:r>
            <a:endParaRPr dirty="0"/>
          </a:p>
          <a:p>
            <a:pPr marL="228600" lvl="0" indent="-55879" algn="l" rtl="0">
              <a:lnSpc>
                <a:spcPct val="90000"/>
              </a:lnSpc>
              <a:spcBef>
                <a:spcPts val="544"/>
              </a:spcBef>
              <a:spcAft>
                <a:spcPts val="0"/>
              </a:spcAft>
              <a:buSzPts val="2720"/>
              <a:buNone/>
            </a:pPr>
            <a:endParaRPr sz="2720" dirty="0"/>
          </a:p>
        </p:txBody>
      </p:sp>
      <p:sp>
        <p:nvSpPr>
          <p:cNvPr id="858" name="Google Shape;858;p118"/>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16</a:t>
            </a:fld>
            <a:endParaRPr dirty="0"/>
          </a:p>
        </p:txBody>
      </p:sp>
    </p:spTree>
    <p:extLst>
      <p:ext uri="{BB962C8B-B14F-4D97-AF65-F5344CB8AC3E}">
        <p14:creationId xmlns:p14="http://schemas.microsoft.com/office/powerpoint/2010/main" val="3086388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722313" y="4429125"/>
            <a:ext cx="7772400" cy="10572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Arial"/>
              <a:buNone/>
            </a:pPr>
            <a:r>
              <a:rPr lang="en-US" dirty="0"/>
              <a:t>PART C SUPPORTIVE SERVICES</a:t>
            </a:r>
            <a:endParaRPr dirty="0"/>
          </a:p>
        </p:txBody>
      </p:sp>
      <p:sp>
        <p:nvSpPr>
          <p:cNvPr id="107" name="Google Shape;107;p18"/>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solidFill>
                  <a:schemeClr val="bg1"/>
                </a:solidFill>
              </a:rPr>
              <a:t>17</a:t>
            </a:fld>
            <a:endParaRPr dirty="0">
              <a:solidFill>
                <a:schemeClr val="bg1"/>
              </a:solidFill>
            </a:endParaRPr>
          </a:p>
        </p:txBody>
      </p:sp>
    </p:spTree>
    <p:extLst>
      <p:ext uri="{BB962C8B-B14F-4D97-AF65-F5344CB8AC3E}">
        <p14:creationId xmlns:p14="http://schemas.microsoft.com/office/powerpoint/2010/main" val="2660914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Arial"/>
              <a:buNone/>
            </a:pPr>
            <a:r>
              <a:rPr lang="en-US" sz="3959" dirty="0"/>
              <a:t>Part C Grants </a:t>
            </a:r>
            <a:br>
              <a:rPr lang="en-US" sz="3959" dirty="0"/>
            </a:br>
            <a:r>
              <a:rPr lang="en-US" sz="3959" dirty="0"/>
              <a:t> Caregiver Support Services</a:t>
            </a:r>
            <a:endParaRPr dirty="0"/>
          </a:p>
        </p:txBody>
      </p:sp>
      <p:sp>
        <p:nvSpPr>
          <p:cNvPr id="282" name="Google Shape;282;p38"/>
          <p:cNvSpPr txBox="1">
            <a:spLocks noGrp="1"/>
          </p:cNvSpPr>
          <p:nvPr>
            <p:ph type="body" idx="1"/>
          </p:nvPr>
        </p:nvSpPr>
        <p:spPr>
          <a:xfrm>
            <a:off x="457200" y="1600201"/>
            <a:ext cx="8229600" cy="428280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3200"/>
              <a:buChar char="•"/>
            </a:pPr>
            <a:r>
              <a:rPr lang="en-US" dirty="0"/>
              <a:t>Added to Older Americans Act in 2000</a:t>
            </a:r>
            <a:endParaRPr dirty="0"/>
          </a:p>
          <a:p>
            <a:pPr marL="228600" lvl="0" indent="-228600" algn="l" rtl="0">
              <a:lnSpc>
                <a:spcPct val="90000"/>
              </a:lnSpc>
              <a:spcBef>
                <a:spcPts val="640"/>
              </a:spcBef>
              <a:spcAft>
                <a:spcPts val="0"/>
              </a:spcAft>
              <a:buSzPts val="3200"/>
              <a:buChar char="•"/>
            </a:pPr>
            <a:r>
              <a:rPr lang="en-US" dirty="0"/>
              <a:t>assists families, friends, or neighbors to care for older individuals and also assists older relative caregivers</a:t>
            </a:r>
          </a:p>
          <a:p>
            <a:pPr marL="228600" lvl="0" indent="-228600" algn="l" rtl="0">
              <a:lnSpc>
                <a:spcPct val="90000"/>
              </a:lnSpc>
              <a:spcBef>
                <a:spcPts val="640"/>
              </a:spcBef>
              <a:spcAft>
                <a:spcPts val="0"/>
              </a:spcAft>
              <a:buSzPts val="3200"/>
              <a:buChar char="•"/>
            </a:pPr>
            <a:r>
              <a:rPr lang="en-US" dirty="0"/>
              <a:t>helps tribes provide locally determined systems of support services for family caregivers of elders and for older relative caregivers of children and of people aged 18 to 59 with disabilities</a:t>
            </a:r>
          </a:p>
        </p:txBody>
      </p:sp>
      <p:sp>
        <p:nvSpPr>
          <p:cNvPr id="283" name="Google Shape;283;p38"/>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Arial"/>
              <a:buNone/>
            </a:pPr>
            <a:r>
              <a:rPr lang="en-US" sz="3600" dirty="0"/>
              <a:t>Part C Grants </a:t>
            </a:r>
            <a:br>
              <a:rPr lang="en-US" sz="3600" dirty="0"/>
            </a:br>
            <a:r>
              <a:rPr lang="en-US" sz="3600" dirty="0"/>
              <a:t> Caregiver Support Services</a:t>
            </a:r>
            <a:endParaRPr dirty="0"/>
          </a:p>
        </p:txBody>
      </p:sp>
      <p:sp>
        <p:nvSpPr>
          <p:cNvPr id="291" name="Google Shape;291;p39"/>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3200"/>
              <a:buChar char="•"/>
            </a:pPr>
            <a:r>
              <a:rPr lang="en-US" dirty="0"/>
              <a:t>Must also have a Part A/B grant</a:t>
            </a:r>
            <a:endParaRPr dirty="0"/>
          </a:p>
          <a:p>
            <a:pPr marL="228600" lvl="0" indent="-228600" algn="l" rtl="0">
              <a:spcBef>
                <a:spcPts val="640"/>
              </a:spcBef>
              <a:spcAft>
                <a:spcPts val="0"/>
              </a:spcAft>
              <a:buSzPts val="3200"/>
              <a:buChar char="•"/>
            </a:pPr>
            <a:r>
              <a:rPr lang="en-US" dirty="0"/>
              <a:t>Services are for two types of unpaid caregivers:</a:t>
            </a:r>
            <a:endParaRPr dirty="0"/>
          </a:p>
          <a:p>
            <a:pPr marL="0" lvl="0" indent="0" algn="l" rtl="0">
              <a:spcBef>
                <a:spcPts val="640"/>
              </a:spcBef>
              <a:spcAft>
                <a:spcPts val="0"/>
              </a:spcAft>
              <a:buSzPts val="3200"/>
              <a:buNone/>
            </a:pPr>
            <a:r>
              <a:rPr lang="en-US" dirty="0"/>
              <a:t>      √ unpaid informal provider of care to an older individual or to an individual with Alzheimer’s disease or a related disorder</a:t>
            </a:r>
            <a:endParaRPr dirty="0"/>
          </a:p>
          <a:p>
            <a:pPr marL="0" lvl="0" indent="0" algn="l" rtl="0">
              <a:spcBef>
                <a:spcPts val="640"/>
              </a:spcBef>
              <a:spcAft>
                <a:spcPts val="0"/>
              </a:spcAft>
              <a:buSzPts val="3200"/>
              <a:buNone/>
            </a:pPr>
            <a:r>
              <a:rPr lang="en-US" dirty="0"/>
              <a:t>      √ older relative caregivers</a:t>
            </a:r>
            <a:endParaRPr dirty="0"/>
          </a:p>
        </p:txBody>
      </p:sp>
      <p:sp>
        <p:nvSpPr>
          <p:cNvPr id="292" name="Google Shape;292;p39"/>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19</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722313" y="4429125"/>
            <a:ext cx="7772400" cy="10572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Arial"/>
              <a:buNone/>
            </a:pPr>
            <a:r>
              <a:rPr lang="en-US" dirty="0"/>
              <a:t>OVERVIEW OF THE OLDER AMERICANS ACT</a:t>
            </a:r>
            <a:endParaRPr dirty="0"/>
          </a:p>
        </p:txBody>
      </p:sp>
      <p:sp>
        <p:nvSpPr>
          <p:cNvPr id="107" name="Google Shape;107;p18"/>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solidFill>
                  <a:schemeClr val="bg1"/>
                </a:solidFill>
              </a:rPr>
              <a:t>2</a:t>
            </a:fld>
            <a:endParaRPr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Arial"/>
              <a:buNone/>
            </a:pPr>
            <a:r>
              <a:rPr lang="en-US" sz="3959" dirty="0"/>
              <a:t>Part C Grants </a:t>
            </a:r>
            <a:br>
              <a:rPr lang="en-US" sz="3959" dirty="0"/>
            </a:br>
            <a:r>
              <a:rPr lang="en-US" sz="3959" dirty="0"/>
              <a:t> Caregiver Support Services</a:t>
            </a:r>
            <a:endParaRPr dirty="0"/>
          </a:p>
        </p:txBody>
      </p:sp>
      <p:sp>
        <p:nvSpPr>
          <p:cNvPr id="307" name="Google Shape;307;p41"/>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720"/>
              <a:buNone/>
            </a:pPr>
            <a:r>
              <a:rPr lang="en-US" sz="2720" dirty="0"/>
              <a:t>Older Relative Caregiver means a caregiver who— </a:t>
            </a:r>
            <a:endParaRPr dirty="0"/>
          </a:p>
          <a:p>
            <a:pPr marL="0" lvl="0" indent="0" algn="l" rtl="0">
              <a:lnSpc>
                <a:spcPct val="80000"/>
              </a:lnSpc>
              <a:spcBef>
                <a:spcPts val="544"/>
              </a:spcBef>
              <a:spcAft>
                <a:spcPts val="0"/>
              </a:spcAft>
              <a:buSzPts val="2720"/>
              <a:buNone/>
            </a:pPr>
            <a:r>
              <a:rPr lang="en-US" sz="2720" dirty="0"/>
              <a:t>  (A)(i) is age 55 or older; and</a:t>
            </a:r>
            <a:endParaRPr dirty="0"/>
          </a:p>
          <a:p>
            <a:pPr marL="0" lvl="0" indent="0" algn="l" rtl="0">
              <a:lnSpc>
                <a:spcPct val="80000"/>
              </a:lnSpc>
              <a:spcBef>
                <a:spcPts val="544"/>
              </a:spcBef>
              <a:spcAft>
                <a:spcPts val="0"/>
              </a:spcAft>
              <a:buSzPts val="2720"/>
              <a:buNone/>
            </a:pPr>
            <a:r>
              <a:rPr lang="en-US" sz="2720" dirty="0"/>
              <a:t>  (ii) lives with, is the informal provider of in-home and community care to, and is the primary caregiver for, a child or an individual with a disability (as defined in the ADA);</a:t>
            </a:r>
            <a:endParaRPr dirty="0"/>
          </a:p>
          <a:p>
            <a:pPr marL="0" lvl="0" indent="0" algn="l" rtl="0">
              <a:lnSpc>
                <a:spcPct val="80000"/>
              </a:lnSpc>
              <a:spcBef>
                <a:spcPts val="544"/>
              </a:spcBef>
              <a:spcAft>
                <a:spcPts val="0"/>
              </a:spcAft>
              <a:buSzPts val="2720"/>
              <a:buNone/>
            </a:pPr>
            <a:r>
              <a:rPr lang="en-US" sz="2720" dirty="0"/>
              <a:t>  (B) in the case of a caregiver for a child—</a:t>
            </a:r>
            <a:endParaRPr dirty="0"/>
          </a:p>
          <a:p>
            <a:pPr marL="0" lvl="0" indent="0" algn="l" rtl="0">
              <a:lnSpc>
                <a:spcPct val="80000"/>
              </a:lnSpc>
              <a:spcBef>
                <a:spcPts val="544"/>
              </a:spcBef>
              <a:spcAft>
                <a:spcPts val="0"/>
              </a:spcAft>
              <a:buSzPts val="2720"/>
              <a:buNone/>
            </a:pPr>
            <a:r>
              <a:rPr lang="en-US" sz="2720" dirty="0"/>
              <a:t>  (i)is the grandparent, step-grandparent, or other relative (other than the parent) by blood, marriage, or adoption, of the child; and</a:t>
            </a:r>
            <a:endParaRPr dirty="0"/>
          </a:p>
          <a:p>
            <a:pPr marL="0" lvl="0" indent="0" algn="l" rtl="0">
              <a:lnSpc>
                <a:spcPct val="80000"/>
              </a:lnSpc>
              <a:spcBef>
                <a:spcPts val="544"/>
              </a:spcBef>
              <a:spcAft>
                <a:spcPts val="0"/>
              </a:spcAft>
              <a:buSzPts val="2720"/>
              <a:buNone/>
            </a:pPr>
            <a:r>
              <a:rPr lang="en-US" sz="2720" dirty="0"/>
              <a:t>  </a:t>
            </a:r>
            <a:endParaRPr dirty="0"/>
          </a:p>
        </p:txBody>
      </p:sp>
      <p:sp>
        <p:nvSpPr>
          <p:cNvPr id="308" name="Google Shape;308;p41"/>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Arial"/>
              <a:buNone/>
            </a:pPr>
            <a:r>
              <a:rPr lang="en-US" sz="3959" dirty="0"/>
              <a:t>Part C Grants </a:t>
            </a:r>
            <a:br>
              <a:rPr lang="en-US" sz="3959" dirty="0"/>
            </a:br>
            <a:r>
              <a:rPr lang="en-US" sz="3959" dirty="0"/>
              <a:t> Caregiver Support Services</a:t>
            </a:r>
            <a:endParaRPr dirty="0"/>
          </a:p>
        </p:txBody>
      </p:sp>
      <p:sp>
        <p:nvSpPr>
          <p:cNvPr id="314" name="Google Shape;314;p42"/>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720"/>
              <a:buNone/>
            </a:pPr>
            <a:r>
              <a:rPr lang="en-US" sz="2720" dirty="0"/>
              <a:t> (ii) is the primary caregiver of the child because the biological or adoptive parents are unable or unwilling to serve as the primary caregivers of the child; and</a:t>
            </a:r>
            <a:endParaRPr dirty="0"/>
          </a:p>
          <a:p>
            <a:pPr marL="0" lvl="0" indent="0" algn="l" rtl="0">
              <a:lnSpc>
                <a:spcPct val="80000"/>
              </a:lnSpc>
              <a:spcBef>
                <a:spcPts val="544"/>
              </a:spcBef>
              <a:spcAft>
                <a:spcPts val="0"/>
              </a:spcAft>
              <a:buSzPts val="2720"/>
              <a:buNone/>
            </a:pPr>
            <a:r>
              <a:rPr lang="en-US" sz="2720" dirty="0"/>
              <a:t>  (iii) has a legal relationship to the child, such as legal custody, adoption, or guardianship, or is raising the child informally; and</a:t>
            </a:r>
            <a:endParaRPr dirty="0"/>
          </a:p>
          <a:p>
            <a:pPr marL="0" lvl="0" indent="0" algn="l" rtl="0">
              <a:lnSpc>
                <a:spcPct val="80000"/>
              </a:lnSpc>
              <a:spcBef>
                <a:spcPts val="544"/>
              </a:spcBef>
              <a:spcAft>
                <a:spcPts val="0"/>
              </a:spcAft>
              <a:buSzPts val="2720"/>
              <a:buNone/>
            </a:pPr>
            <a:r>
              <a:rPr lang="en-US" sz="2720" dirty="0"/>
              <a:t>  (C )in the case of a caregiver for an individual with a disability, is the parent, grandparent, or other relative by blood, marriage, or adoption, of the individual with a disability.</a:t>
            </a:r>
            <a:endParaRPr dirty="0"/>
          </a:p>
        </p:txBody>
      </p:sp>
      <p:sp>
        <p:nvSpPr>
          <p:cNvPr id="315" name="Google Shape;315;p42"/>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21</a:t>
            </a:fld>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Arial"/>
              <a:buNone/>
            </a:pPr>
            <a:r>
              <a:rPr lang="en-US" sz="3200" dirty="0"/>
              <a:t>Part C Grants - Required</a:t>
            </a:r>
            <a:br>
              <a:rPr lang="en-US" sz="3200" dirty="0"/>
            </a:br>
            <a:r>
              <a:rPr lang="en-US" sz="3200" dirty="0"/>
              <a:t> Caregiver Support Services</a:t>
            </a:r>
            <a:endParaRPr dirty="0"/>
          </a:p>
        </p:txBody>
      </p:sp>
      <p:sp>
        <p:nvSpPr>
          <p:cNvPr id="321" name="Google Shape;321;p43"/>
          <p:cNvSpPr txBox="1">
            <a:spLocks noGrp="1"/>
          </p:cNvSpPr>
          <p:nvPr>
            <p:ph type="body" idx="1"/>
          </p:nvPr>
        </p:nvSpPr>
        <p:spPr>
          <a:xfrm>
            <a:off x="457200" y="1600200"/>
            <a:ext cx="8229600" cy="3886201"/>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SzPts val="2200"/>
              <a:buAutoNum type="arabicPeriod"/>
            </a:pPr>
            <a:r>
              <a:rPr lang="en-US" sz="2200" dirty="0"/>
              <a:t>Information to caregivers about available services</a:t>
            </a:r>
            <a:endParaRPr dirty="0"/>
          </a:p>
          <a:p>
            <a:pPr marL="514350" lvl="0" indent="-514350" algn="l" rtl="0">
              <a:spcBef>
                <a:spcPts val="440"/>
              </a:spcBef>
              <a:spcAft>
                <a:spcPts val="0"/>
              </a:spcAft>
              <a:buSzPts val="2200"/>
              <a:buAutoNum type="arabicPeriod"/>
            </a:pPr>
            <a:r>
              <a:rPr lang="en-US" sz="2200" dirty="0"/>
              <a:t>Assistance to caregivers in gaining access to the services</a:t>
            </a:r>
            <a:endParaRPr dirty="0"/>
          </a:p>
          <a:p>
            <a:pPr marL="514350" lvl="0" indent="-514350" algn="l" rtl="0">
              <a:spcBef>
                <a:spcPts val="440"/>
              </a:spcBef>
              <a:spcAft>
                <a:spcPts val="0"/>
              </a:spcAft>
              <a:buSzPts val="2200"/>
              <a:buAutoNum type="arabicPeriod"/>
            </a:pPr>
            <a:r>
              <a:rPr lang="en-US" sz="2200" dirty="0"/>
              <a:t>Individual counseling, organization of support groups, and caregiver training to assist the caregivers in the areas of health, nutrition, and financial literacy, and in making decisions and solving problems relating to their care giving roles</a:t>
            </a:r>
            <a:endParaRPr dirty="0"/>
          </a:p>
          <a:p>
            <a:pPr marL="514350" lvl="0" indent="-514350" algn="l" rtl="0">
              <a:spcBef>
                <a:spcPts val="440"/>
              </a:spcBef>
              <a:spcAft>
                <a:spcPts val="0"/>
              </a:spcAft>
              <a:buSzPts val="2200"/>
              <a:buAutoNum type="arabicPeriod"/>
            </a:pPr>
            <a:r>
              <a:rPr lang="en-US" sz="2200" dirty="0"/>
              <a:t>Respite care to enable caregivers to be temporarily and intermittently relieved from their caregiving responsibilities</a:t>
            </a:r>
            <a:endParaRPr dirty="0"/>
          </a:p>
          <a:p>
            <a:pPr marL="514350" lvl="0" indent="-514350" algn="l" rtl="0">
              <a:spcBef>
                <a:spcPts val="440"/>
              </a:spcBef>
              <a:spcAft>
                <a:spcPts val="0"/>
              </a:spcAft>
              <a:buSzPts val="2200"/>
              <a:buAutoNum type="arabicPeriod"/>
            </a:pPr>
            <a:r>
              <a:rPr lang="en-US" sz="2200" dirty="0"/>
              <a:t>Supplemental services, on a limited basis, to caregivers to complement the care provided by caregivers </a:t>
            </a:r>
            <a:endParaRPr dirty="0"/>
          </a:p>
        </p:txBody>
      </p:sp>
      <p:sp>
        <p:nvSpPr>
          <p:cNvPr id="322" name="Google Shape;322;p43"/>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22</a:t>
            </a:fld>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Arial"/>
              <a:buNone/>
            </a:pPr>
            <a:r>
              <a:rPr lang="en-US" sz="3959" dirty="0"/>
              <a:t>Part C Grants -</a:t>
            </a:r>
            <a:br>
              <a:rPr lang="en-US" sz="3959" dirty="0"/>
            </a:br>
            <a:r>
              <a:rPr lang="en-US" sz="3959" dirty="0"/>
              <a:t> Caregiver Support Services</a:t>
            </a:r>
            <a:endParaRPr dirty="0"/>
          </a:p>
        </p:txBody>
      </p:sp>
      <p:sp>
        <p:nvSpPr>
          <p:cNvPr id="328" name="Google Shape;328;p44"/>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3200"/>
              <a:buChar char="•"/>
            </a:pPr>
            <a:r>
              <a:rPr lang="en-US" dirty="0"/>
              <a:t>Examples of Supplemental Services:</a:t>
            </a:r>
            <a:endParaRPr dirty="0"/>
          </a:p>
          <a:p>
            <a:pPr marL="0" lvl="0" indent="0" algn="l" rtl="0">
              <a:spcBef>
                <a:spcPts val="640"/>
              </a:spcBef>
              <a:spcAft>
                <a:spcPts val="0"/>
              </a:spcAft>
              <a:buSzPts val="3200"/>
              <a:buNone/>
            </a:pPr>
            <a:r>
              <a:rPr lang="en-US" dirty="0"/>
              <a:t>    √ emergency response systems</a:t>
            </a:r>
            <a:endParaRPr dirty="0"/>
          </a:p>
          <a:p>
            <a:pPr marL="0" lvl="0" indent="0" algn="l" rtl="0">
              <a:spcBef>
                <a:spcPts val="640"/>
              </a:spcBef>
              <a:spcAft>
                <a:spcPts val="0"/>
              </a:spcAft>
              <a:buSzPts val="3200"/>
              <a:buNone/>
            </a:pPr>
            <a:r>
              <a:rPr lang="en-US" dirty="0"/>
              <a:t>    √ incontinence supplies</a:t>
            </a:r>
            <a:endParaRPr dirty="0"/>
          </a:p>
          <a:p>
            <a:pPr marL="0" lvl="0" indent="0" algn="l" rtl="0">
              <a:spcBef>
                <a:spcPts val="640"/>
              </a:spcBef>
              <a:spcAft>
                <a:spcPts val="0"/>
              </a:spcAft>
              <a:buSzPts val="3200"/>
              <a:buNone/>
            </a:pPr>
            <a:r>
              <a:rPr lang="en-US" dirty="0"/>
              <a:t>    √ transportation</a:t>
            </a:r>
            <a:endParaRPr dirty="0"/>
          </a:p>
          <a:p>
            <a:pPr marL="0" lvl="0" indent="0" algn="l" rtl="0">
              <a:spcBef>
                <a:spcPts val="640"/>
              </a:spcBef>
              <a:spcAft>
                <a:spcPts val="0"/>
              </a:spcAft>
              <a:buSzPts val="3200"/>
              <a:buNone/>
            </a:pPr>
            <a:r>
              <a:rPr lang="en-US" dirty="0"/>
              <a:t>    √ lending closets </a:t>
            </a:r>
            <a:endParaRPr dirty="0"/>
          </a:p>
          <a:p>
            <a:pPr marL="0" lvl="0" indent="0" algn="l" rtl="0">
              <a:spcBef>
                <a:spcPts val="640"/>
              </a:spcBef>
              <a:spcAft>
                <a:spcPts val="0"/>
              </a:spcAft>
              <a:buSzPts val="3200"/>
              <a:buNone/>
            </a:pPr>
            <a:r>
              <a:rPr lang="en-US" dirty="0"/>
              <a:t>    √ home modification</a:t>
            </a:r>
            <a:endParaRPr dirty="0"/>
          </a:p>
          <a:p>
            <a:pPr marL="0" lvl="0" indent="0" algn="l" rtl="0">
              <a:spcBef>
                <a:spcPts val="640"/>
              </a:spcBef>
              <a:spcAft>
                <a:spcPts val="0"/>
              </a:spcAft>
              <a:buSzPts val="3200"/>
              <a:buNone/>
            </a:pPr>
            <a:endParaRPr dirty="0"/>
          </a:p>
        </p:txBody>
      </p:sp>
      <p:sp>
        <p:nvSpPr>
          <p:cNvPr id="329" name="Google Shape;329;p44"/>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23</a:t>
            </a:fld>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AD47E-CFEA-4AB5-8536-A7AE8E900C66}"/>
              </a:ext>
            </a:extLst>
          </p:cNvPr>
          <p:cNvSpPr>
            <a:spLocks noGrp="1"/>
          </p:cNvSpPr>
          <p:nvPr>
            <p:ph type="title"/>
          </p:nvPr>
        </p:nvSpPr>
        <p:spPr/>
        <p:txBody>
          <a:bodyPr/>
          <a:lstStyle/>
          <a:p>
            <a:r>
              <a:rPr lang="en-US" sz="3600" dirty="0"/>
              <a:t>Part C Grants -</a:t>
            </a:r>
            <a:br>
              <a:rPr lang="en-US" sz="3600" dirty="0"/>
            </a:br>
            <a:r>
              <a:rPr lang="en-US" sz="3600" dirty="0"/>
              <a:t> Caregiver Support Services</a:t>
            </a:r>
          </a:p>
        </p:txBody>
      </p:sp>
      <p:sp>
        <p:nvSpPr>
          <p:cNvPr id="3" name="Text Placeholder 2">
            <a:extLst>
              <a:ext uri="{FF2B5EF4-FFF2-40B4-BE49-F238E27FC236}">
                <a16:creationId xmlns:a16="http://schemas.microsoft.com/office/drawing/2014/main" id="{52C7F1B6-FCC7-452D-AB89-49261B7E4697}"/>
              </a:ext>
            </a:extLst>
          </p:cNvPr>
          <p:cNvSpPr>
            <a:spLocks noGrp="1"/>
          </p:cNvSpPr>
          <p:nvPr>
            <p:ph type="body" idx="1"/>
          </p:nvPr>
        </p:nvSpPr>
        <p:spPr/>
        <p:txBody>
          <a:bodyPr/>
          <a:lstStyle/>
          <a:p>
            <a:r>
              <a:rPr lang="en-US" sz="2000" dirty="0"/>
              <a:t>In allocating services for caregivers of older adults, respite services and supplemental services should be reserved for caregivers of “frail” older adults.</a:t>
            </a:r>
          </a:p>
          <a:p>
            <a:pPr marL="25400" indent="0">
              <a:buNone/>
            </a:pPr>
            <a:endParaRPr lang="en-US" sz="2000" dirty="0"/>
          </a:p>
          <a:p>
            <a:pPr marL="342900" indent="-342900">
              <a:lnSpc>
                <a:spcPct val="80000"/>
              </a:lnSpc>
              <a:spcBef>
                <a:spcPts val="0"/>
              </a:spcBef>
              <a:buSzPts val="2720"/>
            </a:pPr>
            <a:r>
              <a:rPr lang="en-US" sz="2000" dirty="0"/>
              <a:t>“Frail’’ means that the older individual is functionally impaired because the individual—</a:t>
            </a:r>
          </a:p>
          <a:p>
            <a:pPr marL="742950" lvl="1" indent="-285750">
              <a:lnSpc>
                <a:spcPct val="80000"/>
              </a:lnSpc>
              <a:spcBef>
                <a:spcPts val="544"/>
              </a:spcBef>
              <a:buSzPts val="2720"/>
              <a:buFont typeface="Arial" panose="020B0604020202020204" pitchFamily="34" charset="0"/>
              <a:buChar char="•"/>
            </a:pPr>
            <a:r>
              <a:rPr lang="en-US" sz="2000" dirty="0"/>
              <a:t>is unable to perform at least two activities of daily living without substantial human assistance, including verbal reminding, physical cueing, or supervision; or</a:t>
            </a:r>
          </a:p>
          <a:p>
            <a:pPr marL="685800" lvl="1" indent="-228600">
              <a:lnSpc>
                <a:spcPct val="80000"/>
              </a:lnSpc>
              <a:spcBef>
                <a:spcPts val="544"/>
              </a:spcBef>
              <a:buSzPts val="2720"/>
              <a:buChar char="•"/>
            </a:pPr>
            <a:r>
              <a:rPr lang="en-US" sz="2000" dirty="0"/>
              <a:t>due to a cognitive or other mental impairment, requires substantial supervision because the individual behaves in a manner that poses a serious health or safety hazard to the individual or to another individual.</a:t>
            </a:r>
          </a:p>
          <a:p>
            <a:endParaRPr lang="en-US" sz="2000" dirty="0"/>
          </a:p>
        </p:txBody>
      </p:sp>
      <p:sp>
        <p:nvSpPr>
          <p:cNvPr id="4" name="Slide Number Placeholder 3">
            <a:extLst>
              <a:ext uri="{FF2B5EF4-FFF2-40B4-BE49-F238E27FC236}">
                <a16:creationId xmlns:a16="http://schemas.microsoft.com/office/drawing/2014/main" id="{F4347BA3-B5D5-4939-8311-B3681D0BC14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24</a:t>
            </a:fld>
            <a:endParaRPr lang="en-US" dirty="0"/>
          </a:p>
        </p:txBody>
      </p:sp>
    </p:spTree>
    <p:extLst>
      <p:ext uri="{BB962C8B-B14F-4D97-AF65-F5344CB8AC3E}">
        <p14:creationId xmlns:p14="http://schemas.microsoft.com/office/powerpoint/2010/main" val="749104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48EF-50E3-4E00-94EA-0258319107F0}"/>
              </a:ext>
            </a:extLst>
          </p:cNvPr>
          <p:cNvSpPr>
            <a:spLocks noGrp="1"/>
          </p:cNvSpPr>
          <p:nvPr>
            <p:ph type="title"/>
          </p:nvPr>
        </p:nvSpPr>
        <p:spPr/>
        <p:txBody>
          <a:bodyPr/>
          <a:lstStyle/>
          <a:p>
            <a:r>
              <a:rPr lang="en-US" dirty="0"/>
              <a:t>Activities of Daily Living</a:t>
            </a:r>
          </a:p>
        </p:txBody>
      </p:sp>
      <p:sp>
        <p:nvSpPr>
          <p:cNvPr id="3" name="Text Placeholder 2">
            <a:extLst>
              <a:ext uri="{FF2B5EF4-FFF2-40B4-BE49-F238E27FC236}">
                <a16:creationId xmlns:a16="http://schemas.microsoft.com/office/drawing/2014/main" id="{90C5268C-6DFD-462D-AB91-5C7ACE47F4D7}"/>
              </a:ext>
            </a:extLst>
          </p:cNvPr>
          <p:cNvSpPr>
            <a:spLocks noGrp="1"/>
          </p:cNvSpPr>
          <p:nvPr>
            <p:ph type="body" idx="1"/>
          </p:nvPr>
        </p:nvSpPr>
        <p:spPr/>
        <p:txBody>
          <a:bodyPr/>
          <a:lstStyle/>
          <a:p>
            <a:r>
              <a:rPr lang="en-US" dirty="0"/>
              <a:t>Bathing/personal hygiene</a:t>
            </a:r>
          </a:p>
          <a:p>
            <a:r>
              <a:rPr lang="en-US" dirty="0"/>
              <a:t>Transferring</a:t>
            </a:r>
          </a:p>
          <a:p>
            <a:r>
              <a:rPr lang="en-US" dirty="0"/>
              <a:t>Eating</a:t>
            </a:r>
          </a:p>
          <a:p>
            <a:r>
              <a:rPr lang="en-US" dirty="0"/>
              <a:t>Toileting</a:t>
            </a:r>
          </a:p>
          <a:p>
            <a:r>
              <a:rPr lang="en-US" dirty="0"/>
              <a:t>Walking</a:t>
            </a:r>
          </a:p>
          <a:p>
            <a:r>
              <a:rPr lang="en-US" dirty="0"/>
              <a:t>Grooming/Dressing</a:t>
            </a:r>
          </a:p>
        </p:txBody>
      </p:sp>
      <p:sp>
        <p:nvSpPr>
          <p:cNvPr id="4" name="Slide Number Placeholder 3">
            <a:extLst>
              <a:ext uri="{FF2B5EF4-FFF2-40B4-BE49-F238E27FC236}">
                <a16:creationId xmlns:a16="http://schemas.microsoft.com/office/drawing/2014/main" id="{9715FFEF-2E28-4463-B76D-7C1490485FA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25</a:t>
            </a:fld>
            <a:endParaRPr lang="en-US" dirty="0"/>
          </a:p>
        </p:txBody>
      </p:sp>
    </p:spTree>
    <p:extLst>
      <p:ext uri="{BB962C8B-B14F-4D97-AF65-F5344CB8AC3E}">
        <p14:creationId xmlns:p14="http://schemas.microsoft.com/office/powerpoint/2010/main" val="700129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Arial"/>
              <a:buNone/>
            </a:pPr>
            <a:r>
              <a:rPr lang="en-US" sz="3959" dirty="0"/>
              <a:t>Part C Grants -</a:t>
            </a:r>
            <a:br>
              <a:rPr lang="en-US" sz="3959" dirty="0"/>
            </a:br>
            <a:r>
              <a:rPr lang="en-US" sz="3959" dirty="0"/>
              <a:t> Caregiver Support Services</a:t>
            </a:r>
            <a:endParaRPr dirty="0"/>
          </a:p>
        </p:txBody>
      </p:sp>
      <p:sp>
        <p:nvSpPr>
          <p:cNvPr id="335" name="Google Shape;335;p45"/>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600"/>
              <a:buChar char="•"/>
            </a:pPr>
            <a:r>
              <a:rPr lang="en-US" sz="2600" dirty="0"/>
              <a:t>If some other program is providing the service, the grantee does not have to provide it directly but must coordinate with the other program to ensure the caregivers can use the program</a:t>
            </a:r>
            <a:endParaRPr dirty="0"/>
          </a:p>
          <a:p>
            <a:pPr marL="228600" lvl="0" indent="-228600" algn="l" rtl="0">
              <a:lnSpc>
                <a:spcPct val="90000"/>
              </a:lnSpc>
              <a:spcBef>
                <a:spcPts val="520"/>
              </a:spcBef>
              <a:spcAft>
                <a:spcPts val="0"/>
              </a:spcAft>
              <a:buSzPts val="2600"/>
              <a:buChar char="•"/>
            </a:pPr>
            <a:r>
              <a:rPr lang="en-US" sz="2600" dirty="0"/>
              <a:t>Program services are for the </a:t>
            </a:r>
            <a:r>
              <a:rPr lang="en-US" sz="2600" b="1" i="1" dirty="0"/>
              <a:t>caregiver</a:t>
            </a:r>
            <a:r>
              <a:rPr lang="en-US" sz="2600" dirty="0"/>
              <a:t>; not for the elder who needs care</a:t>
            </a:r>
            <a:endParaRPr dirty="0"/>
          </a:p>
          <a:p>
            <a:pPr marL="228600" lvl="0" indent="-228600" algn="l" rtl="0">
              <a:lnSpc>
                <a:spcPct val="90000"/>
              </a:lnSpc>
              <a:spcBef>
                <a:spcPts val="520"/>
              </a:spcBef>
              <a:spcAft>
                <a:spcPts val="0"/>
              </a:spcAft>
              <a:buSzPts val="2600"/>
              <a:buChar char="•"/>
            </a:pPr>
            <a:r>
              <a:rPr lang="en-US" sz="2600" dirty="0"/>
              <a:t>While there may be a need to find a caregiver for a person who lives alone and does not have a family caregiver, </a:t>
            </a:r>
            <a:r>
              <a:rPr lang="en-US" sz="2600" dirty="0">
                <a:solidFill>
                  <a:srgbClr val="FF0000"/>
                </a:solidFill>
              </a:rPr>
              <a:t>a grantee cannot hire a caregiver for them with Title VI Part C funds</a:t>
            </a:r>
            <a:endParaRPr dirty="0">
              <a:solidFill>
                <a:srgbClr val="FF0000"/>
              </a:solidFill>
            </a:endParaRPr>
          </a:p>
          <a:p>
            <a:pPr marL="228600" lvl="0" indent="-25400" algn="l" rtl="0">
              <a:lnSpc>
                <a:spcPct val="90000"/>
              </a:lnSpc>
              <a:spcBef>
                <a:spcPts val="640"/>
              </a:spcBef>
              <a:spcAft>
                <a:spcPts val="0"/>
              </a:spcAft>
              <a:buSzPts val="3200"/>
              <a:buNone/>
            </a:pPr>
            <a:endParaRPr dirty="0"/>
          </a:p>
        </p:txBody>
      </p:sp>
      <p:sp>
        <p:nvSpPr>
          <p:cNvPr id="336" name="Google Shape;336;p45"/>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26</a:t>
            </a:fld>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722313" y="4429125"/>
            <a:ext cx="7772400" cy="10572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Arial"/>
              <a:buNone/>
            </a:pPr>
            <a:r>
              <a:rPr lang="en-US" dirty="0"/>
              <a:t>SCREENING, RECORDS AND DATA</a:t>
            </a:r>
            <a:endParaRPr dirty="0"/>
          </a:p>
        </p:txBody>
      </p:sp>
      <p:sp>
        <p:nvSpPr>
          <p:cNvPr id="107" name="Google Shape;107;p18"/>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solidFill>
                  <a:schemeClr val="bg1"/>
                </a:solidFill>
              </a:rPr>
              <a:t>27</a:t>
            </a:fld>
            <a:endParaRPr dirty="0">
              <a:solidFill>
                <a:schemeClr val="bg1"/>
              </a:solidFill>
            </a:endParaRPr>
          </a:p>
        </p:txBody>
      </p:sp>
    </p:spTree>
    <p:extLst>
      <p:ext uri="{BB962C8B-B14F-4D97-AF65-F5344CB8AC3E}">
        <p14:creationId xmlns:p14="http://schemas.microsoft.com/office/powerpoint/2010/main" val="4118866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27"/>
            <a:ext cx="8229600" cy="1143000"/>
          </a:xfrm>
        </p:spPr>
        <p:txBody>
          <a:bodyPr/>
          <a:lstStyle/>
          <a:p>
            <a:r>
              <a:rPr lang="en-US" sz="3600" b="1" dirty="0"/>
              <a:t>Intake / Screening / Assessment Tools</a:t>
            </a:r>
          </a:p>
        </p:txBody>
      </p:sp>
      <p:sp>
        <p:nvSpPr>
          <p:cNvPr id="3" name="Text Placeholder 2"/>
          <p:cNvSpPr>
            <a:spLocks noGrp="1"/>
          </p:cNvSpPr>
          <p:nvPr>
            <p:ph type="body" idx="1"/>
          </p:nvPr>
        </p:nvSpPr>
        <p:spPr>
          <a:xfrm>
            <a:off x="220980" y="1165227"/>
            <a:ext cx="8702040" cy="4480561"/>
          </a:xfrm>
        </p:spPr>
        <p:txBody>
          <a:bodyPr/>
          <a:lstStyle/>
          <a:p>
            <a:r>
              <a:rPr lang="en-US" sz="2400" dirty="0"/>
              <a:t>A tool is something that helps you get a job done</a:t>
            </a:r>
          </a:p>
          <a:p>
            <a:pPr lvl="1"/>
            <a:r>
              <a:rPr lang="en-US" sz="2400" b="1" dirty="0"/>
              <a:t>Intake Tool</a:t>
            </a:r>
            <a:r>
              <a:rPr lang="en-US" sz="2400" dirty="0"/>
              <a:t>: Helps you collect basic information (for example, demographics &amp; emergency contact info) </a:t>
            </a:r>
          </a:p>
          <a:p>
            <a:pPr lvl="1"/>
            <a:r>
              <a:rPr lang="en-US" sz="2400" b="1" dirty="0"/>
              <a:t>Screening Tool</a:t>
            </a:r>
            <a:r>
              <a:rPr lang="en-US" sz="2400" dirty="0"/>
              <a:t>: Helps you collect brief information to determine referrals and/or other services which may have more detailed requirements (for example, screening elders if they are caregiving for another elder, person with a disability, or grandchildren)</a:t>
            </a:r>
          </a:p>
          <a:p>
            <a:pPr lvl="1"/>
            <a:r>
              <a:rPr lang="en-US" sz="2400" b="1" dirty="0"/>
              <a:t>Assessment Tool</a:t>
            </a:r>
            <a:r>
              <a:rPr lang="en-US" sz="2400" dirty="0"/>
              <a:t>: Helps you collect detailed information to determine needs, eligibility, type and amount of services</a:t>
            </a: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28</a:t>
            </a:fld>
            <a:endParaRPr lang="en-US" dirty="0"/>
          </a:p>
        </p:txBody>
      </p:sp>
    </p:spTree>
    <p:extLst>
      <p:ext uri="{BB962C8B-B14F-4D97-AF65-F5344CB8AC3E}">
        <p14:creationId xmlns:p14="http://schemas.microsoft.com/office/powerpoint/2010/main" val="2625437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3600" b="1" dirty="0"/>
              <a:t>Tip: Intake / Screening / Assessment Tools </a:t>
            </a:r>
          </a:p>
        </p:txBody>
      </p:sp>
      <p:sp>
        <p:nvSpPr>
          <p:cNvPr id="3" name="Text Placeholder 2"/>
          <p:cNvSpPr>
            <a:spLocks noGrp="1"/>
          </p:cNvSpPr>
          <p:nvPr>
            <p:ph type="body" idx="1"/>
          </p:nvPr>
        </p:nvSpPr>
        <p:spPr>
          <a:xfrm>
            <a:off x="457200" y="1240301"/>
            <a:ext cx="8229600" cy="4328161"/>
          </a:xfrm>
        </p:spPr>
        <p:txBody>
          <a:bodyPr/>
          <a:lstStyle/>
          <a:p>
            <a:r>
              <a:rPr lang="en-US" sz="2400" dirty="0"/>
              <a:t>For each service you offer, figure out what tools or forms you will need to complete for each participant</a:t>
            </a:r>
            <a:r>
              <a:rPr lang="en-US" sz="2000" dirty="0"/>
              <a:t> </a:t>
            </a:r>
          </a:p>
          <a:p>
            <a:r>
              <a:rPr lang="en-US" sz="2400" dirty="0"/>
              <a:t>Tools or forms may be separate documents or may be combine together into one document</a:t>
            </a:r>
          </a:p>
          <a:p>
            <a:r>
              <a:rPr lang="en-US" sz="2400" dirty="0"/>
              <a:t>Tools or forms may be completed on paper or electronically</a:t>
            </a:r>
          </a:p>
          <a:p>
            <a:r>
              <a:rPr lang="en-US" sz="2400" dirty="0"/>
              <a:t>The information you collect may also help you meet reporting requirements</a:t>
            </a:r>
          </a:p>
          <a:p>
            <a:r>
              <a:rPr lang="en-US" sz="2400" dirty="0"/>
              <a:t>Ask your State Agency or AAA what tools or forms they use;  consider adapting these for your Title VI program’s use</a:t>
            </a: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29</a:t>
            </a:fld>
            <a:endParaRPr lang="en-US" dirty="0"/>
          </a:p>
        </p:txBody>
      </p:sp>
    </p:spTree>
    <p:extLst>
      <p:ext uri="{BB962C8B-B14F-4D97-AF65-F5344CB8AC3E}">
        <p14:creationId xmlns:p14="http://schemas.microsoft.com/office/powerpoint/2010/main" val="1157525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152400"/>
            <a:ext cx="8229600" cy="1143000"/>
          </a:xfrm>
        </p:spPr>
        <p:txBody>
          <a:bodyPr>
            <a:normAutofit/>
          </a:bodyPr>
          <a:lstStyle/>
          <a:p>
            <a:pPr eaLnBrk="1" hangingPunct="1"/>
            <a:r>
              <a:rPr lang="en-US" altLang="en-US" b="1" dirty="0"/>
              <a:t>The Older Americans Act</a:t>
            </a:r>
          </a:p>
        </p:txBody>
      </p:sp>
      <p:sp>
        <p:nvSpPr>
          <p:cNvPr id="5123" name="Rectangle 3"/>
          <p:cNvSpPr>
            <a:spLocks noGrp="1" noChangeArrowheads="1"/>
          </p:cNvSpPr>
          <p:nvPr>
            <p:ph idx="1"/>
          </p:nvPr>
        </p:nvSpPr>
        <p:spPr>
          <a:xfrm>
            <a:off x="381000" y="1295400"/>
            <a:ext cx="8229600" cy="3886200"/>
          </a:xfrm>
        </p:spPr>
        <p:txBody>
          <a:bodyPr>
            <a:noAutofit/>
          </a:bodyPr>
          <a:lstStyle/>
          <a:p>
            <a:r>
              <a:rPr lang="en-US" altLang="en-US" sz="2600" dirty="0"/>
              <a:t>The Older Americans Act was first a law in 1965</a:t>
            </a:r>
          </a:p>
          <a:p>
            <a:r>
              <a:rPr lang="en-US" altLang="en-US" sz="2600" dirty="0"/>
              <a:t>Nutrition Programs were first added in 1971 and Title VI programs followed in 1978</a:t>
            </a:r>
          </a:p>
          <a:p>
            <a:r>
              <a:rPr lang="en-US" altLang="en-US" sz="2600" dirty="0"/>
              <a:t>The “Act” is divided in to separate chapters called “Titles”</a:t>
            </a:r>
          </a:p>
          <a:p>
            <a:pPr marL="742950" lvl="2" indent="-342900">
              <a:buFont typeface="Arial"/>
              <a:buChar char="•"/>
            </a:pPr>
            <a:r>
              <a:rPr lang="en-US" altLang="en-US" sz="2200" dirty="0"/>
              <a:t>Like in a book, each Title (chapter) deals with a different subject</a:t>
            </a:r>
          </a:p>
          <a:p>
            <a:pPr marL="742950" lvl="2" indent="-342900">
              <a:buFont typeface="Arial"/>
              <a:buChar char="•"/>
            </a:pPr>
            <a:r>
              <a:rPr lang="en-US" altLang="en-US" sz="2200" dirty="0"/>
              <a:t>Under each Title, there are separate sections called “Parts” </a:t>
            </a:r>
          </a:p>
          <a:p>
            <a:pPr marL="742950" lvl="2" indent="-342900">
              <a:buFont typeface="Arial"/>
              <a:buChar char="•"/>
            </a:pPr>
            <a:r>
              <a:rPr lang="en-US" altLang="en-US" sz="2200" dirty="0"/>
              <a:t>Under each Part, there are separate sections called “Sections”</a:t>
            </a:r>
          </a:p>
        </p:txBody>
      </p:sp>
    </p:spTree>
    <p:extLst>
      <p:ext uri="{BB962C8B-B14F-4D97-AF65-F5344CB8AC3E}">
        <p14:creationId xmlns:p14="http://schemas.microsoft.com/office/powerpoint/2010/main" val="2864942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1965960" cy="3230562"/>
          </a:xfrm>
        </p:spPr>
        <p:txBody>
          <a:bodyPr/>
          <a:lstStyle/>
          <a:p>
            <a:r>
              <a:rPr lang="en-US" sz="2400" b="1" dirty="0"/>
              <a:t>See Example Elder Intake Form</a:t>
            </a:r>
            <a:br>
              <a:rPr lang="en-US" sz="2400" b="1" dirty="0"/>
            </a:br>
            <a:r>
              <a:rPr lang="en-US" sz="2400" b="1" dirty="0"/>
              <a:t>in Title VI Manual, Appendix </a:t>
            </a:r>
            <a:br>
              <a:rPr lang="en-US" sz="2400" b="1" dirty="0"/>
            </a:br>
            <a:r>
              <a:rPr lang="en-US" sz="2400" b="1" dirty="0"/>
              <a:t>C</a:t>
            </a:r>
          </a:p>
        </p:txBody>
      </p:sp>
      <p:pic>
        <p:nvPicPr>
          <p:cNvPr id="13" name="Picture 12" descr="Elder Intake form"/>
          <p:cNvPicPr>
            <a:picLocks noChangeAspect="1"/>
          </p:cNvPicPr>
          <p:nvPr/>
        </p:nvPicPr>
        <p:blipFill>
          <a:blip r:embed="rId3"/>
          <a:stretch>
            <a:fillRect/>
          </a:stretch>
        </p:blipFill>
        <p:spPr>
          <a:xfrm>
            <a:off x="2423160" y="59751"/>
            <a:ext cx="4953000" cy="6747479"/>
          </a:xfrm>
          <a:prstGeom prst="rect">
            <a:avLst/>
          </a:prstGeom>
        </p:spPr>
      </p:pic>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30</a:t>
            </a:fld>
            <a:endParaRPr lang="en-US" dirty="0"/>
          </a:p>
        </p:txBody>
      </p:sp>
    </p:spTree>
    <p:extLst>
      <p:ext uri="{BB962C8B-B14F-4D97-AF65-F5344CB8AC3E}">
        <p14:creationId xmlns:p14="http://schemas.microsoft.com/office/powerpoint/2010/main" val="216772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1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dirty="0"/>
              <a:t>Supportive Services Records</a:t>
            </a:r>
            <a:endParaRPr dirty="0"/>
          </a:p>
        </p:txBody>
      </p:sp>
      <p:sp>
        <p:nvSpPr>
          <p:cNvPr id="864" name="Google Shape;864;p119"/>
          <p:cNvSpPr txBox="1">
            <a:spLocks noGrp="1"/>
          </p:cNvSpPr>
          <p:nvPr>
            <p:ph type="body" idx="1"/>
          </p:nvPr>
        </p:nvSpPr>
        <p:spPr>
          <a:xfrm>
            <a:off x="457200" y="1423214"/>
            <a:ext cx="8229600" cy="42672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SzPts val="2000"/>
              <a:buChar char="•"/>
            </a:pPr>
            <a:r>
              <a:rPr lang="en-US" sz="2000" dirty="0"/>
              <a:t>Keeping track of the elders who participate in your services is an essential part of the Title VI Director’s job. </a:t>
            </a:r>
            <a:endParaRPr dirty="0"/>
          </a:p>
          <a:p>
            <a:pPr marL="228600" lvl="0" indent="-228600" algn="l" rtl="0">
              <a:lnSpc>
                <a:spcPct val="80000"/>
              </a:lnSpc>
              <a:spcBef>
                <a:spcPts val="400"/>
              </a:spcBef>
              <a:spcAft>
                <a:spcPts val="0"/>
              </a:spcAft>
              <a:buSzPts val="2000"/>
              <a:buChar char="•"/>
            </a:pPr>
            <a:r>
              <a:rPr lang="en-US" sz="2000" dirty="0"/>
              <a:t>The records you keep on a daily basis will become the annual report required by your grant. </a:t>
            </a:r>
            <a:endParaRPr dirty="0"/>
          </a:p>
          <a:p>
            <a:pPr marL="228600" lvl="0" indent="-228600" algn="l" rtl="0">
              <a:lnSpc>
                <a:spcPct val="80000"/>
              </a:lnSpc>
              <a:spcBef>
                <a:spcPts val="400"/>
              </a:spcBef>
              <a:spcAft>
                <a:spcPts val="0"/>
              </a:spcAft>
              <a:buSzPts val="2000"/>
              <a:buChar char="•"/>
            </a:pPr>
            <a:r>
              <a:rPr lang="en-US" sz="2000" dirty="0"/>
              <a:t>Having a good way to keep track of each elder who receives services, including their name, age, date of birth, emergency contact information, and ability to perform activities of daily living, will help you to apply for grants, contact service providers about needs, and keep track of the number of participants your grant is serving.</a:t>
            </a:r>
            <a:endParaRPr dirty="0"/>
          </a:p>
          <a:p>
            <a:pPr marL="228600" lvl="0" indent="-228600" algn="l" rtl="0">
              <a:lnSpc>
                <a:spcPct val="80000"/>
              </a:lnSpc>
              <a:spcBef>
                <a:spcPts val="400"/>
              </a:spcBef>
              <a:spcAft>
                <a:spcPts val="0"/>
              </a:spcAft>
              <a:buSzPts val="2000"/>
              <a:buChar char="•"/>
            </a:pPr>
            <a:r>
              <a:rPr lang="en-US" sz="2000" dirty="0"/>
              <a:t>Knowing which services are being provided by the grant and how many units of service are being provided will help you justify additional support or demonstrate need for services when you approach funding agencies. </a:t>
            </a:r>
            <a:endParaRPr dirty="0"/>
          </a:p>
          <a:p>
            <a:pPr marL="228600" lvl="0" indent="-228600" algn="l" rtl="0">
              <a:lnSpc>
                <a:spcPct val="80000"/>
              </a:lnSpc>
              <a:spcBef>
                <a:spcPts val="400"/>
              </a:spcBef>
              <a:spcAft>
                <a:spcPts val="0"/>
              </a:spcAft>
              <a:buSzPts val="2000"/>
              <a:buChar char="•"/>
            </a:pPr>
            <a:r>
              <a:rPr lang="en-US" sz="2000" dirty="0"/>
              <a:t>Finally, knowing where the money is going and what it is providing will help you to manage the program more effectively and demonstrate all that is done for the elders in your community.</a:t>
            </a:r>
            <a:endParaRPr dirty="0"/>
          </a:p>
        </p:txBody>
      </p:sp>
      <p:sp>
        <p:nvSpPr>
          <p:cNvPr id="865" name="Google Shape;865;p119"/>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31</a:t>
            </a:fld>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43B37-3275-4AFF-BE92-26CB61303DB2}"/>
              </a:ext>
            </a:extLst>
          </p:cNvPr>
          <p:cNvSpPr>
            <a:spLocks noGrp="1"/>
          </p:cNvSpPr>
          <p:nvPr>
            <p:ph type="title"/>
          </p:nvPr>
        </p:nvSpPr>
        <p:spPr/>
        <p:txBody>
          <a:bodyPr/>
          <a:lstStyle/>
          <a:p>
            <a:r>
              <a:rPr lang="en-US" dirty="0"/>
              <a:t>Part A/B – Service Tracking Examples</a:t>
            </a:r>
          </a:p>
        </p:txBody>
      </p:sp>
      <p:sp>
        <p:nvSpPr>
          <p:cNvPr id="4" name="Slide Number Placeholder 3">
            <a:extLst>
              <a:ext uri="{FF2B5EF4-FFF2-40B4-BE49-F238E27FC236}">
                <a16:creationId xmlns:a16="http://schemas.microsoft.com/office/drawing/2014/main" id="{4F4BEFBC-C79C-417F-A199-D3AABDF7B38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32</a:t>
            </a:fld>
            <a:endParaRPr lang="en-US" dirty="0"/>
          </a:p>
        </p:txBody>
      </p:sp>
      <p:graphicFrame>
        <p:nvGraphicFramePr>
          <p:cNvPr id="5" name="Object 4" descr="Part A/B- Info and assistance, outreach, case management, transportation, one-way trips, homemaker, personal care/home health aid service, telephoning. Unit of service- contacts, activities, unduplicated persons and total hours, unduplicated persons, total one-way trips, unduplicated persons and total hours, unduplicated persons and total hours, contacts.">
            <a:extLst>
              <a:ext uri="{FF2B5EF4-FFF2-40B4-BE49-F238E27FC236}">
                <a16:creationId xmlns:a16="http://schemas.microsoft.com/office/drawing/2014/main" id="{F127E3B4-581D-44AD-938C-48B8E4FB5B2F}"/>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2656253748"/>
              </p:ext>
            </p:extLst>
          </p:nvPr>
        </p:nvGraphicFramePr>
        <p:xfrm>
          <a:off x="793750" y="1485900"/>
          <a:ext cx="7108825" cy="3860800"/>
        </p:xfrm>
        <a:graphic>
          <a:graphicData uri="http://schemas.openxmlformats.org/presentationml/2006/ole">
            <mc:AlternateContent xmlns:mc="http://schemas.openxmlformats.org/markup-compatibility/2006">
              <mc:Choice xmlns:v="urn:schemas-microsoft-com:vml" Requires="v">
                <p:oleObj name="Worksheet" r:id="rId2" imgW="3604437" imgH="2202054" progId="Excel.Sheet.12">
                  <p:embed/>
                </p:oleObj>
              </mc:Choice>
              <mc:Fallback>
                <p:oleObj name="Worksheet" r:id="rId2" imgW="3604437" imgH="2202054" progId="Excel.Sheet.12">
                  <p:embed/>
                  <p:pic>
                    <p:nvPicPr>
                      <p:cNvPr id="0" name=""/>
                      <p:cNvPicPr/>
                      <p:nvPr/>
                    </p:nvPicPr>
                    <p:blipFill>
                      <a:blip r:embed="rId3"/>
                      <a:stretch>
                        <a:fillRect/>
                      </a:stretch>
                    </p:blipFill>
                    <p:spPr>
                      <a:xfrm>
                        <a:off x="793750" y="1485900"/>
                        <a:ext cx="7108825" cy="3860800"/>
                      </a:xfrm>
                      <a:prstGeom prst="rect">
                        <a:avLst/>
                      </a:prstGeom>
                    </p:spPr>
                  </p:pic>
                </p:oleObj>
              </mc:Fallback>
            </mc:AlternateContent>
          </a:graphicData>
        </a:graphic>
      </p:graphicFrame>
    </p:spTree>
    <p:extLst>
      <p:ext uri="{BB962C8B-B14F-4D97-AF65-F5344CB8AC3E}">
        <p14:creationId xmlns:p14="http://schemas.microsoft.com/office/powerpoint/2010/main" val="623126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43B37-3275-4AFF-BE92-26CB61303DB2}"/>
              </a:ext>
            </a:extLst>
          </p:cNvPr>
          <p:cNvSpPr>
            <a:spLocks noGrp="1"/>
          </p:cNvSpPr>
          <p:nvPr>
            <p:ph type="title"/>
          </p:nvPr>
        </p:nvSpPr>
        <p:spPr/>
        <p:txBody>
          <a:bodyPr/>
          <a:lstStyle/>
          <a:p>
            <a:r>
              <a:rPr lang="en-US" dirty="0"/>
              <a:t>Part C – Service Tracking Examples</a:t>
            </a:r>
          </a:p>
        </p:txBody>
      </p:sp>
      <p:sp>
        <p:nvSpPr>
          <p:cNvPr id="4" name="Slide Number Placeholder 3">
            <a:extLst>
              <a:ext uri="{FF2B5EF4-FFF2-40B4-BE49-F238E27FC236}">
                <a16:creationId xmlns:a16="http://schemas.microsoft.com/office/drawing/2014/main" id="{4F4BEFBC-C79C-417F-A199-D3AABDF7B38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33</a:t>
            </a:fld>
            <a:endParaRPr lang="en-US" dirty="0"/>
          </a:p>
        </p:txBody>
      </p:sp>
      <p:graphicFrame>
        <p:nvGraphicFramePr>
          <p:cNvPr id="3" name="Object 2" descr="Part C- info and assistance, information services, counseling, training, support group, respite care, supplemental services. Unit of service- contacts, activities, unduplicated persons and total hours, unduplicated persons and total hours, sessions, unduplicated persons and total hours, unduplicated caregivers, service category.">
            <a:extLst>
              <a:ext uri="{FF2B5EF4-FFF2-40B4-BE49-F238E27FC236}">
                <a16:creationId xmlns:a16="http://schemas.microsoft.com/office/drawing/2014/main" id="{85D7C498-3FF9-4C13-982C-A5F365B46444}"/>
              </a:ext>
            </a:extLst>
          </p:cNvPr>
          <p:cNvGraphicFramePr>
            <a:graphicFrameLocks noChangeAspect="1"/>
          </p:cNvGraphicFramePr>
          <p:nvPr>
            <p:extLst>
              <p:ext uri="{D42A27DB-BD31-4B8C-83A1-F6EECF244321}">
                <p14:modId xmlns:p14="http://schemas.microsoft.com/office/powerpoint/2010/main" val="589544948"/>
              </p:ext>
            </p:extLst>
          </p:nvPr>
        </p:nvGraphicFramePr>
        <p:xfrm>
          <a:off x="1168400" y="1589088"/>
          <a:ext cx="6791325" cy="4330700"/>
        </p:xfrm>
        <a:graphic>
          <a:graphicData uri="http://schemas.openxmlformats.org/presentationml/2006/ole">
            <mc:AlternateContent xmlns:mc="http://schemas.openxmlformats.org/markup-compatibility/2006">
              <mc:Choice xmlns:v="urn:schemas-microsoft-com:vml" Requires="v">
                <p:oleObj name="Worksheet" r:id="rId2" imgW="2979243" imgH="2202054" progId="Excel.Sheet.12">
                  <p:embed/>
                </p:oleObj>
              </mc:Choice>
              <mc:Fallback>
                <p:oleObj name="Worksheet" r:id="rId2" imgW="2979243" imgH="2202054" progId="Excel.Sheet.12">
                  <p:embed/>
                  <p:pic>
                    <p:nvPicPr>
                      <p:cNvPr id="0" name=""/>
                      <p:cNvPicPr/>
                      <p:nvPr/>
                    </p:nvPicPr>
                    <p:blipFill>
                      <a:blip r:embed="rId3"/>
                      <a:stretch>
                        <a:fillRect/>
                      </a:stretch>
                    </p:blipFill>
                    <p:spPr>
                      <a:xfrm>
                        <a:off x="1168400" y="1589088"/>
                        <a:ext cx="6791325" cy="4330700"/>
                      </a:xfrm>
                      <a:prstGeom prst="rect">
                        <a:avLst/>
                      </a:prstGeom>
                    </p:spPr>
                  </p:pic>
                </p:oleObj>
              </mc:Fallback>
            </mc:AlternateContent>
          </a:graphicData>
        </a:graphic>
      </p:graphicFrame>
    </p:spTree>
    <p:extLst>
      <p:ext uri="{BB962C8B-B14F-4D97-AF65-F5344CB8AC3E}">
        <p14:creationId xmlns:p14="http://schemas.microsoft.com/office/powerpoint/2010/main" val="351841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A859A7-C3E9-4F48-90C1-2EDCC1798CFB}"/>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34</a:t>
            </a:fld>
            <a:endParaRPr lang="en-US" dirty="0"/>
          </a:p>
        </p:txBody>
      </p:sp>
      <p:pic>
        <p:nvPicPr>
          <p:cNvPr id="6" name="Picture 5">
            <a:extLst>
              <a:ext uri="{FF2B5EF4-FFF2-40B4-BE49-F238E27FC236}">
                <a16:creationId xmlns:a16="http://schemas.microsoft.com/office/drawing/2014/main" id="{5DDCCE1E-642F-4FF1-8BB2-85EF6D691C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44058" y="3305061"/>
            <a:ext cx="6334699" cy="2181340"/>
          </a:xfrm>
          <a:prstGeom prst="rect">
            <a:avLst/>
          </a:prstGeom>
        </p:spPr>
      </p:pic>
      <p:sp>
        <p:nvSpPr>
          <p:cNvPr id="3" name="Text Placeholder 2">
            <a:extLst>
              <a:ext uri="{FF2B5EF4-FFF2-40B4-BE49-F238E27FC236}">
                <a16:creationId xmlns:a16="http://schemas.microsoft.com/office/drawing/2014/main" id="{8AC3C86F-24EF-422F-8B09-C1830DC94AFC}"/>
              </a:ext>
              <a:ext uri="{C183D7F6-B498-43B3-948B-1728B52AA6E4}">
                <adec:decorative xmlns:adec="http://schemas.microsoft.com/office/drawing/2017/decorative" val="1"/>
              </a:ext>
            </a:extLst>
          </p:cNvPr>
          <p:cNvSpPr>
            <a:spLocks noGrp="1"/>
          </p:cNvSpPr>
          <p:nvPr>
            <p:ph type="body" idx="1"/>
          </p:nvPr>
        </p:nvSpPr>
        <p:spPr/>
        <p:txBody>
          <a:bodyPr/>
          <a:lstStyle/>
          <a:p>
            <a:r>
              <a:rPr lang="en-US" dirty="0"/>
              <a:t>There are a variety of workbooks that can be used to track clients and services.</a:t>
            </a:r>
          </a:p>
          <a:p>
            <a:pPr marL="25400" indent="0">
              <a:buNone/>
            </a:pPr>
            <a:endParaRPr lang="en-US" dirty="0"/>
          </a:p>
        </p:txBody>
      </p:sp>
      <p:sp>
        <p:nvSpPr>
          <p:cNvPr id="2" name="Title 1">
            <a:extLst>
              <a:ext uri="{FF2B5EF4-FFF2-40B4-BE49-F238E27FC236}">
                <a16:creationId xmlns:a16="http://schemas.microsoft.com/office/drawing/2014/main" id="{9A0B1A84-CCAE-4318-90A5-3CA8DF43ED8D}"/>
              </a:ext>
              <a:ext uri="{C183D7F6-B498-43B3-948B-1728B52AA6E4}">
                <adec:decorative xmlns:adec="http://schemas.microsoft.com/office/drawing/2017/decorative" val="1"/>
              </a:ext>
            </a:extLst>
          </p:cNvPr>
          <p:cNvSpPr>
            <a:spLocks noGrp="1"/>
          </p:cNvSpPr>
          <p:nvPr>
            <p:ph type="title"/>
          </p:nvPr>
        </p:nvSpPr>
        <p:spPr/>
        <p:txBody>
          <a:bodyPr/>
          <a:lstStyle/>
          <a:p>
            <a:r>
              <a:rPr lang="en-US" dirty="0"/>
              <a:t>Data Tracking Tools</a:t>
            </a:r>
          </a:p>
        </p:txBody>
      </p:sp>
    </p:spTree>
    <p:extLst>
      <p:ext uri="{BB962C8B-B14F-4D97-AF65-F5344CB8AC3E}">
        <p14:creationId xmlns:p14="http://schemas.microsoft.com/office/powerpoint/2010/main" val="1551276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A7C08-161E-4035-88DF-AEC3BDCA8ABA}"/>
              </a:ext>
            </a:extLst>
          </p:cNvPr>
          <p:cNvSpPr>
            <a:spLocks noGrp="1"/>
          </p:cNvSpPr>
          <p:nvPr>
            <p:ph type="title"/>
          </p:nvPr>
        </p:nvSpPr>
        <p:spPr/>
        <p:txBody>
          <a:bodyPr/>
          <a:lstStyle/>
          <a:p>
            <a:r>
              <a:rPr lang="en-US" dirty="0"/>
              <a:t>COVID-19</a:t>
            </a:r>
          </a:p>
        </p:txBody>
      </p:sp>
      <p:sp>
        <p:nvSpPr>
          <p:cNvPr id="3" name="Text Placeholder 2">
            <a:extLst>
              <a:ext uri="{FF2B5EF4-FFF2-40B4-BE49-F238E27FC236}">
                <a16:creationId xmlns:a16="http://schemas.microsoft.com/office/drawing/2014/main" id="{4CF3CA21-758D-4250-8B4A-144358E8416D}"/>
              </a:ext>
            </a:extLst>
          </p:cNvPr>
          <p:cNvSpPr>
            <a:spLocks noGrp="1"/>
          </p:cNvSpPr>
          <p:nvPr>
            <p:ph type="body" idx="1"/>
          </p:nvPr>
        </p:nvSpPr>
        <p:spPr/>
        <p:txBody>
          <a:bodyPr/>
          <a:lstStyle/>
          <a:p>
            <a:r>
              <a:rPr lang="en-US" dirty="0"/>
              <a:t>Services provided with supplemental COVID-19 funding should be tracked and reported separately. </a:t>
            </a:r>
          </a:p>
          <a:p>
            <a:pPr marL="25400" indent="0">
              <a:buNone/>
            </a:pPr>
            <a:endParaRPr lang="en-US" dirty="0"/>
          </a:p>
          <a:p>
            <a:r>
              <a:rPr lang="en-US" dirty="0"/>
              <a:t>COVID-19 FAQs for Title VI programs can be found at </a:t>
            </a:r>
            <a:r>
              <a:rPr lang="en-US" dirty="0">
                <a:hlinkClick r:id="rId2"/>
              </a:rPr>
              <a:t>https://acl.gov/covid19/aging-and-disability-networks</a:t>
            </a:r>
            <a:r>
              <a:rPr lang="en-US" dirty="0"/>
              <a:t>. </a:t>
            </a:r>
          </a:p>
        </p:txBody>
      </p:sp>
      <p:sp>
        <p:nvSpPr>
          <p:cNvPr id="4" name="Slide Number Placeholder 3">
            <a:extLst>
              <a:ext uri="{FF2B5EF4-FFF2-40B4-BE49-F238E27FC236}">
                <a16:creationId xmlns:a16="http://schemas.microsoft.com/office/drawing/2014/main" id="{B7D461C6-E801-4AD5-A42C-1D42061D559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35</a:t>
            </a:fld>
            <a:endParaRPr lang="en-US" dirty="0"/>
          </a:p>
        </p:txBody>
      </p:sp>
    </p:spTree>
    <p:extLst>
      <p:ext uri="{BB962C8B-B14F-4D97-AF65-F5344CB8AC3E}">
        <p14:creationId xmlns:p14="http://schemas.microsoft.com/office/powerpoint/2010/main" val="2122888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722313" y="4429125"/>
            <a:ext cx="7772400" cy="10572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Arial"/>
              <a:buNone/>
            </a:pPr>
            <a:r>
              <a:rPr lang="en-US" dirty="0"/>
              <a:t>COORDINATION OF TITLE III AND TITLE VI SERVICES</a:t>
            </a:r>
            <a:endParaRPr dirty="0"/>
          </a:p>
        </p:txBody>
      </p:sp>
      <p:sp>
        <p:nvSpPr>
          <p:cNvPr id="107" name="Google Shape;107;p18"/>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solidFill>
                  <a:schemeClr val="bg1"/>
                </a:solidFill>
              </a:rPr>
              <a:t>36</a:t>
            </a:fld>
            <a:endParaRPr dirty="0">
              <a:solidFill>
                <a:schemeClr val="bg1"/>
              </a:solidFill>
            </a:endParaRPr>
          </a:p>
        </p:txBody>
      </p:sp>
    </p:spTree>
    <p:extLst>
      <p:ext uri="{BB962C8B-B14F-4D97-AF65-F5344CB8AC3E}">
        <p14:creationId xmlns:p14="http://schemas.microsoft.com/office/powerpoint/2010/main" val="2794729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8">
            <a:extLst>
              <a:ext uri="{C183D7F6-B498-43B3-948B-1728B52AA6E4}">
                <adec:decorative xmlns:adec="http://schemas.microsoft.com/office/drawing/2017/decorative" val="1"/>
              </a:ext>
            </a:extLst>
          </p:cNvPr>
          <p:cNvSpPr txBox="1"/>
          <p:nvPr/>
        </p:nvSpPr>
        <p:spPr>
          <a:xfrm>
            <a:off x="457200" y="5991225"/>
            <a:ext cx="62865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b="0" dirty="0">
              <a:solidFill>
                <a:srgbClr val="898989"/>
              </a:solidFill>
              <a:latin typeface="Century Gothic"/>
              <a:ea typeface="Century Gothic"/>
              <a:cs typeface="Century Gothic"/>
              <a:sym typeface="Century Gothic"/>
            </a:endParaRPr>
          </a:p>
        </p:txBody>
      </p:sp>
      <p:sp>
        <p:nvSpPr>
          <p:cNvPr id="212" name="Google Shape;212;p28">
            <a:extLst>
              <a:ext uri="{C183D7F6-B498-43B3-948B-1728B52AA6E4}">
                <adec:decorative xmlns:adec="http://schemas.microsoft.com/office/drawing/2017/decorative" val="1"/>
              </a:ext>
            </a:extLst>
          </p:cNvPr>
          <p:cNvSpPr txBox="1"/>
          <p:nvPr/>
        </p:nvSpPr>
        <p:spPr>
          <a:xfrm>
            <a:off x="6218238" y="5991225"/>
            <a:ext cx="5334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b="0">
                <a:solidFill>
                  <a:schemeClr val="bg1"/>
                </a:solidFill>
                <a:latin typeface="Arial"/>
                <a:ea typeface="Arial"/>
                <a:cs typeface="Arial"/>
                <a:sym typeface="Arial"/>
              </a:rPr>
              <a:t>37</a:t>
            </a:fld>
            <a:endParaRPr sz="1000" b="0" dirty="0">
              <a:solidFill>
                <a:schemeClr val="bg1"/>
              </a:solidFill>
              <a:latin typeface="Arial"/>
              <a:ea typeface="Arial"/>
              <a:cs typeface="Arial"/>
              <a:sym typeface="Arial"/>
            </a:endParaRPr>
          </a:p>
        </p:txBody>
      </p:sp>
      <p:sp>
        <p:nvSpPr>
          <p:cNvPr id="214" name="Google Shape;214;p28">
            <a:extLst>
              <a:ext uri="{C183D7F6-B498-43B3-948B-1728B52AA6E4}">
                <adec:decorative xmlns:adec="http://schemas.microsoft.com/office/drawing/2017/decorative" val="1"/>
              </a:ext>
            </a:extLst>
          </p:cNvPr>
          <p:cNvSpPr txBox="1">
            <a:spLocks noGrp="1"/>
          </p:cNvSpPr>
          <p:nvPr>
            <p:ph type="body" idx="4294967295"/>
          </p:nvPr>
        </p:nvSpPr>
        <p:spPr>
          <a:xfrm>
            <a:off x="457200" y="1141000"/>
            <a:ext cx="8478982" cy="4662631"/>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SzPts val="2800"/>
              <a:buFont typeface="Times New Roman"/>
              <a:buNone/>
            </a:pPr>
            <a:r>
              <a:rPr lang="en-US" sz="2800" b="0" dirty="0"/>
              <a:t>The Older Americans Act requires that the state plans must: </a:t>
            </a:r>
            <a:endParaRPr dirty="0"/>
          </a:p>
          <a:p>
            <a:pPr marL="228600" lvl="0" indent="-228600" algn="l" rtl="0">
              <a:lnSpc>
                <a:spcPct val="80000"/>
              </a:lnSpc>
              <a:spcBef>
                <a:spcPts val="560"/>
              </a:spcBef>
              <a:spcAft>
                <a:spcPts val="0"/>
              </a:spcAft>
              <a:buSzPts val="2800"/>
              <a:buChar char="•"/>
            </a:pPr>
            <a:r>
              <a:rPr lang="en-US" sz="2800" b="0" dirty="0"/>
              <a:t>provide an assurance that the </a:t>
            </a:r>
            <a:r>
              <a:rPr lang="en-US" sz="2800" b="1" dirty="0"/>
              <a:t>State agency will coordinate programs under title III and programs under title VI</a:t>
            </a:r>
            <a:r>
              <a:rPr lang="en-US" sz="2800" b="0" dirty="0"/>
              <a:t>, if applicable; and </a:t>
            </a:r>
            <a:endParaRPr dirty="0"/>
          </a:p>
          <a:p>
            <a:pPr marL="228600" lvl="0" indent="-228600" algn="l" rtl="0">
              <a:lnSpc>
                <a:spcPct val="80000"/>
              </a:lnSpc>
              <a:spcBef>
                <a:spcPts val="560"/>
              </a:spcBef>
              <a:spcAft>
                <a:spcPts val="0"/>
              </a:spcAft>
              <a:buSzPts val="2800"/>
              <a:buChar char="•"/>
            </a:pPr>
            <a:r>
              <a:rPr lang="en-US" sz="2800" b="0" dirty="0"/>
              <a:t>provide an assurance that the </a:t>
            </a:r>
            <a:r>
              <a:rPr lang="en-US" sz="2800" b="1" dirty="0"/>
              <a:t>State agency will pursue activities to increase access by older Native Americans to all aging programs and benefits provided by the agency</a:t>
            </a:r>
            <a:r>
              <a:rPr lang="en-US" sz="2800" b="0" dirty="0"/>
              <a:t>, including programs and benefits provided under title III, if applicable, and specify the ways in which the State agency intends to implement the activities.</a:t>
            </a:r>
            <a:endParaRPr dirty="0"/>
          </a:p>
        </p:txBody>
      </p:sp>
      <p:sp>
        <p:nvSpPr>
          <p:cNvPr id="213" name="Google Shape;213;p28">
            <a:extLst>
              <a:ext uri="{C183D7F6-B498-43B3-948B-1728B52AA6E4}">
                <adec:decorative xmlns:adec="http://schemas.microsoft.com/office/drawing/2017/decorative" val="1"/>
              </a:ext>
            </a:extLst>
          </p:cNvPr>
          <p:cNvSpPr txBox="1">
            <a:spLocks noGrp="1"/>
          </p:cNvSpPr>
          <p:nvPr>
            <p:ph type="title" idx="4294967295"/>
          </p:nvPr>
        </p:nvSpPr>
        <p:spPr>
          <a:xfrm>
            <a:off x="457200" y="381000"/>
            <a:ext cx="8229600" cy="60957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F1622"/>
              </a:buClr>
              <a:buSzPts val="2800"/>
              <a:buFont typeface="Arial"/>
              <a:buNone/>
            </a:pPr>
            <a:r>
              <a:rPr lang="en-US" sz="2800" b="1" dirty="0">
                <a:solidFill>
                  <a:srgbClr val="8F1622"/>
                </a:solidFill>
                <a:latin typeface="Arial"/>
                <a:ea typeface="Arial"/>
                <a:cs typeface="Arial"/>
                <a:sym typeface="Arial"/>
              </a:rPr>
              <a:t>Coordination of Title III and Title VI Services</a:t>
            </a:r>
            <a:endParaRPr dirty="0"/>
          </a:p>
        </p:txBody>
      </p:sp>
    </p:spTree>
    <p:extLst>
      <p:ext uri="{BB962C8B-B14F-4D97-AF65-F5344CB8AC3E}">
        <p14:creationId xmlns:p14="http://schemas.microsoft.com/office/powerpoint/2010/main" val="2232990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9"/>
          <p:cNvSpPr txBox="1">
            <a:spLocks noGrp="1"/>
          </p:cNvSpPr>
          <p:nvPr>
            <p:ph type="title"/>
          </p:nvPr>
        </p:nvSpPr>
        <p:spPr>
          <a:xfrm>
            <a:off x="457200" y="274638"/>
            <a:ext cx="8229600" cy="10207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Arial"/>
              <a:buNone/>
            </a:pPr>
            <a:r>
              <a:rPr lang="en-US" sz="3600" dirty="0"/>
              <a:t>Reasons to Coordinate</a:t>
            </a:r>
            <a:endParaRPr dirty="0"/>
          </a:p>
        </p:txBody>
      </p:sp>
      <p:sp>
        <p:nvSpPr>
          <p:cNvPr id="220" name="Google Shape;220;p29"/>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SzPts val="2960"/>
              <a:buFont typeface="Noto Sans Symbols"/>
              <a:buNone/>
            </a:pPr>
            <a:r>
              <a:rPr lang="en-US" sz="2960" dirty="0"/>
              <a:t>The reasons for coordination are numerous and will differ from program to program.  </a:t>
            </a:r>
            <a:endParaRPr dirty="0"/>
          </a:p>
          <a:p>
            <a:pPr marL="228600" lvl="0" indent="-228600" algn="l" rtl="0">
              <a:lnSpc>
                <a:spcPct val="70000"/>
              </a:lnSpc>
              <a:spcBef>
                <a:spcPts val="592"/>
              </a:spcBef>
              <a:spcAft>
                <a:spcPts val="0"/>
              </a:spcAft>
              <a:buSzPts val="2960"/>
              <a:buFont typeface="Noto Sans Symbols"/>
              <a:buNone/>
            </a:pPr>
            <a:endParaRPr sz="2960" dirty="0"/>
          </a:p>
          <a:p>
            <a:pPr marL="228600" lvl="0" indent="-228600" algn="l" rtl="0">
              <a:lnSpc>
                <a:spcPct val="70000"/>
              </a:lnSpc>
              <a:spcBef>
                <a:spcPts val="592"/>
              </a:spcBef>
              <a:spcAft>
                <a:spcPts val="0"/>
              </a:spcAft>
              <a:buSzPts val="2960"/>
              <a:buChar char="•"/>
            </a:pPr>
            <a:r>
              <a:rPr lang="en-US" sz="2960" dirty="0"/>
              <a:t>As you coordinate with Title III you will increase your knowledge about the programs they have available which could benefit the Elders. </a:t>
            </a:r>
            <a:endParaRPr dirty="0"/>
          </a:p>
          <a:p>
            <a:pPr marL="228600" lvl="0" indent="-228600" algn="l" rtl="0">
              <a:lnSpc>
                <a:spcPct val="70000"/>
              </a:lnSpc>
              <a:spcBef>
                <a:spcPts val="592"/>
              </a:spcBef>
              <a:spcAft>
                <a:spcPts val="0"/>
              </a:spcAft>
              <a:buSzPts val="2960"/>
              <a:buChar char="•"/>
            </a:pPr>
            <a:r>
              <a:rPr lang="en-US" sz="2960" dirty="0"/>
              <a:t>Many Elders have multiple needs. Through program coordination they can access additional services besides just what Title VI funds can provide.</a:t>
            </a:r>
            <a:endParaRPr dirty="0"/>
          </a:p>
          <a:p>
            <a:pPr marL="228600" lvl="0" indent="-40639" algn="l" rtl="0">
              <a:lnSpc>
                <a:spcPct val="80000"/>
              </a:lnSpc>
              <a:spcBef>
                <a:spcPts val="592"/>
              </a:spcBef>
              <a:spcAft>
                <a:spcPts val="0"/>
              </a:spcAft>
              <a:buSzPts val="2960"/>
              <a:buNone/>
            </a:pPr>
            <a:endParaRPr sz="2960" dirty="0"/>
          </a:p>
        </p:txBody>
      </p:sp>
    </p:spTree>
    <p:extLst>
      <p:ext uri="{BB962C8B-B14F-4D97-AF65-F5344CB8AC3E}">
        <p14:creationId xmlns:p14="http://schemas.microsoft.com/office/powerpoint/2010/main" val="1192002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dirty="0"/>
              <a:t>Reasons to Coordinate (cont.)</a:t>
            </a:r>
            <a:endParaRPr dirty="0"/>
          </a:p>
        </p:txBody>
      </p:sp>
      <p:sp>
        <p:nvSpPr>
          <p:cNvPr id="226" name="Google Shape;226;p30"/>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SzPts val="2480"/>
              <a:buChar char="•"/>
            </a:pPr>
            <a:r>
              <a:rPr lang="en-US" sz="2480" dirty="0"/>
              <a:t>Greater efficiency. Coordination can reduce duplication of services (the same services being provided by VI and III).  </a:t>
            </a:r>
            <a:endParaRPr dirty="0"/>
          </a:p>
          <a:p>
            <a:pPr marL="742950" lvl="1" indent="-284163" algn="l" rtl="0">
              <a:lnSpc>
                <a:spcPct val="70000"/>
              </a:lnSpc>
              <a:spcBef>
                <a:spcPts val="434"/>
              </a:spcBef>
              <a:spcAft>
                <a:spcPts val="0"/>
              </a:spcAft>
              <a:buClr>
                <a:schemeClr val="dk1"/>
              </a:buClr>
              <a:buSzPts val="2170"/>
              <a:buChar char="–"/>
            </a:pPr>
            <a:r>
              <a:rPr lang="en-US" sz="2170" dirty="0"/>
              <a:t>This could free funds for additional services. </a:t>
            </a:r>
            <a:endParaRPr dirty="0"/>
          </a:p>
          <a:p>
            <a:pPr marL="742950" lvl="1" indent="-284163" algn="l" rtl="0">
              <a:lnSpc>
                <a:spcPct val="70000"/>
              </a:lnSpc>
              <a:spcBef>
                <a:spcPts val="434"/>
              </a:spcBef>
              <a:spcAft>
                <a:spcPts val="0"/>
              </a:spcAft>
              <a:buClr>
                <a:schemeClr val="dk1"/>
              </a:buClr>
              <a:buSzPts val="2170"/>
              <a:buChar char="–"/>
            </a:pPr>
            <a:r>
              <a:rPr lang="en-US" sz="2170" dirty="0"/>
              <a:t>Improved staff effectiveness.  </a:t>
            </a:r>
            <a:endParaRPr dirty="0"/>
          </a:p>
          <a:p>
            <a:pPr marL="742950" lvl="1" indent="-284163" algn="l" rtl="0">
              <a:lnSpc>
                <a:spcPct val="70000"/>
              </a:lnSpc>
              <a:spcBef>
                <a:spcPts val="434"/>
              </a:spcBef>
              <a:spcAft>
                <a:spcPts val="0"/>
              </a:spcAft>
              <a:buClr>
                <a:schemeClr val="dk1"/>
              </a:buClr>
              <a:buSzPts val="2170"/>
              <a:buChar char="–"/>
            </a:pPr>
            <a:r>
              <a:rPr lang="en-US" sz="2170" dirty="0"/>
              <a:t>In working with other programs it makes available many new resources such as new staff skills, facilities, and equipment.</a:t>
            </a:r>
            <a:endParaRPr dirty="0"/>
          </a:p>
          <a:p>
            <a:pPr marL="228600" lvl="0" indent="-228600" algn="l" rtl="0">
              <a:lnSpc>
                <a:spcPct val="70000"/>
              </a:lnSpc>
              <a:spcBef>
                <a:spcPts val="496"/>
              </a:spcBef>
              <a:spcAft>
                <a:spcPts val="0"/>
              </a:spcAft>
              <a:buSzPts val="2480"/>
              <a:buChar char="•"/>
            </a:pPr>
            <a:r>
              <a:rPr lang="en-US" sz="2480" dirty="0"/>
              <a:t>Increased community support. Each program has its own base of community support. When programs work together, it will service to expand the base of community support and can assist in bringing the different communities together.</a:t>
            </a:r>
            <a:endParaRPr dirty="0"/>
          </a:p>
          <a:p>
            <a:pPr marL="228600" lvl="0" indent="-71120" algn="l" rtl="0">
              <a:lnSpc>
                <a:spcPct val="80000"/>
              </a:lnSpc>
              <a:spcBef>
                <a:spcPts val="496"/>
              </a:spcBef>
              <a:spcAft>
                <a:spcPts val="0"/>
              </a:spcAft>
              <a:buSzPts val="2480"/>
              <a:buNone/>
            </a:pPr>
            <a:endParaRPr sz="2480" dirty="0"/>
          </a:p>
        </p:txBody>
      </p:sp>
    </p:spTree>
    <p:extLst>
      <p:ext uri="{BB962C8B-B14F-4D97-AF65-F5344CB8AC3E}">
        <p14:creationId xmlns:p14="http://schemas.microsoft.com/office/powerpoint/2010/main" val="2178172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idx="4294967295"/>
          </p:nvPr>
        </p:nvSpPr>
        <p:spPr>
          <a:xfrm>
            <a:off x="457200" y="838200"/>
            <a:ext cx="8229600" cy="38862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90000"/>
              </a:lnSpc>
              <a:spcBef>
                <a:spcPts val="0"/>
              </a:spcBef>
              <a:spcAft>
                <a:spcPts val="0"/>
              </a:spcAft>
              <a:buClr>
                <a:schemeClr val="dk2"/>
              </a:buClr>
              <a:buSzPts val="2960"/>
              <a:buFont typeface="Arial"/>
              <a:buChar char="•"/>
              <a:tabLst/>
              <a:defRPr/>
            </a:pPr>
            <a:r>
              <a:rPr kumimoji="0" lang="en-US" sz="2960" b="0" i="0" u="none" strike="noStrike" kern="0" cap="none" spc="0" normalizeH="0" baseline="0" noProof="0" dirty="0">
                <a:ln>
                  <a:noFill/>
                </a:ln>
                <a:solidFill>
                  <a:schemeClr val="dk1"/>
                </a:solidFill>
                <a:effectLst/>
                <a:uLnTx/>
                <a:uFillTx/>
                <a:latin typeface="Arial"/>
                <a:ea typeface="Arial"/>
                <a:cs typeface="Arial"/>
                <a:sym typeface="Arial"/>
              </a:rPr>
              <a:t>The Older Americans Act assures that preference will be given to providing services to older individuals with </a:t>
            </a:r>
            <a:r>
              <a:rPr kumimoji="0" lang="en-US" sz="2960" b="1" i="0" u="sng" strike="noStrike" kern="0" cap="none" spc="0" normalizeH="0" baseline="0" noProof="0" dirty="0">
                <a:ln>
                  <a:noFill/>
                </a:ln>
                <a:solidFill>
                  <a:schemeClr val="dk1"/>
                </a:solidFill>
                <a:effectLst/>
                <a:uLnTx/>
                <a:uFillTx/>
                <a:latin typeface="Arial"/>
                <a:ea typeface="Arial"/>
                <a:cs typeface="Arial"/>
                <a:sym typeface="Arial"/>
              </a:rPr>
              <a:t>greatest economic need</a:t>
            </a:r>
            <a:r>
              <a:rPr kumimoji="0" lang="en-US" sz="2960" b="1" i="0" u="none" strike="noStrike" kern="0" cap="none" spc="0" normalizeH="0" baseline="0" noProof="0" dirty="0">
                <a:ln>
                  <a:noFill/>
                </a:ln>
                <a:solidFill>
                  <a:schemeClr val="dk1"/>
                </a:solidFill>
                <a:effectLst/>
                <a:uLnTx/>
                <a:uFillTx/>
                <a:latin typeface="Arial"/>
                <a:ea typeface="Arial"/>
                <a:cs typeface="Arial"/>
                <a:sym typeface="Arial"/>
              </a:rPr>
              <a:t> </a:t>
            </a:r>
            <a:r>
              <a:rPr kumimoji="0" lang="en-US" sz="2960" b="0" i="0" u="none" strike="noStrike" kern="0" cap="none" spc="0" normalizeH="0" baseline="0" noProof="0" dirty="0">
                <a:ln>
                  <a:noFill/>
                </a:ln>
                <a:solidFill>
                  <a:schemeClr val="dk1"/>
                </a:solidFill>
                <a:effectLst/>
                <a:uLnTx/>
                <a:uFillTx/>
                <a:latin typeface="Arial"/>
                <a:ea typeface="Arial"/>
                <a:cs typeface="Arial"/>
                <a:sym typeface="Arial"/>
              </a:rPr>
              <a:t>and </a:t>
            </a:r>
            <a:r>
              <a:rPr kumimoji="0" lang="en-US" sz="2960" b="1" i="0" u="sng" strike="noStrike" kern="0" cap="none" spc="0" normalizeH="0" baseline="0" noProof="0" dirty="0">
                <a:ln>
                  <a:noFill/>
                </a:ln>
                <a:solidFill>
                  <a:schemeClr val="dk1"/>
                </a:solidFill>
                <a:effectLst/>
                <a:uLnTx/>
                <a:uFillTx/>
                <a:latin typeface="Arial"/>
                <a:ea typeface="Arial"/>
                <a:cs typeface="Arial"/>
                <a:sym typeface="Arial"/>
              </a:rPr>
              <a:t>greatest social need</a:t>
            </a:r>
            <a:r>
              <a:rPr kumimoji="0" lang="en-US" sz="2960" b="0" i="0" u="none" strike="noStrike" kern="0" cap="none" spc="0" normalizeH="0" baseline="0" noProof="0" dirty="0">
                <a:ln>
                  <a:noFill/>
                </a:ln>
                <a:solidFill>
                  <a:schemeClr val="dk1"/>
                </a:solidFill>
                <a:effectLst/>
                <a:uLnTx/>
                <a:uFillTx/>
                <a:latin typeface="Arial"/>
                <a:ea typeface="Arial"/>
                <a:cs typeface="Arial"/>
                <a:sym typeface="Arial"/>
              </a:rPr>
              <a:t> with particular attention to low-income older individuals, including low-income minority older individuals, older individuals with limited English proficiency, and older individuals residing in rural areas. </a:t>
            </a:r>
            <a:endParaRPr kumimoji="0" lang="en-US" sz="3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119" name="Google Shape;119;p20"/>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solidFill>
                  <a:schemeClr val="bg1"/>
                </a:solidFill>
              </a:rPr>
              <a:t>4</a:t>
            </a:fld>
            <a:endParaRPr dirty="0">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1"/>
          <p:cNvSpPr txBox="1">
            <a:spLocks noGrp="1"/>
          </p:cNvSpPr>
          <p:nvPr>
            <p:ph type="title"/>
          </p:nvPr>
        </p:nvSpPr>
        <p:spPr>
          <a:xfrm>
            <a:off x="457200" y="274637"/>
            <a:ext cx="8229600" cy="115972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Arial"/>
              <a:buNone/>
            </a:pPr>
            <a:r>
              <a:rPr lang="en-US" sz="3600" dirty="0"/>
              <a:t>Reasons to Coordinate (cont.)</a:t>
            </a:r>
            <a:endParaRPr dirty="0"/>
          </a:p>
        </p:txBody>
      </p:sp>
      <p:sp>
        <p:nvSpPr>
          <p:cNvPr id="232" name="Google Shape;232;p31"/>
          <p:cNvSpPr txBox="1">
            <a:spLocks noGrp="1"/>
          </p:cNvSpPr>
          <p:nvPr>
            <p:ph type="body" idx="1"/>
          </p:nvPr>
        </p:nvSpPr>
        <p:spPr>
          <a:xfrm>
            <a:off x="425605" y="1434365"/>
            <a:ext cx="8229600" cy="4419600"/>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SzPts val="2720"/>
              <a:buChar char="•"/>
            </a:pPr>
            <a:r>
              <a:rPr lang="en-US" sz="2720" dirty="0"/>
              <a:t>More money.  </a:t>
            </a:r>
            <a:endParaRPr dirty="0"/>
          </a:p>
          <a:p>
            <a:pPr marL="742950" lvl="1" indent="-284163" algn="l" rtl="0">
              <a:lnSpc>
                <a:spcPct val="70000"/>
              </a:lnSpc>
              <a:spcBef>
                <a:spcPts val="476"/>
              </a:spcBef>
              <a:spcAft>
                <a:spcPts val="0"/>
              </a:spcAft>
              <a:buClr>
                <a:schemeClr val="dk1"/>
              </a:buClr>
              <a:buSzPts val="2380"/>
              <a:buChar char="–"/>
            </a:pPr>
            <a:r>
              <a:rPr lang="en-US" sz="2380" dirty="0"/>
              <a:t>As you develop ties to Title III the possibility of receiving funding increases greatly.  </a:t>
            </a:r>
            <a:endParaRPr dirty="0"/>
          </a:p>
          <a:p>
            <a:pPr marL="742950" lvl="1" indent="-284163" algn="l" rtl="0">
              <a:lnSpc>
                <a:spcPct val="70000"/>
              </a:lnSpc>
              <a:spcBef>
                <a:spcPts val="476"/>
              </a:spcBef>
              <a:spcAft>
                <a:spcPts val="0"/>
              </a:spcAft>
              <a:buClr>
                <a:schemeClr val="dk1"/>
              </a:buClr>
              <a:buSzPts val="2380"/>
              <a:buChar char="–"/>
            </a:pPr>
            <a:r>
              <a:rPr lang="en-US" sz="2380" dirty="0"/>
              <a:t>If your Tribe or Organization is in agreement to receiving funds from Title III it can significantly increase the type and quality of services you provide to Elders.</a:t>
            </a:r>
            <a:endParaRPr dirty="0"/>
          </a:p>
          <a:p>
            <a:pPr marL="228600" lvl="0" indent="-228600" algn="l" rtl="0">
              <a:lnSpc>
                <a:spcPct val="70000"/>
              </a:lnSpc>
              <a:spcBef>
                <a:spcPts val="544"/>
              </a:spcBef>
              <a:spcAft>
                <a:spcPts val="0"/>
              </a:spcAft>
              <a:buSzPts val="2720"/>
              <a:buChar char="•"/>
            </a:pPr>
            <a:r>
              <a:rPr lang="en-US" sz="2720" dirty="0"/>
              <a:t>Knowing what is going on.  </a:t>
            </a:r>
            <a:endParaRPr dirty="0"/>
          </a:p>
          <a:p>
            <a:pPr marL="742950" lvl="1" indent="-284163" algn="l" rtl="0">
              <a:lnSpc>
                <a:spcPct val="70000"/>
              </a:lnSpc>
              <a:spcBef>
                <a:spcPts val="476"/>
              </a:spcBef>
              <a:spcAft>
                <a:spcPts val="0"/>
              </a:spcAft>
              <a:buClr>
                <a:schemeClr val="dk1"/>
              </a:buClr>
              <a:buSzPts val="2380"/>
              <a:buChar char="–"/>
            </a:pPr>
            <a:r>
              <a:rPr lang="en-US" sz="2380" dirty="0"/>
              <a:t>In many cases Title III has access to resources and information that Title VI programs are still struggling to achieve.  </a:t>
            </a:r>
            <a:endParaRPr dirty="0"/>
          </a:p>
          <a:p>
            <a:pPr marL="742950" lvl="1" indent="-284163" algn="l" rtl="0">
              <a:lnSpc>
                <a:spcPct val="70000"/>
              </a:lnSpc>
              <a:spcBef>
                <a:spcPts val="476"/>
              </a:spcBef>
              <a:spcAft>
                <a:spcPts val="0"/>
              </a:spcAft>
              <a:buClr>
                <a:schemeClr val="dk1"/>
              </a:buClr>
              <a:buSzPts val="2380"/>
              <a:buChar char="–"/>
            </a:pPr>
            <a:r>
              <a:rPr lang="en-US" sz="2380" dirty="0"/>
              <a:t>This information can be invaluable to Title VI for keeping them updated to what is available in Elder services, additional sources of program funding, staff training opportunities, etc.</a:t>
            </a:r>
            <a:endParaRPr dirty="0"/>
          </a:p>
          <a:p>
            <a:pPr marL="228600" lvl="0" indent="-55879" algn="l" rtl="0">
              <a:lnSpc>
                <a:spcPct val="80000"/>
              </a:lnSpc>
              <a:spcBef>
                <a:spcPts val="544"/>
              </a:spcBef>
              <a:spcAft>
                <a:spcPts val="0"/>
              </a:spcAft>
              <a:buSzPts val="2720"/>
              <a:buNone/>
            </a:pPr>
            <a:endParaRPr sz="2720" dirty="0"/>
          </a:p>
        </p:txBody>
      </p:sp>
    </p:spTree>
    <p:extLst>
      <p:ext uri="{BB962C8B-B14F-4D97-AF65-F5344CB8AC3E}">
        <p14:creationId xmlns:p14="http://schemas.microsoft.com/office/powerpoint/2010/main" val="3156443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Arial"/>
              <a:buNone/>
            </a:pPr>
            <a:r>
              <a:rPr lang="en-US" sz="3600" dirty="0"/>
              <a:t>Reasons to Coordinate (cont.)</a:t>
            </a:r>
            <a:endParaRPr dirty="0"/>
          </a:p>
        </p:txBody>
      </p:sp>
      <p:sp>
        <p:nvSpPr>
          <p:cNvPr id="238" name="Google Shape;238;p32"/>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3200"/>
              <a:buChar char="•"/>
            </a:pPr>
            <a:r>
              <a:rPr lang="en-US" dirty="0"/>
              <a:t>Coordination with Title III and all other agencies that can provide services to older persons is the best way to meet the needs of Elders with the limited budgets most Title VI programs face.</a:t>
            </a:r>
            <a:endParaRPr dirty="0"/>
          </a:p>
        </p:txBody>
      </p:sp>
    </p:spTree>
    <p:extLst>
      <p:ext uri="{BB962C8B-B14F-4D97-AF65-F5344CB8AC3E}">
        <p14:creationId xmlns:p14="http://schemas.microsoft.com/office/powerpoint/2010/main" val="351643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1" name="Google Shape;871;p120"/>
          <p:cNvSpPr txBox="1">
            <a:spLocks noGrp="1"/>
          </p:cNvSpPr>
          <p:nvPr>
            <p:ph type="title"/>
          </p:nvPr>
        </p:nvSpPr>
        <p:spPr>
          <a:xfrm>
            <a:off x="722313" y="4429125"/>
            <a:ext cx="7772400" cy="10572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Arial"/>
              <a:buNone/>
            </a:pPr>
            <a:r>
              <a:rPr lang="en-US" dirty="0"/>
              <a:t>POLICIES AND PROCEDURES</a:t>
            </a:r>
            <a:endParaRPr dirty="0"/>
          </a:p>
        </p:txBody>
      </p:sp>
      <p:sp>
        <p:nvSpPr>
          <p:cNvPr id="872" name="Google Shape;872;p120"/>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42</a:t>
            </a:fld>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1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Arial"/>
              <a:buNone/>
            </a:pPr>
            <a:r>
              <a:rPr lang="en-US" sz="3959" dirty="0"/>
              <a:t>Policies and Procedures are Required!</a:t>
            </a:r>
            <a:endParaRPr dirty="0"/>
          </a:p>
        </p:txBody>
      </p:sp>
      <p:sp>
        <p:nvSpPr>
          <p:cNvPr id="888" name="Google Shape;888;p122"/>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SzPts val="2240"/>
              <a:buChar char="•"/>
            </a:pPr>
            <a:r>
              <a:rPr lang="en-US" sz="2240" dirty="0"/>
              <a:t>They are required (see the Title VI Resource Manual page 38)</a:t>
            </a:r>
            <a:endParaRPr dirty="0"/>
          </a:p>
          <a:p>
            <a:pPr marL="228600" lvl="0" indent="-228600" algn="l" rtl="0">
              <a:lnSpc>
                <a:spcPct val="80000"/>
              </a:lnSpc>
              <a:spcBef>
                <a:spcPts val="448"/>
              </a:spcBef>
              <a:spcAft>
                <a:spcPts val="0"/>
              </a:spcAft>
              <a:buSzPts val="2240"/>
              <a:buChar char="•"/>
            </a:pPr>
            <a:r>
              <a:rPr lang="en-US" sz="2240" dirty="0"/>
              <a:t>Did you know that having policies and procedures can actually make your job easier by assisting you with:</a:t>
            </a:r>
            <a:endParaRPr dirty="0"/>
          </a:p>
          <a:p>
            <a:pPr marL="742950" lvl="1" indent="-285750" algn="l" rtl="0">
              <a:lnSpc>
                <a:spcPct val="80000"/>
              </a:lnSpc>
              <a:spcBef>
                <a:spcPts val="392"/>
              </a:spcBef>
              <a:spcAft>
                <a:spcPts val="0"/>
              </a:spcAft>
              <a:buClr>
                <a:schemeClr val="dk1"/>
              </a:buClr>
              <a:buSzPts val="1960"/>
              <a:buChar char="–"/>
            </a:pPr>
            <a:r>
              <a:rPr lang="en-US" sz="1960" dirty="0"/>
              <a:t>Daily decision making</a:t>
            </a:r>
            <a:endParaRPr dirty="0"/>
          </a:p>
          <a:p>
            <a:pPr marL="742950" lvl="1" indent="-285750" algn="l" rtl="0">
              <a:lnSpc>
                <a:spcPct val="80000"/>
              </a:lnSpc>
              <a:spcBef>
                <a:spcPts val="392"/>
              </a:spcBef>
              <a:spcAft>
                <a:spcPts val="0"/>
              </a:spcAft>
              <a:buClr>
                <a:schemeClr val="dk1"/>
              </a:buClr>
              <a:buSzPts val="1960"/>
              <a:buChar char="–"/>
            </a:pPr>
            <a:r>
              <a:rPr lang="en-US" sz="1960" dirty="0"/>
              <a:t>Program monitoring</a:t>
            </a:r>
            <a:endParaRPr dirty="0"/>
          </a:p>
          <a:p>
            <a:pPr marL="742950" lvl="1" indent="-285750" algn="l" rtl="0">
              <a:lnSpc>
                <a:spcPct val="80000"/>
              </a:lnSpc>
              <a:spcBef>
                <a:spcPts val="392"/>
              </a:spcBef>
              <a:spcAft>
                <a:spcPts val="0"/>
              </a:spcAft>
              <a:buClr>
                <a:schemeClr val="dk1"/>
              </a:buClr>
              <a:buSzPts val="1960"/>
              <a:buChar char="–"/>
            </a:pPr>
            <a:r>
              <a:rPr lang="en-US" sz="1960" dirty="0"/>
              <a:t>Staff development</a:t>
            </a:r>
            <a:endParaRPr dirty="0"/>
          </a:p>
          <a:p>
            <a:pPr marL="228600" lvl="0" indent="-228600" algn="l" rtl="0">
              <a:lnSpc>
                <a:spcPct val="80000"/>
              </a:lnSpc>
              <a:spcBef>
                <a:spcPts val="448"/>
              </a:spcBef>
              <a:spcAft>
                <a:spcPts val="0"/>
              </a:spcAft>
              <a:buSzPts val="2240"/>
              <a:buChar char="•"/>
            </a:pPr>
            <a:r>
              <a:rPr lang="en-US" sz="2240" dirty="0"/>
              <a:t>Quality, integrity, internal controls and continuity of services</a:t>
            </a:r>
            <a:endParaRPr dirty="0"/>
          </a:p>
          <a:p>
            <a:pPr marL="228600" lvl="0" indent="-228600" algn="l" rtl="0">
              <a:lnSpc>
                <a:spcPct val="80000"/>
              </a:lnSpc>
              <a:spcBef>
                <a:spcPts val="448"/>
              </a:spcBef>
              <a:spcAft>
                <a:spcPts val="0"/>
              </a:spcAft>
              <a:buSzPts val="2240"/>
              <a:buChar char="•"/>
            </a:pPr>
            <a:r>
              <a:rPr lang="en-US" sz="2240" dirty="0"/>
              <a:t>Policies and Procedures are inter-related</a:t>
            </a:r>
            <a:endParaRPr dirty="0"/>
          </a:p>
          <a:p>
            <a:pPr marL="742950" lvl="1" indent="-285750" algn="l" rtl="0">
              <a:lnSpc>
                <a:spcPct val="80000"/>
              </a:lnSpc>
              <a:spcBef>
                <a:spcPts val="392"/>
              </a:spcBef>
              <a:spcAft>
                <a:spcPts val="0"/>
              </a:spcAft>
              <a:buClr>
                <a:schemeClr val="dk1"/>
              </a:buClr>
              <a:buSzPts val="1960"/>
              <a:buChar char="–"/>
            </a:pPr>
            <a:r>
              <a:rPr lang="en-US" sz="1960" dirty="0"/>
              <a:t>Policies guide the implementation of programs</a:t>
            </a:r>
            <a:endParaRPr dirty="0"/>
          </a:p>
          <a:p>
            <a:pPr marL="742950" lvl="1" indent="-285750" algn="l" rtl="0">
              <a:lnSpc>
                <a:spcPct val="80000"/>
              </a:lnSpc>
              <a:spcBef>
                <a:spcPts val="392"/>
              </a:spcBef>
              <a:spcAft>
                <a:spcPts val="0"/>
              </a:spcAft>
              <a:buClr>
                <a:schemeClr val="dk1"/>
              </a:buClr>
              <a:buSzPts val="1960"/>
              <a:buChar char="–"/>
            </a:pPr>
            <a:r>
              <a:rPr lang="en-US" sz="1960" dirty="0"/>
              <a:t>Procedures are the steps or activities needed to accomplish a specific policy</a:t>
            </a:r>
            <a:endParaRPr dirty="0"/>
          </a:p>
          <a:p>
            <a:pPr marL="742950" lvl="1" indent="-285750" algn="l" rtl="0">
              <a:lnSpc>
                <a:spcPct val="80000"/>
              </a:lnSpc>
              <a:spcBef>
                <a:spcPts val="392"/>
              </a:spcBef>
              <a:spcAft>
                <a:spcPts val="0"/>
              </a:spcAft>
              <a:buClr>
                <a:schemeClr val="dk1"/>
              </a:buClr>
              <a:buSzPts val="1960"/>
              <a:buChar char="–"/>
            </a:pPr>
            <a:r>
              <a:rPr lang="en-US" sz="1960" dirty="0"/>
              <a:t>Together they provide the rules and guidelines for the program</a:t>
            </a:r>
            <a:endParaRPr dirty="0"/>
          </a:p>
          <a:p>
            <a:pPr marL="742950" lvl="1" indent="-161290" algn="l" rtl="0">
              <a:lnSpc>
                <a:spcPct val="80000"/>
              </a:lnSpc>
              <a:spcBef>
                <a:spcPts val="392"/>
              </a:spcBef>
              <a:spcAft>
                <a:spcPts val="0"/>
              </a:spcAft>
              <a:buClr>
                <a:schemeClr val="dk1"/>
              </a:buClr>
              <a:buSzPts val="1960"/>
              <a:buNone/>
            </a:pPr>
            <a:endParaRPr sz="196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1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dirty="0"/>
              <a:t>Policy and Procedures</a:t>
            </a:r>
            <a:endParaRPr dirty="0"/>
          </a:p>
        </p:txBody>
      </p:sp>
      <p:sp>
        <p:nvSpPr>
          <p:cNvPr id="894" name="Google Shape;894;p123"/>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SzPts val="2960"/>
              <a:buChar char="•"/>
            </a:pPr>
            <a:r>
              <a:rPr lang="en-US" sz="2960" dirty="0"/>
              <a:t>Policy and procedures, put together in a policy manual, are vital because they provide the rules and guidance for your Title VI program. Tribal governments will probably have policies and procedures for many administrative, personnel, and financial activities.</a:t>
            </a:r>
            <a:endParaRPr dirty="0"/>
          </a:p>
          <a:p>
            <a:pPr marL="228600" lvl="0" indent="-228600" algn="l" rtl="0">
              <a:lnSpc>
                <a:spcPct val="80000"/>
              </a:lnSpc>
              <a:spcBef>
                <a:spcPts val="592"/>
              </a:spcBef>
              <a:spcAft>
                <a:spcPts val="0"/>
              </a:spcAft>
              <a:buSzPts val="2960"/>
              <a:buChar char="•"/>
            </a:pPr>
            <a:r>
              <a:rPr lang="en-US" sz="2960" dirty="0"/>
              <a:t>You need to review these, select those that are applicable to your program, and develop additional policies and procedures specific to the needs of your program.</a:t>
            </a:r>
            <a:endParaRPr dirty="0"/>
          </a:p>
        </p:txBody>
      </p:sp>
      <p:sp>
        <p:nvSpPr>
          <p:cNvPr id="895" name="Google Shape;895;p123"/>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44</a:t>
            </a:fld>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1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dirty="0"/>
              <a:t>Policy</a:t>
            </a:r>
            <a:endParaRPr dirty="0"/>
          </a:p>
        </p:txBody>
      </p:sp>
      <p:sp>
        <p:nvSpPr>
          <p:cNvPr id="902" name="Google Shape;902;p124"/>
          <p:cNvSpPr txBox="1">
            <a:spLocks noGrp="1"/>
          </p:cNvSpPr>
          <p:nvPr>
            <p:ph type="body" idx="1"/>
          </p:nvPr>
        </p:nvSpPr>
        <p:spPr>
          <a:xfrm>
            <a:off x="457200" y="1600200"/>
            <a:ext cx="8229600" cy="40385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720"/>
              <a:buChar char="•"/>
            </a:pPr>
            <a:r>
              <a:rPr lang="en-US" sz="2720" dirty="0"/>
              <a:t>Policies guide the implementation of programs. For Title VI programs, any of the OAA requirements should have a written policy. </a:t>
            </a:r>
            <a:endParaRPr dirty="0"/>
          </a:p>
          <a:p>
            <a:pPr marL="228600" lvl="0" indent="-228600" algn="l" rtl="0">
              <a:lnSpc>
                <a:spcPct val="90000"/>
              </a:lnSpc>
              <a:spcBef>
                <a:spcPts val="544"/>
              </a:spcBef>
              <a:spcAft>
                <a:spcPts val="0"/>
              </a:spcAft>
              <a:buSzPts val="2720"/>
              <a:buChar char="•"/>
            </a:pPr>
            <a:r>
              <a:rPr lang="en-US" sz="2720" dirty="0"/>
              <a:t>For example, Title VI requires that you provide elders with the opportunity to voluntarily contribute to the cost of a service. </a:t>
            </a:r>
            <a:endParaRPr dirty="0"/>
          </a:p>
          <a:p>
            <a:pPr marL="742950" lvl="1" indent="-285750" algn="l" rtl="0">
              <a:lnSpc>
                <a:spcPct val="90000"/>
              </a:lnSpc>
              <a:spcBef>
                <a:spcPts val="476"/>
              </a:spcBef>
              <a:spcAft>
                <a:spcPts val="0"/>
              </a:spcAft>
              <a:buClr>
                <a:schemeClr val="dk1"/>
              </a:buClr>
              <a:buSzPts val="2380"/>
              <a:buChar char="–"/>
            </a:pPr>
            <a:r>
              <a:rPr lang="en-US" sz="2380" dirty="0"/>
              <a:t>Thus, you need to develop a policy of voluntary contributions, including what the contribution can be used for, and privacy issues. </a:t>
            </a:r>
            <a:endParaRPr dirty="0"/>
          </a:p>
          <a:p>
            <a:pPr marL="228600" lvl="0" indent="-228600" algn="l" rtl="0">
              <a:lnSpc>
                <a:spcPct val="90000"/>
              </a:lnSpc>
              <a:spcBef>
                <a:spcPts val="544"/>
              </a:spcBef>
              <a:spcAft>
                <a:spcPts val="0"/>
              </a:spcAft>
              <a:buSzPts val="2720"/>
              <a:buChar char="•"/>
            </a:pPr>
            <a:r>
              <a:rPr lang="en-US" sz="2720" dirty="0"/>
              <a:t>Policies usually require high-level approval.</a:t>
            </a:r>
            <a:endParaRPr dirty="0"/>
          </a:p>
        </p:txBody>
      </p:sp>
      <p:sp>
        <p:nvSpPr>
          <p:cNvPr id="903" name="Google Shape;903;p124"/>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45</a:t>
            </a:fld>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125"/>
          <p:cNvSpPr txBox="1">
            <a:spLocks noGrp="1"/>
          </p:cNvSpPr>
          <p:nvPr>
            <p:ph type="title"/>
          </p:nvPr>
        </p:nvSpPr>
        <p:spPr>
          <a:xfrm>
            <a:off x="457200" y="457201"/>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Arial"/>
              <a:buNone/>
            </a:pPr>
            <a:r>
              <a:rPr lang="en-US" sz="3959" dirty="0"/>
              <a:t>Example:  Voluntary Contribution/Donations</a:t>
            </a:r>
            <a:br>
              <a:rPr lang="en-US" sz="3959" dirty="0"/>
            </a:br>
            <a:r>
              <a:rPr lang="en-US" sz="3959" dirty="0"/>
              <a:t> </a:t>
            </a:r>
            <a:endParaRPr dirty="0"/>
          </a:p>
        </p:txBody>
      </p:sp>
      <p:sp>
        <p:nvSpPr>
          <p:cNvPr id="910" name="Google Shape;910;p125"/>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SzPts val="2960"/>
              <a:buChar char="•"/>
            </a:pPr>
            <a:r>
              <a:rPr lang="en-US" sz="2960" b="1" dirty="0"/>
              <a:t>Policy</a:t>
            </a:r>
            <a:r>
              <a:rPr lang="en-US" sz="2960" dirty="0"/>
              <a:t>:  All participants will be offered the opportunity to contribute to the cost of any service provided through this program. </a:t>
            </a:r>
            <a:endParaRPr dirty="0"/>
          </a:p>
          <a:p>
            <a:pPr marL="228600" lvl="0" indent="-228600" algn="l" rtl="0">
              <a:lnSpc>
                <a:spcPct val="80000"/>
              </a:lnSpc>
              <a:spcBef>
                <a:spcPts val="592"/>
              </a:spcBef>
              <a:spcAft>
                <a:spcPts val="0"/>
              </a:spcAft>
              <a:buSzPts val="2960"/>
              <a:buChar char="•"/>
            </a:pPr>
            <a:r>
              <a:rPr lang="en-US" sz="2960" dirty="0"/>
              <a:t>No means test will be used and no eligible participant will be denied services regardless of whether or not he or she contributes.  </a:t>
            </a:r>
            <a:endParaRPr dirty="0"/>
          </a:p>
          <a:p>
            <a:pPr marL="228600" lvl="0" indent="-228600" algn="l" rtl="0">
              <a:lnSpc>
                <a:spcPct val="80000"/>
              </a:lnSpc>
              <a:spcBef>
                <a:spcPts val="592"/>
              </a:spcBef>
              <a:spcAft>
                <a:spcPts val="0"/>
              </a:spcAft>
              <a:buSzPts val="2960"/>
              <a:buChar char="•"/>
            </a:pPr>
            <a:r>
              <a:rPr lang="en-US" sz="2960" dirty="0"/>
              <a:t>All contributions will be used solely for the purpose of expanding the service for which the donation was made and will be handled in a manner to maintain confidentiality. </a:t>
            </a:r>
            <a:endParaRPr dirty="0"/>
          </a:p>
        </p:txBody>
      </p:sp>
      <p:sp>
        <p:nvSpPr>
          <p:cNvPr id="911" name="Google Shape;911;p125"/>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46</a:t>
            </a:fld>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1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dirty="0"/>
              <a:t>Procedures</a:t>
            </a:r>
            <a:endParaRPr dirty="0"/>
          </a:p>
        </p:txBody>
      </p:sp>
      <p:sp>
        <p:nvSpPr>
          <p:cNvPr id="917" name="Google Shape;917;p126"/>
          <p:cNvSpPr txBox="1">
            <a:spLocks noGrp="1"/>
          </p:cNvSpPr>
          <p:nvPr>
            <p:ph type="body" idx="1"/>
          </p:nvPr>
        </p:nvSpPr>
        <p:spPr>
          <a:xfrm>
            <a:off x="457200" y="1214611"/>
            <a:ext cx="8229600" cy="38862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3200"/>
              <a:buChar char="•"/>
            </a:pPr>
            <a:r>
              <a:rPr lang="en-US" dirty="0">
                <a:latin typeface="+mn-lt"/>
                <a:ea typeface="Garamond"/>
                <a:cs typeface="Calibri" panose="020F0502020204030204" pitchFamily="34" charset="0"/>
                <a:sym typeface="Garamond"/>
              </a:rPr>
              <a:t>Procedures</a:t>
            </a:r>
            <a:r>
              <a:rPr lang="en-US" dirty="0">
                <a:latin typeface="+mn-lt"/>
                <a:ea typeface="Garamond"/>
                <a:cs typeface="Garamond"/>
                <a:sym typeface="Garamond"/>
              </a:rPr>
              <a:t> </a:t>
            </a:r>
            <a:r>
              <a:rPr lang="en-US" dirty="0">
                <a:latin typeface="+mn-lt"/>
                <a:ea typeface="Garamond"/>
                <a:cs typeface="Calibri" panose="020F0502020204030204" pitchFamily="34" charset="0"/>
                <a:sym typeface="Garamond"/>
              </a:rPr>
              <a:t>are the steps or activities necessary to achieve the policy. </a:t>
            </a:r>
            <a:endParaRPr dirty="0">
              <a:latin typeface="+mn-lt"/>
              <a:cs typeface="Calibri" panose="020F0502020204030204" pitchFamily="34" charset="0"/>
            </a:endParaRPr>
          </a:p>
          <a:p>
            <a:pPr marL="228600" lvl="0" indent="-228600" algn="l" rtl="0">
              <a:spcBef>
                <a:spcPts val="640"/>
              </a:spcBef>
              <a:spcAft>
                <a:spcPts val="0"/>
              </a:spcAft>
              <a:buSzPts val="3200"/>
              <a:buChar char="•"/>
            </a:pPr>
            <a:r>
              <a:rPr lang="en-US" dirty="0">
                <a:latin typeface="+mn-lt"/>
                <a:ea typeface="Garamond"/>
                <a:cs typeface="Calibri" panose="020F0502020204030204" pitchFamily="34" charset="0"/>
                <a:sym typeface="Garamond"/>
              </a:rPr>
              <a:t>Procedures related to a policy on voluntary contributions might describe how voluntary contributions are solicited from elders, how records are kept to account for the receipt of the contribution and how they will be handled so as to maintain client confidentiality.</a:t>
            </a:r>
            <a:endParaRPr dirty="0">
              <a:latin typeface="+mn-lt"/>
              <a:cs typeface="Calibri" panose="020F0502020204030204" pitchFamily="34" charset="0"/>
            </a:endParaRPr>
          </a:p>
        </p:txBody>
      </p:sp>
      <p:sp>
        <p:nvSpPr>
          <p:cNvPr id="918" name="Google Shape;918;p126"/>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47</a:t>
            </a:fld>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1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dirty="0"/>
              <a:t>Development</a:t>
            </a:r>
            <a:endParaRPr dirty="0"/>
          </a:p>
        </p:txBody>
      </p:sp>
      <p:sp>
        <p:nvSpPr>
          <p:cNvPr id="924" name="Google Shape;924;p127"/>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SzPts val="2960"/>
              <a:buChar char="•"/>
            </a:pPr>
            <a:r>
              <a:rPr lang="en-US" sz="2960" dirty="0"/>
              <a:t>Every Title VI program is different and your policies and procedures should reflect these differences by individualizing policies to meet local situations. </a:t>
            </a:r>
            <a:endParaRPr dirty="0"/>
          </a:p>
          <a:p>
            <a:pPr marL="228600" lvl="0" indent="-228600" algn="l" rtl="0">
              <a:lnSpc>
                <a:spcPct val="80000"/>
              </a:lnSpc>
              <a:spcBef>
                <a:spcPts val="592"/>
              </a:spcBef>
              <a:spcAft>
                <a:spcPts val="0"/>
              </a:spcAft>
              <a:buSzPts val="2960"/>
              <a:buChar char="•"/>
            </a:pPr>
            <a:r>
              <a:rPr lang="en-US" sz="2960" dirty="0"/>
              <a:t>A standard format in your policy and procedure manual will make it easier to use. </a:t>
            </a:r>
            <a:endParaRPr dirty="0"/>
          </a:p>
          <a:p>
            <a:pPr marL="228600" lvl="0" indent="-228600" algn="l" rtl="0">
              <a:lnSpc>
                <a:spcPct val="80000"/>
              </a:lnSpc>
              <a:spcBef>
                <a:spcPts val="592"/>
              </a:spcBef>
              <a:spcAft>
                <a:spcPts val="0"/>
              </a:spcAft>
              <a:buSzPts val="2960"/>
              <a:buChar char="•"/>
            </a:pPr>
            <a:r>
              <a:rPr lang="en-US" sz="2960" dirty="0"/>
              <a:t>Policies should be dated so that older policies can be reviewed in the light of new legislation or tribal regulations.</a:t>
            </a:r>
            <a:endParaRPr dirty="0"/>
          </a:p>
        </p:txBody>
      </p:sp>
      <p:sp>
        <p:nvSpPr>
          <p:cNvPr id="925" name="Google Shape;925;p127"/>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48</a:t>
            </a:fld>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1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dirty="0"/>
              <a:t>Implementation &amp; Training</a:t>
            </a:r>
            <a:endParaRPr dirty="0"/>
          </a:p>
        </p:txBody>
      </p:sp>
      <p:sp>
        <p:nvSpPr>
          <p:cNvPr id="931" name="Google Shape;931;p128"/>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SzPts val="2480"/>
              <a:buChar char="•"/>
            </a:pPr>
            <a:r>
              <a:rPr lang="en-US" sz="2480" dirty="0"/>
              <a:t>Implementation and training is another important step in developing a policy and procedures manual. </a:t>
            </a:r>
            <a:endParaRPr dirty="0"/>
          </a:p>
          <a:p>
            <a:pPr marL="228600" lvl="0" indent="-228600" algn="l" rtl="0">
              <a:lnSpc>
                <a:spcPct val="80000"/>
              </a:lnSpc>
              <a:spcBef>
                <a:spcPts val="496"/>
              </a:spcBef>
              <a:spcAft>
                <a:spcPts val="0"/>
              </a:spcAft>
              <a:buSzPts val="2480"/>
              <a:buChar char="•"/>
            </a:pPr>
            <a:r>
              <a:rPr lang="en-US" sz="2480" dirty="0"/>
              <a:t>All staff must understand the need to follow the approved policies and procedures and need to be aware of new or revised policies and procedures. </a:t>
            </a:r>
            <a:endParaRPr dirty="0"/>
          </a:p>
          <a:p>
            <a:pPr marL="228600" lvl="0" indent="-228600" algn="l" rtl="0">
              <a:lnSpc>
                <a:spcPct val="80000"/>
              </a:lnSpc>
              <a:spcBef>
                <a:spcPts val="496"/>
              </a:spcBef>
              <a:spcAft>
                <a:spcPts val="0"/>
              </a:spcAft>
              <a:buSzPts val="2480"/>
              <a:buChar char="•"/>
            </a:pPr>
            <a:r>
              <a:rPr lang="en-US" sz="2480" dirty="0"/>
              <a:t>If there is a major change, program directors should conduct a formal training session so all staff will get the same information. </a:t>
            </a:r>
            <a:endParaRPr dirty="0"/>
          </a:p>
          <a:p>
            <a:pPr marL="228600" lvl="0" indent="-228600" algn="l" rtl="0">
              <a:lnSpc>
                <a:spcPct val="80000"/>
              </a:lnSpc>
              <a:spcBef>
                <a:spcPts val="496"/>
              </a:spcBef>
              <a:spcAft>
                <a:spcPts val="0"/>
              </a:spcAft>
              <a:buSzPts val="2480"/>
              <a:buChar char="•"/>
            </a:pPr>
            <a:r>
              <a:rPr lang="en-US" sz="2480" dirty="0"/>
              <a:t>Information about minor changes could be provided in a memo, posted on the bulletin board, or other informal methods.</a:t>
            </a:r>
            <a:endParaRPr dirty="0"/>
          </a:p>
        </p:txBody>
      </p:sp>
      <p:sp>
        <p:nvSpPr>
          <p:cNvPr id="932" name="Google Shape;932;p128"/>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49</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a:extLst>
              <a:ext uri="{C183D7F6-B498-43B3-948B-1728B52AA6E4}">
                <adec:decorative xmlns:adec="http://schemas.microsoft.com/office/drawing/2017/decorative" val="1"/>
              </a:ext>
            </a:extLst>
          </p:cNvPr>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dirty="0">
                <a:latin typeface="Times New Roman"/>
                <a:ea typeface="Times New Roman"/>
                <a:cs typeface="Times New Roman"/>
                <a:sym typeface="Times New Roman"/>
              </a:rPr>
              <a:t>4</a:t>
            </a:r>
            <a:endParaRPr dirty="0">
              <a:latin typeface="Times New Roman"/>
              <a:ea typeface="Times New Roman"/>
              <a:cs typeface="Times New Roman"/>
              <a:sym typeface="Times New Roman"/>
            </a:endParaRPr>
          </a:p>
        </p:txBody>
      </p:sp>
      <p:sp>
        <p:nvSpPr>
          <p:cNvPr id="143" name="Google Shape;143;p23">
            <a:extLst>
              <a:ext uri="{C183D7F6-B498-43B3-948B-1728B52AA6E4}">
                <adec:decorative xmlns:adec="http://schemas.microsoft.com/office/drawing/2017/decorative" val="1"/>
              </a:ext>
            </a:extLst>
          </p:cNvPr>
          <p:cNvSpPr txBox="1">
            <a:spLocks noGrp="1"/>
          </p:cNvSpPr>
          <p:nvPr>
            <p:ph type="body" idx="4294967295"/>
          </p:nvPr>
        </p:nvSpPr>
        <p:spPr>
          <a:xfrm>
            <a:off x="332509" y="1273679"/>
            <a:ext cx="8478981" cy="4842164"/>
          </a:xfrm>
          <a:prstGeom prst="rect">
            <a:avLst/>
          </a:prstGeom>
          <a:noFill/>
          <a:ln>
            <a:noFill/>
          </a:ln>
        </p:spPr>
        <p:txBody>
          <a:bodyPr spcFirstLastPara="1" wrap="square" lIns="91425" tIns="45700" rIns="91425" bIns="45700" anchor="t" anchorCtr="0">
            <a:noAutofit/>
          </a:bodyPr>
          <a:lstStyle/>
          <a:p>
            <a:pPr marL="228600" indent="-228600">
              <a:spcBef>
                <a:spcPts val="462"/>
              </a:spcBef>
              <a:buSzPts val="2312"/>
            </a:pPr>
            <a:r>
              <a:rPr lang="en-US" sz="2400" dirty="0"/>
              <a:t>The purpose of Title VI is to promote the delivery of supportive services that are comparable to services provided under Title III and that the services and benefits should be provided in a manner that preserves and restores elders’ dignity, self-respect, and cultural identities.</a:t>
            </a:r>
            <a:endParaRPr lang="en-US" sz="1050" dirty="0"/>
          </a:p>
          <a:p>
            <a:pPr marL="0" lvl="0" indent="0" algn="l" rtl="0">
              <a:lnSpc>
                <a:spcPct val="130000"/>
              </a:lnSpc>
              <a:spcBef>
                <a:spcPts val="462"/>
              </a:spcBef>
              <a:spcAft>
                <a:spcPts val="0"/>
              </a:spcAft>
              <a:buSzPts val="2312"/>
              <a:buNone/>
            </a:pPr>
            <a:endParaRPr lang="en-US" sz="2312" dirty="0"/>
          </a:p>
          <a:p>
            <a:pPr marL="228600" lvl="0" indent="-228600" algn="l" rtl="0">
              <a:lnSpc>
                <a:spcPct val="130000"/>
              </a:lnSpc>
              <a:spcBef>
                <a:spcPts val="462"/>
              </a:spcBef>
              <a:spcAft>
                <a:spcPts val="0"/>
              </a:spcAft>
              <a:buSzPts val="2312"/>
              <a:buChar char="•"/>
            </a:pPr>
            <a:r>
              <a:rPr lang="en-US" sz="2312" dirty="0"/>
              <a:t>Title VI - Grants for Native Americans</a:t>
            </a:r>
            <a:endParaRPr dirty="0"/>
          </a:p>
          <a:p>
            <a:pPr marL="742950" lvl="1" indent="-285750" algn="l" rtl="0">
              <a:lnSpc>
                <a:spcPct val="130000"/>
              </a:lnSpc>
              <a:spcBef>
                <a:spcPts val="462"/>
              </a:spcBef>
              <a:spcAft>
                <a:spcPts val="0"/>
              </a:spcAft>
              <a:buClr>
                <a:schemeClr val="dk1"/>
              </a:buClr>
              <a:buSzPts val="2312"/>
              <a:buChar char="–"/>
            </a:pPr>
            <a:r>
              <a:rPr lang="en-US" sz="2312" dirty="0"/>
              <a:t>Part A – Indian Program</a:t>
            </a:r>
            <a:endParaRPr dirty="0"/>
          </a:p>
          <a:p>
            <a:pPr marL="742950" lvl="1" indent="-285750" algn="l" rtl="0">
              <a:lnSpc>
                <a:spcPct val="130000"/>
              </a:lnSpc>
              <a:spcBef>
                <a:spcPts val="462"/>
              </a:spcBef>
              <a:spcAft>
                <a:spcPts val="0"/>
              </a:spcAft>
              <a:buClr>
                <a:schemeClr val="dk1"/>
              </a:buClr>
              <a:buSzPts val="2312"/>
              <a:buChar char="–"/>
            </a:pPr>
            <a:r>
              <a:rPr lang="en-US" sz="2312" dirty="0"/>
              <a:t>Part B – Native Hawaiian Program </a:t>
            </a:r>
            <a:endParaRPr dirty="0"/>
          </a:p>
          <a:p>
            <a:pPr marL="742950" lvl="1" indent="-285750" algn="l" rtl="0">
              <a:lnSpc>
                <a:spcPct val="130000"/>
              </a:lnSpc>
              <a:spcBef>
                <a:spcPts val="462"/>
              </a:spcBef>
              <a:spcAft>
                <a:spcPts val="0"/>
              </a:spcAft>
              <a:buClr>
                <a:schemeClr val="dk1"/>
              </a:buClr>
              <a:buSzPts val="2312"/>
              <a:buChar char="–"/>
            </a:pPr>
            <a:r>
              <a:rPr lang="en-US" sz="2312" dirty="0"/>
              <a:t>Part C – Native American Caregiver Support Program</a:t>
            </a:r>
          </a:p>
        </p:txBody>
      </p:sp>
      <p:sp>
        <p:nvSpPr>
          <p:cNvPr id="142" name="Google Shape;142;p23">
            <a:extLst>
              <a:ext uri="{C183D7F6-B498-43B3-948B-1728B52AA6E4}">
                <adec:decorative xmlns:adec="http://schemas.microsoft.com/office/drawing/2017/decorative" val="1"/>
              </a:ext>
            </a:extLst>
          </p:cNvPr>
          <p:cNvSpPr txBox="1">
            <a:spLocks noGrp="1"/>
          </p:cNvSpPr>
          <p:nvPr>
            <p:ph type="title" idx="4294967295"/>
          </p:nvPr>
        </p:nvSpPr>
        <p:spPr>
          <a:xfrm>
            <a:off x="685800" y="228600"/>
            <a:ext cx="7793038" cy="80457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F1622"/>
              </a:buClr>
              <a:buSzPts val="3200"/>
              <a:buFont typeface="Arial"/>
              <a:buNone/>
            </a:pPr>
            <a:r>
              <a:rPr lang="en-US" sz="3200" b="1" dirty="0">
                <a:solidFill>
                  <a:schemeClr val="bg2"/>
                </a:solidFill>
              </a:rPr>
              <a:t>Older Americans Act:  Title VI</a:t>
            </a:r>
            <a:endParaRPr sz="3200" b="1" dirty="0">
              <a:solidFill>
                <a:schemeClr val="bg2"/>
              </a:solidFill>
              <a:latin typeface="Times New Roman"/>
              <a:ea typeface="Times New Roman"/>
              <a:cs typeface="Times New Roman"/>
              <a:sym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D4A8A-F89C-4667-B37F-228E2B017DA5}"/>
              </a:ext>
            </a:extLst>
          </p:cNvPr>
          <p:cNvSpPr>
            <a:spLocks noGrp="1"/>
          </p:cNvSpPr>
          <p:nvPr>
            <p:ph type="title"/>
          </p:nvPr>
        </p:nvSpPr>
        <p:spPr>
          <a:xfrm>
            <a:off x="457200" y="274638"/>
            <a:ext cx="8229600" cy="904167"/>
          </a:xfrm>
        </p:spPr>
        <p:txBody>
          <a:bodyPr/>
          <a:lstStyle/>
          <a:p>
            <a:r>
              <a:rPr lang="en-US" dirty="0"/>
              <a:t>Resources</a:t>
            </a:r>
          </a:p>
        </p:txBody>
      </p:sp>
      <p:sp>
        <p:nvSpPr>
          <p:cNvPr id="3" name="Text Placeholder 2">
            <a:extLst>
              <a:ext uri="{FF2B5EF4-FFF2-40B4-BE49-F238E27FC236}">
                <a16:creationId xmlns:a16="http://schemas.microsoft.com/office/drawing/2014/main" id="{B3319BDE-A118-4251-8C7B-3AEE1586EA71}"/>
              </a:ext>
            </a:extLst>
          </p:cNvPr>
          <p:cNvSpPr>
            <a:spLocks noGrp="1"/>
          </p:cNvSpPr>
          <p:nvPr>
            <p:ph type="body" idx="1"/>
          </p:nvPr>
        </p:nvSpPr>
        <p:spPr>
          <a:xfrm>
            <a:off x="457200" y="1178805"/>
            <a:ext cx="8229600" cy="4858438"/>
          </a:xfrm>
        </p:spPr>
        <p:txBody>
          <a:bodyPr/>
          <a:lstStyle/>
          <a:p>
            <a:r>
              <a:rPr lang="en-US" dirty="0">
                <a:hlinkClick r:id="rId3"/>
              </a:rPr>
              <a:t>https://olderindians.acl.gov/</a:t>
            </a:r>
            <a:endParaRPr lang="en-US" dirty="0"/>
          </a:p>
          <a:p>
            <a:pPr marL="25400" indent="0">
              <a:buNone/>
            </a:pPr>
            <a:r>
              <a:rPr lang="en-US" dirty="0"/>
              <a:t>	- Title VI Spending Guide</a:t>
            </a:r>
          </a:p>
          <a:p>
            <a:pPr marL="25400" indent="0">
              <a:buNone/>
            </a:pPr>
            <a:r>
              <a:rPr lang="en-US" dirty="0"/>
              <a:t>	- Title VI Resource Manual</a:t>
            </a:r>
          </a:p>
          <a:p>
            <a:pPr marL="25400" indent="0">
              <a:buNone/>
            </a:pPr>
            <a:r>
              <a:rPr lang="en-US" dirty="0"/>
              <a:t>	- Grants “Cheat Sheet”</a:t>
            </a:r>
            <a:br>
              <a:rPr lang="en-US" dirty="0"/>
            </a:br>
            <a:endParaRPr lang="en-US" dirty="0"/>
          </a:p>
          <a:p>
            <a:r>
              <a:rPr lang="en-US" dirty="0">
                <a:hlinkClick r:id="rId4"/>
              </a:rPr>
              <a:t>https://oaaps.acl.gov/welcome</a:t>
            </a:r>
            <a:endParaRPr lang="en-US" dirty="0"/>
          </a:p>
          <a:p>
            <a:pPr marL="25400" indent="0">
              <a:buNone/>
            </a:pPr>
            <a:endParaRPr lang="en-US" dirty="0"/>
          </a:p>
          <a:p>
            <a:r>
              <a:rPr lang="en-US" dirty="0">
                <a:hlinkClick r:id="rId5"/>
              </a:rPr>
              <a:t>https://acl.gov/covid19/aging-and-disability-networks</a:t>
            </a:r>
            <a:endParaRPr lang="en-US" dirty="0"/>
          </a:p>
          <a:p>
            <a:pPr marL="25400" indent="0">
              <a:buNone/>
            </a:pPr>
            <a:endParaRPr lang="en-US" dirty="0"/>
          </a:p>
          <a:p>
            <a:endParaRPr lang="en-US" dirty="0"/>
          </a:p>
        </p:txBody>
      </p:sp>
      <p:sp>
        <p:nvSpPr>
          <p:cNvPr id="4" name="Slide Number Placeholder 3">
            <a:extLst>
              <a:ext uri="{FF2B5EF4-FFF2-40B4-BE49-F238E27FC236}">
                <a16:creationId xmlns:a16="http://schemas.microsoft.com/office/drawing/2014/main" id="{63492E38-8BB2-488F-906E-B2781EEB72B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50</a:t>
            </a:fld>
            <a:endParaRPr lang="en-US" dirty="0"/>
          </a:p>
        </p:txBody>
      </p:sp>
    </p:spTree>
    <p:extLst>
      <p:ext uri="{BB962C8B-B14F-4D97-AF65-F5344CB8AC3E}">
        <p14:creationId xmlns:p14="http://schemas.microsoft.com/office/powerpoint/2010/main" val="33933674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130"/>
          <p:cNvSpPr txBox="1">
            <a:spLocks noGrp="1"/>
          </p:cNvSpPr>
          <p:nvPr>
            <p:ph type="title"/>
          </p:nvPr>
        </p:nvSpPr>
        <p:spPr>
          <a:xfrm>
            <a:off x="457200" y="19812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Arial"/>
              <a:buNone/>
            </a:pPr>
            <a:r>
              <a:rPr lang="en-US" dirty="0"/>
              <a:t>Thank you!</a:t>
            </a:r>
            <a:endParaRPr dirty="0"/>
          </a:p>
        </p:txBody>
      </p:sp>
      <p:sp>
        <p:nvSpPr>
          <p:cNvPr id="945" name="Google Shape;945;p130"/>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51</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722313" y="4429125"/>
            <a:ext cx="7772400" cy="10572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Arial"/>
              <a:buNone/>
            </a:pPr>
            <a:r>
              <a:rPr lang="en-US" dirty="0"/>
              <a:t>PART A/B SUPPORTIVE SERVICES</a:t>
            </a:r>
            <a:endParaRPr dirty="0"/>
          </a:p>
        </p:txBody>
      </p:sp>
      <p:sp>
        <p:nvSpPr>
          <p:cNvPr id="107" name="Google Shape;107;p18"/>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solidFill>
                  <a:schemeClr val="bg1"/>
                </a:solidFill>
              </a:rPr>
              <a:t>6</a:t>
            </a:fld>
            <a:endParaRPr dirty="0">
              <a:solidFill>
                <a:schemeClr val="bg1"/>
              </a:solidFill>
            </a:endParaRPr>
          </a:p>
        </p:txBody>
      </p:sp>
    </p:spTree>
    <p:extLst>
      <p:ext uri="{BB962C8B-B14F-4D97-AF65-F5344CB8AC3E}">
        <p14:creationId xmlns:p14="http://schemas.microsoft.com/office/powerpoint/2010/main" val="3045939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Arial"/>
              <a:buNone/>
            </a:pPr>
            <a:r>
              <a:rPr lang="en-US" sz="3959" dirty="0"/>
              <a:t>Part A/B Grants</a:t>
            </a:r>
            <a:br>
              <a:rPr lang="en-US" sz="3959" dirty="0"/>
            </a:br>
            <a:r>
              <a:rPr lang="en-US" sz="3959" dirty="0"/>
              <a:t>Nutrition Services</a:t>
            </a:r>
            <a:endParaRPr dirty="0"/>
          </a:p>
        </p:txBody>
      </p:sp>
      <p:sp>
        <p:nvSpPr>
          <p:cNvPr id="252" name="Google Shape;252;p34"/>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3200"/>
              <a:buChar char="•"/>
            </a:pPr>
            <a:r>
              <a:rPr lang="en-US" dirty="0"/>
              <a:t>Nutrition Services:</a:t>
            </a:r>
            <a:endParaRPr dirty="0"/>
          </a:p>
          <a:p>
            <a:pPr marL="0" lvl="0" indent="0" algn="l" rtl="0">
              <a:spcBef>
                <a:spcPts val="640"/>
              </a:spcBef>
              <a:spcAft>
                <a:spcPts val="0"/>
              </a:spcAft>
              <a:buSzPts val="3200"/>
              <a:buNone/>
            </a:pPr>
            <a:r>
              <a:rPr lang="en-US" dirty="0"/>
              <a:t>      √ congregate meals are required</a:t>
            </a:r>
            <a:endParaRPr dirty="0"/>
          </a:p>
          <a:p>
            <a:pPr marL="0" lvl="0" indent="0" algn="l" rtl="0">
              <a:spcBef>
                <a:spcPts val="640"/>
              </a:spcBef>
              <a:spcAft>
                <a:spcPts val="0"/>
              </a:spcAft>
              <a:buSzPts val="3200"/>
              <a:buNone/>
            </a:pPr>
            <a:r>
              <a:rPr lang="en-US" dirty="0"/>
              <a:t>      √ home delivered meals are required</a:t>
            </a:r>
            <a:endParaRPr dirty="0"/>
          </a:p>
          <a:p>
            <a:pPr marL="0" lvl="0" indent="0" algn="l" rtl="0">
              <a:spcBef>
                <a:spcPts val="640"/>
              </a:spcBef>
              <a:spcAft>
                <a:spcPts val="0"/>
              </a:spcAft>
              <a:buSzPts val="3200"/>
              <a:buNone/>
            </a:pPr>
            <a:r>
              <a:rPr lang="en-US" dirty="0"/>
              <a:t>      √ nutrition education and nutrition counseling to be provided, as appropriate</a:t>
            </a:r>
            <a:endParaRPr dirty="0"/>
          </a:p>
          <a:p>
            <a:pPr marL="0" lvl="0" indent="0" algn="l" rtl="0">
              <a:spcBef>
                <a:spcPts val="640"/>
              </a:spcBef>
              <a:spcAft>
                <a:spcPts val="0"/>
              </a:spcAft>
              <a:buSzPts val="32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Arial"/>
              <a:buNone/>
            </a:pPr>
            <a:r>
              <a:rPr lang="en-US" sz="3959" dirty="0"/>
              <a:t>Part A/B Grants</a:t>
            </a:r>
            <a:br>
              <a:rPr lang="en-US" sz="3959" dirty="0"/>
            </a:br>
            <a:r>
              <a:rPr lang="en-US" sz="3959" dirty="0"/>
              <a:t>Required Supportive Services</a:t>
            </a:r>
            <a:endParaRPr dirty="0"/>
          </a:p>
        </p:txBody>
      </p:sp>
      <p:sp>
        <p:nvSpPr>
          <p:cNvPr id="258" name="Google Shape;258;p35"/>
          <p:cNvSpPr txBox="1">
            <a:spLocks noGrp="1"/>
          </p:cNvSpPr>
          <p:nvPr>
            <p:ph type="body" idx="1"/>
          </p:nvPr>
        </p:nvSpPr>
        <p:spPr>
          <a:xfrm>
            <a:off x="457200" y="1600200"/>
            <a:ext cx="8229600" cy="4392975"/>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960"/>
              <a:buNone/>
            </a:pPr>
            <a:r>
              <a:rPr lang="en-US" sz="2960" dirty="0"/>
              <a:t>Information and Assistance is required.  This is a service that:</a:t>
            </a:r>
            <a:endParaRPr dirty="0"/>
          </a:p>
          <a:p>
            <a:pPr marL="342900" marR="0" lvl="0" indent="-342900">
              <a:lnSpc>
                <a:spcPct val="107000"/>
              </a:lnSpc>
              <a:spcBef>
                <a:spcPts val="0"/>
              </a:spcBef>
              <a:spcAft>
                <a:spcPts val="800"/>
              </a:spcAft>
              <a:buSzPts val="900"/>
              <a:buFont typeface="Symbol" panose="05050102010706020507" pitchFamily="18" charset="2"/>
              <a:buChar char=""/>
              <a:tabLst>
                <a:tab pos="3429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provides the individual with current information on opportunities and services available within their communities, including information relating to assistive technology;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900"/>
              <a:buFont typeface="Symbol" panose="05050102010706020507" pitchFamily="18" charset="2"/>
              <a:buChar char=""/>
              <a:tabLst>
                <a:tab pos="3429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assesses the problems and capacities of the individual;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900"/>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links the individual to the opportunities and services that are available;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900"/>
              <a:buFont typeface="Symbol" panose="05050102010706020507" pitchFamily="18" charset="2"/>
              <a:buChar char=""/>
              <a:tabLst>
                <a:tab pos="3429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ensures that the individual receives the services needed and are aware of the opportunities available to them, by establishing adequate follow-up procedures; and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900"/>
              <a:buFont typeface="Symbol" panose="05050102010706020507" pitchFamily="18" charset="2"/>
              <a:buChar char=""/>
              <a:tabLst>
                <a:tab pos="342900"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serves the entire community of older individuals.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80000"/>
              </a:lnSpc>
              <a:spcBef>
                <a:spcPts val="592"/>
              </a:spcBef>
              <a:spcAft>
                <a:spcPts val="0"/>
              </a:spcAft>
              <a:buSzPts val="2960"/>
              <a:buNone/>
            </a:pPr>
            <a:endParaRPr sz="2960" dirty="0"/>
          </a:p>
        </p:txBody>
      </p:sp>
      <p:sp>
        <p:nvSpPr>
          <p:cNvPr id="259" name="Google Shape;259;p35"/>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a:t>
            </a:fld>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76FF6-92E2-4889-A068-DADFF446D395}"/>
              </a:ext>
            </a:extLst>
          </p:cNvPr>
          <p:cNvSpPr>
            <a:spLocks noGrp="1"/>
          </p:cNvSpPr>
          <p:nvPr>
            <p:ph type="title"/>
          </p:nvPr>
        </p:nvSpPr>
        <p:spPr/>
        <p:txBody>
          <a:bodyPr/>
          <a:lstStyle/>
          <a:p>
            <a:r>
              <a:rPr lang="en-US" sz="4400" dirty="0"/>
              <a:t>Part A/B Grants</a:t>
            </a:r>
            <a:br>
              <a:rPr lang="en-US" sz="4400" dirty="0"/>
            </a:br>
            <a:r>
              <a:rPr lang="en-US" sz="4400" dirty="0"/>
              <a:t>Required Supportive Services</a:t>
            </a:r>
            <a:endParaRPr lang="en-US" dirty="0"/>
          </a:p>
        </p:txBody>
      </p:sp>
      <p:sp>
        <p:nvSpPr>
          <p:cNvPr id="3" name="Text Placeholder 2">
            <a:extLst>
              <a:ext uri="{FF2B5EF4-FFF2-40B4-BE49-F238E27FC236}">
                <a16:creationId xmlns:a16="http://schemas.microsoft.com/office/drawing/2014/main" id="{D9833ED5-B09A-4D21-87A3-8C9FD0274F0D}"/>
              </a:ext>
            </a:extLst>
          </p:cNvPr>
          <p:cNvSpPr>
            <a:spLocks noGrp="1"/>
          </p:cNvSpPr>
          <p:nvPr>
            <p:ph type="body" idx="1"/>
          </p:nvPr>
        </p:nvSpPr>
        <p:spPr/>
        <p:txBody>
          <a:bodyPr/>
          <a:lstStyle/>
          <a:p>
            <a:pPr marL="25400" indent="0">
              <a:buNone/>
            </a:pPr>
            <a:r>
              <a:rPr lang="en-US" dirty="0"/>
              <a:t>Each grantee should: </a:t>
            </a:r>
          </a:p>
          <a:p>
            <a:r>
              <a:rPr lang="en-US" dirty="0">
                <a:effectLst/>
              </a:rPr>
              <a:t>(a) Establish or have a list of all services that are available to tribal elders in the service area, </a:t>
            </a:r>
          </a:p>
          <a:p>
            <a:r>
              <a:rPr lang="en-US" dirty="0">
                <a:effectLst/>
              </a:rPr>
              <a:t>(b) Maintain a list of services needed or requested by tribal elders</a:t>
            </a:r>
          </a:p>
          <a:p>
            <a:endParaRPr lang="en-US" dirty="0"/>
          </a:p>
        </p:txBody>
      </p:sp>
      <p:sp>
        <p:nvSpPr>
          <p:cNvPr id="4" name="Slide Number Placeholder 3">
            <a:extLst>
              <a:ext uri="{FF2B5EF4-FFF2-40B4-BE49-F238E27FC236}">
                <a16:creationId xmlns:a16="http://schemas.microsoft.com/office/drawing/2014/main" id="{FF865882-1233-4D72-99E9-B6C5E40B575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a:t>
            </a:fld>
            <a:endParaRPr lang="en-US" dirty="0"/>
          </a:p>
        </p:txBody>
      </p:sp>
    </p:spTree>
    <p:extLst>
      <p:ext uri="{BB962C8B-B14F-4D97-AF65-F5344CB8AC3E}">
        <p14:creationId xmlns:p14="http://schemas.microsoft.com/office/powerpoint/2010/main" val="336022819"/>
      </p:ext>
    </p:extLst>
  </p:cSld>
  <p:clrMapOvr>
    <a:masterClrMapping/>
  </p:clrMapOvr>
</p:sld>
</file>

<file path=ppt/theme/theme1.xml><?xml version="1.0" encoding="utf-8"?>
<a:theme xmlns:a="http://schemas.openxmlformats.org/drawingml/2006/main" name="ACLPresentationTemplate_2014">
  <a:themeElements>
    <a:clrScheme name="ACL">
      <a:dk1>
        <a:srgbClr val="000000"/>
      </a:dk1>
      <a:lt1>
        <a:srgbClr val="FFFFFF"/>
      </a:lt1>
      <a:dk2>
        <a:srgbClr val="0A4F90"/>
      </a:dk2>
      <a:lt2>
        <a:srgbClr val="FAA21C"/>
      </a:lt2>
      <a:accent1>
        <a:srgbClr val="BF1E2E"/>
      </a:accent1>
      <a:accent2>
        <a:srgbClr val="E3F1FD"/>
      </a:accent2>
      <a:accent3>
        <a:srgbClr val="FAA21C"/>
      </a:accent3>
      <a:accent4>
        <a:srgbClr val="0A4F90"/>
      </a:accent4>
      <a:accent5>
        <a:srgbClr val="C0C0C0"/>
      </a:accent5>
      <a:accent6>
        <a:srgbClr val="777777"/>
      </a:accent6>
      <a:hlink>
        <a:srgbClr val="0033CC"/>
      </a:hlink>
      <a:folHlink>
        <a:srgbClr val="5F00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2111</TotalTime>
  <Words>3141</Words>
  <Application>Microsoft Office PowerPoint</Application>
  <PresentationFormat>On-screen Show (4:3)</PresentationFormat>
  <Paragraphs>306</Paragraphs>
  <Slides>51</Slides>
  <Notes>43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0" baseType="lpstr">
      <vt:lpstr>Arial</vt:lpstr>
      <vt:lpstr>Symbol</vt:lpstr>
      <vt:lpstr>Calibri</vt:lpstr>
      <vt:lpstr>Noto Sans Symbols</vt:lpstr>
      <vt:lpstr>Courier New</vt:lpstr>
      <vt:lpstr>Century Gothic</vt:lpstr>
      <vt:lpstr>Times New Roman</vt:lpstr>
      <vt:lpstr>ACLPresentationTemplate_2014</vt:lpstr>
      <vt:lpstr>Worksheet</vt:lpstr>
      <vt:lpstr>Check out: https://olderindians.acl.gov </vt:lpstr>
      <vt:lpstr>OVERVIEW OF THE OLDER AMERICANS ACT</vt:lpstr>
      <vt:lpstr>The Older Americans Act</vt:lpstr>
      <vt:lpstr>The Older Americans Act assures that preference will be given to providing services to older individuals with greatest economic need and greatest social need with particular attention to low-income older individuals, including low-income minority older individuals, older individuals with limited English proficiency, and older individuals residing in rural areas. </vt:lpstr>
      <vt:lpstr>Older Americans Act:  Title VI</vt:lpstr>
      <vt:lpstr>PART A/B SUPPORTIVE SERVICES</vt:lpstr>
      <vt:lpstr>Part A/B Grants Nutrition Services</vt:lpstr>
      <vt:lpstr>Part A/B Grants Required Supportive Services</vt:lpstr>
      <vt:lpstr>Part A/B Grants Required Supportive Services</vt:lpstr>
      <vt:lpstr>Part A/B Grants Required Supportive Services</vt:lpstr>
      <vt:lpstr>Supportive Services – Things to Note</vt:lpstr>
      <vt:lpstr>Part A/B Grants Optional Supportive Services</vt:lpstr>
      <vt:lpstr>Title III Supportive Services - examples</vt:lpstr>
      <vt:lpstr>Part A/B Grants - Other Permitted Nutrition/Heath-Related Services</vt:lpstr>
      <vt:lpstr>Part A/B Grants Optional Supportive Services - Examples</vt:lpstr>
      <vt:lpstr>Part A/B Grants Optional Supportive Services</vt:lpstr>
      <vt:lpstr>PART C SUPPORTIVE SERVICES</vt:lpstr>
      <vt:lpstr>Part C Grants   Caregiver Support Services</vt:lpstr>
      <vt:lpstr>Part C Grants   Caregiver Support Services</vt:lpstr>
      <vt:lpstr>Part C Grants   Caregiver Support Services</vt:lpstr>
      <vt:lpstr>Part C Grants   Caregiver Support Services</vt:lpstr>
      <vt:lpstr>Part C Grants - Required  Caregiver Support Services</vt:lpstr>
      <vt:lpstr>Part C Grants -  Caregiver Support Services</vt:lpstr>
      <vt:lpstr>Part C Grants -  Caregiver Support Services</vt:lpstr>
      <vt:lpstr>Activities of Daily Living</vt:lpstr>
      <vt:lpstr>Part C Grants -  Caregiver Support Services</vt:lpstr>
      <vt:lpstr>SCREENING, RECORDS AND DATA</vt:lpstr>
      <vt:lpstr>Intake / Screening / Assessment Tools</vt:lpstr>
      <vt:lpstr>Tip: Intake / Screening / Assessment Tools </vt:lpstr>
      <vt:lpstr>See Example Elder Intake Form in Title VI Manual, Appendix  C</vt:lpstr>
      <vt:lpstr>Supportive Services Records</vt:lpstr>
      <vt:lpstr>Part A/B – Service Tracking Examples</vt:lpstr>
      <vt:lpstr>Part C – Service Tracking Examples</vt:lpstr>
      <vt:lpstr>Data Tracking Tools</vt:lpstr>
      <vt:lpstr>COVID-19</vt:lpstr>
      <vt:lpstr>COORDINATION OF TITLE III AND TITLE VI SERVICES</vt:lpstr>
      <vt:lpstr>Coordination of Title III and Title VI Services</vt:lpstr>
      <vt:lpstr>Reasons to Coordinate</vt:lpstr>
      <vt:lpstr>Reasons to Coordinate (cont.)</vt:lpstr>
      <vt:lpstr>Reasons to Coordinate (cont.)</vt:lpstr>
      <vt:lpstr>Reasons to Coordinate (cont.)</vt:lpstr>
      <vt:lpstr>POLICIES AND PROCEDURES</vt:lpstr>
      <vt:lpstr>Policies and Procedures are Required!</vt:lpstr>
      <vt:lpstr>Policy and Procedures</vt:lpstr>
      <vt:lpstr>Policy</vt:lpstr>
      <vt:lpstr>Example:  Voluntary Contribution/Donations  </vt:lpstr>
      <vt:lpstr>Procedures</vt:lpstr>
      <vt:lpstr>Development</vt:lpstr>
      <vt:lpstr>Implementation &amp; Training</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Stevenson</dc:creator>
  <cp:lastModifiedBy>Laura Stevenson</cp:lastModifiedBy>
  <cp:revision>59</cp:revision>
  <cp:lastPrinted>2022-03-28T11:31:06Z</cp:lastPrinted>
  <dcterms:modified xsi:type="dcterms:W3CDTF">2022-07-19T16:04:31Z</dcterms:modified>
</cp:coreProperties>
</file>