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70" r:id="rId3"/>
    <p:sldId id="257" r:id="rId4"/>
    <p:sldId id="264" r:id="rId5"/>
    <p:sldId id="258" r:id="rId6"/>
    <p:sldId id="265" r:id="rId7"/>
    <p:sldId id="259" r:id="rId8"/>
    <p:sldId id="262" r:id="rId9"/>
    <p:sldId id="260" r:id="rId10"/>
    <p:sldId id="269" r:id="rId11"/>
    <p:sldId id="266" r:id="rId12"/>
    <p:sldId id="267"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29" autoAdjust="0"/>
    <p:restoredTop sz="94270" autoAdjust="0"/>
  </p:normalViewPr>
  <p:slideViewPr>
    <p:cSldViewPr>
      <p:cViewPr varScale="1">
        <p:scale>
          <a:sx n="68" d="100"/>
          <a:sy n="68" d="100"/>
        </p:scale>
        <p:origin x="1410" y="96"/>
      </p:cViewPr>
      <p:guideLst>
        <p:guide orient="horz" pos="2160"/>
        <p:guide pos="2880"/>
      </p:guideLst>
    </p:cSldViewPr>
  </p:slideViewPr>
  <p:outlineViewPr>
    <p:cViewPr>
      <p:scale>
        <a:sx n="33" d="100"/>
        <a:sy n="33" d="100"/>
      </p:scale>
      <p:origin x="0" y="-711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DBDFC0-A899-4DCC-95EC-D4AF03CAB7BE}" type="doc">
      <dgm:prSet loTypeId="urn:microsoft.com/office/officeart/2005/8/layout/hList7" loCatId="list" qsTypeId="urn:microsoft.com/office/officeart/2005/8/quickstyle/simple1" qsCatId="simple" csTypeId="urn:microsoft.com/office/officeart/2005/8/colors/colorful2" csCatId="colorful" phldr="1"/>
      <dgm:spPr/>
    </dgm:pt>
    <dgm:pt modelId="{0DF8C866-0DF4-4CBD-A5FA-A7EE38831549}">
      <dgm:prSet phldrT="[Text]"/>
      <dgm:spPr/>
      <dgm:t>
        <a:bodyPr/>
        <a:lstStyle/>
        <a:p>
          <a:r>
            <a:rPr lang="en-US" dirty="0">
              <a:solidFill>
                <a:schemeClr val="bg1">
                  <a:lumMod val="50000"/>
                </a:schemeClr>
              </a:solidFill>
            </a:rPr>
            <a:t>Activities of Daily Living (ADL)</a:t>
          </a:r>
        </a:p>
      </dgm:t>
    </dgm:pt>
    <dgm:pt modelId="{B22C10DE-D192-44D6-AA80-8418D14C7EE1}" type="parTrans" cxnId="{BF724C6F-E215-4C23-81B8-D90BA144A4AD}">
      <dgm:prSet/>
      <dgm:spPr/>
      <dgm:t>
        <a:bodyPr/>
        <a:lstStyle/>
        <a:p>
          <a:endParaRPr lang="en-US"/>
        </a:p>
      </dgm:t>
    </dgm:pt>
    <dgm:pt modelId="{81B0D19E-F46B-449C-9AA4-5475E3AAB7F9}" type="sibTrans" cxnId="{BF724C6F-E215-4C23-81B8-D90BA144A4AD}">
      <dgm:prSet/>
      <dgm:spPr/>
      <dgm:t>
        <a:bodyPr/>
        <a:lstStyle/>
        <a:p>
          <a:endParaRPr lang="en-US"/>
        </a:p>
      </dgm:t>
    </dgm:pt>
    <dgm:pt modelId="{8A11BA29-4534-4E6D-8910-90D19AC9A28C}">
      <dgm:prSet phldrT="[Text]"/>
      <dgm:spPr/>
      <dgm:t>
        <a:bodyPr/>
        <a:lstStyle/>
        <a:p>
          <a:r>
            <a:rPr lang="en-US" dirty="0">
              <a:solidFill>
                <a:schemeClr val="bg1">
                  <a:lumMod val="50000"/>
                </a:schemeClr>
              </a:solidFill>
            </a:rPr>
            <a:t>Instrumental Activities of Daily Living (IADL) </a:t>
          </a:r>
        </a:p>
      </dgm:t>
    </dgm:pt>
    <dgm:pt modelId="{5E50615D-FE8B-449D-93EE-CEF7505D375A}" type="parTrans" cxnId="{A8A4D902-8BE9-451A-A32E-033924C5B672}">
      <dgm:prSet/>
      <dgm:spPr/>
      <dgm:t>
        <a:bodyPr/>
        <a:lstStyle/>
        <a:p>
          <a:endParaRPr lang="en-US"/>
        </a:p>
      </dgm:t>
    </dgm:pt>
    <dgm:pt modelId="{A6DF66D8-05EE-4F3B-AAD4-1D4C08A659B7}" type="sibTrans" cxnId="{A8A4D902-8BE9-451A-A32E-033924C5B672}">
      <dgm:prSet/>
      <dgm:spPr/>
      <dgm:t>
        <a:bodyPr/>
        <a:lstStyle/>
        <a:p>
          <a:endParaRPr lang="en-US"/>
        </a:p>
      </dgm:t>
    </dgm:pt>
    <dgm:pt modelId="{684EF229-97C4-459F-8990-6A1180C5D1EA}">
      <dgm:prSet phldrT="[Text]"/>
      <dgm:spPr/>
      <dgm:t>
        <a:bodyPr/>
        <a:lstStyle/>
        <a:p>
          <a:r>
            <a:rPr lang="en-US" dirty="0">
              <a:solidFill>
                <a:schemeClr val="bg1">
                  <a:lumMod val="50000"/>
                </a:schemeClr>
              </a:solidFill>
            </a:rPr>
            <a:t>Aging In Place</a:t>
          </a:r>
        </a:p>
      </dgm:t>
      <dgm:extLst>
        <a:ext uri="{E40237B7-FDA0-4F09-8148-C483321AD2D9}">
          <dgm14:cNvPr xmlns:dgm14="http://schemas.microsoft.com/office/drawing/2010/diagram" id="0" name="" descr="Activities of Daily Living (ADL), Instrumental Activities of Daily living (IADL) and Aging in place. There is a arrow that move in the left and right direction."/>
        </a:ext>
      </dgm:extLst>
    </dgm:pt>
    <dgm:pt modelId="{63653E04-E888-4F36-8ECF-7FE4E55DD08F}" type="parTrans" cxnId="{F316831B-75D2-4ED6-AC8D-22FB14D1EC85}">
      <dgm:prSet/>
      <dgm:spPr/>
      <dgm:t>
        <a:bodyPr/>
        <a:lstStyle/>
        <a:p>
          <a:endParaRPr lang="en-US"/>
        </a:p>
      </dgm:t>
    </dgm:pt>
    <dgm:pt modelId="{300CF407-3AF3-47F2-AC95-F70C05FDEE7D}" type="sibTrans" cxnId="{F316831B-75D2-4ED6-AC8D-22FB14D1EC85}">
      <dgm:prSet/>
      <dgm:spPr/>
      <dgm:t>
        <a:bodyPr/>
        <a:lstStyle/>
        <a:p>
          <a:endParaRPr lang="en-US"/>
        </a:p>
      </dgm:t>
    </dgm:pt>
    <dgm:pt modelId="{AEFE37A7-303D-4926-AE92-2D559914697E}" type="pres">
      <dgm:prSet presAssocID="{45DBDFC0-A899-4DCC-95EC-D4AF03CAB7BE}" presName="Name0" presStyleCnt="0">
        <dgm:presLayoutVars>
          <dgm:dir/>
          <dgm:resizeHandles val="exact"/>
        </dgm:presLayoutVars>
      </dgm:prSet>
      <dgm:spPr/>
    </dgm:pt>
    <dgm:pt modelId="{03A7204D-A659-4DFF-A324-E43A41315633}" type="pres">
      <dgm:prSet presAssocID="{45DBDFC0-A899-4DCC-95EC-D4AF03CAB7BE}" presName="fgShape" presStyleLbl="fgShp" presStyleIdx="0" presStyleCnt="1"/>
      <dgm:spPr/>
    </dgm:pt>
    <dgm:pt modelId="{3CFBD5D3-0288-4455-AC4A-DD09CE1C3F38}" type="pres">
      <dgm:prSet presAssocID="{45DBDFC0-A899-4DCC-95EC-D4AF03CAB7BE}" presName="linComp" presStyleCnt="0"/>
      <dgm:spPr/>
    </dgm:pt>
    <dgm:pt modelId="{8EE2C6EB-1D16-455F-967C-BE7A69836334}" type="pres">
      <dgm:prSet presAssocID="{0DF8C866-0DF4-4CBD-A5FA-A7EE38831549}" presName="compNode" presStyleCnt="0"/>
      <dgm:spPr/>
    </dgm:pt>
    <dgm:pt modelId="{6DF1DF77-E281-4904-B706-BD555008837F}" type="pres">
      <dgm:prSet presAssocID="{0DF8C866-0DF4-4CBD-A5FA-A7EE38831549}" presName="bkgdShape" presStyleLbl="node1" presStyleIdx="0" presStyleCnt="3"/>
      <dgm:spPr/>
    </dgm:pt>
    <dgm:pt modelId="{36D9E414-CEA8-41A1-8CF6-4C4C9DCB1B8D}" type="pres">
      <dgm:prSet presAssocID="{0DF8C866-0DF4-4CBD-A5FA-A7EE38831549}" presName="nodeTx" presStyleLbl="node1" presStyleIdx="0" presStyleCnt="3">
        <dgm:presLayoutVars>
          <dgm:bulletEnabled val="1"/>
        </dgm:presLayoutVars>
      </dgm:prSet>
      <dgm:spPr/>
    </dgm:pt>
    <dgm:pt modelId="{5AB3DC1E-10BB-4284-BF61-949C06E2059B}" type="pres">
      <dgm:prSet presAssocID="{0DF8C866-0DF4-4CBD-A5FA-A7EE38831549}" presName="invisiNode" presStyleLbl="node1" presStyleIdx="0" presStyleCnt="3"/>
      <dgm:spPr/>
    </dgm:pt>
    <dgm:pt modelId="{2AD02BAD-403C-4738-91E4-B640E9BDAB3D}" type="pres">
      <dgm:prSet presAssocID="{0DF8C866-0DF4-4CBD-A5FA-A7EE38831549}"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Toilet"/>
        </a:ext>
      </dgm:extLst>
    </dgm:pt>
    <dgm:pt modelId="{4A19F23B-BFC9-48C8-8FE3-BBFF63E788CC}" type="pres">
      <dgm:prSet presAssocID="{81B0D19E-F46B-449C-9AA4-5475E3AAB7F9}" presName="sibTrans" presStyleLbl="sibTrans2D1" presStyleIdx="0" presStyleCnt="0"/>
      <dgm:spPr/>
    </dgm:pt>
    <dgm:pt modelId="{8586DA91-038E-48F1-8962-D6D43D2E697F}" type="pres">
      <dgm:prSet presAssocID="{8A11BA29-4534-4E6D-8910-90D19AC9A28C}" presName="compNode" presStyleCnt="0"/>
      <dgm:spPr/>
    </dgm:pt>
    <dgm:pt modelId="{F4357A34-FB66-4EB1-93CC-F7BE3B8AEDBD}" type="pres">
      <dgm:prSet presAssocID="{8A11BA29-4534-4E6D-8910-90D19AC9A28C}" presName="bkgdShape" presStyleLbl="node1" presStyleIdx="1" presStyleCnt="3" custLinFactNeighborX="-3572"/>
      <dgm:spPr/>
    </dgm:pt>
    <dgm:pt modelId="{7DACBAA8-5437-42AA-80D1-21660A801CFE}" type="pres">
      <dgm:prSet presAssocID="{8A11BA29-4534-4E6D-8910-90D19AC9A28C}" presName="nodeTx" presStyleLbl="node1" presStyleIdx="1" presStyleCnt="3">
        <dgm:presLayoutVars>
          <dgm:bulletEnabled val="1"/>
        </dgm:presLayoutVars>
      </dgm:prSet>
      <dgm:spPr/>
    </dgm:pt>
    <dgm:pt modelId="{7EA7AEBC-B6A2-4F79-9D6C-53BB8A180BBC}" type="pres">
      <dgm:prSet presAssocID="{8A11BA29-4534-4E6D-8910-90D19AC9A28C}" presName="invisiNode" presStyleLbl="node1" presStyleIdx="1" presStyleCnt="3"/>
      <dgm:spPr/>
    </dgm:pt>
    <dgm:pt modelId="{B1BE483D-15B2-402A-9A31-9649BE6FBBD7}" type="pres">
      <dgm:prSet presAssocID="{8A11BA29-4534-4E6D-8910-90D19AC9A28C}" presName="imagNode" presStyleLbl="fgImgPlace1" presStyleIdx="1" presStyleCnt="3" custLinFactNeighborX="-676" custLinFactNeighborY="415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Mop and bucket"/>
        </a:ext>
      </dgm:extLst>
    </dgm:pt>
    <dgm:pt modelId="{DD987A2A-E5B8-4E11-A45F-56F3369B884F}" type="pres">
      <dgm:prSet presAssocID="{A6DF66D8-05EE-4F3B-AAD4-1D4C08A659B7}" presName="sibTrans" presStyleLbl="sibTrans2D1" presStyleIdx="0" presStyleCnt="0"/>
      <dgm:spPr/>
    </dgm:pt>
    <dgm:pt modelId="{0DFB13D1-443F-468D-915B-A2FDCF304FFB}" type="pres">
      <dgm:prSet presAssocID="{684EF229-97C4-459F-8990-6A1180C5D1EA}" presName="compNode" presStyleCnt="0"/>
      <dgm:spPr/>
    </dgm:pt>
    <dgm:pt modelId="{08991EC4-7634-495A-97D7-2295C137CC1B}" type="pres">
      <dgm:prSet presAssocID="{684EF229-97C4-459F-8990-6A1180C5D1EA}" presName="bkgdShape" presStyleLbl="node1" presStyleIdx="2" presStyleCnt="3"/>
      <dgm:spPr/>
    </dgm:pt>
    <dgm:pt modelId="{2D6A1232-382D-4B51-BF90-D72EADF20821}" type="pres">
      <dgm:prSet presAssocID="{684EF229-97C4-459F-8990-6A1180C5D1EA}" presName="nodeTx" presStyleLbl="node1" presStyleIdx="2" presStyleCnt="3">
        <dgm:presLayoutVars>
          <dgm:bulletEnabled val="1"/>
        </dgm:presLayoutVars>
      </dgm:prSet>
      <dgm:spPr/>
    </dgm:pt>
    <dgm:pt modelId="{01222CB0-4A97-43BC-918B-A317F08B6418}" type="pres">
      <dgm:prSet presAssocID="{684EF229-97C4-459F-8990-6A1180C5D1EA}" presName="invisiNode" presStyleLbl="node1" presStyleIdx="2" presStyleCnt="3"/>
      <dgm:spPr/>
    </dgm:pt>
    <dgm:pt modelId="{02BBCF56-1E99-49DA-A733-A800D4694821}" type="pres">
      <dgm:prSet presAssocID="{684EF229-97C4-459F-8990-6A1180C5D1EA}" presName="imagNode"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House"/>
        </a:ext>
      </dgm:extLst>
    </dgm:pt>
  </dgm:ptLst>
  <dgm:cxnLst>
    <dgm:cxn modelId="{2ECF6300-AD01-4008-801D-6D0AFAF0C592}" type="presOf" srcId="{81B0D19E-F46B-449C-9AA4-5475E3AAB7F9}" destId="{4A19F23B-BFC9-48C8-8FE3-BBFF63E788CC}" srcOrd="0" destOrd="0" presId="urn:microsoft.com/office/officeart/2005/8/layout/hList7"/>
    <dgm:cxn modelId="{A8A4D902-8BE9-451A-A32E-033924C5B672}" srcId="{45DBDFC0-A899-4DCC-95EC-D4AF03CAB7BE}" destId="{8A11BA29-4534-4E6D-8910-90D19AC9A28C}" srcOrd="1" destOrd="0" parTransId="{5E50615D-FE8B-449D-93EE-CEF7505D375A}" sibTransId="{A6DF66D8-05EE-4F3B-AAD4-1D4C08A659B7}"/>
    <dgm:cxn modelId="{F316831B-75D2-4ED6-AC8D-22FB14D1EC85}" srcId="{45DBDFC0-A899-4DCC-95EC-D4AF03CAB7BE}" destId="{684EF229-97C4-459F-8990-6A1180C5D1EA}" srcOrd="2" destOrd="0" parTransId="{63653E04-E888-4F36-8ECF-7FE4E55DD08F}" sibTransId="{300CF407-3AF3-47F2-AC95-F70C05FDEE7D}"/>
    <dgm:cxn modelId="{7C879920-AA36-4B29-BBF9-50444154EAB5}" type="presOf" srcId="{684EF229-97C4-459F-8990-6A1180C5D1EA}" destId="{2D6A1232-382D-4B51-BF90-D72EADF20821}" srcOrd="1" destOrd="0" presId="urn:microsoft.com/office/officeart/2005/8/layout/hList7"/>
    <dgm:cxn modelId="{D0DE3C45-8C33-4798-8CEF-DC71B5BDE796}" type="presOf" srcId="{8A11BA29-4534-4E6D-8910-90D19AC9A28C}" destId="{F4357A34-FB66-4EB1-93CC-F7BE3B8AEDBD}" srcOrd="0" destOrd="0" presId="urn:microsoft.com/office/officeart/2005/8/layout/hList7"/>
    <dgm:cxn modelId="{BF724C6F-E215-4C23-81B8-D90BA144A4AD}" srcId="{45DBDFC0-A899-4DCC-95EC-D4AF03CAB7BE}" destId="{0DF8C866-0DF4-4CBD-A5FA-A7EE38831549}" srcOrd="0" destOrd="0" parTransId="{B22C10DE-D192-44D6-AA80-8418D14C7EE1}" sibTransId="{81B0D19E-F46B-449C-9AA4-5475E3AAB7F9}"/>
    <dgm:cxn modelId="{ADCE9171-A0E5-42E7-81CE-1C8BFD842D1B}" type="presOf" srcId="{684EF229-97C4-459F-8990-6A1180C5D1EA}" destId="{08991EC4-7634-495A-97D7-2295C137CC1B}" srcOrd="0" destOrd="0" presId="urn:microsoft.com/office/officeart/2005/8/layout/hList7"/>
    <dgm:cxn modelId="{95768C78-1701-46D4-BB3B-C6EED6FC759E}" type="presOf" srcId="{8A11BA29-4534-4E6D-8910-90D19AC9A28C}" destId="{7DACBAA8-5437-42AA-80D1-21660A801CFE}" srcOrd="1" destOrd="0" presId="urn:microsoft.com/office/officeart/2005/8/layout/hList7"/>
    <dgm:cxn modelId="{A2939497-2BCD-4C3A-AE0B-1EC08A5E2294}" type="presOf" srcId="{0DF8C866-0DF4-4CBD-A5FA-A7EE38831549}" destId="{6DF1DF77-E281-4904-B706-BD555008837F}" srcOrd="0" destOrd="0" presId="urn:microsoft.com/office/officeart/2005/8/layout/hList7"/>
    <dgm:cxn modelId="{CBD308A9-E110-4C75-9F54-82EEABC22F92}" type="presOf" srcId="{45DBDFC0-A899-4DCC-95EC-D4AF03CAB7BE}" destId="{AEFE37A7-303D-4926-AE92-2D559914697E}" srcOrd="0" destOrd="0" presId="urn:microsoft.com/office/officeart/2005/8/layout/hList7"/>
    <dgm:cxn modelId="{6EF6DFC1-17C4-496E-A8B7-6E86EA5E4CDD}" type="presOf" srcId="{A6DF66D8-05EE-4F3B-AAD4-1D4C08A659B7}" destId="{DD987A2A-E5B8-4E11-A45F-56F3369B884F}" srcOrd="0" destOrd="0" presId="urn:microsoft.com/office/officeart/2005/8/layout/hList7"/>
    <dgm:cxn modelId="{B6EE57DF-C0E5-49DF-8425-D257F826901A}" type="presOf" srcId="{0DF8C866-0DF4-4CBD-A5FA-A7EE38831549}" destId="{36D9E414-CEA8-41A1-8CF6-4C4C9DCB1B8D}" srcOrd="1" destOrd="0" presId="urn:microsoft.com/office/officeart/2005/8/layout/hList7"/>
    <dgm:cxn modelId="{77F038E8-F88D-477E-AB6F-FAEC33588056}" type="presParOf" srcId="{AEFE37A7-303D-4926-AE92-2D559914697E}" destId="{03A7204D-A659-4DFF-A324-E43A41315633}" srcOrd="0" destOrd="0" presId="urn:microsoft.com/office/officeart/2005/8/layout/hList7"/>
    <dgm:cxn modelId="{1AB589D5-5AA3-4EA2-8F9D-1801A8B62C66}" type="presParOf" srcId="{AEFE37A7-303D-4926-AE92-2D559914697E}" destId="{3CFBD5D3-0288-4455-AC4A-DD09CE1C3F38}" srcOrd="1" destOrd="0" presId="urn:microsoft.com/office/officeart/2005/8/layout/hList7"/>
    <dgm:cxn modelId="{8962C9CE-50A3-414F-A4F6-6417631F4F7A}" type="presParOf" srcId="{3CFBD5D3-0288-4455-AC4A-DD09CE1C3F38}" destId="{8EE2C6EB-1D16-455F-967C-BE7A69836334}" srcOrd="0" destOrd="0" presId="urn:microsoft.com/office/officeart/2005/8/layout/hList7"/>
    <dgm:cxn modelId="{834970C0-B499-42F4-A8D2-4B15974F788D}" type="presParOf" srcId="{8EE2C6EB-1D16-455F-967C-BE7A69836334}" destId="{6DF1DF77-E281-4904-B706-BD555008837F}" srcOrd="0" destOrd="0" presId="urn:microsoft.com/office/officeart/2005/8/layout/hList7"/>
    <dgm:cxn modelId="{CF5C4128-4DB5-404D-A849-BB3CF5B400E9}" type="presParOf" srcId="{8EE2C6EB-1D16-455F-967C-BE7A69836334}" destId="{36D9E414-CEA8-41A1-8CF6-4C4C9DCB1B8D}" srcOrd="1" destOrd="0" presId="urn:microsoft.com/office/officeart/2005/8/layout/hList7"/>
    <dgm:cxn modelId="{B759E993-361F-4B63-B44B-94B6B55DB203}" type="presParOf" srcId="{8EE2C6EB-1D16-455F-967C-BE7A69836334}" destId="{5AB3DC1E-10BB-4284-BF61-949C06E2059B}" srcOrd="2" destOrd="0" presId="urn:microsoft.com/office/officeart/2005/8/layout/hList7"/>
    <dgm:cxn modelId="{07CFC419-1071-4C66-AFE6-A53B53A72983}" type="presParOf" srcId="{8EE2C6EB-1D16-455F-967C-BE7A69836334}" destId="{2AD02BAD-403C-4738-91E4-B640E9BDAB3D}" srcOrd="3" destOrd="0" presId="urn:microsoft.com/office/officeart/2005/8/layout/hList7"/>
    <dgm:cxn modelId="{20A66CBA-0A2C-49ED-B3B0-FAE202091466}" type="presParOf" srcId="{3CFBD5D3-0288-4455-AC4A-DD09CE1C3F38}" destId="{4A19F23B-BFC9-48C8-8FE3-BBFF63E788CC}" srcOrd="1" destOrd="0" presId="urn:microsoft.com/office/officeart/2005/8/layout/hList7"/>
    <dgm:cxn modelId="{C5F3F75E-762D-4161-AEA5-BC7B314A0D59}" type="presParOf" srcId="{3CFBD5D3-0288-4455-AC4A-DD09CE1C3F38}" destId="{8586DA91-038E-48F1-8962-D6D43D2E697F}" srcOrd="2" destOrd="0" presId="urn:microsoft.com/office/officeart/2005/8/layout/hList7"/>
    <dgm:cxn modelId="{B5CC5631-F2E7-42D7-AEB2-FD2F0F4E5A26}" type="presParOf" srcId="{8586DA91-038E-48F1-8962-D6D43D2E697F}" destId="{F4357A34-FB66-4EB1-93CC-F7BE3B8AEDBD}" srcOrd="0" destOrd="0" presId="urn:microsoft.com/office/officeart/2005/8/layout/hList7"/>
    <dgm:cxn modelId="{B7243409-D873-4FF1-B05A-34F236584B27}" type="presParOf" srcId="{8586DA91-038E-48F1-8962-D6D43D2E697F}" destId="{7DACBAA8-5437-42AA-80D1-21660A801CFE}" srcOrd="1" destOrd="0" presId="urn:microsoft.com/office/officeart/2005/8/layout/hList7"/>
    <dgm:cxn modelId="{990D0B10-AB85-4810-8441-8F5E69B10B07}" type="presParOf" srcId="{8586DA91-038E-48F1-8962-D6D43D2E697F}" destId="{7EA7AEBC-B6A2-4F79-9D6C-53BB8A180BBC}" srcOrd="2" destOrd="0" presId="urn:microsoft.com/office/officeart/2005/8/layout/hList7"/>
    <dgm:cxn modelId="{232A66E4-4027-4B52-92A9-71F93E870997}" type="presParOf" srcId="{8586DA91-038E-48F1-8962-D6D43D2E697F}" destId="{B1BE483D-15B2-402A-9A31-9649BE6FBBD7}" srcOrd="3" destOrd="0" presId="urn:microsoft.com/office/officeart/2005/8/layout/hList7"/>
    <dgm:cxn modelId="{F1540DCD-49CC-434D-89C5-CB05EC549D02}" type="presParOf" srcId="{3CFBD5D3-0288-4455-AC4A-DD09CE1C3F38}" destId="{DD987A2A-E5B8-4E11-A45F-56F3369B884F}" srcOrd="3" destOrd="0" presId="urn:microsoft.com/office/officeart/2005/8/layout/hList7"/>
    <dgm:cxn modelId="{9DDDB04C-2533-4EEE-9321-AB98E20A414F}" type="presParOf" srcId="{3CFBD5D3-0288-4455-AC4A-DD09CE1C3F38}" destId="{0DFB13D1-443F-468D-915B-A2FDCF304FFB}" srcOrd="4" destOrd="0" presId="urn:microsoft.com/office/officeart/2005/8/layout/hList7"/>
    <dgm:cxn modelId="{9FDFDBCC-341D-4000-8B94-25F151D7011F}" type="presParOf" srcId="{0DFB13D1-443F-468D-915B-A2FDCF304FFB}" destId="{08991EC4-7634-495A-97D7-2295C137CC1B}" srcOrd="0" destOrd="0" presId="urn:microsoft.com/office/officeart/2005/8/layout/hList7"/>
    <dgm:cxn modelId="{235E9BA5-414C-4480-95CB-80FE0CD1E3C9}" type="presParOf" srcId="{0DFB13D1-443F-468D-915B-A2FDCF304FFB}" destId="{2D6A1232-382D-4B51-BF90-D72EADF20821}" srcOrd="1" destOrd="0" presId="urn:microsoft.com/office/officeart/2005/8/layout/hList7"/>
    <dgm:cxn modelId="{5F67A5D7-C69A-48C4-90C4-78B0F2CC745D}" type="presParOf" srcId="{0DFB13D1-443F-468D-915B-A2FDCF304FFB}" destId="{01222CB0-4A97-43BC-918B-A317F08B6418}" srcOrd="2" destOrd="0" presId="urn:microsoft.com/office/officeart/2005/8/layout/hList7"/>
    <dgm:cxn modelId="{C4F097A6-7F90-4260-BE3F-78C6DA4F3F08}" type="presParOf" srcId="{0DFB13D1-443F-468D-915B-A2FDCF304FFB}" destId="{02BBCF56-1E99-49DA-A733-A800D4694821}"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337C9B-2661-4253-9C84-6918BE1A8EE4}"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F9C40E0E-FCA8-4E71-B9A4-D41E8CB8318E}">
      <dgm:prSet phldrT="[Text]"/>
      <dgm:spPr/>
      <dgm:t>
        <a:bodyPr/>
        <a:lstStyle/>
        <a:p>
          <a:r>
            <a:rPr lang="en-US" dirty="0">
              <a:solidFill>
                <a:schemeClr val="bg1">
                  <a:lumMod val="50000"/>
                </a:schemeClr>
              </a:solidFill>
            </a:rPr>
            <a:t>Elder/Aging Services</a:t>
          </a:r>
        </a:p>
      </dgm:t>
    </dgm:pt>
    <dgm:pt modelId="{0546A2DB-0914-44E9-B379-895979D2E70C}" type="parTrans" cxnId="{7EA56051-CAAB-4C0B-B6E4-52882D00B4AC}">
      <dgm:prSet/>
      <dgm:spPr/>
      <dgm:t>
        <a:bodyPr/>
        <a:lstStyle/>
        <a:p>
          <a:endParaRPr lang="en-US"/>
        </a:p>
      </dgm:t>
    </dgm:pt>
    <dgm:pt modelId="{483649B0-8D8B-423E-8AF1-7D6F406E79D7}" type="sibTrans" cxnId="{7EA56051-CAAB-4C0B-B6E4-52882D00B4AC}">
      <dgm:prSet/>
      <dgm:spPr/>
      <dgm:t>
        <a:bodyPr/>
        <a:lstStyle/>
        <a:p>
          <a:endParaRPr lang="en-US"/>
        </a:p>
      </dgm:t>
    </dgm:pt>
    <dgm:pt modelId="{1D8E9C58-A6D9-416F-914F-188C190C8A09}">
      <dgm:prSet phldrT="[Text]"/>
      <dgm:spPr/>
      <dgm:t>
        <a:bodyPr/>
        <a:lstStyle/>
        <a:p>
          <a:r>
            <a:rPr lang="en-US" dirty="0">
              <a:solidFill>
                <a:schemeClr val="bg1">
                  <a:lumMod val="50000"/>
                </a:schemeClr>
              </a:solidFill>
            </a:rPr>
            <a:t>Social/Human Services</a:t>
          </a:r>
        </a:p>
      </dgm:t>
    </dgm:pt>
    <dgm:pt modelId="{CC8EAC12-BC6A-4338-8C65-EC7A11A1C706}" type="parTrans" cxnId="{6A8FE7A8-D444-4728-A170-226374A89884}">
      <dgm:prSet/>
      <dgm:spPr/>
      <dgm:t>
        <a:bodyPr/>
        <a:lstStyle/>
        <a:p>
          <a:endParaRPr lang="en-US"/>
        </a:p>
      </dgm:t>
    </dgm:pt>
    <dgm:pt modelId="{F7853342-1C39-4F89-BAD4-D6A7696474F3}" type="sibTrans" cxnId="{6A8FE7A8-D444-4728-A170-226374A89884}">
      <dgm:prSet/>
      <dgm:spPr/>
      <dgm:t>
        <a:bodyPr/>
        <a:lstStyle/>
        <a:p>
          <a:endParaRPr lang="en-US"/>
        </a:p>
      </dgm:t>
    </dgm:pt>
    <dgm:pt modelId="{C115E15E-1D5A-44F4-8988-439C3AF0E637}">
      <dgm:prSet phldrT="[Text]"/>
      <dgm:spPr/>
      <dgm:t>
        <a:bodyPr/>
        <a:lstStyle/>
        <a:p>
          <a:r>
            <a:rPr lang="en-US" dirty="0">
              <a:solidFill>
                <a:schemeClr val="bg1">
                  <a:lumMod val="50000"/>
                </a:schemeClr>
              </a:solidFill>
            </a:rPr>
            <a:t>Housing &amp; Transportation</a:t>
          </a:r>
        </a:p>
      </dgm:t>
    </dgm:pt>
    <dgm:pt modelId="{E0020714-CB28-44BA-B3C7-5316666271A0}" type="parTrans" cxnId="{F369E6A5-EC27-40A1-AAFA-6B688DF3BA80}">
      <dgm:prSet/>
      <dgm:spPr/>
      <dgm:t>
        <a:bodyPr/>
        <a:lstStyle/>
        <a:p>
          <a:endParaRPr lang="en-US"/>
        </a:p>
      </dgm:t>
    </dgm:pt>
    <dgm:pt modelId="{9F0B8976-222C-4604-8ECE-5DE0C0D7AF75}" type="sibTrans" cxnId="{F369E6A5-EC27-40A1-AAFA-6B688DF3BA80}">
      <dgm:prSet/>
      <dgm:spPr/>
      <dgm:t>
        <a:bodyPr/>
        <a:lstStyle/>
        <a:p>
          <a:endParaRPr lang="en-US"/>
        </a:p>
      </dgm:t>
    </dgm:pt>
    <dgm:pt modelId="{BBBF1CF1-D0D2-441A-A73D-E1FB95343F09}">
      <dgm:prSet/>
      <dgm:spPr/>
      <dgm:t>
        <a:bodyPr/>
        <a:lstStyle/>
        <a:p>
          <a:r>
            <a:rPr lang="en-US" dirty="0">
              <a:solidFill>
                <a:schemeClr val="bg1">
                  <a:lumMod val="50000"/>
                </a:schemeClr>
              </a:solidFill>
            </a:rPr>
            <a:t>Veterans Supports</a:t>
          </a:r>
        </a:p>
      </dgm:t>
    </dgm:pt>
    <dgm:pt modelId="{56399749-1EB7-40A5-839D-8D8F2AD95153}" type="parTrans" cxnId="{E5A807B1-38BE-4A82-B2FD-7873C7F90F1B}">
      <dgm:prSet/>
      <dgm:spPr/>
      <dgm:t>
        <a:bodyPr/>
        <a:lstStyle/>
        <a:p>
          <a:endParaRPr lang="en-US"/>
        </a:p>
      </dgm:t>
    </dgm:pt>
    <dgm:pt modelId="{4587D060-8E0B-4313-B5D4-2CFEF8D67A46}" type="sibTrans" cxnId="{E5A807B1-38BE-4A82-B2FD-7873C7F90F1B}">
      <dgm:prSet/>
      <dgm:spPr/>
      <dgm:t>
        <a:bodyPr/>
        <a:lstStyle/>
        <a:p>
          <a:endParaRPr lang="en-US"/>
        </a:p>
      </dgm:t>
    </dgm:pt>
    <dgm:pt modelId="{9B060752-6DAA-456B-8F62-1FE127182BF0}">
      <dgm:prSet/>
      <dgm:spPr/>
      <dgm:t>
        <a:bodyPr/>
        <a:lstStyle/>
        <a:p>
          <a:r>
            <a:rPr lang="en-US" dirty="0">
              <a:solidFill>
                <a:schemeClr val="bg1">
                  <a:lumMod val="50000"/>
                </a:schemeClr>
              </a:solidFill>
            </a:rPr>
            <a:t>Health Center and Community Health</a:t>
          </a:r>
        </a:p>
      </dgm:t>
    </dgm:pt>
    <dgm:pt modelId="{28F1F8D5-1AEF-4FB8-9C12-5D7DA24C98D7}" type="parTrans" cxnId="{85D9DCD1-81A5-441B-8190-510329720A4B}">
      <dgm:prSet/>
      <dgm:spPr/>
      <dgm:t>
        <a:bodyPr/>
        <a:lstStyle/>
        <a:p>
          <a:endParaRPr lang="en-US"/>
        </a:p>
      </dgm:t>
    </dgm:pt>
    <dgm:pt modelId="{F3B0363B-552C-4705-8452-DA96E5C20A90}" type="sibTrans" cxnId="{85D9DCD1-81A5-441B-8190-510329720A4B}">
      <dgm:prSet/>
      <dgm:spPr/>
      <dgm:t>
        <a:bodyPr/>
        <a:lstStyle/>
        <a:p>
          <a:endParaRPr lang="en-US"/>
        </a:p>
      </dgm:t>
    </dgm:pt>
    <dgm:pt modelId="{B166EDAF-16B1-4F08-8F68-C227AA62EFDA}" type="pres">
      <dgm:prSet presAssocID="{19337C9B-2661-4253-9C84-6918BE1A8EE4}" presName="linear" presStyleCnt="0">
        <dgm:presLayoutVars>
          <dgm:dir/>
          <dgm:animLvl val="lvl"/>
          <dgm:resizeHandles val="exact"/>
        </dgm:presLayoutVars>
      </dgm:prSet>
      <dgm:spPr/>
    </dgm:pt>
    <dgm:pt modelId="{D9BB213A-092D-437A-8126-40AA191945A3}" type="pres">
      <dgm:prSet presAssocID="{F9C40E0E-FCA8-4E71-B9A4-D41E8CB8318E}" presName="parentLin" presStyleCnt="0"/>
      <dgm:spPr/>
    </dgm:pt>
    <dgm:pt modelId="{F3DDCE04-8CAD-497A-8CD1-CFE32FAEAA40}" type="pres">
      <dgm:prSet presAssocID="{F9C40E0E-FCA8-4E71-B9A4-D41E8CB8318E}" presName="parentLeftMargin" presStyleLbl="node1" presStyleIdx="0" presStyleCnt="5"/>
      <dgm:spPr/>
    </dgm:pt>
    <dgm:pt modelId="{70941B9D-06D3-436E-B390-4FCF6916CD6A}" type="pres">
      <dgm:prSet presAssocID="{F9C40E0E-FCA8-4E71-B9A4-D41E8CB8318E}" presName="parentText" presStyleLbl="node1" presStyleIdx="0" presStyleCnt="5">
        <dgm:presLayoutVars>
          <dgm:chMax val="0"/>
          <dgm:bulletEnabled val="1"/>
        </dgm:presLayoutVars>
      </dgm:prSet>
      <dgm:spPr/>
    </dgm:pt>
    <dgm:pt modelId="{B820C55C-919E-42BD-984C-A1852E9F426F}" type="pres">
      <dgm:prSet presAssocID="{F9C40E0E-FCA8-4E71-B9A4-D41E8CB8318E}" presName="negativeSpace" presStyleCnt="0"/>
      <dgm:spPr/>
    </dgm:pt>
    <dgm:pt modelId="{3A6E8BFA-445F-4E5E-A19B-12A60EAD7B07}" type="pres">
      <dgm:prSet presAssocID="{F9C40E0E-FCA8-4E71-B9A4-D41E8CB8318E}" presName="childText" presStyleLbl="conFgAcc1" presStyleIdx="0" presStyleCnt="5" custLinFactNeighborY="-30716">
        <dgm:presLayoutVars>
          <dgm:bulletEnabled val="1"/>
        </dgm:presLayoutVars>
      </dgm:prSet>
      <dgm:spPr/>
    </dgm:pt>
    <dgm:pt modelId="{70A40E5F-EC41-4E2F-836B-DA4F750CB611}" type="pres">
      <dgm:prSet presAssocID="{483649B0-8D8B-423E-8AF1-7D6F406E79D7}" presName="spaceBetweenRectangles" presStyleCnt="0"/>
      <dgm:spPr/>
    </dgm:pt>
    <dgm:pt modelId="{D519A8F0-D0AF-4871-BC41-E2DCD6470668}" type="pres">
      <dgm:prSet presAssocID="{1D8E9C58-A6D9-416F-914F-188C190C8A09}" presName="parentLin" presStyleCnt="0"/>
      <dgm:spPr/>
    </dgm:pt>
    <dgm:pt modelId="{6E3D70E6-DEB3-4EE4-BF05-693837C2D40C}" type="pres">
      <dgm:prSet presAssocID="{1D8E9C58-A6D9-416F-914F-188C190C8A09}" presName="parentLeftMargin" presStyleLbl="node1" presStyleIdx="0" presStyleCnt="5"/>
      <dgm:spPr/>
    </dgm:pt>
    <dgm:pt modelId="{C193DCC5-4B38-4BF2-850B-160492918905}" type="pres">
      <dgm:prSet presAssocID="{1D8E9C58-A6D9-416F-914F-188C190C8A09}" presName="parentText" presStyleLbl="node1" presStyleIdx="1" presStyleCnt="5">
        <dgm:presLayoutVars>
          <dgm:chMax val="0"/>
          <dgm:bulletEnabled val="1"/>
        </dgm:presLayoutVars>
      </dgm:prSet>
      <dgm:spPr/>
    </dgm:pt>
    <dgm:pt modelId="{24585429-9603-4335-BD5C-9C34C23D9E79}" type="pres">
      <dgm:prSet presAssocID="{1D8E9C58-A6D9-416F-914F-188C190C8A09}" presName="negativeSpace" presStyleCnt="0"/>
      <dgm:spPr/>
    </dgm:pt>
    <dgm:pt modelId="{4C94C494-6DC5-45AF-8ECD-4D358A13197A}" type="pres">
      <dgm:prSet presAssocID="{1D8E9C58-A6D9-416F-914F-188C190C8A09}" presName="childText" presStyleLbl="conFgAcc1" presStyleIdx="1" presStyleCnt="5">
        <dgm:presLayoutVars>
          <dgm:bulletEnabled val="1"/>
        </dgm:presLayoutVars>
      </dgm:prSet>
      <dgm:spPr/>
    </dgm:pt>
    <dgm:pt modelId="{52B13ACE-D8F5-49BC-B685-1E356790F044}" type="pres">
      <dgm:prSet presAssocID="{F7853342-1C39-4F89-BAD4-D6A7696474F3}" presName="spaceBetweenRectangles" presStyleCnt="0"/>
      <dgm:spPr/>
    </dgm:pt>
    <dgm:pt modelId="{ABF1EC3D-6254-49FC-9145-9AFD47E7D95C}" type="pres">
      <dgm:prSet presAssocID="{C115E15E-1D5A-44F4-8988-439C3AF0E637}" presName="parentLin" presStyleCnt="0"/>
      <dgm:spPr/>
    </dgm:pt>
    <dgm:pt modelId="{0ADF4051-6237-487E-A267-F5A328D84E7A}" type="pres">
      <dgm:prSet presAssocID="{C115E15E-1D5A-44F4-8988-439C3AF0E637}" presName="parentLeftMargin" presStyleLbl="node1" presStyleIdx="1" presStyleCnt="5"/>
      <dgm:spPr/>
    </dgm:pt>
    <dgm:pt modelId="{4C296257-6AA6-44E5-83FE-E9AC2A8FE286}" type="pres">
      <dgm:prSet presAssocID="{C115E15E-1D5A-44F4-8988-439C3AF0E637}" presName="parentText" presStyleLbl="node1" presStyleIdx="2" presStyleCnt="5">
        <dgm:presLayoutVars>
          <dgm:chMax val="0"/>
          <dgm:bulletEnabled val="1"/>
        </dgm:presLayoutVars>
      </dgm:prSet>
      <dgm:spPr/>
    </dgm:pt>
    <dgm:pt modelId="{F6DF13A3-2D44-41AD-BB62-0AC1B32D7463}" type="pres">
      <dgm:prSet presAssocID="{C115E15E-1D5A-44F4-8988-439C3AF0E637}" presName="negativeSpace" presStyleCnt="0"/>
      <dgm:spPr/>
    </dgm:pt>
    <dgm:pt modelId="{DE669A10-8A3C-4145-9DA9-1240CA9746CE}" type="pres">
      <dgm:prSet presAssocID="{C115E15E-1D5A-44F4-8988-439C3AF0E637}" presName="childText" presStyleLbl="conFgAcc1" presStyleIdx="2" presStyleCnt="5">
        <dgm:presLayoutVars>
          <dgm:bulletEnabled val="1"/>
        </dgm:presLayoutVars>
      </dgm:prSet>
      <dgm:spPr/>
    </dgm:pt>
    <dgm:pt modelId="{670455F0-EC7A-40DE-902C-C9E327F26503}" type="pres">
      <dgm:prSet presAssocID="{9F0B8976-222C-4604-8ECE-5DE0C0D7AF75}" presName="spaceBetweenRectangles" presStyleCnt="0"/>
      <dgm:spPr/>
    </dgm:pt>
    <dgm:pt modelId="{3C341C22-37FE-4743-982F-124052374727}" type="pres">
      <dgm:prSet presAssocID="{BBBF1CF1-D0D2-441A-A73D-E1FB95343F09}" presName="parentLin" presStyleCnt="0"/>
      <dgm:spPr/>
    </dgm:pt>
    <dgm:pt modelId="{1191B993-F85A-438F-9002-2C5BE5D5D932}" type="pres">
      <dgm:prSet presAssocID="{BBBF1CF1-D0D2-441A-A73D-E1FB95343F09}" presName="parentLeftMargin" presStyleLbl="node1" presStyleIdx="2" presStyleCnt="5"/>
      <dgm:spPr/>
    </dgm:pt>
    <dgm:pt modelId="{0EAF4CE0-AB0D-419E-BE0D-8ADCEE3CDD80}" type="pres">
      <dgm:prSet presAssocID="{BBBF1CF1-D0D2-441A-A73D-E1FB95343F09}" presName="parentText" presStyleLbl="node1" presStyleIdx="3" presStyleCnt="5">
        <dgm:presLayoutVars>
          <dgm:chMax val="0"/>
          <dgm:bulletEnabled val="1"/>
        </dgm:presLayoutVars>
      </dgm:prSet>
      <dgm:spPr/>
    </dgm:pt>
    <dgm:pt modelId="{D0A7213E-4ABB-4BE0-ADCB-CFC27AB2E683}" type="pres">
      <dgm:prSet presAssocID="{BBBF1CF1-D0D2-441A-A73D-E1FB95343F09}" presName="negativeSpace" presStyleCnt="0"/>
      <dgm:spPr/>
    </dgm:pt>
    <dgm:pt modelId="{293CA402-8883-474E-A392-C1528701023F}" type="pres">
      <dgm:prSet presAssocID="{BBBF1CF1-D0D2-441A-A73D-E1FB95343F09}" presName="childText" presStyleLbl="conFgAcc1" presStyleIdx="3" presStyleCnt="5">
        <dgm:presLayoutVars>
          <dgm:bulletEnabled val="1"/>
        </dgm:presLayoutVars>
      </dgm:prSet>
      <dgm:spPr/>
    </dgm:pt>
    <dgm:pt modelId="{57C5C08D-6BA1-4DC4-BA0A-D356822AF8B1}" type="pres">
      <dgm:prSet presAssocID="{4587D060-8E0B-4313-B5D4-2CFEF8D67A46}" presName="spaceBetweenRectangles" presStyleCnt="0"/>
      <dgm:spPr/>
    </dgm:pt>
    <dgm:pt modelId="{DABB47FA-7759-48D4-B98C-F8AA10C43F17}" type="pres">
      <dgm:prSet presAssocID="{9B060752-6DAA-456B-8F62-1FE127182BF0}" presName="parentLin" presStyleCnt="0"/>
      <dgm:spPr/>
    </dgm:pt>
    <dgm:pt modelId="{67FE6CFC-E69D-429F-BE81-58CD6719B348}" type="pres">
      <dgm:prSet presAssocID="{9B060752-6DAA-456B-8F62-1FE127182BF0}" presName="parentLeftMargin" presStyleLbl="node1" presStyleIdx="3" presStyleCnt="5"/>
      <dgm:spPr/>
    </dgm:pt>
    <dgm:pt modelId="{A4E17BEA-BAD9-4CF7-A305-FB078CA97035}" type="pres">
      <dgm:prSet presAssocID="{9B060752-6DAA-456B-8F62-1FE127182BF0}" presName="parentText" presStyleLbl="node1" presStyleIdx="4" presStyleCnt="5">
        <dgm:presLayoutVars>
          <dgm:chMax val="0"/>
          <dgm:bulletEnabled val="1"/>
        </dgm:presLayoutVars>
      </dgm:prSet>
      <dgm:spPr/>
    </dgm:pt>
    <dgm:pt modelId="{0A5765F8-39BE-4A88-A10C-3944FD0CA168}" type="pres">
      <dgm:prSet presAssocID="{9B060752-6DAA-456B-8F62-1FE127182BF0}" presName="negativeSpace" presStyleCnt="0"/>
      <dgm:spPr/>
    </dgm:pt>
    <dgm:pt modelId="{805DDE0C-93FE-40FF-981A-30B7D642E81F}" type="pres">
      <dgm:prSet presAssocID="{9B060752-6DAA-456B-8F62-1FE127182BF0}" presName="childText" presStyleLbl="conFgAcc1" presStyleIdx="4" presStyleCnt="5">
        <dgm:presLayoutVars>
          <dgm:bulletEnabled val="1"/>
        </dgm:presLayoutVars>
      </dgm:prSet>
      <dgm:spPr/>
    </dgm:pt>
  </dgm:ptLst>
  <dgm:cxnLst>
    <dgm:cxn modelId="{45754A1C-E467-4BDF-99D2-520B1C575BEA}" type="presOf" srcId="{BBBF1CF1-D0D2-441A-A73D-E1FB95343F09}" destId="{1191B993-F85A-438F-9002-2C5BE5D5D932}" srcOrd="0" destOrd="0" presId="urn:microsoft.com/office/officeart/2005/8/layout/list1"/>
    <dgm:cxn modelId="{C4552A35-51EA-4F0E-9D93-7CF22A39AE5B}" type="presOf" srcId="{19337C9B-2661-4253-9C84-6918BE1A8EE4}" destId="{B166EDAF-16B1-4F08-8F68-C227AA62EFDA}" srcOrd="0" destOrd="0" presId="urn:microsoft.com/office/officeart/2005/8/layout/list1"/>
    <dgm:cxn modelId="{09FC545E-CBD2-4DBD-B3DC-843A86A1CDDE}" type="presOf" srcId="{1D8E9C58-A6D9-416F-914F-188C190C8A09}" destId="{C193DCC5-4B38-4BF2-850B-160492918905}" srcOrd="1" destOrd="0" presId="urn:microsoft.com/office/officeart/2005/8/layout/list1"/>
    <dgm:cxn modelId="{7EA56051-CAAB-4C0B-B6E4-52882D00B4AC}" srcId="{19337C9B-2661-4253-9C84-6918BE1A8EE4}" destId="{F9C40E0E-FCA8-4E71-B9A4-D41E8CB8318E}" srcOrd="0" destOrd="0" parTransId="{0546A2DB-0914-44E9-B379-895979D2E70C}" sibTransId="{483649B0-8D8B-423E-8AF1-7D6F406E79D7}"/>
    <dgm:cxn modelId="{CAD7E778-ABAE-4EF5-9CCA-DB954DF87BD7}" type="presOf" srcId="{9B060752-6DAA-456B-8F62-1FE127182BF0}" destId="{A4E17BEA-BAD9-4CF7-A305-FB078CA97035}" srcOrd="1" destOrd="0" presId="urn:microsoft.com/office/officeart/2005/8/layout/list1"/>
    <dgm:cxn modelId="{F369E6A5-EC27-40A1-AAFA-6B688DF3BA80}" srcId="{19337C9B-2661-4253-9C84-6918BE1A8EE4}" destId="{C115E15E-1D5A-44F4-8988-439C3AF0E637}" srcOrd="2" destOrd="0" parTransId="{E0020714-CB28-44BA-B3C7-5316666271A0}" sibTransId="{9F0B8976-222C-4604-8ECE-5DE0C0D7AF75}"/>
    <dgm:cxn modelId="{6A8FE7A8-D444-4728-A170-226374A89884}" srcId="{19337C9B-2661-4253-9C84-6918BE1A8EE4}" destId="{1D8E9C58-A6D9-416F-914F-188C190C8A09}" srcOrd="1" destOrd="0" parTransId="{CC8EAC12-BC6A-4338-8C65-EC7A11A1C706}" sibTransId="{F7853342-1C39-4F89-BAD4-D6A7696474F3}"/>
    <dgm:cxn modelId="{B0C04AB0-DBC2-4570-8533-F53D7C8B8CDD}" type="presOf" srcId="{1D8E9C58-A6D9-416F-914F-188C190C8A09}" destId="{6E3D70E6-DEB3-4EE4-BF05-693837C2D40C}" srcOrd="0" destOrd="0" presId="urn:microsoft.com/office/officeart/2005/8/layout/list1"/>
    <dgm:cxn modelId="{E5A807B1-38BE-4A82-B2FD-7873C7F90F1B}" srcId="{19337C9B-2661-4253-9C84-6918BE1A8EE4}" destId="{BBBF1CF1-D0D2-441A-A73D-E1FB95343F09}" srcOrd="3" destOrd="0" parTransId="{56399749-1EB7-40A5-839D-8D8F2AD95153}" sibTransId="{4587D060-8E0B-4313-B5D4-2CFEF8D67A46}"/>
    <dgm:cxn modelId="{398D71BD-4032-4026-A820-96915F155BD2}" type="presOf" srcId="{BBBF1CF1-D0D2-441A-A73D-E1FB95343F09}" destId="{0EAF4CE0-AB0D-419E-BE0D-8ADCEE3CDD80}" srcOrd="1" destOrd="0" presId="urn:microsoft.com/office/officeart/2005/8/layout/list1"/>
    <dgm:cxn modelId="{26CA9CC1-B36C-4DE8-A1DC-C2BEF2EBC01B}" type="presOf" srcId="{9B060752-6DAA-456B-8F62-1FE127182BF0}" destId="{67FE6CFC-E69D-429F-BE81-58CD6719B348}" srcOrd="0" destOrd="0" presId="urn:microsoft.com/office/officeart/2005/8/layout/list1"/>
    <dgm:cxn modelId="{85D9DCD1-81A5-441B-8190-510329720A4B}" srcId="{19337C9B-2661-4253-9C84-6918BE1A8EE4}" destId="{9B060752-6DAA-456B-8F62-1FE127182BF0}" srcOrd="4" destOrd="0" parTransId="{28F1F8D5-1AEF-4FB8-9C12-5D7DA24C98D7}" sibTransId="{F3B0363B-552C-4705-8452-DA96E5C20A90}"/>
    <dgm:cxn modelId="{3DC98DD7-1C40-46AB-9DBA-D2A63238835F}" type="presOf" srcId="{C115E15E-1D5A-44F4-8988-439C3AF0E637}" destId="{4C296257-6AA6-44E5-83FE-E9AC2A8FE286}" srcOrd="1" destOrd="0" presId="urn:microsoft.com/office/officeart/2005/8/layout/list1"/>
    <dgm:cxn modelId="{4C87A6E7-ED56-4A9E-9525-51FF1252C4AE}" type="presOf" srcId="{F9C40E0E-FCA8-4E71-B9A4-D41E8CB8318E}" destId="{F3DDCE04-8CAD-497A-8CD1-CFE32FAEAA40}" srcOrd="0" destOrd="0" presId="urn:microsoft.com/office/officeart/2005/8/layout/list1"/>
    <dgm:cxn modelId="{71B406F4-DE01-4C06-B6A7-F00A85DBDA6C}" type="presOf" srcId="{F9C40E0E-FCA8-4E71-B9A4-D41E8CB8318E}" destId="{70941B9D-06D3-436E-B390-4FCF6916CD6A}" srcOrd="1" destOrd="0" presId="urn:microsoft.com/office/officeart/2005/8/layout/list1"/>
    <dgm:cxn modelId="{639147FD-371A-4164-8AC5-53CD80B00FA3}" type="presOf" srcId="{C115E15E-1D5A-44F4-8988-439C3AF0E637}" destId="{0ADF4051-6237-487E-A267-F5A328D84E7A}" srcOrd="0" destOrd="0" presId="urn:microsoft.com/office/officeart/2005/8/layout/list1"/>
    <dgm:cxn modelId="{89213671-5A79-4E2C-802A-884F33E9186D}" type="presParOf" srcId="{B166EDAF-16B1-4F08-8F68-C227AA62EFDA}" destId="{D9BB213A-092D-437A-8126-40AA191945A3}" srcOrd="0" destOrd="0" presId="urn:microsoft.com/office/officeart/2005/8/layout/list1"/>
    <dgm:cxn modelId="{08E8A45B-ACE7-45DF-8FD0-BAAD755E22B4}" type="presParOf" srcId="{D9BB213A-092D-437A-8126-40AA191945A3}" destId="{F3DDCE04-8CAD-497A-8CD1-CFE32FAEAA40}" srcOrd="0" destOrd="0" presId="urn:microsoft.com/office/officeart/2005/8/layout/list1"/>
    <dgm:cxn modelId="{FAE2D983-B510-4A64-B8F7-4CC0AD5689A5}" type="presParOf" srcId="{D9BB213A-092D-437A-8126-40AA191945A3}" destId="{70941B9D-06D3-436E-B390-4FCF6916CD6A}" srcOrd="1" destOrd="0" presId="urn:microsoft.com/office/officeart/2005/8/layout/list1"/>
    <dgm:cxn modelId="{93FDAD7D-3A2B-4CC1-A94D-A1FAB90F91A3}" type="presParOf" srcId="{B166EDAF-16B1-4F08-8F68-C227AA62EFDA}" destId="{B820C55C-919E-42BD-984C-A1852E9F426F}" srcOrd="1" destOrd="0" presId="urn:microsoft.com/office/officeart/2005/8/layout/list1"/>
    <dgm:cxn modelId="{336F8FDE-B57E-4B46-940A-10A750A0F7D1}" type="presParOf" srcId="{B166EDAF-16B1-4F08-8F68-C227AA62EFDA}" destId="{3A6E8BFA-445F-4E5E-A19B-12A60EAD7B07}" srcOrd="2" destOrd="0" presId="urn:microsoft.com/office/officeart/2005/8/layout/list1"/>
    <dgm:cxn modelId="{D64800AC-AC6A-4922-B7F5-A1899CEEFEB8}" type="presParOf" srcId="{B166EDAF-16B1-4F08-8F68-C227AA62EFDA}" destId="{70A40E5F-EC41-4E2F-836B-DA4F750CB611}" srcOrd="3" destOrd="0" presId="urn:microsoft.com/office/officeart/2005/8/layout/list1"/>
    <dgm:cxn modelId="{81E0D724-765D-4167-A596-053B509CE722}" type="presParOf" srcId="{B166EDAF-16B1-4F08-8F68-C227AA62EFDA}" destId="{D519A8F0-D0AF-4871-BC41-E2DCD6470668}" srcOrd="4" destOrd="0" presId="urn:microsoft.com/office/officeart/2005/8/layout/list1"/>
    <dgm:cxn modelId="{CC2164E9-4D4C-4606-8A17-1D26635EF537}" type="presParOf" srcId="{D519A8F0-D0AF-4871-BC41-E2DCD6470668}" destId="{6E3D70E6-DEB3-4EE4-BF05-693837C2D40C}" srcOrd="0" destOrd="0" presId="urn:microsoft.com/office/officeart/2005/8/layout/list1"/>
    <dgm:cxn modelId="{0AFC7CF6-B4EF-4FC9-8472-2400F663B630}" type="presParOf" srcId="{D519A8F0-D0AF-4871-BC41-E2DCD6470668}" destId="{C193DCC5-4B38-4BF2-850B-160492918905}" srcOrd="1" destOrd="0" presId="urn:microsoft.com/office/officeart/2005/8/layout/list1"/>
    <dgm:cxn modelId="{ADA91695-E482-4B8E-A0C0-2309A4BA49D2}" type="presParOf" srcId="{B166EDAF-16B1-4F08-8F68-C227AA62EFDA}" destId="{24585429-9603-4335-BD5C-9C34C23D9E79}" srcOrd="5" destOrd="0" presId="urn:microsoft.com/office/officeart/2005/8/layout/list1"/>
    <dgm:cxn modelId="{1B0739BB-6AB3-4F44-BF6F-4A0B64D11613}" type="presParOf" srcId="{B166EDAF-16B1-4F08-8F68-C227AA62EFDA}" destId="{4C94C494-6DC5-45AF-8ECD-4D358A13197A}" srcOrd="6" destOrd="0" presId="urn:microsoft.com/office/officeart/2005/8/layout/list1"/>
    <dgm:cxn modelId="{59ACFEF0-F2ED-49F6-ACDE-33332378DA1A}" type="presParOf" srcId="{B166EDAF-16B1-4F08-8F68-C227AA62EFDA}" destId="{52B13ACE-D8F5-49BC-B685-1E356790F044}" srcOrd="7" destOrd="0" presId="urn:microsoft.com/office/officeart/2005/8/layout/list1"/>
    <dgm:cxn modelId="{756AA419-33E6-4400-8498-67604584FB72}" type="presParOf" srcId="{B166EDAF-16B1-4F08-8F68-C227AA62EFDA}" destId="{ABF1EC3D-6254-49FC-9145-9AFD47E7D95C}" srcOrd="8" destOrd="0" presId="urn:microsoft.com/office/officeart/2005/8/layout/list1"/>
    <dgm:cxn modelId="{AC4601AE-5B33-422E-B39B-A20E8D3E7E94}" type="presParOf" srcId="{ABF1EC3D-6254-49FC-9145-9AFD47E7D95C}" destId="{0ADF4051-6237-487E-A267-F5A328D84E7A}" srcOrd="0" destOrd="0" presId="urn:microsoft.com/office/officeart/2005/8/layout/list1"/>
    <dgm:cxn modelId="{B7ABE4CB-AE92-4C5D-B3FB-17E144D0F609}" type="presParOf" srcId="{ABF1EC3D-6254-49FC-9145-9AFD47E7D95C}" destId="{4C296257-6AA6-44E5-83FE-E9AC2A8FE286}" srcOrd="1" destOrd="0" presId="urn:microsoft.com/office/officeart/2005/8/layout/list1"/>
    <dgm:cxn modelId="{86CE86DB-952C-4299-BC70-AE93DE77D9E5}" type="presParOf" srcId="{B166EDAF-16B1-4F08-8F68-C227AA62EFDA}" destId="{F6DF13A3-2D44-41AD-BB62-0AC1B32D7463}" srcOrd="9" destOrd="0" presId="urn:microsoft.com/office/officeart/2005/8/layout/list1"/>
    <dgm:cxn modelId="{76FD6DA4-32BC-472B-A132-EF3CB3BA6F2F}" type="presParOf" srcId="{B166EDAF-16B1-4F08-8F68-C227AA62EFDA}" destId="{DE669A10-8A3C-4145-9DA9-1240CA9746CE}" srcOrd="10" destOrd="0" presId="urn:microsoft.com/office/officeart/2005/8/layout/list1"/>
    <dgm:cxn modelId="{BBB65AD2-056B-4C58-ABCD-14E2807603E5}" type="presParOf" srcId="{B166EDAF-16B1-4F08-8F68-C227AA62EFDA}" destId="{670455F0-EC7A-40DE-902C-C9E327F26503}" srcOrd="11" destOrd="0" presId="urn:microsoft.com/office/officeart/2005/8/layout/list1"/>
    <dgm:cxn modelId="{0383AA59-9A73-4964-A6AF-9B08F45B795C}" type="presParOf" srcId="{B166EDAF-16B1-4F08-8F68-C227AA62EFDA}" destId="{3C341C22-37FE-4743-982F-124052374727}" srcOrd="12" destOrd="0" presId="urn:microsoft.com/office/officeart/2005/8/layout/list1"/>
    <dgm:cxn modelId="{F4BEF4BF-63C3-43CA-9ABA-F0DE2CCA5513}" type="presParOf" srcId="{3C341C22-37FE-4743-982F-124052374727}" destId="{1191B993-F85A-438F-9002-2C5BE5D5D932}" srcOrd="0" destOrd="0" presId="urn:microsoft.com/office/officeart/2005/8/layout/list1"/>
    <dgm:cxn modelId="{45FAD70D-CAD1-45D6-9F82-8509AB1A948E}" type="presParOf" srcId="{3C341C22-37FE-4743-982F-124052374727}" destId="{0EAF4CE0-AB0D-419E-BE0D-8ADCEE3CDD80}" srcOrd="1" destOrd="0" presId="urn:microsoft.com/office/officeart/2005/8/layout/list1"/>
    <dgm:cxn modelId="{84DF10C5-95B6-41D3-AFF0-FDB84C8B796C}" type="presParOf" srcId="{B166EDAF-16B1-4F08-8F68-C227AA62EFDA}" destId="{D0A7213E-4ABB-4BE0-ADCB-CFC27AB2E683}" srcOrd="13" destOrd="0" presId="urn:microsoft.com/office/officeart/2005/8/layout/list1"/>
    <dgm:cxn modelId="{520F5B1C-0EFC-4E03-B658-331A55B80233}" type="presParOf" srcId="{B166EDAF-16B1-4F08-8F68-C227AA62EFDA}" destId="{293CA402-8883-474E-A392-C1528701023F}" srcOrd="14" destOrd="0" presId="urn:microsoft.com/office/officeart/2005/8/layout/list1"/>
    <dgm:cxn modelId="{2FA16692-DD1B-47DE-97EE-0AEF86BA4FE8}" type="presParOf" srcId="{B166EDAF-16B1-4F08-8F68-C227AA62EFDA}" destId="{57C5C08D-6BA1-4DC4-BA0A-D356822AF8B1}" srcOrd="15" destOrd="0" presId="urn:microsoft.com/office/officeart/2005/8/layout/list1"/>
    <dgm:cxn modelId="{A06D4EB5-AA88-4180-A4F1-8AE3E6015FC1}" type="presParOf" srcId="{B166EDAF-16B1-4F08-8F68-C227AA62EFDA}" destId="{DABB47FA-7759-48D4-B98C-F8AA10C43F17}" srcOrd="16" destOrd="0" presId="urn:microsoft.com/office/officeart/2005/8/layout/list1"/>
    <dgm:cxn modelId="{21B085D3-6C37-4853-A0E0-31D27BD0EF76}" type="presParOf" srcId="{DABB47FA-7759-48D4-B98C-F8AA10C43F17}" destId="{67FE6CFC-E69D-429F-BE81-58CD6719B348}" srcOrd="0" destOrd="0" presId="urn:microsoft.com/office/officeart/2005/8/layout/list1"/>
    <dgm:cxn modelId="{3B230DA4-7415-455B-9422-43BBB32B31D8}" type="presParOf" srcId="{DABB47FA-7759-48D4-B98C-F8AA10C43F17}" destId="{A4E17BEA-BAD9-4CF7-A305-FB078CA97035}" srcOrd="1" destOrd="0" presId="urn:microsoft.com/office/officeart/2005/8/layout/list1"/>
    <dgm:cxn modelId="{23703C73-6BBE-4943-B815-2B7A824E928D}" type="presParOf" srcId="{B166EDAF-16B1-4F08-8F68-C227AA62EFDA}" destId="{0A5765F8-39BE-4A88-A10C-3944FD0CA168}" srcOrd="17" destOrd="0" presId="urn:microsoft.com/office/officeart/2005/8/layout/list1"/>
    <dgm:cxn modelId="{BB812362-58B5-4C45-A622-DF3AE3D5121D}" type="presParOf" srcId="{B166EDAF-16B1-4F08-8F68-C227AA62EFDA}" destId="{805DDE0C-93FE-40FF-981A-30B7D642E81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FFF192-F4CA-4E34-B22A-C8920A050533}" type="doc">
      <dgm:prSet loTypeId="urn:diagrams.loki3.com/BracketList" loCatId="list" qsTypeId="urn:microsoft.com/office/officeart/2005/8/quickstyle/3d1" qsCatId="3D" csTypeId="urn:microsoft.com/office/officeart/2005/8/colors/accent6_5" csCatId="accent6" phldr="1"/>
      <dgm:spPr/>
      <dgm:t>
        <a:bodyPr/>
        <a:lstStyle/>
        <a:p>
          <a:endParaRPr lang="en-US"/>
        </a:p>
      </dgm:t>
    </dgm:pt>
    <dgm:pt modelId="{208601C7-FAA7-4DFA-A8A3-2ADE84CECE97}">
      <dgm:prSet phldrT="[Text]"/>
      <dgm:spPr/>
      <dgm:t>
        <a:bodyPr/>
        <a:lstStyle/>
        <a:p>
          <a:r>
            <a:rPr lang="en-US" dirty="0"/>
            <a:t>Aging In Place</a:t>
          </a:r>
        </a:p>
      </dgm:t>
    </dgm:pt>
    <dgm:pt modelId="{1CC0E539-AAA8-4E9C-AB56-0B12EBB190EA}" type="parTrans" cxnId="{51CE2391-D8DE-4919-944E-C687FE825335}">
      <dgm:prSet/>
      <dgm:spPr/>
      <dgm:t>
        <a:bodyPr/>
        <a:lstStyle/>
        <a:p>
          <a:endParaRPr lang="en-US"/>
        </a:p>
      </dgm:t>
    </dgm:pt>
    <dgm:pt modelId="{32AF107A-2DA0-40A9-B55C-50ECCE126154}" type="sibTrans" cxnId="{51CE2391-D8DE-4919-944E-C687FE825335}">
      <dgm:prSet/>
      <dgm:spPr/>
      <dgm:t>
        <a:bodyPr/>
        <a:lstStyle/>
        <a:p>
          <a:endParaRPr lang="en-US"/>
        </a:p>
      </dgm:t>
    </dgm:pt>
    <dgm:pt modelId="{ED255D4B-BACF-4993-BBD9-94FE46432286}">
      <dgm:prSet phldrT="[Text]"/>
      <dgm:spPr/>
      <dgm:t>
        <a:bodyPr/>
        <a:lstStyle/>
        <a:p>
          <a:r>
            <a:rPr lang="en-US" dirty="0"/>
            <a:t>HCBS are those services aimed at keeping your Elders in their home or other community setting for as long as possible.</a:t>
          </a:r>
        </a:p>
      </dgm:t>
    </dgm:pt>
    <dgm:pt modelId="{874FAF02-8974-4C96-B1AD-09F665A8DAAC}" type="parTrans" cxnId="{9810E7A9-6193-4092-AD9F-F8F42AEFADC7}">
      <dgm:prSet/>
      <dgm:spPr/>
      <dgm:t>
        <a:bodyPr/>
        <a:lstStyle/>
        <a:p>
          <a:endParaRPr lang="en-US"/>
        </a:p>
      </dgm:t>
    </dgm:pt>
    <dgm:pt modelId="{6240713F-5EC1-43E3-8C85-7D30891C2E4B}" type="sibTrans" cxnId="{9810E7A9-6193-4092-AD9F-F8F42AEFADC7}">
      <dgm:prSet/>
      <dgm:spPr/>
      <dgm:t>
        <a:bodyPr/>
        <a:lstStyle/>
        <a:p>
          <a:endParaRPr lang="en-US"/>
        </a:p>
      </dgm:t>
    </dgm:pt>
    <dgm:pt modelId="{1B83C384-1384-4B89-8D13-C038C4EA8FF0}">
      <dgm:prSet phldrT="[Text]"/>
      <dgm:spPr/>
      <dgm:t>
        <a:bodyPr/>
        <a:lstStyle/>
        <a:p>
          <a:r>
            <a:rPr lang="en-US" dirty="0"/>
            <a:t>When Needs Are Greater</a:t>
          </a:r>
        </a:p>
      </dgm:t>
    </dgm:pt>
    <dgm:pt modelId="{7C188B6C-8455-4B74-BB39-E413987CAF82}" type="parTrans" cxnId="{15800338-0F5D-49AF-B26D-C9F2B193E21A}">
      <dgm:prSet/>
      <dgm:spPr/>
      <dgm:t>
        <a:bodyPr/>
        <a:lstStyle/>
        <a:p>
          <a:endParaRPr lang="en-US"/>
        </a:p>
      </dgm:t>
    </dgm:pt>
    <dgm:pt modelId="{018DF003-6BF0-4F55-814E-CEBB2635AAF2}" type="sibTrans" cxnId="{15800338-0F5D-49AF-B26D-C9F2B193E21A}">
      <dgm:prSet/>
      <dgm:spPr/>
      <dgm:t>
        <a:bodyPr/>
        <a:lstStyle/>
        <a:p>
          <a:endParaRPr lang="en-US"/>
        </a:p>
      </dgm:t>
    </dgm:pt>
    <dgm:pt modelId="{1068DFE7-C07F-4DE6-BF70-AE2D29CC34A9}">
      <dgm:prSet phldrT="[Text]"/>
      <dgm:spPr/>
      <dgm:t>
        <a:bodyPr/>
        <a:lstStyle/>
        <a:p>
          <a:r>
            <a:rPr lang="en-US" dirty="0"/>
            <a:t>Nursing Homes and Community Based Residential Facilities are also a part of long term care</a:t>
          </a:r>
        </a:p>
      </dgm:t>
    </dgm:pt>
    <dgm:pt modelId="{984F6D74-C3D4-457B-8B59-CEAEA54FDEEE}" type="parTrans" cxnId="{061D8613-0F36-4946-B7FF-F5C955A63DB7}">
      <dgm:prSet/>
      <dgm:spPr/>
      <dgm:t>
        <a:bodyPr/>
        <a:lstStyle/>
        <a:p>
          <a:endParaRPr lang="en-US"/>
        </a:p>
      </dgm:t>
    </dgm:pt>
    <dgm:pt modelId="{973DEBA5-15B0-40D5-B719-E083662917F3}" type="sibTrans" cxnId="{061D8613-0F36-4946-B7FF-F5C955A63DB7}">
      <dgm:prSet/>
      <dgm:spPr/>
      <dgm:t>
        <a:bodyPr/>
        <a:lstStyle/>
        <a:p>
          <a:endParaRPr lang="en-US"/>
        </a:p>
      </dgm:t>
    </dgm:pt>
    <dgm:pt modelId="{AEB4AEEC-ED10-4D4D-A024-E332C84E3663}" type="pres">
      <dgm:prSet presAssocID="{97FFF192-F4CA-4E34-B22A-C8920A050533}" presName="Name0" presStyleCnt="0">
        <dgm:presLayoutVars>
          <dgm:dir/>
          <dgm:animLvl val="lvl"/>
          <dgm:resizeHandles val="exact"/>
        </dgm:presLayoutVars>
      </dgm:prSet>
      <dgm:spPr/>
    </dgm:pt>
    <dgm:pt modelId="{CCE36CFC-7E98-43D8-AF1C-71CBD462059B}" type="pres">
      <dgm:prSet presAssocID="{208601C7-FAA7-4DFA-A8A3-2ADE84CECE97}" presName="linNode" presStyleCnt="0"/>
      <dgm:spPr/>
    </dgm:pt>
    <dgm:pt modelId="{F0027F47-2CE0-4E39-917B-5AB318F0A6BE}" type="pres">
      <dgm:prSet presAssocID="{208601C7-FAA7-4DFA-A8A3-2ADE84CECE97}" presName="parTx" presStyleLbl="revTx" presStyleIdx="0" presStyleCnt="2">
        <dgm:presLayoutVars>
          <dgm:chMax val="1"/>
          <dgm:bulletEnabled val="1"/>
        </dgm:presLayoutVars>
      </dgm:prSet>
      <dgm:spPr/>
    </dgm:pt>
    <dgm:pt modelId="{FD0D8290-FA59-4B34-BC79-F9E884ED15C0}" type="pres">
      <dgm:prSet presAssocID="{208601C7-FAA7-4DFA-A8A3-2ADE84CECE97}" presName="bracket" presStyleLbl="parChTrans1D1" presStyleIdx="0" presStyleCnt="2"/>
      <dgm:spPr/>
    </dgm:pt>
    <dgm:pt modelId="{A8D132FC-FA17-417D-8067-552B008069FD}" type="pres">
      <dgm:prSet presAssocID="{208601C7-FAA7-4DFA-A8A3-2ADE84CECE97}" presName="spH" presStyleCnt="0"/>
      <dgm:spPr/>
    </dgm:pt>
    <dgm:pt modelId="{0D71B19B-EA8E-411D-AF8B-676CEAD092E9}" type="pres">
      <dgm:prSet presAssocID="{208601C7-FAA7-4DFA-A8A3-2ADE84CECE97}" presName="desTx" presStyleLbl="node1" presStyleIdx="0" presStyleCnt="2">
        <dgm:presLayoutVars>
          <dgm:bulletEnabled val="1"/>
        </dgm:presLayoutVars>
      </dgm:prSet>
      <dgm:spPr/>
    </dgm:pt>
    <dgm:pt modelId="{276AB2BB-5EEB-4CC2-BD53-6EA56A48C779}" type="pres">
      <dgm:prSet presAssocID="{32AF107A-2DA0-40A9-B55C-50ECCE126154}" presName="spV" presStyleCnt="0"/>
      <dgm:spPr/>
    </dgm:pt>
    <dgm:pt modelId="{3C40415E-0143-4A21-B2C7-E13EBB8368CB}" type="pres">
      <dgm:prSet presAssocID="{1B83C384-1384-4B89-8D13-C038C4EA8FF0}" presName="linNode" presStyleCnt="0"/>
      <dgm:spPr/>
    </dgm:pt>
    <dgm:pt modelId="{9C98786F-DD4C-43FB-AE0A-7905B55DDAD9}" type="pres">
      <dgm:prSet presAssocID="{1B83C384-1384-4B89-8D13-C038C4EA8FF0}" presName="parTx" presStyleLbl="revTx" presStyleIdx="1" presStyleCnt="2">
        <dgm:presLayoutVars>
          <dgm:chMax val="1"/>
          <dgm:bulletEnabled val="1"/>
        </dgm:presLayoutVars>
      </dgm:prSet>
      <dgm:spPr/>
    </dgm:pt>
    <dgm:pt modelId="{5E3480D2-1137-4F88-9204-29B1E8DD9BBC}" type="pres">
      <dgm:prSet presAssocID="{1B83C384-1384-4B89-8D13-C038C4EA8FF0}" presName="bracket" presStyleLbl="parChTrans1D1" presStyleIdx="1" presStyleCnt="2"/>
      <dgm:spPr/>
    </dgm:pt>
    <dgm:pt modelId="{711210CA-A428-4374-B14F-A6168AA723AB}" type="pres">
      <dgm:prSet presAssocID="{1B83C384-1384-4B89-8D13-C038C4EA8FF0}" presName="spH" presStyleCnt="0"/>
      <dgm:spPr/>
    </dgm:pt>
    <dgm:pt modelId="{2E8832C4-ADA1-44D7-9937-3E4003475C97}" type="pres">
      <dgm:prSet presAssocID="{1B83C384-1384-4B89-8D13-C038C4EA8FF0}" presName="desTx" presStyleLbl="node1" presStyleIdx="1" presStyleCnt="2">
        <dgm:presLayoutVars>
          <dgm:bulletEnabled val="1"/>
        </dgm:presLayoutVars>
      </dgm:prSet>
      <dgm:spPr/>
    </dgm:pt>
  </dgm:ptLst>
  <dgm:cxnLst>
    <dgm:cxn modelId="{061D8613-0F36-4946-B7FF-F5C955A63DB7}" srcId="{1B83C384-1384-4B89-8D13-C038C4EA8FF0}" destId="{1068DFE7-C07F-4DE6-BF70-AE2D29CC34A9}" srcOrd="0" destOrd="0" parTransId="{984F6D74-C3D4-457B-8B59-CEAEA54FDEEE}" sibTransId="{973DEBA5-15B0-40D5-B719-E083662917F3}"/>
    <dgm:cxn modelId="{6445E91B-533D-4308-9A0F-C4D04FC57681}" type="presOf" srcId="{208601C7-FAA7-4DFA-A8A3-2ADE84CECE97}" destId="{F0027F47-2CE0-4E39-917B-5AB318F0A6BE}" srcOrd="0" destOrd="0" presId="urn:diagrams.loki3.com/BracketList"/>
    <dgm:cxn modelId="{15800338-0F5D-49AF-B26D-C9F2B193E21A}" srcId="{97FFF192-F4CA-4E34-B22A-C8920A050533}" destId="{1B83C384-1384-4B89-8D13-C038C4EA8FF0}" srcOrd="1" destOrd="0" parTransId="{7C188B6C-8455-4B74-BB39-E413987CAF82}" sibTransId="{018DF003-6BF0-4F55-814E-CEBB2635AAF2}"/>
    <dgm:cxn modelId="{A9235174-3C1E-41ED-A430-C77F470E7D35}" type="presOf" srcId="{97FFF192-F4CA-4E34-B22A-C8920A050533}" destId="{AEB4AEEC-ED10-4D4D-A024-E332C84E3663}" srcOrd="0" destOrd="0" presId="urn:diagrams.loki3.com/BracketList"/>
    <dgm:cxn modelId="{51CE2391-D8DE-4919-944E-C687FE825335}" srcId="{97FFF192-F4CA-4E34-B22A-C8920A050533}" destId="{208601C7-FAA7-4DFA-A8A3-2ADE84CECE97}" srcOrd="0" destOrd="0" parTransId="{1CC0E539-AAA8-4E9C-AB56-0B12EBB190EA}" sibTransId="{32AF107A-2DA0-40A9-B55C-50ECCE126154}"/>
    <dgm:cxn modelId="{9810E7A9-6193-4092-AD9F-F8F42AEFADC7}" srcId="{208601C7-FAA7-4DFA-A8A3-2ADE84CECE97}" destId="{ED255D4B-BACF-4993-BBD9-94FE46432286}" srcOrd="0" destOrd="0" parTransId="{874FAF02-8974-4C96-B1AD-09F665A8DAAC}" sibTransId="{6240713F-5EC1-43E3-8C85-7D30891C2E4B}"/>
    <dgm:cxn modelId="{DEB883CA-12B8-40A0-8BAF-F5C1FFEE65C6}" type="presOf" srcId="{1B83C384-1384-4B89-8D13-C038C4EA8FF0}" destId="{9C98786F-DD4C-43FB-AE0A-7905B55DDAD9}" srcOrd="0" destOrd="0" presId="urn:diagrams.loki3.com/BracketList"/>
    <dgm:cxn modelId="{BB99BBD5-A0D2-4C07-93C6-DDAFBFD1C23A}" type="presOf" srcId="{ED255D4B-BACF-4993-BBD9-94FE46432286}" destId="{0D71B19B-EA8E-411D-AF8B-676CEAD092E9}" srcOrd="0" destOrd="0" presId="urn:diagrams.loki3.com/BracketList"/>
    <dgm:cxn modelId="{10BFDBE1-2BE1-49D7-9A0F-CE17D7B2986F}" type="presOf" srcId="{1068DFE7-C07F-4DE6-BF70-AE2D29CC34A9}" destId="{2E8832C4-ADA1-44D7-9937-3E4003475C97}" srcOrd="0" destOrd="0" presId="urn:diagrams.loki3.com/BracketList"/>
    <dgm:cxn modelId="{DC37C3B4-4C4B-4084-9A02-83590C0C294C}" type="presParOf" srcId="{AEB4AEEC-ED10-4D4D-A024-E332C84E3663}" destId="{CCE36CFC-7E98-43D8-AF1C-71CBD462059B}" srcOrd="0" destOrd="0" presId="urn:diagrams.loki3.com/BracketList"/>
    <dgm:cxn modelId="{5954726C-C3A5-4528-B4DF-AEC094A71A54}" type="presParOf" srcId="{CCE36CFC-7E98-43D8-AF1C-71CBD462059B}" destId="{F0027F47-2CE0-4E39-917B-5AB318F0A6BE}" srcOrd="0" destOrd="0" presId="urn:diagrams.loki3.com/BracketList"/>
    <dgm:cxn modelId="{2AAB18DA-C920-4FEF-BE6C-96E6DEB45419}" type="presParOf" srcId="{CCE36CFC-7E98-43D8-AF1C-71CBD462059B}" destId="{FD0D8290-FA59-4B34-BC79-F9E884ED15C0}" srcOrd="1" destOrd="0" presId="urn:diagrams.loki3.com/BracketList"/>
    <dgm:cxn modelId="{969EEF04-F9CF-42D3-A95D-3ABF32D72DCD}" type="presParOf" srcId="{CCE36CFC-7E98-43D8-AF1C-71CBD462059B}" destId="{A8D132FC-FA17-417D-8067-552B008069FD}" srcOrd="2" destOrd="0" presId="urn:diagrams.loki3.com/BracketList"/>
    <dgm:cxn modelId="{910B903D-C919-4AFC-AD0E-82C6D776CD55}" type="presParOf" srcId="{CCE36CFC-7E98-43D8-AF1C-71CBD462059B}" destId="{0D71B19B-EA8E-411D-AF8B-676CEAD092E9}" srcOrd="3" destOrd="0" presId="urn:diagrams.loki3.com/BracketList"/>
    <dgm:cxn modelId="{D77A8C1F-0A60-427A-90DF-3A30D43DECF8}" type="presParOf" srcId="{AEB4AEEC-ED10-4D4D-A024-E332C84E3663}" destId="{276AB2BB-5EEB-4CC2-BD53-6EA56A48C779}" srcOrd="1" destOrd="0" presId="urn:diagrams.loki3.com/BracketList"/>
    <dgm:cxn modelId="{5B1496F9-43B1-4643-ACAC-BE132973E82C}" type="presParOf" srcId="{AEB4AEEC-ED10-4D4D-A024-E332C84E3663}" destId="{3C40415E-0143-4A21-B2C7-E13EBB8368CB}" srcOrd="2" destOrd="0" presId="urn:diagrams.loki3.com/BracketList"/>
    <dgm:cxn modelId="{CB9FD561-8C99-4334-9AC3-105B467FC1C5}" type="presParOf" srcId="{3C40415E-0143-4A21-B2C7-E13EBB8368CB}" destId="{9C98786F-DD4C-43FB-AE0A-7905B55DDAD9}" srcOrd="0" destOrd="0" presId="urn:diagrams.loki3.com/BracketList"/>
    <dgm:cxn modelId="{7D1E6CDB-32AF-4E64-AA24-6102BAAE9B26}" type="presParOf" srcId="{3C40415E-0143-4A21-B2C7-E13EBB8368CB}" destId="{5E3480D2-1137-4F88-9204-29B1E8DD9BBC}" srcOrd="1" destOrd="0" presId="urn:diagrams.loki3.com/BracketList"/>
    <dgm:cxn modelId="{374924D2-01D3-4584-B009-26F4CACACF5F}" type="presParOf" srcId="{3C40415E-0143-4A21-B2C7-E13EBB8368CB}" destId="{711210CA-A428-4374-B14F-A6168AA723AB}" srcOrd="2" destOrd="0" presId="urn:diagrams.loki3.com/BracketList"/>
    <dgm:cxn modelId="{9B782277-98FA-4F24-8669-114B9AF38BF7}" type="presParOf" srcId="{3C40415E-0143-4A21-B2C7-E13EBB8368CB}" destId="{2E8832C4-ADA1-44D7-9937-3E4003475C97}"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F1DF77-E281-4904-B706-BD555008837F}">
      <dsp:nvSpPr>
        <dsp:cNvPr id="0" name=""/>
        <dsp:cNvSpPr/>
      </dsp:nvSpPr>
      <dsp:spPr>
        <a:xfrm>
          <a:off x="1279" y="0"/>
          <a:ext cx="1991320" cy="406400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lumMod val="50000"/>
                </a:schemeClr>
              </a:solidFill>
            </a:rPr>
            <a:t>Activities of Daily Living (ADL)</a:t>
          </a:r>
        </a:p>
      </dsp:txBody>
      <dsp:txXfrm>
        <a:off x="1279" y="1625600"/>
        <a:ext cx="1991320" cy="1625600"/>
      </dsp:txXfrm>
    </dsp:sp>
    <dsp:sp modelId="{2AD02BAD-403C-4738-91E4-B640E9BDAB3D}">
      <dsp:nvSpPr>
        <dsp:cNvPr id="0" name=""/>
        <dsp:cNvSpPr/>
      </dsp:nvSpPr>
      <dsp:spPr>
        <a:xfrm>
          <a:off x="320284" y="243840"/>
          <a:ext cx="1353312" cy="135331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357A34-FB66-4EB1-93CC-F7BE3B8AEDBD}">
      <dsp:nvSpPr>
        <dsp:cNvPr id="0" name=""/>
        <dsp:cNvSpPr/>
      </dsp:nvSpPr>
      <dsp:spPr>
        <a:xfrm>
          <a:off x="1981209" y="0"/>
          <a:ext cx="1991320" cy="4064000"/>
        </a:xfrm>
        <a:prstGeom prst="roundRect">
          <a:avLst>
            <a:gd name="adj" fmla="val 10000"/>
          </a:avLst>
        </a:prstGeom>
        <a:solidFill>
          <a:schemeClr val="accent2">
            <a:hueOff val="-1713033"/>
            <a:satOff val="-37773"/>
            <a:lumOff val="2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lumMod val="50000"/>
                </a:schemeClr>
              </a:solidFill>
            </a:rPr>
            <a:t>Instrumental Activities of Daily Living (IADL) </a:t>
          </a:r>
        </a:p>
      </dsp:txBody>
      <dsp:txXfrm>
        <a:off x="1981209" y="1625600"/>
        <a:ext cx="1991320" cy="1625600"/>
      </dsp:txXfrm>
    </dsp:sp>
    <dsp:sp modelId="{B1BE483D-15B2-402A-9A31-9649BE6FBBD7}">
      <dsp:nvSpPr>
        <dsp:cNvPr id="0" name=""/>
        <dsp:cNvSpPr/>
      </dsp:nvSpPr>
      <dsp:spPr>
        <a:xfrm>
          <a:off x="2362195" y="300124"/>
          <a:ext cx="1353312" cy="135331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991EC4-7634-495A-97D7-2295C137CC1B}">
      <dsp:nvSpPr>
        <dsp:cNvPr id="0" name=""/>
        <dsp:cNvSpPr/>
      </dsp:nvSpPr>
      <dsp:spPr>
        <a:xfrm>
          <a:off x="4103399" y="0"/>
          <a:ext cx="1991320" cy="4064000"/>
        </a:xfrm>
        <a:prstGeom prst="roundRect">
          <a:avLst>
            <a:gd name="adj" fmla="val 10000"/>
          </a:avLst>
        </a:prstGeom>
        <a:solidFill>
          <a:schemeClr val="accent2">
            <a:hueOff val="-3426067"/>
            <a:satOff val="-75545"/>
            <a:lumOff val="423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lumMod val="50000"/>
                </a:schemeClr>
              </a:solidFill>
            </a:rPr>
            <a:t>Aging In Place</a:t>
          </a:r>
        </a:p>
      </dsp:txBody>
      <dsp:txXfrm>
        <a:off x="4103399" y="1625600"/>
        <a:ext cx="1991320" cy="1625600"/>
      </dsp:txXfrm>
    </dsp:sp>
    <dsp:sp modelId="{02BBCF56-1E99-49DA-A733-A800D4694821}">
      <dsp:nvSpPr>
        <dsp:cNvPr id="0" name=""/>
        <dsp:cNvSpPr/>
      </dsp:nvSpPr>
      <dsp:spPr>
        <a:xfrm>
          <a:off x="4422403" y="243840"/>
          <a:ext cx="1353312" cy="135331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A7204D-A659-4DFF-A324-E43A41315633}">
      <dsp:nvSpPr>
        <dsp:cNvPr id="0" name=""/>
        <dsp:cNvSpPr/>
      </dsp:nvSpPr>
      <dsp:spPr>
        <a:xfrm>
          <a:off x="243839" y="3251200"/>
          <a:ext cx="5608320" cy="609600"/>
        </a:xfrm>
        <a:prstGeom prst="leftRight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6E8BFA-445F-4E5E-A19B-12A60EAD7B07}">
      <dsp:nvSpPr>
        <dsp:cNvPr id="0" name=""/>
        <dsp:cNvSpPr/>
      </dsp:nvSpPr>
      <dsp:spPr>
        <a:xfrm>
          <a:off x="0" y="275224"/>
          <a:ext cx="6096000" cy="4536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941B9D-06D3-436E-B390-4FCF6916CD6A}">
      <dsp:nvSpPr>
        <dsp:cNvPr id="0" name=""/>
        <dsp:cNvSpPr/>
      </dsp:nvSpPr>
      <dsp:spPr>
        <a:xfrm>
          <a:off x="304800" y="39399"/>
          <a:ext cx="4267200" cy="5313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lumMod val="50000"/>
                </a:schemeClr>
              </a:solidFill>
            </a:rPr>
            <a:t>Elder/Aging Services</a:t>
          </a:r>
        </a:p>
      </dsp:txBody>
      <dsp:txXfrm>
        <a:off x="330739" y="65338"/>
        <a:ext cx="4215322" cy="479482"/>
      </dsp:txXfrm>
    </dsp:sp>
    <dsp:sp modelId="{4C94C494-6DC5-45AF-8ECD-4D358A13197A}">
      <dsp:nvSpPr>
        <dsp:cNvPr id="0" name=""/>
        <dsp:cNvSpPr/>
      </dsp:nvSpPr>
      <dsp:spPr>
        <a:xfrm>
          <a:off x="0" y="1121559"/>
          <a:ext cx="6096000" cy="453600"/>
        </a:xfrm>
        <a:prstGeom prst="rect">
          <a:avLst/>
        </a:prstGeom>
        <a:solidFill>
          <a:schemeClr val="lt1">
            <a:alpha val="90000"/>
            <a:hueOff val="0"/>
            <a:satOff val="0"/>
            <a:lumOff val="0"/>
            <a:alphaOff val="0"/>
          </a:schemeClr>
        </a:solidFill>
        <a:ln w="25400" cap="flat" cmpd="sng" algn="ctr">
          <a:solidFill>
            <a:schemeClr val="accent2">
              <a:hueOff val="-856517"/>
              <a:satOff val="-18886"/>
              <a:lumOff val="10589"/>
              <a:alphaOff val="0"/>
            </a:schemeClr>
          </a:solidFill>
          <a:prstDash val="solid"/>
        </a:ln>
        <a:effectLst/>
      </dsp:spPr>
      <dsp:style>
        <a:lnRef idx="2">
          <a:scrgbClr r="0" g="0" b="0"/>
        </a:lnRef>
        <a:fillRef idx="1">
          <a:scrgbClr r="0" g="0" b="0"/>
        </a:fillRef>
        <a:effectRef idx="0">
          <a:scrgbClr r="0" g="0" b="0"/>
        </a:effectRef>
        <a:fontRef idx="minor"/>
      </dsp:style>
    </dsp:sp>
    <dsp:sp modelId="{C193DCC5-4B38-4BF2-850B-160492918905}">
      <dsp:nvSpPr>
        <dsp:cNvPr id="0" name=""/>
        <dsp:cNvSpPr/>
      </dsp:nvSpPr>
      <dsp:spPr>
        <a:xfrm>
          <a:off x="304800" y="855879"/>
          <a:ext cx="4267200" cy="531360"/>
        </a:xfrm>
        <a:prstGeom prst="roundRect">
          <a:avLst/>
        </a:prstGeom>
        <a:solidFill>
          <a:schemeClr val="accent2">
            <a:hueOff val="-856517"/>
            <a:satOff val="-18886"/>
            <a:lumOff val="105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lumMod val="50000"/>
                </a:schemeClr>
              </a:solidFill>
            </a:rPr>
            <a:t>Social/Human Services</a:t>
          </a:r>
        </a:p>
      </dsp:txBody>
      <dsp:txXfrm>
        <a:off x="330739" y="881818"/>
        <a:ext cx="4215322" cy="479482"/>
      </dsp:txXfrm>
    </dsp:sp>
    <dsp:sp modelId="{DE669A10-8A3C-4145-9DA9-1240CA9746CE}">
      <dsp:nvSpPr>
        <dsp:cNvPr id="0" name=""/>
        <dsp:cNvSpPr/>
      </dsp:nvSpPr>
      <dsp:spPr>
        <a:xfrm>
          <a:off x="0" y="1938039"/>
          <a:ext cx="6096000" cy="453600"/>
        </a:xfrm>
        <a:prstGeom prst="rect">
          <a:avLst/>
        </a:prstGeom>
        <a:solidFill>
          <a:schemeClr val="lt1">
            <a:alpha val="90000"/>
            <a:hueOff val="0"/>
            <a:satOff val="0"/>
            <a:lumOff val="0"/>
            <a:alphaOff val="0"/>
          </a:schemeClr>
        </a:solidFill>
        <a:ln w="25400" cap="flat" cmpd="sng" algn="ctr">
          <a:solidFill>
            <a:schemeClr val="accent2">
              <a:hueOff val="-1713033"/>
              <a:satOff val="-37773"/>
              <a:lumOff val="21177"/>
              <a:alphaOff val="0"/>
            </a:schemeClr>
          </a:solidFill>
          <a:prstDash val="solid"/>
        </a:ln>
        <a:effectLst/>
      </dsp:spPr>
      <dsp:style>
        <a:lnRef idx="2">
          <a:scrgbClr r="0" g="0" b="0"/>
        </a:lnRef>
        <a:fillRef idx="1">
          <a:scrgbClr r="0" g="0" b="0"/>
        </a:fillRef>
        <a:effectRef idx="0">
          <a:scrgbClr r="0" g="0" b="0"/>
        </a:effectRef>
        <a:fontRef idx="minor"/>
      </dsp:style>
    </dsp:sp>
    <dsp:sp modelId="{4C296257-6AA6-44E5-83FE-E9AC2A8FE286}">
      <dsp:nvSpPr>
        <dsp:cNvPr id="0" name=""/>
        <dsp:cNvSpPr/>
      </dsp:nvSpPr>
      <dsp:spPr>
        <a:xfrm>
          <a:off x="304800" y="1672359"/>
          <a:ext cx="4267200" cy="531360"/>
        </a:xfrm>
        <a:prstGeom prst="roundRect">
          <a:avLst/>
        </a:prstGeom>
        <a:solidFill>
          <a:schemeClr val="accent2">
            <a:hueOff val="-1713033"/>
            <a:satOff val="-37773"/>
            <a:lumOff val="2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lumMod val="50000"/>
                </a:schemeClr>
              </a:solidFill>
            </a:rPr>
            <a:t>Housing &amp; Transportation</a:t>
          </a:r>
        </a:p>
      </dsp:txBody>
      <dsp:txXfrm>
        <a:off x="330739" y="1698298"/>
        <a:ext cx="4215322" cy="479482"/>
      </dsp:txXfrm>
    </dsp:sp>
    <dsp:sp modelId="{293CA402-8883-474E-A392-C1528701023F}">
      <dsp:nvSpPr>
        <dsp:cNvPr id="0" name=""/>
        <dsp:cNvSpPr/>
      </dsp:nvSpPr>
      <dsp:spPr>
        <a:xfrm>
          <a:off x="0" y="2754520"/>
          <a:ext cx="6096000" cy="453600"/>
        </a:xfrm>
        <a:prstGeom prst="rect">
          <a:avLst/>
        </a:prstGeom>
        <a:solidFill>
          <a:schemeClr val="lt1">
            <a:alpha val="90000"/>
            <a:hueOff val="0"/>
            <a:satOff val="0"/>
            <a:lumOff val="0"/>
            <a:alphaOff val="0"/>
          </a:schemeClr>
        </a:solidFill>
        <a:ln w="25400" cap="flat" cmpd="sng" algn="ctr">
          <a:solidFill>
            <a:schemeClr val="accent2">
              <a:hueOff val="-2569550"/>
              <a:satOff val="-56659"/>
              <a:lumOff val="31766"/>
              <a:alphaOff val="0"/>
            </a:schemeClr>
          </a:solidFill>
          <a:prstDash val="solid"/>
        </a:ln>
        <a:effectLst/>
      </dsp:spPr>
      <dsp:style>
        <a:lnRef idx="2">
          <a:scrgbClr r="0" g="0" b="0"/>
        </a:lnRef>
        <a:fillRef idx="1">
          <a:scrgbClr r="0" g="0" b="0"/>
        </a:fillRef>
        <a:effectRef idx="0">
          <a:scrgbClr r="0" g="0" b="0"/>
        </a:effectRef>
        <a:fontRef idx="minor"/>
      </dsp:style>
    </dsp:sp>
    <dsp:sp modelId="{0EAF4CE0-AB0D-419E-BE0D-8ADCEE3CDD80}">
      <dsp:nvSpPr>
        <dsp:cNvPr id="0" name=""/>
        <dsp:cNvSpPr/>
      </dsp:nvSpPr>
      <dsp:spPr>
        <a:xfrm>
          <a:off x="304800" y="2488840"/>
          <a:ext cx="4267200" cy="531360"/>
        </a:xfrm>
        <a:prstGeom prst="roundRect">
          <a:avLst/>
        </a:prstGeom>
        <a:solidFill>
          <a:schemeClr val="accent2">
            <a:hueOff val="-2569550"/>
            <a:satOff val="-56659"/>
            <a:lumOff val="317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lumMod val="50000"/>
                </a:schemeClr>
              </a:solidFill>
            </a:rPr>
            <a:t>Veterans Supports</a:t>
          </a:r>
        </a:p>
      </dsp:txBody>
      <dsp:txXfrm>
        <a:off x="330739" y="2514779"/>
        <a:ext cx="4215322" cy="479482"/>
      </dsp:txXfrm>
    </dsp:sp>
    <dsp:sp modelId="{805DDE0C-93FE-40FF-981A-30B7D642E81F}">
      <dsp:nvSpPr>
        <dsp:cNvPr id="0" name=""/>
        <dsp:cNvSpPr/>
      </dsp:nvSpPr>
      <dsp:spPr>
        <a:xfrm>
          <a:off x="0" y="3571000"/>
          <a:ext cx="6096000" cy="453600"/>
        </a:xfrm>
        <a:prstGeom prst="rect">
          <a:avLst/>
        </a:prstGeom>
        <a:solidFill>
          <a:schemeClr val="lt1">
            <a:alpha val="90000"/>
            <a:hueOff val="0"/>
            <a:satOff val="0"/>
            <a:lumOff val="0"/>
            <a:alphaOff val="0"/>
          </a:schemeClr>
        </a:solidFill>
        <a:ln w="25400" cap="flat" cmpd="sng" algn="ctr">
          <a:solidFill>
            <a:schemeClr val="accent2">
              <a:hueOff val="-3426067"/>
              <a:satOff val="-75545"/>
              <a:lumOff val="42355"/>
              <a:alphaOff val="0"/>
            </a:schemeClr>
          </a:solidFill>
          <a:prstDash val="solid"/>
        </a:ln>
        <a:effectLst/>
      </dsp:spPr>
      <dsp:style>
        <a:lnRef idx="2">
          <a:scrgbClr r="0" g="0" b="0"/>
        </a:lnRef>
        <a:fillRef idx="1">
          <a:scrgbClr r="0" g="0" b="0"/>
        </a:fillRef>
        <a:effectRef idx="0">
          <a:scrgbClr r="0" g="0" b="0"/>
        </a:effectRef>
        <a:fontRef idx="minor"/>
      </dsp:style>
    </dsp:sp>
    <dsp:sp modelId="{A4E17BEA-BAD9-4CF7-A305-FB078CA97035}">
      <dsp:nvSpPr>
        <dsp:cNvPr id="0" name=""/>
        <dsp:cNvSpPr/>
      </dsp:nvSpPr>
      <dsp:spPr>
        <a:xfrm>
          <a:off x="304800" y="3305320"/>
          <a:ext cx="4267200" cy="531360"/>
        </a:xfrm>
        <a:prstGeom prst="roundRect">
          <a:avLst/>
        </a:prstGeom>
        <a:solidFill>
          <a:schemeClr val="accent2">
            <a:hueOff val="-3426067"/>
            <a:satOff val="-75545"/>
            <a:lumOff val="423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1">
                  <a:lumMod val="50000"/>
                </a:schemeClr>
              </a:solidFill>
            </a:rPr>
            <a:t>Health Center and Community Health</a:t>
          </a:r>
        </a:p>
      </dsp:txBody>
      <dsp:txXfrm>
        <a:off x="330739" y="3331259"/>
        <a:ext cx="4215322"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27F47-2CE0-4E39-917B-5AB318F0A6BE}">
      <dsp:nvSpPr>
        <dsp:cNvPr id="0" name=""/>
        <dsp:cNvSpPr/>
      </dsp:nvSpPr>
      <dsp:spPr>
        <a:xfrm>
          <a:off x="3348" y="771599"/>
          <a:ext cx="1712825" cy="820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66040" rIns="184912" bIns="66040" numCol="1" spcCol="1270" anchor="ctr" anchorCtr="0">
          <a:noAutofit/>
        </a:bodyPr>
        <a:lstStyle/>
        <a:p>
          <a:pPr marL="0" lvl="0" indent="0" algn="r" defTabSz="1155700">
            <a:lnSpc>
              <a:spcPct val="90000"/>
            </a:lnSpc>
            <a:spcBef>
              <a:spcPct val="0"/>
            </a:spcBef>
            <a:spcAft>
              <a:spcPct val="35000"/>
            </a:spcAft>
            <a:buNone/>
          </a:pPr>
          <a:r>
            <a:rPr lang="en-US" sz="2600" kern="1200" dirty="0"/>
            <a:t>Aging In Place</a:t>
          </a:r>
        </a:p>
      </dsp:txBody>
      <dsp:txXfrm>
        <a:off x="3348" y="771599"/>
        <a:ext cx="1712825" cy="820462"/>
      </dsp:txXfrm>
    </dsp:sp>
    <dsp:sp modelId="{FD0D8290-FA59-4B34-BC79-F9E884ED15C0}">
      <dsp:nvSpPr>
        <dsp:cNvPr id="0" name=""/>
        <dsp:cNvSpPr/>
      </dsp:nvSpPr>
      <dsp:spPr>
        <a:xfrm>
          <a:off x="1716174" y="207531"/>
          <a:ext cx="342565" cy="1948598"/>
        </a:xfrm>
        <a:prstGeom prst="leftBrace">
          <a:avLst>
            <a:gd name="adj1" fmla="val 35000"/>
            <a:gd name="adj2" fmla="val 50000"/>
          </a:avLst>
        </a:prstGeom>
        <a:noFill/>
        <a:ln w="25400" cap="flat" cmpd="sng" algn="ctr">
          <a:solidFill>
            <a:schemeClr val="accent6">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D71B19B-EA8E-411D-AF8B-676CEAD092E9}">
      <dsp:nvSpPr>
        <dsp:cNvPr id="0" name=""/>
        <dsp:cNvSpPr/>
      </dsp:nvSpPr>
      <dsp:spPr>
        <a:xfrm>
          <a:off x="2195765" y="207531"/>
          <a:ext cx="4658885" cy="1948598"/>
        </a:xfrm>
        <a:prstGeom prst="rect">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HCBS are those services aimed at keeping your Elders in their home or other community setting for as long as possible.</a:t>
          </a:r>
        </a:p>
      </dsp:txBody>
      <dsp:txXfrm>
        <a:off x="2195765" y="207531"/>
        <a:ext cx="4658885" cy="1948598"/>
      </dsp:txXfrm>
    </dsp:sp>
    <dsp:sp modelId="{9C98786F-DD4C-43FB-AE0A-7905B55DDAD9}">
      <dsp:nvSpPr>
        <dsp:cNvPr id="0" name=""/>
        <dsp:cNvSpPr/>
      </dsp:nvSpPr>
      <dsp:spPr>
        <a:xfrm>
          <a:off x="3348" y="2296986"/>
          <a:ext cx="1712825" cy="1512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66040" rIns="184912" bIns="66040" numCol="1" spcCol="1270" anchor="ctr" anchorCtr="0">
          <a:noAutofit/>
        </a:bodyPr>
        <a:lstStyle/>
        <a:p>
          <a:pPr marL="0" lvl="0" indent="0" algn="r" defTabSz="1155700">
            <a:lnSpc>
              <a:spcPct val="90000"/>
            </a:lnSpc>
            <a:spcBef>
              <a:spcPct val="0"/>
            </a:spcBef>
            <a:spcAft>
              <a:spcPct val="35000"/>
            </a:spcAft>
            <a:buNone/>
          </a:pPr>
          <a:r>
            <a:rPr lang="en-US" sz="2600" kern="1200" dirty="0"/>
            <a:t>When Needs Are Greater</a:t>
          </a:r>
        </a:p>
      </dsp:txBody>
      <dsp:txXfrm>
        <a:off x="3348" y="2296986"/>
        <a:ext cx="1712825" cy="1512225"/>
      </dsp:txXfrm>
    </dsp:sp>
    <dsp:sp modelId="{5E3480D2-1137-4F88-9204-29B1E8DD9BBC}">
      <dsp:nvSpPr>
        <dsp:cNvPr id="0" name=""/>
        <dsp:cNvSpPr/>
      </dsp:nvSpPr>
      <dsp:spPr>
        <a:xfrm>
          <a:off x="1716174" y="2249729"/>
          <a:ext cx="342565" cy="1606739"/>
        </a:xfrm>
        <a:prstGeom prst="leftBrace">
          <a:avLst>
            <a:gd name="adj1" fmla="val 35000"/>
            <a:gd name="adj2" fmla="val 50000"/>
          </a:avLst>
        </a:prstGeom>
        <a:noFill/>
        <a:ln w="25400" cap="flat" cmpd="sng" algn="ctr">
          <a:solidFill>
            <a:schemeClr val="accent6">
              <a:shade val="8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E8832C4-ADA1-44D7-9937-3E4003475C97}">
      <dsp:nvSpPr>
        <dsp:cNvPr id="0" name=""/>
        <dsp:cNvSpPr/>
      </dsp:nvSpPr>
      <dsp:spPr>
        <a:xfrm>
          <a:off x="2195765" y="2249729"/>
          <a:ext cx="4658885" cy="1606739"/>
        </a:xfrm>
        <a:prstGeom prst="rect">
          <a:avLst/>
        </a:prstGeom>
        <a:gradFill rotWithShape="0">
          <a:gsLst>
            <a:gs pos="0">
              <a:schemeClr val="accent6">
                <a:alpha val="90000"/>
                <a:hueOff val="0"/>
                <a:satOff val="0"/>
                <a:lumOff val="0"/>
                <a:alphaOff val="-40000"/>
                <a:shade val="51000"/>
                <a:satMod val="130000"/>
              </a:schemeClr>
            </a:gs>
            <a:gs pos="80000">
              <a:schemeClr val="accent6">
                <a:alpha val="90000"/>
                <a:hueOff val="0"/>
                <a:satOff val="0"/>
                <a:lumOff val="0"/>
                <a:alphaOff val="-40000"/>
                <a:shade val="93000"/>
                <a:satMod val="130000"/>
              </a:schemeClr>
            </a:gs>
            <a:gs pos="100000">
              <a:schemeClr val="accent6">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Nursing Homes and Community Based Residential Facilities are also a part of long term care</a:t>
          </a:r>
        </a:p>
      </dsp:txBody>
      <dsp:txXfrm>
        <a:off x="2195765" y="2249729"/>
        <a:ext cx="4658885" cy="1606739"/>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1C9D4B-16AB-4F2A-AB2F-7C4366D4B6E4}" type="datetimeFigureOut">
              <a:rPr lang="en-US" smtClean="0"/>
              <a:pPr/>
              <a:t>3/5/2020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9DDB00-3FA7-45C8-8E3C-6DCBB0D3D5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9DDB00-3FA7-45C8-8E3C-6DCBB0D3D5A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4267200"/>
            <a:ext cx="4114800" cy="1143000"/>
          </a:xfrm>
        </p:spPr>
        <p:txBody>
          <a:bodyPr/>
          <a:lstStyle>
            <a:lvl1pPr>
              <a:lnSpc>
                <a:spcPct val="80000"/>
              </a:lnSpc>
              <a:defRPr sz="3400"/>
            </a:lvl1pPr>
          </a:lstStyle>
          <a:p>
            <a:r>
              <a:rPr lang="en-US"/>
              <a:t>Click to edit Master title style</a:t>
            </a:r>
          </a:p>
        </p:txBody>
      </p:sp>
      <p:sp>
        <p:nvSpPr>
          <p:cNvPr id="3075" name="Rectangle 3"/>
          <p:cNvSpPr>
            <a:spLocks noGrp="1" noChangeArrowheads="1"/>
          </p:cNvSpPr>
          <p:nvPr>
            <p:ph type="subTitle" idx="1"/>
          </p:nvPr>
        </p:nvSpPr>
        <p:spPr>
          <a:xfrm>
            <a:off x="228600" y="5562600"/>
            <a:ext cx="8686800" cy="519113"/>
          </a:xfrm>
        </p:spPr>
        <p:txBody>
          <a:bodyPr/>
          <a:lstStyle>
            <a:lvl1pPr marL="0" indent="0">
              <a:buFontTx/>
              <a:buNone/>
              <a:defRPr sz="2800"/>
            </a:lvl1pPr>
          </a:lstStyle>
          <a:p>
            <a:r>
              <a:rPr lang="en-US"/>
              <a:t>Click to edit Master subtitle style</a:t>
            </a:r>
          </a:p>
        </p:txBody>
      </p:sp>
      <p:sp>
        <p:nvSpPr>
          <p:cNvPr id="3076" name="Rectangle 4"/>
          <p:cNvSpPr>
            <a:spLocks noGrp="1" noChangeArrowheads="1"/>
          </p:cNvSpPr>
          <p:nvPr>
            <p:ph type="dt" sz="half" idx="2"/>
          </p:nvPr>
        </p:nvSpPr>
        <p:spPr>
          <a:xfrm>
            <a:off x="228600" y="6172200"/>
            <a:ext cx="1905000" cy="457200"/>
          </a:xfrm>
        </p:spPr>
        <p:txBody>
          <a:bodyPr/>
          <a:lstStyle>
            <a:lvl1pPr>
              <a:defRPr/>
            </a:lvl1pPr>
          </a:lstStyle>
          <a:p>
            <a:fld id="{5862A327-1CC6-4786-A119-9B975E3DD06B}" type="datetimeFigureOut">
              <a:rPr lang="en-US" smtClean="0"/>
              <a:pPr/>
              <a:t>3/5/2020</a:t>
            </a:fld>
            <a:endParaRPr lang="en-US"/>
          </a:p>
        </p:txBody>
      </p:sp>
      <p:sp>
        <p:nvSpPr>
          <p:cNvPr id="3077" name="Rectangle 5"/>
          <p:cNvSpPr>
            <a:spLocks noGrp="1" noChangeArrowheads="1"/>
          </p:cNvSpPr>
          <p:nvPr>
            <p:ph type="ftr" sz="quarter" idx="3"/>
          </p:nvPr>
        </p:nvSpPr>
        <p:spPr>
          <a:xfrm>
            <a:off x="2362200" y="6172200"/>
            <a:ext cx="4343400" cy="4572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7010400" y="6172200"/>
            <a:ext cx="1905000" cy="457200"/>
          </a:xfrm>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600200"/>
            <a:ext cx="2190750" cy="464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1600200"/>
            <a:ext cx="6419850" cy="464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 y="2590800"/>
            <a:ext cx="4305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2590800"/>
            <a:ext cx="4305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862A327-1CC6-4786-A119-9B975E3DD06B}" type="datetimeFigureOut">
              <a:rPr lang="en-US" smtClean="0"/>
              <a:pPr/>
              <a:t>3/5/2020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F71920E-6D5B-49BE-8EC7-4592D997F0F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600200"/>
            <a:ext cx="87630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52400" y="2590800"/>
            <a:ext cx="87630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819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fld id="{5862A327-1CC6-4786-A119-9B975E3DD06B}" type="datetimeFigureOut">
              <a:rPr lang="en-US" smtClean="0"/>
              <a:pPr/>
              <a:t>3/5/2020</a:t>
            </a:fld>
            <a:endParaRPr lang="en-US"/>
          </a:p>
        </p:txBody>
      </p:sp>
      <p:sp>
        <p:nvSpPr>
          <p:cNvPr id="1029" name="Rectangle 5"/>
          <p:cNvSpPr>
            <a:spLocks noGrp="1" noChangeArrowheads="1"/>
          </p:cNvSpPr>
          <p:nvPr>
            <p:ph type="ftr" sz="quarter" idx="3"/>
          </p:nvPr>
        </p:nvSpPr>
        <p:spPr bwMode="auto">
          <a:xfrm>
            <a:off x="44196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030" name="Rectangle 6"/>
          <p:cNvSpPr>
            <a:spLocks noGrp="1" noChangeArrowheads="1"/>
          </p:cNvSpPr>
          <p:nvPr>
            <p:ph type="sldNum" sz="quarter" idx="4"/>
          </p:nvPr>
        </p:nvSpPr>
        <p:spPr bwMode="auto">
          <a:xfrm>
            <a:off x="7620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BF71920E-6D5B-49BE-8EC7-4592D997F0F2}" type="slidenum">
              <a:rPr lang="en-US" smtClean="0"/>
              <a:pPr/>
              <a:t>‹#›</a:t>
            </a:fld>
            <a:endParaRPr lang="en-US"/>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Black" pitchFamily="34" charset="0"/>
        </a:defRPr>
      </a:lvl2pPr>
      <a:lvl3pPr algn="l" rtl="0" eaLnBrk="1" fontAlgn="base" hangingPunct="1">
        <a:spcBef>
          <a:spcPct val="0"/>
        </a:spcBef>
        <a:spcAft>
          <a:spcPct val="0"/>
        </a:spcAft>
        <a:defRPr sz="3600">
          <a:solidFill>
            <a:schemeClr val="tx2"/>
          </a:solidFill>
          <a:latin typeface="Arial Black" pitchFamily="34" charset="0"/>
        </a:defRPr>
      </a:lvl3pPr>
      <a:lvl4pPr algn="l" rtl="0" eaLnBrk="1" fontAlgn="base" hangingPunct="1">
        <a:spcBef>
          <a:spcPct val="0"/>
        </a:spcBef>
        <a:spcAft>
          <a:spcPct val="0"/>
        </a:spcAft>
        <a:defRPr sz="3600">
          <a:solidFill>
            <a:schemeClr val="tx2"/>
          </a:solidFill>
          <a:latin typeface="Arial Black" pitchFamily="34" charset="0"/>
        </a:defRPr>
      </a:lvl4pPr>
      <a:lvl5pPr algn="l" rtl="0" eaLnBrk="1" fontAlgn="base" hangingPunct="1">
        <a:spcBef>
          <a:spcPct val="0"/>
        </a:spcBef>
        <a:spcAft>
          <a:spcPct val="0"/>
        </a:spcAft>
        <a:defRPr sz="3600">
          <a:solidFill>
            <a:schemeClr val="tx2"/>
          </a:solidFill>
          <a:latin typeface="Arial Black" pitchFamily="34" charset="0"/>
        </a:defRPr>
      </a:lvl5pPr>
      <a:lvl6pPr marL="457200" algn="l" rtl="0" eaLnBrk="1" fontAlgn="base" hangingPunct="1">
        <a:spcBef>
          <a:spcPct val="0"/>
        </a:spcBef>
        <a:spcAft>
          <a:spcPct val="0"/>
        </a:spcAft>
        <a:defRPr sz="3600">
          <a:solidFill>
            <a:schemeClr val="tx2"/>
          </a:solidFill>
          <a:latin typeface="Arial Black" pitchFamily="34" charset="0"/>
        </a:defRPr>
      </a:lvl6pPr>
      <a:lvl7pPr marL="914400" algn="l" rtl="0" eaLnBrk="1" fontAlgn="base" hangingPunct="1">
        <a:spcBef>
          <a:spcPct val="0"/>
        </a:spcBef>
        <a:spcAft>
          <a:spcPct val="0"/>
        </a:spcAft>
        <a:defRPr sz="3600">
          <a:solidFill>
            <a:schemeClr val="tx2"/>
          </a:solidFill>
          <a:latin typeface="Arial Black" pitchFamily="34" charset="0"/>
        </a:defRPr>
      </a:lvl7pPr>
      <a:lvl8pPr marL="1371600" algn="l" rtl="0" eaLnBrk="1" fontAlgn="base" hangingPunct="1">
        <a:spcBef>
          <a:spcPct val="0"/>
        </a:spcBef>
        <a:spcAft>
          <a:spcPct val="0"/>
        </a:spcAft>
        <a:defRPr sz="3600">
          <a:solidFill>
            <a:schemeClr val="tx2"/>
          </a:solidFill>
          <a:latin typeface="Arial Black" pitchFamily="34" charset="0"/>
        </a:defRPr>
      </a:lvl8pPr>
      <a:lvl9pPr marL="1828800" algn="l" rtl="0" eaLnBrk="1" fontAlgn="base" hangingPunct="1">
        <a:spcBef>
          <a:spcPct val="0"/>
        </a:spcBef>
        <a:spcAft>
          <a:spcPct val="0"/>
        </a:spcAft>
        <a:defRPr sz="36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Elaina.Seep@Aniwahya.com" TargetMode="External"/><Relationship Id="rId2" Type="http://schemas.openxmlformats.org/officeDocument/2006/relationships/hyperlink" Target="http://www.aniwahya.com/" TargetMode="Externa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hyperlink" Target="mailto:Benjamin.Gonzales@Aniwahya.com"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genworth.com/aging-and-you/finances/cost-of-care.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Long Term Care and Supportive Services</a:t>
            </a:r>
          </a:p>
        </p:txBody>
      </p:sp>
      <p:sp>
        <p:nvSpPr>
          <p:cNvPr id="3" name="Subtitle 2"/>
          <p:cNvSpPr>
            <a:spLocks noGrp="1"/>
          </p:cNvSpPr>
          <p:nvPr>
            <p:ph type="subTitle" idx="1"/>
          </p:nvPr>
        </p:nvSpPr>
        <p:spPr/>
        <p:txBody>
          <a:bodyPr/>
          <a:lstStyle/>
          <a:p>
            <a:r>
              <a:rPr lang="en-US" dirty="0"/>
              <a:t>Managing Elders Needs in Indian Country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08F17030-FF33-4035-B972-C34996749C62}"/>
              </a:ext>
            </a:extLst>
          </p:cNvPr>
          <p:cNvSpPr>
            <a:spLocks noGrp="1"/>
          </p:cNvSpPr>
          <p:nvPr>
            <p:ph type="title" idx="4294967295"/>
          </p:nvPr>
        </p:nvSpPr>
        <p:spPr>
          <a:xfrm>
            <a:off x="152400" y="-990600"/>
            <a:ext cx="8763000" cy="990600"/>
          </a:xfrm>
        </p:spPr>
        <p:txBody>
          <a:bodyPr vert="horz" wrap="square" lIns="91440" tIns="45720" rIns="91440" bIns="45720" numCol="1" anchor="b" anchorCtr="0" compatLnSpc="1">
            <a:prstTxWarp prst="textNoShape">
              <a:avLst/>
            </a:prstTxWarp>
          </a:bodyPr>
          <a:lstStyle/>
          <a:p>
            <a:r>
              <a:rPr lang="en-US" dirty="0">
                <a:solidFill>
                  <a:schemeClr val="tx2">
                    <a:lumMod val="20000"/>
                    <a:lumOff val="80000"/>
                  </a:schemeClr>
                </a:solidFill>
              </a:rPr>
              <a:t>{Hidden}</a:t>
            </a:r>
          </a:p>
        </p:txBody>
      </p:sp>
      <p:grpSp>
        <p:nvGrpSpPr>
          <p:cNvPr id="2" name="Group 1" descr="Cost of care Genworth national median logo.">
            <a:extLst>
              <a:ext uri="{FF2B5EF4-FFF2-40B4-BE49-F238E27FC236}">
                <a16:creationId xmlns:a16="http://schemas.microsoft.com/office/drawing/2014/main" id="{8C31ADBE-BDE2-46F7-8FE1-39185496B197}"/>
              </a:ext>
            </a:extLst>
          </p:cNvPr>
          <p:cNvGrpSpPr/>
          <p:nvPr/>
        </p:nvGrpSpPr>
        <p:grpSpPr>
          <a:xfrm>
            <a:off x="511436" y="439076"/>
            <a:ext cx="2425561" cy="1727340"/>
            <a:chOff x="-479191" y="-1313805"/>
            <a:chExt cx="2425700" cy="1727710"/>
          </a:xfrm>
        </p:grpSpPr>
        <p:pic>
          <p:nvPicPr>
            <p:cNvPr id="3" name="Picture 2">
              <a:extLst>
                <a:ext uri="{FF2B5EF4-FFF2-40B4-BE49-F238E27FC236}">
                  <a16:creationId xmlns:a16="http://schemas.microsoft.com/office/drawing/2014/main" id="{3C45AC62-DE45-4443-A9E7-E3D104F128C7}"/>
                </a:ext>
              </a:extLst>
            </p:cNvPr>
            <p:cNvPicPr/>
            <p:nvPr/>
          </p:nvPicPr>
          <p:blipFill>
            <a:blip r:embed="rId2"/>
            <a:stretch>
              <a:fillRect/>
            </a:stretch>
          </p:blipFill>
          <p:spPr>
            <a:xfrm>
              <a:off x="-479191" y="-1313805"/>
              <a:ext cx="2425700" cy="580009"/>
            </a:xfrm>
            <a:prstGeom prst="rect">
              <a:avLst/>
            </a:prstGeom>
          </p:spPr>
        </p:pic>
        <p:pic>
          <p:nvPicPr>
            <p:cNvPr id="4" name="Picture 3">
              <a:extLst>
                <a:ext uri="{FF2B5EF4-FFF2-40B4-BE49-F238E27FC236}">
                  <a16:creationId xmlns:a16="http://schemas.microsoft.com/office/drawing/2014/main" id="{DF6EC45C-2AB1-43A9-A691-D2EA78C17C3D}"/>
                </a:ext>
              </a:extLst>
            </p:cNvPr>
            <p:cNvPicPr/>
            <p:nvPr/>
          </p:nvPicPr>
          <p:blipFill>
            <a:blip r:embed="rId3"/>
            <a:stretch>
              <a:fillRect/>
            </a:stretch>
          </p:blipFill>
          <p:spPr>
            <a:xfrm>
              <a:off x="-479191" y="-179947"/>
              <a:ext cx="2273300" cy="593852"/>
            </a:xfrm>
            <a:prstGeom prst="rect">
              <a:avLst/>
            </a:prstGeom>
          </p:spPr>
        </p:pic>
      </p:grpSp>
      <p:grpSp>
        <p:nvGrpSpPr>
          <p:cNvPr id="5" name="Group 4" descr="Monthly Cost 2018. Table Home Health Care. Homemaker services $4,004. Homemaker health aide $4195. Based on annual rate divided by 12 months.">
            <a:extLst>
              <a:ext uri="{FF2B5EF4-FFF2-40B4-BE49-F238E27FC236}">
                <a16:creationId xmlns:a16="http://schemas.microsoft.com/office/drawing/2014/main" id="{3A2B560E-A5D6-4E8A-AED6-ABDAEF7F5740}"/>
              </a:ext>
            </a:extLst>
          </p:cNvPr>
          <p:cNvGrpSpPr/>
          <p:nvPr/>
        </p:nvGrpSpPr>
        <p:grpSpPr>
          <a:xfrm>
            <a:off x="659511" y="2027859"/>
            <a:ext cx="7135246" cy="1956140"/>
            <a:chOff x="-594746" y="-169386"/>
            <a:chExt cx="7135246" cy="1956455"/>
          </a:xfrm>
        </p:grpSpPr>
        <p:sp>
          <p:nvSpPr>
            <p:cNvPr id="6" name="Shape 1492">
              <a:extLst>
                <a:ext uri="{FF2B5EF4-FFF2-40B4-BE49-F238E27FC236}">
                  <a16:creationId xmlns:a16="http://schemas.microsoft.com/office/drawing/2014/main" id="{01C680A6-660D-4418-9946-0DCF82D078C5}"/>
                </a:ext>
              </a:extLst>
            </p:cNvPr>
            <p:cNvSpPr/>
            <p:nvPr/>
          </p:nvSpPr>
          <p:spPr>
            <a:xfrm>
              <a:off x="0" y="693292"/>
              <a:ext cx="6540500" cy="330200"/>
            </a:xfrm>
            <a:custGeom>
              <a:avLst/>
              <a:gdLst/>
              <a:ahLst/>
              <a:cxnLst/>
              <a:rect l="0" t="0" r="0" b="0"/>
              <a:pathLst>
                <a:path w="6540500" h="330200">
                  <a:moveTo>
                    <a:pt x="0" y="0"/>
                  </a:moveTo>
                  <a:lnTo>
                    <a:pt x="6540500" y="0"/>
                  </a:lnTo>
                  <a:lnTo>
                    <a:pt x="6540500" y="330200"/>
                  </a:lnTo>
                  <a:lnTo>
                    <a:pt x="0" y="330200"/>
                  </a:lnTo>
                  <a:lnTo>
                    <a:pt x="0" y="0"/>
                  </a:lnTo>
                </a:path>
              </a:pathLst>
            </a:custGeom>
            <a:ln w="0" cap="flat">
              <a:miter lim="127000"/>
            </a:ln>
          </p:spPr>
          <p:style>
            <a:lnRef idx="0">
              <a:srgbClr val="000000">
                <a:alpha val="0"/>
              </a:srgbClr>
            </a:lnRef>
            <a:fillRef idx="1">
              <a:srgbClr val="0066CC"/>
            </a:fillRef>
            <a:effectRef idx="0">
              <a:scrgbClr r="0" g="0" b="0"/>
            </a:effectRef>
            <a:fontRef idx="none"/>
          </p:style>
          <p:txBody>
            <a:bodyPr/>
            <a:lstStyle/>
            <a:p>
              <a:endParaRPr lang="en-US"/>
            </a:p>
          </p:txBody>
        </p:sp>
        <p:sp>
          <p:nvSpPr>
            <p:cNvPr id="7" name="Shape 1493">
              <a:extLst>
                <a:ext uri="{FF2B5EF4-FFF2-40B4-BE49-F238E27FC236}">
                  <a16:creationId xmlns:a16="http://schemas.microsoft.com/office/drawing/2014/main" id="{376ADBC6-FF9E-41A9-9163-39C8209A9AA0}"/>
                </a:ext>
              </a:extLst>
            </p:cNvPr>
            <p:cNvSpPr/>
            <p:nvPr/>
          </p:nvSpPr>
          <p:spPr>
            <a:xfrm>
              <a:off x="0" y="1036524"/>
              <a:ext cx="4325112" cy="304800"/>
            </a:xfrm>
            <a:custGeom>
              <a:avLst/>
              <a:gdLst/>
              <a:ahLst/>
              <a:cxnLst/>
              <a:rect l="0" t="0" r="0" b="0"/>
              <a:pathLst>
                <a:path w="4325112" h="304800">
                  <a:moveTo>
                    <a:pt x="0" y="0"/>
                  </a:moveTo>
                  <a:lnTo>
                    <a:pt x="4325112" y="0"/>
                  </a:lnTo>
                  <a:lnTo>
                    <a:pt x="4325112" y="304800"/>
                  </a:lnTo>
                  <a:lnTo>
                    <a:pt x="0" y="304800"/>
                  </a:lnTo>
                  <a:lnTo>
                    <a:pt x="0" y="0"/>
                  </a:lnTo>
                </a:path>
              </a:pathLst>
            </a:custGeom>
            <a:ln w="0" cap="flat">
              <a:miter lim="127000"/>
            </a:ln>
          </p:spPr>
          <p:style>
            <a:lnRef idx="0">
              <a:srgbClr val="000000">
                <a:alpha val="0"/>
              </a:srgbClr>
            </a:lnRef>
            <a:fillRef idx="1">
              <a:srgbClr val="D8D8D8"/>
            </a:fillRef>
            <a:effectRef idx="0">
              <a:scrgbClr r="0" g="0" b="0"/>
            </a:effectRef>
            <a:fontRef idx="none"/>
          </p:style>
          <p:txBody>
            <a:bodyPr/>
            <a:lstStyle/>
            <a:p>
              <a:endParaRPr lang="en-US"/>
            </a:p>
          </p:txBody>
        </p:sp>
        <p:sp>
          <p:nvSpPr>
            <p:cNvPr id="8" name="Shape 1494">
              <a:extLst>
                <a:ext uri="{FF2B5EF4-FFF2-40B4-BE49-F238E27FC236}">
                  <a16:creationId xmlns:a16="http://schemas.microsoft.com/office/drawing/2014/main" id="{BC5286CC-C14C-40EF-B5B4-363DBAC1894F}"/>
                </a:ext>
              </a:extLst>
            </p:cNvPr>
            <p:cNvSpPr/>
            <p:nvPr/>
          </p:nvSpPr>
          <p:spPr>
            <a:xfrm>
              <a:off x="4430649" y="1036524"/>
              <a:ext cx="2109851" cy="304800"/>
            </a:xfrm>
            <a:custGeom>
              <a:avLst/>
              <a:gdLst/>
              <a:ahLst/>
              <a:cxnLst/>
              <a:rect l="0" t="0" r="0" b="0"/>
              <a:pathLst>
                <a:path w="2109851" h="304800">
                  <a:moveTo>
                    <a:pt x="0" y="0"/>
                  </a:moveTo>
                  <a:lnTo>
                    <a:pt x="2109851" y="0"/>
                  </a:lnTo>
                  <a:lnTo>
                    <a:pt x="2109851" y="304800"/>
                  </a:lnTo>
                  <a:lnTo>
                    <a:pt x="0" y="304800"/>
                  </a:lnTo>
                  <a:lnTo>
                    <a:pt x="0" y="0"/>
                  </a:lnTo>
                </a:path>
              </a:pathLst>
            </a:custGeom>
            <a:ln w="0" cap="flat">
              <a:miter lim="127000"/>
            </a:ln>
          </p:spPr>
          <p:style>
            <a:lnRef idx="0">
              <a:srgbClr val="000000">
                <a:alpha val="0"/>
              </a:srgbClr>
            </a:lnRef>
            <a:fillRef idx="1">
              <a:srgbClr val="E6E6FA"/>
            </a:fillRef>
            <a:effectRef idx="0">
              <a:scrgbClr r="0" g="0" b="0"/>
            </a:effectRef>
            <a:fontRef idx="none"/>
          </p:style>
          <p:txBody>
            <a:bodyPr/>
            <a:lstStyle/>
            <a:p>
              <a:endParaRPr lang="en-US"/>
            </a:p>
          </p:txBody>
        </p:sp>
        <p:sp>
          <p:nvSpPr>
            <p:cNvPr id="9" name="Shape 1495">
              <a:extLst>
                <a:ext uri="{FF2B5EF4-FFF2-40B4-BE49-F238E27FC236}">
                  <a16:creationId xmlns:a16="http://schemas.microsoft.com/office/drawing/2014/main" id="{6190CBD4-BB29-4EC9-8618-3A5A38C7BC0D}"/>
                </a:ext>
              </a:extLst>
            </p:cNvPr>
            <p:cNvSpPr/>
            <p:nvPr/>
          </p:nvSpPr>
          <p:spPr>
            <a:xfrm>
              <a:off x="0" y="1341324"/>
              <a:ext cx="4325112" cy="304800"/>
            </a:xfrm>
            <a:custGeom>
              <a:avLst/>
              <a:gdLst/>
              <a:ahLst/>
              <a:cxnLst/>
              <a:rect l="0" t="0" r="0" b="0"/>
              <a:pathLst>
                <a:path w="4325112" h="304800">
                  <a:moveTo>
                    <a:pt x="0" y="0"/>
                  </a:moveTo>
                  <a:lnTo>
                    <a:pt x="4325112" y="0"/>
                  </a:lnTo>
                  <a:lnTo>
                    <a:pt x="4325112" y="304800"/>
                  </a:lnTo>
                  <a:lnTo>
                    <a:pt x="0" y="304800"/>
                  </a:lnTo>
                  <a:lnTo>
                    <a:pt x="0" y="0"/>
                  </a:lnTo>
                </a:path>
              </a:pathLst>
            </a:custGeom>
            <a:ln w="0" cap="flat">
              <a:miter lim="127000"/>
            </a:ln>
          </p:spPr>
          <p:style>
            <a:lnRef idx="0">
              <a:srgbClr val="000000">
                <a:alpha val="0"/>
              </a:srgbClr>
            </a:lnRef>
            <a:fillRef idx="1">
              <a:srgbClr val="D8D8D8"/>
            </a:fillRef>
            <a:effectRef idx="0">
              <a:scrgbClr r="0" g="0" b="0"/>
            </a:effectRef>
            <a:fontRef idx="none"/>
          </p:style>
          <p:txBody>
            <a:bodyPr/>
            <a:lstStyle/>
            <a:p>
              <a:endParaRPr lang="en-US"/>
            </a:p>
          </p:txBody>
        </p:sp>
        <p:sp>
          <p:nvSpPr>
            <p:cNvPr id="10" name="Shape 1496">
              <a:extLst>
                <a:ext uri="{FF2B5EF4-FFF2-40B4-BE49-F238E27FC236}">
                  <a16:creationId xmlns:a16="http://schemas.microsoft.com/office/drawing/2014/main" id="{398D73DA-96A1-41D3-BC6E-62DCA3BB8F21}"/>
                </a:ext>
              </a:extLst>
            </p:cNvPr>
            <p:cNvSpPr/>
            <p:nvPr/>
          </p:nvSpPr>
          <p:spPr>
            <a:xfrm>
              <a:off x="4430649" y="1341324"/>
              <a:ext cx="2109851" cy="304800"/>
            </a:xfrm>
            <a:custGeom>
              <a:avLst/>
              <a:gdLst/>
              <a:ahLst/>
              <a:cxnLst/>
              <a:rect l="0" t="0" r="0" b="0"/>
              <a:pathLst>
                <a:path w="2109851" h="304800">
                  <a:moveTo>
                    <a:pt x="0" y="0"/>
                  </a:moveTo>
                  <a:lnTo>
                    <a:pt x="2109851" y="0"/>
                  </a:lnTo>
                  <a:lnTo>
                    <a:pt x="2109851" y="304800"/>
                  </a:lnTo>
                  <a:lnTo>
                    <a:pt x="0" y="304800"/>
                  </a:lnTo>
                  <a:lnTo>
                    <a:pt x="0" y="0"/>
                  </a:lnTo>
                </a:path>
              </a:pathLst>
            </a:custGeom>
            <a:ln w="0" cap="flat">
              <a:miter lim="127000"/>
            </a:ln>
          </p:spPr>
          <p:style>
            <a:lnRef idx="0">
              <a:srgbClr val="000000">
                <a:alpha val="0"/>
              </a:srgbClr>
            </a:lnRef>
            <a:fillRef idx="1">
              <a:srgbClr val="E6E6FA"/>
            </a:fillRef>
            <a:effectRef idx="0">
              <a:scrgbClr r="0" g="0" b="0"/>
            </a:effectRef>
            <a:fontRef idx="none"/>
          </p:style>
          <p:txBody>
            <a:bodyPr/>
            <a:lstStyle/>
            <a:p>
              <a:endParaRPr lang="en-US"/>
            </a:p>
          </p:txBody>
        </p:sp>
        <p:sp>
          <p:nvSpPr>
            <p:cNvPr id="11" name="Shape 29">
              <a:extLst>
                <a:ext uri="{FF2B5EF4-FFF2-40B4-BE49-F238E27FC236}">
                  <a16:creationId xmlns:a16="http://schemas.microsoft.com/office/drawing/2014/main" id="{FBAFEF2F-FE64-42D6-9A60-02C324D3AE28}"/>
                </a:ext>
              </a:extLst>
            </p:cNvPr>
            <p:cNvSpPr/>
            <p:nvPr/>
          </p:nvSpPr>
          <p:spPr>
            <a:xfrm>
              <a:off x="4325112" y="401524"/>
              <a:ext cx="105537" cy="304800"/>
            </a:xfrm>
            <a:custGeom>
              <a:avLst/>
              <a:gdLst/>
              <a:ahLst/>
              <a:cxnLst/>
              <a:rect l="0" t="0" r="0" b="0"/>
              <a:pathLst>
                <a:path w="105537" h="304800">
                  <a:moveTo>
                    <a:pt x="0" y="304800"/>
                  </a:moveTo>
                  <a:lnTo>
                    <a:pt x="105537" y="304800"/>
                  </a:lnTo>
                  <a:lnTo>
                    <a:pt x="105537" y="0"/>
                  </a:lnTo>
                  <a:lnTo>
                    <a:pt x="0" y="0"/>
                  </a:lnTo>
                  <a:close/>
                </a:path>
              </a:pathLst>
            </a:custGeom>
            <a:ln w="38100" cap="sq">
              <a:miter lim="127000"/>
            </a:ln>
          </p:spPr>
          <p:style>
            <a:lnRef idx="1">
              <a:srgbClr val="FFFFFF"/>
            </a:lnRef>
            <a:fillRef idx="0">
              <a:srgbClr val="000000">
                <a:alpha val="0"/>
              </a:srgbClr>
            </a:fillRef>
            <a:effectRef idx="0">
              <a:scrgbClr r="0" g="0" b="0"/>
            </a:effectRef>
            <a:fontRef idx="none"/>
          </p:style>
          <p:txBody>
            <a:bodyPr/>
            <a:lstStyle/>
            <a:p>
              <a:endParaRPr lang="en-US"/>
            </a:p>
          </p:txBody>
        </p:sp>
        <p:sp>
          <p:nvSpPr>
            <p:cNvPr id="15" name="Shape 33">
              <a:extLst>
                <a:ext uri="{FF2B5EF4-FFF2-40B4-BE49-F238E27FC236}">
                  <a16:creationId xmlns:a16="http://schemas.microsoft.com/office/drawing/2014/main" id="{FC809318-0706-4934-BDCC-F26A9421EF3C}"/>
                </a:ext>
              </a:extLst>
            </p:cNvPr>
            <p:cNvSpPr/>
            <p:nvPr/>
          </p:nvSpPr>
          <p:spPr>
            <a:xfrm>
              <a:off x="0" y="1036524"/>
              <a:ext cx="4325112" cy="304800"/>
            </a:xfrm>
            <a:custGeom>
              <a:avLst/>
              <a:gdLst/>
              <a:ahLst/>
              <a:cxnLst/>
              <a:rect l="0" t="0" r="0" b="0"/>
              <a:pathLst>
                <a:path w="4325112" h="304800">
                  <a:moveTo>
                    <a:pt x="0" y="304800"/>
                  </a:moveTo>
                  <a:lnTo>
                    <a:pt x="4325112" y="304800"/>
                  </a:lnTo>
                  <a:lnTo>
                    <a:pt x="4325112" y="0"/>
                  </a:lnTo>
                  <a:lnTo>
                    <a:pt x="0" y="0"/>
                  </a:lnTo>
                  <a:close/>
                </a:path>
              </a:pathLst>
            </a:custGeom>
            <a:ln w="38100" cap="sq">
              <a:miter lim="127000"/>
            </a:ln>
          </p:spPr>
          <p:style>
            <a:lnRef idx="1">
              <a:srgbClr val="FFFFFF"/>
            </a:lnRef>
            <a:fillRef idx="0">
              <a:srgbClr val="000000">
                <a:alpha val="0"/>
              </a:srgbClr>
            </a:fillRef>
            <a:effectRef idx="0">
              <a:scrgbClr r="0" g="0" b="0"/>
            </a:effectRef>
            <a:fontRef idx="none"/>
          </p:style>
          <p:txBody>
            <a:bodyPr/>
            <a:lstStyle/>
            <a:p>
              <a:endParaRPr lang="en-US"/>
            </a:p>
          </p:txBody>
        </p:sp>
        <p:sp>
          <p:nvSpPr>
            <p:cNvPr id="16" name="Shape 34">
              <a:extLst>
                <a:ext uri="{FF2B5EF4-FFF2-40B4-BE49-F238E27FC236}">
                  <a16:creationId xmlns:a16="http://schemas.microsoft.com/office/drawing/2014/main" id="{FDAB6C10-4506-4FE6-BDAF-38F57DB9AEA6}"/>
                </a:ext>
              </a:extLst>
            </p:cNvPr>
            <p:cNvSpPr/>
            <p:nvPr/>
          </p:nvSpPr>
          <p:spPr>
            <a:xfrm>
              <a:off x="4325112" y="1036524"/>
              <a:ext cx="105537" cy="304800"/>
            </a:xfrm>
            <a:custGeom>
              <a:avLst/>
              <a:gdLst/>
              <a:ahLst/>
              <a:cxnLst/>
              <a:rect l="0" t="0" r="0" b="0"/>
              <a:pathLst>
                <a:path w="105537" h="304800">
                  <a:moveTo>
                    <a:pt x="0" y="304800"/>
                  </a:moveTo>
                  <a:lnTo>
                    <a:pt x="105537" y="304800"/>
                  </a:lnTo>
                  <a:lnTo>
                    <a:pt x="105537" y="0"/>
                  </a:lnTo>
                  <a:lnTo>
                    <a:pt x="0" y="0"/>
                  </a:lnTo>
                  <a:close/>
                </a:path>
              </a:pathLst>
            </a:custGeom>
            <a:ln w="38100" cap="sq">
              <a:miter lim="127000"/>
            </a:ln>
          </p:spPr>
          <p:style>
            <a:lnRef idx="1">
              <a:srgbClr val="FFFFFF"/>
            </a:lnRef>
            <a:fillRef idx="0">
              <a:srgbClr val="000000">
                <a:alpha val="0"/>
              </a:srgbClr>
            </a:fillRef>
            <a:effectRef idx="0">
              <a:scrgbClr r="0" g="0" b="0"/>
            </a:effectRef>
            <a:fontRef idx="none"/>
          </p:style>
          <p:txBody>
            <a:bodyPr/>
            <a:lstStyle/>
            <a:p>
              <a:endParaRPr lang="en-US"/>
            </a:p>
          </p:txBody>
        </p:sp>
        <p:sp>
          <p:nvSpPr>
            <p:cNvPr id="17" name="Shape 35">
              <a:extLst>
                <a:ext uri="{FF2B5EF4-FFF2-40B4-BE49-F238E27FC236}">
                  <a16:creationId xmlns:a16="http://schemas.microsoft.com/office/drawing/2014/main" id="{15250213-9364-4F25-B60B-386619E7DEF0}"/>
                </a:ext>
              </a:extLst>
            </p:cNvPr>
            <p:cNvSpPr/>
            <p:nvPr/>
          </p:nvSpPr>
          <p:spPr>
            <a:xfrm>
              <a:off x="4430649" y="1036524"/>
              <a:ext cx="2109851" cy="304800"/>
            </a:xfrm>
            <a:custGeom>
              <a:avLst/>
              <a:gdLst/>
              <a:ahLst/>
              <a:cxnLst/>
              <a:rect l="0" t="0" r="0" b="0"/>
              <a:pathLst>
                <a:path w="2109851" h="304800">
                  <a:moveTo>
                    <a:pt x="0" y="304800"/>
                  </a:moveTo>
                  <a:lnTo>
                    <a:pt x="2109851" y="304800"/>
                  </a:lnTo>
                  <a:lnTo>
                    <a:pt x="2109851" y="0"/>
                  </a:lnTo>
                  <a:lnTo>
                    <a:pt x="0" y="0"/>
                  </a:lnTo>
                  <a:close/>
                </a:path>
              </a:pathLst>
            </a:custGeom>
            <a:ln w="38100" cap="sq">
              <a:miter lim="127000"/>
            </a:ln>
          </p:spPr>
          <p:style>
            <a:lnRef idx="1">
              <a:srgbClr val="FFFFFF"/>
            </a:lnRef>
            <a:fillRef idx="0">
              <a:srgbClr val="000000">
                <a:alpha val="0"/>
              </a:srgbClr>
            </a:fillRef>
            <a:effectRef idx="0">
              <a:scrgbClr r="0" g="0" b="0"/>
            </a:effectRef>
            <a:fontRef idx="none"/>
          </p:style>
          <p:txBody>
            <a:bodyPr/>
            <a:lstStyle/>
            <a:p>
              <a:endParaRPr lang="en-US"/>
            </a:p>
          </p:txBody>
        </p:sp>
        <p:sp>
          <p:nvSpPr>
            <p:cNvPr id="18" name="Shape 36">
              <a:extLst>
                <a:ext uri="{FF2B5EF4-FFF2-40B4-BE49-F238E27FC236}">
                  <a16:creationId xmlns:a16="http://schemas.microsoft.com/office/drawing/2014/main" id="{6CE906C6-F0C7-466F-B577-56C845F8136D}"/>
                </a:ext>
              </a:extLst>
            </p:cNvPr>
            <p:cNvSpPr/>
            <p:nvPr/>
          </p:nvSpPr>
          <p:spPr>
            <a:xfrm>
              <a:off x="0" y="1341324"/>
              <a:ext cx="4325112" cy="304800"/>
            </a:xfrm>
            <a:custGeom>
              <a:avLst/>
              <a:gdLst/>
              <a:ahLst/>
              <a:cxnLst/>
              <a:rect l="0" t="0" r="0" b="0"/>
              <a:pathLst>
                <a:path w="4325112" h="304800">
                  <a:moveTo>
                    <a:pt x="0" y="304800"/>
                  </a:moveTo>
                  <a:lnTo>
                    <a:pt x="4325112" y="304800"/>
                  </a:lnTo>
                  <a:lnTo>
                    <a:pt x="4325112" y="0"/>
                  </a:lnTo>
                  <a:lnTo>
                    <a:pt x="0" y="0"/>
                  </a:lnTo>
                  <a:close/>
                </a:path>
              </a:pathLst>
            </a:custGeom>
            <a:ln w="38100" cap="sq">
              <a:miter lim="127000"/>
            </a:ln>
          </p:spPr>
          <p:style>
            <a:lnRef idx="1">
              <a:srgbClr val="FFFFFF"/>
            </a:lnRef>
            <a:fillRef idx="0">
              <a:srgbClr val="000000">
                <a:alpha val="0"/>
              </a:srgbClr>
            </a:fillRef>
            <a:effectRef idx="0">
              <a:scrgbClr r="0" g="0" b="0"/>
            </a:effectRef>
            <a:fontRef idx="none"/>
          </p:style>
          <p:txBody>
            <a:bodyPr/>
            <a:lstStyle/>
            <a:p>
              <a:endParaRPr lang="en-US"/>
            </a:p>
          </p:txBody>
        </p:sp>
        <p:sp>
          <p:nvSpPr>
            <p:cNvPr id="19" name="Shape 37">
              <a:extLst>
                <a:ext uri="{FF2B5EF4-FFF2-40B4-BE49-F238E27FC236}">
                  <a16:creationId xmlns:a16="http://schemas.microsoft.com/office/drawing/2014/main" id="{31214D78-C354-4DCE-8A06-5FD504AB9564}"/>
                </a:ext>
              </a:extLst>
            </p:cNvPr>
            <p:cNvSpPr/>
            <p:nvPr/>
          </p:nvSpPr>
          <p:spPr>
            <a:xfrm>
              <a:off x="4325112" y="1341324"/>
              <a:ext cx="105537" cy="304800"/>
            </a:xfrm>
            <a:custGeom>
              <a:avLst/>
              <a:gdLst/>
              <a:ahLst/>
              <a:cxnLst/>
              <a:rect l="0" t="0" r="0" b="0"/>
              <a:pathLst>
                <a:path w="105537" h="304800">
                  <a:moveTo>
                    <a:pt x="0" y="304800"/>
                  </a:moveTo>
                  <a:lnTo>
                    <a:pt x="105537" y="304800"/>
                  </a:lnTo>
                  <a:lnTo>
                    <a:pt x="105537" y="0"/>
                  </a:lnTo>
                  <a:lnTo>
                    <a:pt x="0" y="0"/>
                  </a:lnTo>
                  <a:close/>
                </a:path>
              </a:pathLst>
            </a:custGeom>
            <a:ln w="38100" cap="sq">
              <a:miter lim="127000"/>
            </a:ln>
          </p:spPr>
          <p:style>
            <a:lnRef idx="1">
              <a:srgbClr val="FFFFFF"/>
            </a:lnRef>
            <a:fillRef idx="0">
              <a:srgbClr val="000000">
                <a:alpha val="0"/>
              </a:srgbClr>
            </a:fillRef>
            <a:effectRef idx="0">
              <a:scrgbClr r="0" g="0" b="0"/>
            </a:effectRef>
            <a:fontRef idx="none"/>
          </p:style>
          <p:txBody>
            <a:bodyPr/>
            <a:lstStyle/>
            <a:p>
              <a:endParaRPr lang="en-US"/>
            </a:p>
          </p:txBody>
        </p:sp>
        <p:sp>
          <p:nvSpPr>
            <p:cNvPr id="20" name="Shape 38">
              <a:extLst>
                <a:ext uri="{FF2B5EF4-FFF2-40B4-BE49-F238E27FC236}">
                  <a16:creationId xmlns:a16="http://schemas.microsoft.com/office/drawing/2014/main" id="{BC0DDD23-EF54-4E5F-AB88-32687CEDF598}"/>
                </a:ext>
              </a:extLst>
            </p:cNvPr>
            <p:cNvSpPr/>
            <p:nvPr/>
          </p:nvSpPr>
          <p:spPr>
            <a:xfrm>
              <a:off x="4430649" y="1341324"/>
              <a:ext cx="2109851" cy="304800"/>
            </a:xfrm>
            <a:custGeom>
              <a:avLst/>
              <a:gdLst/>
              <a:ahLst/>
              <a:cxnLst/>
              <a:rect l="0" t="0" r="0" b="0"/>
              <a:pathLst>
                <a:path w="2109851" h="304800">
                  <a:moveTo>
                    <a:pt x="0" y="304800"/>
                  </a:moveTo>
                  <a:lnTo>
                    <a:pt x="2109851" y="304800"/>
                  </a:lnTo>
                  <a:lnTo>
                    <a:pt x="2109851" y="0"/>
                  </a:lnTo>
                  <a:lnTo>
                    <a:pt x="0" y="0"/>
                  </a:lnTo>
                  <a:close/>
                </a:path>
              </a:pathLst>
            </a:custGeom>
            <a:ln w="38100" cap="sq">
              <a:miter lim="127000"/>
            </a:ln>
          </p:spPr>
          <p:style>
            <a:lnRef idx="1">
              <a:srgbClr val="FFFFFF"/>
            </a:lnRef>
            <a:fillRef idx="0">
              <a:srgbClr val="000000">
                <a:alpha val="0"/>
              </a:srgbClr>
            </a:fillRef>
            <a:effectRef idx="0">
              <a:scrgbClr r="0" g="0" b="0"/>
            </a:effectRef>
            <a:fontRef idx="none"/>
          </p:style>
          <p:txBody>
            <a:bodyPr/>
            <a:lstStyle/>
            <a:p>
              <a:endParaRPr lang="en-US"/>
            </a:p>
          </p:txBody>
        </p:sp>
        <p:sp>
          <p:nvSpPr>
            <p:cNvPr id="21" name="Rectangle 20">
              <a:extLst>
                <a:ext uri="{FF2B5EF4-FFF2-40B4-BE49-F238E27FC236}">
                  <a16:creationId xmlns:a16="http://schemas.microsoft.com/office/drawing/2014/main" id="{D955B14D-F10C-499E-B614-4B6DB131A11B}"/>
                </a:ext>
              </a:extLst>
            </p:cNvPr>
            <p:cNvSpPr/>
            <p:nvPr/>
          </p:nvSpPr>
          <p:spPr>
            <a:xfrm>
              <a:off x="-594746" y="-169386"/>
              <a:ext cx="2297919" cy="18749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dirty="0">
                  <a:solidFill>
                    <a:srgbClr val="0066CC"/>
                  </a:solidFill>
                  <a:latin typeface="Arial" panose="020B0604020202020204" pitchFamily="34" charset="0"/>
                  <a:ea typeface="Arial" panose="020B0604020202020204" pitchFamily="34" charset="0"/>
                </a:rPr>
                <a:t>N</a:t>
              </a:r>
              <a:r>
                <a:rPr lang="en-US" sz="1200" dirty="0">
                  <a:solidFill>
                    <a:srgbClr val="0066CC"/>
                  </a:solidFill>
                  <a:effectLst/>
                  <a:latin typeface="Arial" panose="020B0604020202020204" pitchFamily="34" charset="0"/>
                  <a:ea typeface="Arial" panose="020B0604020202020204" pitchFamily="34" charset="0"/>
                </a:rPr>
                <a:t>ational Median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23" name="Rectangle 22">
              <a:extLst>
                <a:ext uri="{FF2B5EF4-FFF2-40B4-BE49-F238E27FC236}">
                  <a16:creationId xmlns:a16="http://schemas.microsoft.com/office/drawing/2014/main" id="{B6807CC6-7935-4F74-8E44-EA8381F796B4}"/>
                </a:ext>
              </a:extLst>
            </p:cNvPr>
            <p:cNvSpPr/>
            <p:nvPr/>
          </p:nvSpPr>
          <p:spPr>
            <a:xfrm>
              <a:off x="5637" y="149981"/>
              <a:ext cx="1524711" cy="201080"/>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dirty="0">
                  <a:solidFill>
                    <a:srgbClr val="808080"/>
                  </a:solidFill>
                  <a:effectLst/>
                  <a:latin typeface="Arial" panose="020B0604020202020204" pitchFamily="34" charset="0"/>
                  <a:ea typeface="Arial" panose="020B0604020202020204" pitchFamily="34" charset="0"/>
                </a:rPr>
                <a:t>Monthly Cost  2018</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25" name="Rectangle 24">
              <a:extLst>
                <a:ext uri="{FF2B5EF4-FFF2-40B4-BE49-F238E27FC236}">
                  <a16:creationId xmlns:a16="http://schemas.microsoft.com/office/drawing/2014/main" id="{ED2F7D50-9177-4822-8C0E-C55F84A52682}"/>
                </a:ext>
              </a:extLst>
            </p:cNvPr>
            <p:cNvSpPr/>
            <p:nvPr/>
          </p:nvSpPr>
          <p:spPr>
            <a:xfrm>
              <a:off x="88900" y="838200"/>
              <a:ext cx="1745786" cy="18749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dirty="0">
                  <a:solidFill>
                    <a:srgbClr val="FFFFFF"/>
                  </a:solidFill>
                  <a:effectLst/>
                  <a:latin typeface="Arial" panose="020B0604020202020204" pitchFamily="34" charset="0"/>
                  <a:ea typeface="Arial" panose="020B0604020202020204" pitchFamily="34" charset="0"/>
                </a:rPr>
                <a:t>Home Health Care</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26" name="Rectangle 25">
              <a:extLst>
                <a:ext uri="{FF2B5EF4-FFF2-40B4-BE49-F238E27FC236}">
                  <a16:creationId xmlns:a16="http://schemas.microsoft.com/office/drawing/2014/main" id="{C854EF27-E2D8-4A4A-A586-5EE359DF22D1}"/>
                </a:ext>
              </a:extLst>
            </p:cNvPr>
            <p:cNvSpPr/>
            <p:nvPr/>
          </p:nvSpPr>
          <p:spPr>
            <a:xfrm>
              <a:off x="88900" y="1161238"/>
              <a:ext cx="1614273" cy="15624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404040"/>
                  </a:solidFill>
                  <a:effectLst/>
                  <a:latin typeface="Arial" panose="020B0604020202020204" pitchFamily="34" charset="0"/>
                  <a:ea typeface="Arial" panose="020B0604020202020204" pitchFamily="34" charset="0"/>
                </a:rPr>
                <a:t>Homemaker Services</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27" name="Rectangle 26">
              <a:extLst>
                <a:ext uri="{FF2B5EF4-FFF2-40B4-BE49-F238E27FC236}">
                  <a16:creationId xmlns:a16="http://schemas.microsoft.com/office/drawing/2014/main" id="{111239E2-DA5C-4C51-83B5-C53201A86001}"/>
                </a:ext>
              </a:extLst>
            </p:cNvPr>
            <p:cNvSpPr/>
            <p:nvPr/>
          </p:nvSpPr>
          <p:spPr>
            <a:xfrm>
              <a:off x="5291455" y="1161238"/>
              <a:ext cx="516527" cy="15624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404040"/>
                  </a:solidFill>
                  <a:effectLst/>
                  <a:latin typeface="Arial" panose="020B0604020202020204" pitchFamily="34" charset="0"/>
                  <a:ea typeface="Arial" panose="020B0604020202020204" pitchFamily="34" charset="0"/>
                </a:rPr>
                <a:t>$4,004</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28" name="Rectangle 27">
              <a:extLst>
                <a:ext uri="{FF2B5EF4-FFF2-40B4-BE49-F238E27FC236}">
                  <a16:creationId xmlns:a16="http://schemas.microsoft.com/office/drawing/2014/main" id="{8174B281-B044-4E94-8597-F4F1D23B1148}"/>
                </a:ext>
              </a:extLst>
            </p:cNvPr>
            <p:cNvSpPr/>
            <p:nvPr/>
          </p:nvSpPr>
          <p:spPr>
            <a:xfrm>
              <a:off x="88900" y="1466038"/>
              <a:ext cx="1839768" cy="15624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404040"/>
                  </a:solidFill>
                  <a:effectLst/>
                  <a:latin typeface="Arial" panose="020B0604020202020204" pitchFamily="34" charset="0"/>
                  <a:ea typeface="Arial" panose="020B0604020202020204" pitchFamily="34" charset="0"/>
                </a:rPr>
                <a:t>Homemaker Health Aide</a:t>
              </a:r>
              <a:endParaRPr lang="en-US" sz="1100">
                <a:solidFill>
                  <a:srgbClr val="000000"/>
                </a:solidFill>
                <a:effectLst/>
                <a:latin typeface="Calibri" panose="020F0502020204030204" pitchFamily="34" charset="0"/>
                <a:ea typeface="Calibri" panose="020F0502020204030204" pitchFamily="34" charset="0"/>
              </a:endParaRPr>
            </a:p>
          </p:txBody>
        </p:sp>
        <p:sp>
          <p:nvSpPr>
            <p:cNvPr id="29" name="Rectangle 28">
              <a:extLst>
                <a:ext uri="{FF2B5EF4-FFF2-40B4-BE49-F238E27FC236}">
                  <a16:creationId xmlns:a16="http://schemas.microsoft.com/office/drawing/2014/main" id="{A072B0A0-706F-4620-8173-B54611562473}"/>
                </a:ext>
              </a:extLst>
            </p:cNvPr>
            <p:cNvSpPr/>
            <p:nvPr/>
          </p:nvSpPr>
          <p:spPr>
            <a:xfrm>
              <a:off x="5291455" y="1466038"/>
              <a:ext cx="516527" cy="15624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404040"/>
                  </a:solidFill>
                  <a:effectLst/>
                  <a:latin typeface="Arial" panose="020B0604020202020204" pitchFamily="34" charset="0"/>
                  <a:ea typeface="Arial" panose="020B0604020202020204" pitchFamily="34" charset="0"/>
                </a:rPr>
                <a:t>$4,195</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30" name="Rectangle 29">
              <a:extLst>
                <a:ext uri="{FF2B5EF4-FFF2-40B4-BE49-F238E27FC236}">
                  <a16:creationId xmlns:a16="http://schemas.microsoft.com/office/drawing/2014/main" id="{6B990916-D754-4BE9-99EF-2FD56E62808D}"/>
                </a:ext>
              </a:extLst>
            </p:cNvPr>
            <p:cNvSpPr/>
            <p:nvPr/>
          </p:nvSpPr>
          <p:spPr>
            <a:xfrm>
              <a:off x="88900" y="1662075"/>
              <a:ext cx="2636483" cy="12499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800" i="1">
                  <a:solidFill>
                    <a:srgbClr val="808080"/>
                  </a:solidFill>
                  <a:effectLst/>
                  <a:latin typeface="Arial" panose="020B0604020202020204" pitchFamily="34" charset="0"/>
                  <a:ea typeface="Arial" panose="020B0604020202020204" pitchFamily="34" charset="0"/>
                </a:rPr>
                <a:t>Based on annual rate divided by 12 months.</a:t>
              </a:r>
              <a:endParaRPr lang="en-US" sz="1100">
                <a:solidFill>
                  <a:srgbClr val="000000"/>
                </a:solidFill>
                <a:effectLst/>
                <a:latin typeface="Calibri" panose="020F0502020204030204" pitchFamily="34" charset="0"/>
                <a:ea typeface="Calibri" panose="020F0502020204030204" pitchFamily="34" charset="0"/>
              </a:endParaRPr>
            </a:p>
          </p:txBody>
        </p:sp>
      </p:grpSp>
      <p:graphicFrame>
        <p:nvGraphicFramePr>
          <p:cNvPr id="13" name="Table 12">
            <a:extLst>
              <a:ext uri="{FF2B5EF4-FFF2-40B4-BE49-F238E27FC236}">
                <a16:creationId xmlns:a16="http://schemas.microsoft.com/office/drawing/2014/main" id="{2EAAE4DD-0EB6-4B63-8783-CA1747CF7010}"/>
              </a:ext>
            </a:extLst>
          </p:cNvPr>
          <p:cNvGraphicFramePr>
            <a:graphicFrameLocks noGrp="1"/>
          </p:cNvGraphicFramePr>
          <p:nvPr>
            <p:extLst>
              <p:ext uri="{D42A27DB-BD31-4B8C-83A1-F6EECF244321}">
                <p14:modId xmlns:p14="http://schemas.microsoft.com/office/powerpoint/2010/main" val="2928768129"/>
              </p:ext>
            </p:extLst>
          </p:nvPr>
        </p:nvGraphicFramePr>
        <p:xfrm>
          <a:off x="1343157" y="4210049"/>
          <a:ext cx="6451600" cy="603948"/>
        </p:xfrm>
        <a:graphic>
          <a:graphicData uri="http://schemas.openxmlformats.org/drawingml/2006/table">
            <a:tbl>
              <a:tblPr firstRow="1" firstCol="1" bandRow="1"/>
              <a:tblGrid>
                <a:gridCol w="5552031">
                  <a:extLst>
                    <a:ext uri="{9D8B030D-6E8A-4147-A177-3AD203B41FA5}">
                      <a16:colId xmlns:a16="http://schemas.microsoft.com/office/drawing/2014/main" val="2070064271"/>
                    </a:ext>
                  </a:extLst>
                </a:gridCol>
                <a:gridCol w="899569">
                  <a:extLst>
                    <a:ext uri="{9D8B030D-6E8A-4147-A177-3AD203B41FA5}">
                      <a16:colId xmlns:a16="http://schemas.microsoft.com/office/drawing/2014/main" val="833153824"/>
                    </a:ext>
                  </a:extLst>
                </a:gridCol>
              </a:tblGrid>
              <a:tr h="301974">
                <a:tc>
                  <a:txBody>
                    <a:bodyPr/>
                    <a:lstStyle/>
                    <a:p>
                      <a:pPr algn="l" rtl="0" fontAlgn="ctr"/>
                      <a:r>
                        <a:rPr lang="en-US" sz="1200" b="1" i="0" u="none" strike="noStrike">
                          <a:solidFill>
                            <a:srgbClr val="FFFED5"/>
                          </a:solidFill>
                          <a:effectLst/>
                          <a:latin typeface="Arial" panose="020B0604020202020204" pitchFamily="34" charset="0"/>
                        </a:rPr>
                        <a:t>Adult Day Health Care</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2700" cap="flat" cmpd="sng" algn="ctr">
                      <a:solidFill>
                        <a:srgbClr val="565400"/>
                      </a:solidFill>
                      <a:prstDash val="solid"/>
                      <a:round/>
                      <a:headEnd type="none" w="med" len="med"/>
                      <a:tailEnd type="none" w="med" len="med"/>
                    </a:lnT>
                    <a:lnB w="19050" cap="flat" cmpd="sng" algn="ctr">
                      <a:solidFill>
                        <a:srgbClr val="565400"/>
                      </a:solidFill>
                      <a:prstDash val="solid"/>
                      <a:round/>
                      <a:headEnd type="none" w="med" len="med"/>
                      <a:tailEnd type="none" w="med" len="med"/>
                    </a:lnB>
                    <a:solidFill>
                      <a:srgbClr val="0070C0"/>
                    </a:solidFill>
                  </a:tcPr>
                </a:tc>
                <a:tc>
                  <a:txBody>
                    <a:bodyPr/>
                    <a:lstStyle/>
                    <a:p>
                      <a:pPr algn="l" rtl="0" fontAlgn="ctr"/>
                      <a:r>
                        <a:rPr lang="en-US" sz="1100" b="1" i="0" u="none" strike="noStrike">
                          <a:solidFill>
                            <a:srgbClr val="565400"/>
                          </a:solidFill>
                          <a:effectLst/>
                          <a:latin typeface="Arial" panose="020B0604020202020204" pitchFamily="34" charset="0"/>
                        </a:rPr>
                        <a:t> </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2700" cap="flat" cmpd="sng" algn="ctr">
                      <a:solidFill>
                        <a:srgbClr val="565400"/>
                      </a:solidFill>
                      <a:prstDash val="solid"/>
                      <a:round/>
                      <a:headEnd type="none" w="med" len="med"/>
                      <a:tailEnd type="none" w="med" len="med"/>
                    </a:lnT>
                    <a:lnB w="19050" cap="flat" cmpd="sng" algn="ctr">
                      <a:solidFill>
                        <a:srgbClr val="565400"/>
                      </a:solidFill>
                      <a:prstDash val="solid"/>
                      <a:round/>
                      <a:headEnd type="none" w="med" len="med"/>
                      <a:tailEnd type="none" w="med" len="med"/>
                    </a:lnB>
                    <a:solidFill>
                      <a:srgbClr val="0070C0"/>
                    </a:solidFill>
                  </a:tcPr>
                </a:tc>
                <a:extLst>
                  <a:ext uri="{0D108BD9-81ED-4DB2-BD59-A6C34878D82A}">
                    <a16:rowId xmlns:a16="http://schemas.microsoft.com/office/drawing/2014/main" val="1564197000"/>
                  </a:ext>
                </a:extLst>
              </a:tr>
              <a:tr h="301974">
                <a:tc>
                  <a:txBody>
                    <a:bodyPr/>
                    <a:lstStyle/>
                    <a:p>
                      <a:pPr algn="l" rtl="0" fontAlgn="ctr"/>
                      <a:r>
                        <a:rPr lang="en-US" sz="1000" b="1" i="0" u="none" strike="noStrike">
                          <a:solidFill>
                            <a:srgbClr val="565400"/>
                          </a:solidFill>
                          <a:effectLst/>
                          <a:latin typeface="Arial" panose="020B0604020202020204" pitchFamily="34" charset="0"/>
                        </a:rPr>
                        <a:t>Adult Day Health Care</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9050" cap="flat" cmpd="sng" algn="ctr">
                      <a:solidFill>
                        <a:srgbClr val="565400"/>
                      </a:solidFill>
                      <a:prstDash val="solid"/>
                      <a:round/>
                      <a:headEnd type="none" w="med" len="med"/>
                      <a:tailEnd type="none" w="med" len="med"/>
                    </a:lnT>
                    <a:lnB w="12700" cap="flat" cmpd="sng" algn="ctr">
                      <a:solidFill>
                        <a:srgbClr val="565400"/>
                      </a:solidFill>
                      <a:prstDash val="solid"/>
                      <a:round/>
                      <a:headEnd type="none" w="med" len="med"/>
                      <a:tailEnd type="none" w="med" len="med"/>
                    </a:lnB>
                    <a:solidFill>
                      <a:srgbClr val="ADD6FF"/>
                    </a:solidFill>
                  </a:tcPr>
                </a:tc>
                <a:tc>
                  <a:txBody>
                    <a:bodyPr/>
                    <a:lstStyle/>
                    <a:p>
                      <a:pPr algn="ctr" rtl="0" fontAlgn="ctr"/>
                      <a:r>
                        <a:rPr lang="en-US" sz="1000" b="0" i="0" u="none" strike="noStrike" dirty="0">
                          <a:solidFill>
                            <a:srgbClr val="003366"/>
                          </a:solidFill>
                          <a:effectLst/>
                          <a:latin typeface="Arial" panose="020B0604020202020204" pitchFamily="34" charset="0"/>
                        </a:rPr>
                        <a:t>$1,560 </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9050" cap="flat" cmpd="sng" algn="ctr">
                      <a:solidFill>
                        <a:srgbClr val="565400"/>
                      </a:solidFill>
                      <a:prstDash val="solid"/>
                      <a:round/>
                      <a:headEnd type="none" w="med" len="med"/>
                      <a:tailEnd type="none" w="med" len="med"/>
                    </a:lnT>
                    <a:lnB w="12700" cap="flat" cmpd="sng" algn="ctr">
                      <a:solidFill>
                        <a:srgbClr val="565400"/>
                      </a:solidFill>
                      <a:prstDash val="solid"/>
                      <a:round/>
                      <a:headEnd type="none" w="med" len="med"/>
                      <a:tailEnd type="none" w="med" len="med"/>
                    </a:lnB>
                    <a:solidFill>
                      <a:srgbClr val="ADD6FF"/>
                    </a:solidFill>
                  </a:tcPr>
                </a:tc>
                <a:extLst>
                  <a:ext uri="{0D108BD9-81ED-4DB2-BD59-A6C34878D82A}">
                    <a16:rowId xmlns:a16="http://schemas.microsoft.com/office/drawing/2014/main" val="1582644119"/>
                  </a:ext>
                </a:extLst>
              </a:tr>
            </a:tbl>
          </a:graphicData>
        </a:graphic>
      </p:graphicFrame>
      <p:graphicFrame>
        <p:nvGraphicFramePr>
          <p:cNvPr id="22" name="Table 21">
            <a:extLst>
              <a:ext uri="{FF2B5EF4-FFF2-40B4-BE49-F238E27FC236}">
                <a16:creationId xmlns:a16="http://schemas.microsoft.com/office/drawing/2014/main" id="{587CE6B4-0CA9-471F-BDE6-967C18B2861A}"/>
              </a:ext>
            </a:extLst>
          </p:cNvPr>
          <p:cNvGraphicFramePr>
            <a:graphicFrameLocks noGrp="1"/>
          </p:cNvGraphicFramePr>
          <p:nvPr>
            <p:extLst>
              <p:ext uri="{D42A27DB-BD31-4B8C-83A1-F6EECF244321}">
                <p14:modId xmlns:p14="http://schemas.microsoft.com/office/powerpoint/2010/main" val="2052534251"/>
              </p:ext>
            </p:extLst>
          </p:nvPr>
        </p:nvGraphicFramePr>
        <p:xfrm>
          <a:off x="1343157" y="5075758"/>
          <a:ext cx="6451599" cy="718068"/>
        </p:xfrm>
        <a:graphic>
          <a:graphicData uri="http://schemas.openxmlformats.org/drawingml/2006/table">
            <a:tbl>
              <a:tblPr firstRow="1" firstCol="1" bandRow="1"/>
              <a:tblGrid>
                <a:gridCol w="5552030">
                  <a:extLst>
                    <a:ext uri="{9D8B030D-6E8A-4147-A177-3AD203B41FA5}">
                      <a16:colId xmlns:a16="http://schemas.microsoft.com/office/drawing/2014/main" val="85950597"/>
                    </a:ext>
                  </a:extLst>
                </a:gridCol>
                <a:gridCol w="899569">
                  <a:extLst>
                    <a:ext uri="{9D8B030D-6E8A-4147-A177-3AD203B41FA5}">
                      <a16:colId xmlns:a16="http://schemas.microsoft.com/office/drawing/2014/main" val="2086195817"/>
                    </a:ext>
                  </a:extLst>
                </a:gridCol>
              </a:tblGrid>
              <a:tr h="359034">
                <a:tc>
                  <a:txBody>
                    <a:bodyPr/>
                    <a:lstStyle/>
                    <a:p>
                      <a:pPr algn="l" rtl="0" fontAlgn="ctr"/>
                      <a:r>
                        <a:rPr lang="en-US" sz="1200" b="1" i="0" u="none" strike="noStrike">
                          <a:solidFill>
                            <a:srgbClr val="FFFED5"/>
                          </a:solidFill>
                          <a:effectLst/>
                          <a:latin typeface="Arial" panose="020B0604020202020204" pitchFamily="34" charset="0"/>
                        </a:rPr>
                        <a:t>Assisted Living Facility</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2700" cap="flat" cmpd="sng" algn="ctr">
                      <a:solidFill>
                        <a:srgbClr val="565400"/>
                      </a:solidFill>
                      <a:prstDash val="solid"/>
                      <a:round/>
                      <a:headEnd type="none" w="med" len="med"/>
                      <a:tailEnd type="none" w="med" len="med"/>
                    </a:lnT>
                    <a:lnB w="19050" cap="flat" cmpd="sng" algn="ctr">
                      <a:solidFill>
                        <a:srgbClr val="565400"/>
                      </a:solidFill>
                      <a:prstDash val="solid"/>
                      <a:round/>
                      <a:headEnd type="none" w="med" len="med"/>
                      <a:tailEnd type="none" w="med" len="med"/>
                    </a:lnB>
                    <a:solidFill>
                      <a:srgbClr val="0070C0"/>
                    </a:solidFill>
                  </a:tcPr>
                </a:tc>
                <a:tc>
                  <a:txBody>
                    <a:bodyPr/>
                    <a:lstStyle/>
                    <a:p>
                      <a:pPr algn="l" rtl="0" fontAlgn="ctr"/>
                      <a:r>
                        <a:rPr lang="en-US" sz="1100" b="1" i="0" u="none" strike="noStrike">
                          <a:solidFill>
                            <a:srgbClr val="565400"/>
                          </a:solidFill>
                          <a:effectLst/>
                          <a:latin typeface="Arial" panose="020B0604020202020204" pitchFamily="34" charset="0"/>
                        </a:rPr>
                        <a:t> </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2700" cap="flat" cmpd="sng" algn="ctr">
                      <a:solidFill>
                        <a:srgbClr val="565400"/>
                      </a:solidFill>
                      <a:prstDash val="solid"/>
                      <a:round/>
                      <a:headEnd type="none" w="med" len="med"/>
                      <a:tailEnd type="none" w="med" len="med"/>
                    </a:lnT>
                    <a:lnB w="19050" cap="flat" cmpd="sng" algn="ctr">
                      <a:solidFill>
                        <a:srgbClr val="565400"/>
                      </a:solidFill>
                      <a:prstDash val="solid"/>
                      <a:round/>
                      <a:headEnd type="none" w="med" len="med"/>
                      <a:tailEnd type="none" w="med" len="med"/>
                    </a:lnB>
                    <a:solidFill>
                      <a:srgbClr val="0070C0"/>
                    </a:solidFill>
                  </a:tcPr>
                </a:tc>
                <a:extLst>
                  <a:ext uri="{0D108BD9-81ED-4DB2-BD59-A6C34878D82A}">
                    <a16:rowId xmlns:a16="http://schemas.microsoft.com/office/drawing/2014/main" val="3934674674"/>
                  </a:ext>
                </a:extLst>
              </a:tr>
              <a:tr h="359034">
                <a:tc>
                  <a:txBody>
                    <a:bodyPr/>
                    <a:lstStyle/>
                    <a:p>
                      <a:pPr algn="l" rtl="0" fontAlgn="ctr"/>
                      <a:r>
                        <a:rPr lang="en-US" sz="1000" b="1" i="0" u="none" strike="noStrike">
                          <a:solidFill>
                            <a:srgbClr val="565400"/>
                          </a:solidFill>
                          <a:effectLst/>
                          <a:latin typeface="Arial" panose="020B0604020202020204" pitchFamily="34" charset="0"/>
                        </a:rPr>
                        <a:t>Private, One Bedroom</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9050" cap="flat" cmpd="sng" algn="ctr">
                      <a:solidFill>
                        <a:srgbClr val="565400"/>
                      </a:solidFill>
                      <a:prstDash val="solid"/>
                      <a:round/>
                      <a:headEnd type="none" w="med" len="med"/>
                      <a:tailEnd type="none" w="med" len="med"/>
                    </a:lnT>
                    <a:lnB w="12700" cap="flat" cmpd="sng" algn="ctr">
                      <a:solidFill>
                        <a:srgbClr val="565400"/>
                      </a:solidFill>
                      <a:prstDash val="solid"/>
                      <a:round/>
                      <a:headEnd type="none" w="med" len="med"/>
                      <a:tailEnd type="none" w="med" len="med"/>
                    </a:lnB>
                    <a:solidFill>
                      <a:srgbClr val="ADD6FF"/>
                    </a:solidFill>
                  </a:tcPr>
                </a:tc>
                <a:tc>
                  <a:txBody>
                    <a:bodyPr/>
                    <a:lstStyle/>
                    <a:p>
                      <a:pPr algn="ctr" rtl="0" fontAlgn="ctr"/>
                      <a:r>
                        <a:rPr lang="en-US" sz="1000" b="0" i="0" u="none" strike="noStrike" dirty="0">
                          <a:solidFill>
                            <a:srgbClr val="003366"/>
                          </a:solidFill>
                          <a:effectLst/>
                          <a:latin typeface="Arial" panose="020B0604020202020204" pitchFamily="34" charset="0"/>
                        </a:rPr>
                        <a:t>$4,000 </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9050" cap="flat" cmpd="sng" algn="ctr">
                      <a:solidFill>
                        <a:srgbClr val="565400"/>
                      </a:solidFill>
                      <a:prstDash val="solid"/>
                      <a:round/>
                      <a:headEnd type="none" w="med" len="med"/>
                      <a:tailEnd type="none" w="med" len="med"/>
                    </a:lnT>
                    <a:lnB w="12700" cap="flat" cmpd="sng" algn="ctr">
                      <a:solidFill>
                        <a:srgbClr val="565400"/>
                      </a:solidFill>
                      <a:prstDash val="solid"/>
                      <a:round/>
                      <a:headEnd type="none" w="med" len="med"/>
                      <a:tailEnd type="none" w="med" len="med"/>
                    </a:lnB>
                    <a:solidFill>
                      <a:srgbClr val="ADD6FF"/>
                    </a:solidFill>
                  </a:tcPr>
                </a:tc>
                <a:extLst>
                  <a:ext uri="{0D108BD9-81ED-4DB2-BD59-A6C34878D82A}">
                    <a16:rowId xmlns:a16="http://schemas.microsoft.com/office/drawing/2014/main" val="659116131"/>
                  </a:ext>
                </a:extLst>
              </a:tr>
            </a:tbl>
          </a:graphicData>
        </a:graphic>
      </p:graphicFrame>
      <p:graphicFrame>
        <p:nvGraphicFramePr>
          <p:cNvPr id="24" name="Table 23">
            <a:extLst>
              <a:ext uri="{FF2B5EF4-FFF2-40B4-BE49-F238E27FC236}">
                <a16:creationId xmlns:a16="http://schemas.microsoft.com/office/drawing/2014/main" id="{C44DD2EA-2407-4A8A-81FB-2518D45F0600}"/>
              </a:ext>
            </a:extLst>
          </p:cNvPr>
          <p:cNvGraphicFramePr>
            <a:graphicFrameLocks noGrp="1"/>
          </p:cNvGraphicFramePr>
          <p:nvPr>
            <p:extLst>
              <p:ext uri="{D42A27DB-BD31-4B8C-83A1-F6EECF244321}">
                <p14:modId xmlns:p14="http://schemas.microsoft.com/office/powerpoint/2010/main" val="2334831436"/>
              </p:ext>
            </p:extLst>
          </p:nvPr>
        </p:nvGraphicFramePr>
        <p:xfrm>
          <a:off x="1343157" y="6055586"/>
          <a:ext cx="6451599" cy="497614"/>
        </p:xfrm>
        <a:graphic>
          <a:graphicData uri="http://schemas.openxmlformats.org/drawingml/2006/table">
            <a:tbl>
              <a:tblPr firstRow="1" firstCol="1" bandRow="1"/>
              <a:tblGrid>
                <a:gridCol w="5552030">
                  <a:extLst>
                    <a:ext uri="{9D8B030D-6E8A-4147-A177-3AD203B41FA5}">
                      <a16:colId xmlns:a16="http://schemas.microsoft.com/office/drawing/2014/main" val="3392534533"/>
                    </a:ext>
                  </a:extLst>
                </a:gridCol>
                <a:gridCol w="899569">
                  <a:extLst>
                    <a:ext uri="{9D8B030D-6E8A-4147-A177-3AD203B41FA5}">
                      <a16:colId xmlns:a16="http://schemas.microsoft.com/office/drawing/2014/main" val="2938943803"/>
                    </a:ext>
                  </a:extLst>
                </a:gridCol>
              </a:tblGrid>
              <a:tr h="248807">
                <a:tc>
                  <a:txBody>
                    <a:bodyPr/>
                    <a:lstStyle/>
                    <a:p>
                      <a:pPr algn="l" rtl="0" fontAlgn="ctr"/>
                      <a:r>
                        <a:rPr lang="en-US" sz="1200" b="1" i="0" u="none" strike="noStrike" dirty="0">
                          <a:solidFill>
                            <a:srgbClr val="003366"/>
                          </a:solidFill>
                          <a:effectLst/>
                          <a:highlight>
                            <a:srgbClr val="FFFF00"/>
                          </a:highlight>
                          <a:latin typeface="Arial" panose="020B0604020202020204" pitchFamily="34" charset="0"/>
                        </a:rPr>
                        <a:t>Skilled Nursing Facility</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2700" cap="flat" cmpd="sng" algn="ctr">
                      <a:solidFill>
                        <a:srgbClr val="565400"/>
                      </a:solidFill>
                      <a:prstDash val="solid"/>
                      <a:round/>
                      <a:headEnd type="none" w="med" len="med"/>
                      <a:tailEnd type="none" w="med" len="med"/>
                    </a:lnT>
                    <a:lnB w="19050" cap="flat" cmpd="sng" algn="ctr">
                      <a:solidFill>
                        <a:srgbClr val="565400"/>
                      </a:solidFill>
                      <a:prstDash val="solid"/>
                      <a:round/>
                      <a:headEnd type="none" w="med" len="med"/>
                      <a:tailEnd type="none" w="med" len="med"/>
                    </a:lnB>
                    <a:solidFill>
                      <a:srgbClr val="0070C0"/>
                    </a:solidFill>
                  </a:tcPr>
                </a:tc>
                <a:tc>
                  <a:txBody>
                    <a:bodyPr/>
                    <a:lstStyle/>
                    <a:p>
                      <a:pPr algn="l" rtl="0" fontAlgn="ctr"/>
                      <a:r>
                        <a:rPr lang="en-US" sz="1100" b="1" i="0" u="none" strike="noStrike">
                          <a:solidFill>
                            <a:srgbClr val="565400"/>
                          </a:solidFill>
                          <a:effectLst/>
                          <a:latin typeface="Arial" panose="020B0604020202020204" pitchFamily="34" charset="0"/>
                        </a:rPr>
                        <a:t> </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2700" cap="flat" cmpd="sng" algn="ctr">
                      <a:solidFill>
                        <a:srgbClr val="565400"/>
                      </a:solidFill>
                      <a:prstDash val="solid"/>
                      <a:round/>
                      <a:headEnd type="none" w="med" len="med"/>
                      <a:tailEnd type="none" w="med" len="med"/>
                    </a:lnT>
                    <a:lnB w="19050" cap="flat" cmpd="sng" algn="ctr">
                      <a:solidFill>
                        <a:srgbClr val="565400"/>
                      </a:solidFill>
                      <a:prstDash val="solid"/>
                      <a:round/>
                      <a:headEnd type="none" w="med" len="med"/>
                      <a:tailEnd type="none" w="med" len="med"/>
                    </a:lnB>
                    <a:solidFill>
                      <a:srgbClr val="0070C0"/>
                    </a:solidFill>
                  </a:tcPr>
                </a:tc>
                <a:extLst>
                  <a:ext uri="{0D108BD9-81ED-4DB2-BD59-A6C34878D82A}">
                    <a16:rowId xmlns:a16="http://schemas.microsoft.com/office/drawing/2014/main" val="1360960273"/>
                  </a:ext>
                </a:extLst>
              </a:tr>
              <a:tr h="248807">
                <a:tc>
                  <a:txBody>
                    <a:bodyPr/>
                    <a:lstStyle/>
                    <a:p>
                      <a:pPr algn="l" rtl="0" fontAlgn="ctr"/>
                      <a:r>
                        <a:rPr lang="en-US" sz="1000" b="1" i="0" u="none" strike="noStrike">
                          <a:solidFill>
                            <a:srgbClr val="565400"/>
                          </a:solidFill>
                          <a:effectLst/>
                          <a:latin typeface="Arial" panose="020B0604020202020204" pitchFamily="34" charset="0"/>
                        </a:rPr>
                        <a:t>Private, One Bedroom</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9050" cap="flat" cmpd="sng" algn="ctr">
                      <a:solidFill>
                        <a:srgbClr val="565400"/>
                      </a:solidFill>
                      <a:prstDash val="solid"/>
                      <a:round/>
                      <a:headEnd type="none" w="med" len="med"/>
                      <a:tailEnd type="none" w="med" len="med"/>
                    </a:lnT>
                    <a:lnB w="12700" cap="flat" cmpd="sng" algn="ctr">
                      <a:solidFill>
                        <a:srgbClr val="565400"/>
                      </a:solidFill>
                      <a:prstDash val="solid"/>
                      <a:round/>
                      <a:headEnd type="none" w="med" len="med"/>
                      <a:tailEnd type="none" w="med" len="med"/>
                    </a:lnB>
                    <a:solidFill>
                      <a:srgbClr val="ADD6FF"/>
                    </a:solidFill>
                  </a:tcPr>
                </a:tc>
                <a:tc>
                  <a:txBody>
                    <a:bodyPr/>
                    <a:lstStyle/>
                    <a:p>
                      <a:pPr algn="ctr" rtl="0" fontAlgn="ctr"/>
                      <a:r>
                        <a:rPr lang="en-US" sz="1000" b="0" i="0" u="none" strike="noStrike" dirty="0">
                          <a:solidFill>
                            <a:srgbClr val="003366"/>
                          </a:solidFill>
                          <a:effectLst/>
                          <a:latin typeface="Arial" panose="020B0604020202020204" pitchFamily="34" charset="0"/>
                        </a:rPr>
                        <a:t>$8,365*</a:t>
                      </a:r>
                    </a:p>
                  </a:txBody>
                  <a:tcPr marL="9525" marR="9525" marT="9525" marB="0" anchor="ctr">
                    <a:lnL w="12700" cap="flat" cmpd="sng" algn="ctr">
                      <a:solidFill>
                        <a:srgbClr val="565400"/>
                      </a:solidFill>
                      <a:prstDash val="solid"/>
                      <a:round/>
                      <a:headEnd type="none" w="med" len="med"/>
                      <a:tailEnd type="none" w="med" len="med"/>
                    </a:lnL>
                    <a:lnR w="12700" cap="flat" cmpd="sng" algn="ctr">
                      <a:solidFill>
                        <a:srgbClr val="565400"/>
                      </a:solidFill>
                      <a:prstDash val="solid"/>
                      <a:round/>
                      <a:headEnd type="none" w="med" len="med"/>
                      <a:tailEnd type="none" w="med" len="med"/>
                    </a:lnR>
                    <a:lnT w="19050" cap="flat" cmpd="sng" algn="ctr">
                      <a:solidFill>
                        <a:srgbClr val="565400"/>
                      </a:solidFill>
                      <a:prstDash val="solid"/>
                      <a:round/>
                      <a:headEnd type="none" w="med" len="med"/>
                      <a:tailEnd type="none" w="med" len="med"/>
                    </a:lnT>
                    <a:lnB w="12700" cap="flat" cmpd="sng" algn="ctr">
                      <a:solidFill>
                        <a:srgbClr val="565400"/>
                      </a:solidFill>
                      <a:prstDash val="solid"/>
                      <a:round/>
                      <a:headEnd type="none" w="med" len="med"/>
                      <a:tailEnd type="none" w="med" len="med"/>
                    </a:lnB>
                    <a:solidFill>
                      <a:srgbClr val="ADD6FF"/>
                    </a:solidFill>
                  </a:tcPr>
                </a:tc>
                <a:extLst>
                  <a:ext uri="{0D108BD9-81ED-4DB2-BD59-A6C34878D82A}">
                    <a16:rowId xmlns:a16="http://schemas.microsoft.com/office/drawing/2014/main" val="3833622258"/>
                  </a:ext>
                </a:extLst>
              </a:tr>
            </a:tbl>
          </a:graphicData>
        </a:graphic>
      </p:graphicFrame>
    </p:spTree>
    <p:extLst>
      <p:ext uri="{BB962C8B-B14F-4D97-AF65-F5344CB8AC3E}">
        <p14:creationId xmlns:p14="http://schemas.microsoft.com/office/powerpoint/2010/main" val="3689620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600200"/>
            <a:ext cx="8763000" cy="4572000"/>
          </a:xfrm>
        </p:spPr>
        <p:txBody>
          <a:bodyPr/>
          <a:lstStyle/>
          <a:p>
            <a:pPr algn="ctr"/>
            <a:r>
              <a:rPr lang="en-US" dirty="0"/>
              <a:t>Does your Tribe provide </a:t>
            </a:r>
            <a:br>
              <a:rPr lang="en-US" dirty="0"/>
            </a:br>
            <a:r>
              <a:rPr lang="en-US" dirty="0"/>
              <a:t>Long Term Care Services?</a:t>
            </a:r>
          </a:p>
        </p:txBody>
      </p:sp>
    </p:spTree>
    <p:extLst>
      <p:ext uri="{BB962C8B-B14F-4D97-AF65-F5344CB8AC3E}">
        <p14:creationId xmlns:p14="http://schemas.microsoft.com/office/powerpoint/2010/main" val="250335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36B71-BC26-4A9D-8196-4EC75BA2F395}"/>
              </a:ext>
            </a:extLst>
          </p:cNvPr>
          <p:cNvSpPr>
            <a:spLocks noGrp="1"/>
          </p:cNvSpPr>
          <p:nvPr>
            <p:ph type="title"/>
          </p:nvPr>
        </p:nvSpPr>
        <p:spPr>
          <a:xfrm>
            <a:off x="152400" y="-990600"/>
            <a:ext cx="8763000" cy="990600"/>
          </a:xfrm>
        </p:spPr>
        <p:txBody>
          <a:bodyPr vert="horz" wrap="square" lIns="91440" tIns="45720" rIns="91440" bIns="45720" numCol="1" anchor="b" anchorCtr="0" compatLnSpc="1">
            <a:prstTxWarp prst="textNoShape">
              <a:avLst/>
            </a:prstTxWarp>
          </a:bodyPr>
          <a:lstStyle/>
          <a:p>
            <a:r>
              <a:rPr lang="en-US" dirty="0">
                <a:solidFill>
                  <a:schemeClr val="tx2">
                    <a:lumMod val="20000"/>
                    <a:lumOff val="80000"/>
                  </a:schemeClr>
                </a:solidFill>
              </a:rPr>
              <a:t>{Hidden}</a:t>
            </a:r>
            <a:endParaRPr lang="en-US" dirty="0"/>
          </a:p>
        </p:txBody>
      </p:sp>
      <p:sp>
        <p:nvSpPr>
          <p:cNvPr id="3" name="Rectangle 2">
            <a:extLst>
              <a:ext uri="{FF2B5EF4-FFF2-40B4-BE49-F238E27FC236}">
                <a16:creationId xmlns:a16="http://schemas.microsoft.com/office/drawing/2014/main" id="{B1887E2F-114D-44BB-A97E-3B0E05E15851}"/>
              </a:ext>
            </a:extLst>
          </p:cNvPr>
          <p:cNvSpPr/>
          <p:nvPr/>
        </p:nvSpPr>
        <p:spPr>
          <a:xfrm>
            <a:off x="4283242" y="1825088"/>
            <a:ext cx="4572000" cy="3445430"/>
          </a:xfrm>
          <a:prstGeom prst="rect">
            <a:avLst/>
          </a:prstGeom>
        </p:spPr>
        <p:txBody>
          <a:bodyPr>
            <a:spAutoFit/>
          </a:bodyPr>
          <a:lstStyle/>
          <a:p>
            <a:pPr algn="ctr">
              <a:lnSpc>
                <a:spcPct val="107000"/>
              </a:lnSpc>
              <a:spcAft>
                <a:spcPts val="600"/>
              </a:spcAft>
            </a:pPr>
            <a:r>
              <a:rPr lang="en-US" b="1"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Aniwahya</a:t>
            </a:r>
            <a:r>
              <a:rPr lang="en-US"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 Consulting Services</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n-US" sz="1350" dirty="0">
                <a:solidFill>
                  <a:srgbClr val="C00000"/>
                </a:solidFill>
                <a:latin typeface="Calibri" panose="020F0502020204030204" pitchFamily="34" charset="0"/>
                <a:ea typeface="Calibri" panose="020F0502020204030204" pitchFamily="34" charset="0"/>
                <a:cs typeface="Times New Roman" panose="02020603050405020304" pitchFamily="18" charset="0"/>
              </a:rPr>
              <a:t> Website:  </a:t>
            </a:r>
            <a:r>
              <a:rPr lang="en-US" sz="1350" u="sng" dirty="0">
                <a:solidFill>
                  <a:srgbClr val="C00000"/>
                </a:solidFill>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http://www.aniwahya.com</a:t>
            </a:r>
            <a:endParaRPr lang="en-US" sz="135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n-US" sz="1350" dirty="0">
                <a:solidFill>
                  <a:srgbClr val="C00000"/>
                </a:solidFill>
                <a:latin typeface="Calibri" panose="020F0502020204030204" pitchFamily="34" charset="0"/>
                <a:ea typeface="Calibri" panose="020F0502020204030204" pitchFamily="34" charset="0"/>
                <a:cs typeface="Times New Roman" panose="02020603050405020304" pitchFamily="18" charset="0"/>
              </a:rPr>
              <a:t> Office Number</a:t>
            </a:r>
            <a:r>
              <a:rPr lang="en-US" sz="1350" dirty="0">
                <a:latin typeface="Calibri" panose="020F0502020204030204" pitchFamily="34" charset="0"/>
                <a:ea typeface="Calibri" panose="020F0502020204030204" pitchFamily="34" charset="0"/>
                <a:cs typeface="Times New Roman" panose="02020603050405020304" pitchFamily="18" charset="0"/>
              </a:rPr>
              <a:t>: 608.301.5197</a:t>
            </a:r>
          </a:p>
          <a:p>
            <a:pPr algn="ctr">
              <a:lnSpc>
                <a:spcPct val="107000"/>
              </a:lnSpc>
              <a:spcAft>
                <a:spcPts val="600"/>
              </a:spcAft>
            </a:pP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n-US" b="1" cap="small" spc="19" dirty="0">
                <a:solidFill>
                  <a:srgbClr val="C00000"/>
                </a:solidFill>
                <a:latin typeface="Calibri" panose="020F0502020204030204" pitchFamily="34" charset="0"/>
                <a:ea typeface="Calibri" panose="020F0502020204030204" pitchFamily="34" charset="0"/>
                <a:cs typeface="Times New Roman" panose="02020603050405020304" pitchFamily="18" charset="0"/>
              </a:rPr>
              <a:t>  Staff Contact</a:t>
            </a:r>
            <a:endParaRPr lang="en-US" cap="small" spc="19"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n-US" sz="135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Elaina Seep</a:t>
            </a:r>
            <a:r>
              <a:rPr lang="en-US" sz="1350" dirty="0">
                <a:latin typeface="Calibri" panose="020F0502020204030204" pitchFamily="34" charset="0"/>
                <a:ea typeface="Calibri" panose="020F0502020204030204" pitchFamily="34" charset="0"/>
                <a:cs typeface="Times New Roman" panose="02020603050405020304" pitchFamily="18" charset="0"/>
              </a:rPr>
              <a:t>, CEO and Project Management Lead</a:t>
            </a:r>
          </a:p>
          <a:p>
            <a:pPr algn="ctr">
              <a:lnSpc>
                <a:spcPct val="107000"/>
              </a:lnSpc>
              <a:spcAft>
                <a:spcPts val="600"/>
              </a:spcAft>
            </a:pPr>
            <a:r>
              <a:rPr lang="en-US" sz="1350" dirty="0">
                <a:latin typeface="Calibri" panose="020F0502020204030204" pitchFamily="34" charset="0"/>
                <a:ea typeface="Calibri" panose="020F0502020204030204" pitchFamily="34" charset="0"/>
                <a:cs typeface="Times New Roman" panose="02020603050405020304" pitchFamily="18" charset="0"/>
              </a:rPr>
              <a:t>Email: </a:t>
            </a:r>
            <a:r>
              <a:rPr lang="en-US" sz="1350" u="sng" dirty="0">
                <a:solidFill>
                  <a:srgbClr val="C00000"/>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Elaina.Seep@Aniwahya.com</a:t>
            </a:r>
            <a:endParaRPr lang="en-US" sz="1350" u="sng"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n-US" sz="1350" dirty="0">
                <a:latin typeface="Calibri" panose="020F0502020204030204" pitchFamily="34" charset="0"/>
                <a:ea typeface="Calibri" panose="020F0502020204030204" pitchFamily="34" charset="0"/>
                <a:cs typeface="Times New Roman" panose="02020603050405020304" pitchFamily="18" charset="0"/>
              </a:rPr>
              <a:t> Cell: 608.228.5913</a:t>
            </a:r>
          </a:p>
          <a:p>
            <a:pPr algn="ctr">
              <a:lnSpc>
                <a:spcPct val="107000"/>
              </a:lnSpc>
              <a:spcAft>
                <a:spcPts val="600"/>
              </a:spcAft>
            </a:pPr>
            <a:r>
              <a:rPr lang="en-US" sz="135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Benjamin Gonzales</a:t>
            </a:r>
            <a:r>
              <a:rPr lang="en-US" sz="1350" dirty="0">
                <a:latin typeface="Calibri" panose="020F0502020204030204" pitchFamily="34" charset="0"/>
                <a:ea typeface="Calibri" panose="020F0502020204030204" pitchFamily="34" charset="0"/>
                <a:cs typeface="Times New Roman" panose="02020603050405020304" pitchFamily="18" charset="0"/>
              </a:rPr>
              <a:t>, Director of Marketing &amp; Administration</a:t>
            </a:r>
          </a:p>
          <a:p>
            <a:pPr algn="ctr">
              <a:lnSpc>
                <a:spcPct val="107000"/>
              </a:lnSpc>
              <a:spcAft>
                <a:spcPts val="600"/>
              </a:spcAft>
            </a:pPr>
            <a:r>
              <a:rPr lang="en-US" sz="1350" dirty="0">
                <a:latin typeface="Calibri" panose="020F0502020204030204" pitchFamily="34" charset="0"/>
                <a:ea typeface="Calibri" panose="020F0502020204030204" pitchFamily="34" charset="0"/>
                <a:cs typeface="Times New Roman" panose="02020603050405020304" pitchFamily="18" charset="0"/>
              </a:rPr>
              <a:t>Email: </a:t>
            </a:r>
            <a:r>
              <a:rPr lang="en-US" sz="1350" u="sng" dirty="0">
                <a:solidFill>
                  <a:srgbClr val="C000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Benjamin.Gonzales@Aniwahya.com</a:t>
            </a:r>
            <a:endParaRPr lang="en-US" sz="135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n-US" sz="1350" dirty="0">
                <a:latin typeface="Calibri" panose="020F0502020204030204" pitchFamily="34" charset="0"/>
                <a:ea typeface="Calibri" panose="020F0502020204030204" pitchFamily="34" charset="0"/>
                <a:cs typeface="Times New Roman" panose="02020603050405020304" pitchFamily="18" charset="0"/>
              </a:rPr>
              <a:t> </a:t>
            </a:r>
          </a:p>
        </p:txBody>
      </p:sp>
      <p:pic>
        <p:nvPicPr>
          <p:cNvPr id="5" name="Picture 4" descr="Aniwahya wolf logo.">
            <a:extLst>
              <a:ext uri="{FF2B5EF4-FFF2-40B4-BE49-F238E27FC236}">
                <a16:creationId xmlns:a16="http://schemas.microsoft.com/office/drawing/2014/main" id="{90CB33D3-6EFD-419D-8211-2E792FD6AC7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3825" y="1937383"/>
            <a:ext cx="3236291" cy="3714452"/>
          </a:xfrm>
          <a:prstGeom prst="rect">
            <a:avLst/>
          </a:prstGeom>
        </p:spPr>
      </p:pic>
    </p:spTree>
    <p:extLst>
      <p:ext uri="{BB962C8B-B14F-4D97-AF65-F5344CB8AC3E}">
        <p14:creationId xmlns:p14="http://schemas.microsoft.com/office/powerpoint/2010/main" val="1210126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0A1A3-DFBC-4A53-9C9C-90486920088B}"/>
              </a:ext>
            </a:extLst>
          </p:cNvPr>
          <p:cNvSpPr txBox="1">
            <a:spLocks noGrp="1"/>
          </p:cNvSpPr>
          <p:nvPr>
            <p:ph type="title" idx="4294967295"/>
          </p:nvPr>
        </p:nvSpPr>
        <p:spPr>
          <a:xfrm>
            <a:off x="914400" y="2209800"/>
            <a:ext cx="7122527" cy="954107"/>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tx1"/>
                </a:solidFill>
                <a:effectLst/>
                <a:uLnTx/>
                <a:uFillTx/>
                <a:latin typeface="+mn-lt"/>
                <a:ea typeface="+mn-ea"/>
                <a:cs typeface="+mn-cs"/>
              </a:rPr>
              <a:t>Data Sources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2"/>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2"/>
                </a:solidFill>
                <a:effectLst/>
                <a:uLnTx/>
                <a:uFillTx/>
                <a:latin typeface="+mn-lt"/>
                <a:ea typeface="+mn-ea"/>
                <a:cs typeface="+mn-cs"/>
                <a:hlinkClick r:id="rId2">
                  <a:extLst>
                    <a:ext uri="{A12FA001-AC4F-418D-AE19-62706E023703}">
                      <ahyp:hlinkClr xmlns:ahyp="http://schemas.microsoft.com/office/drawing/2018/hyperlinkcolor" val="tx"/>
                    </a:ext>
                  </a:extLst>
                </a:hlinkClick>
              </a:rPr>
              <a:t>https://www.genworth.com/aging-and-you/finances/cost-of-care.html</a:t>
            </a:r>
            <a:endParaRPr kumimoji="0" lang="en-US" sz="1800" b="0" i="0" u="none" strike="noStrike" kern="1200" cap="none" spc="0" normalizeH="0" baseline="0" noProof="0" dirty="0">
              <a:ln>
                <a:noFill/>
              </a:ln>
              <a:solidFill>
                <a:schemeClr val="tx2"/>
              </a:solidFill>
              <a:effectLst/>
              <a:uLnTx/>
              <a:uFillTx/>
              <a:latin typeface="+mn-lt"/>
              <a:ea typeface="+mn-ea"/>
              <a:cs typeface="+mn-cs"/>
            </a:endParaRPr>
          </a:p>
        </p:txBody>
      </p:sp>
      <p:sp>
        <p:nvSpPr>
          <p:cNvPr id="2" name="Rectangle 1"/>
          <p:cNvSpPr/>
          <p:nvPr/>
        </p:nvSpPr>
        <p:spPr>
          <a:xfrm>
            <a:off x="2286000" y="3886200"/>
            <a:ext cx="4572000" cy="2492990"/>
          </a:xfrm>
          <a:prstGeom prst="rect">
            <a:avLst/>
          </a:prstGeom>
        </p:spPr>
        <p:txBody>
          <a:bodyPr>
            <a:spAutoFit/>
          </a:bodyPr>
          <a:lstStyle/>
          <a:p>
            <a:pPr algn="ctr"/>
            <a:r>
              <a:rPr lang="en-US" sz="2400" dirty="0">
                <a:solidFill>
                  <a:schemeClr val="tx2"/>
                </a:solidFill>
              </a:rPr>
              <a:t>Image Sources:</a:t>
            </a:r>
          </a:p>
          <a:p>
            <a:pPr algn="ctr"/>
            <a:endParaRPr lang="en-US" sz="2400" dirty="0">
              <a:solidFill>
                <a:schemeClr val="tx2"/>
              </a:solidFill>
            </a:endParaRPr>
          </a:p>
          <a:p>
            <a:r>
              <a:rPr lang="en-US" dirty="0">
                <a:solidFill>
                  <a:schemeClr val="tx2"/>
                </a:solidFill>
              </a:rPr>
              <a:t>http://blogs.sacbee.com/sac_history_happenings/2013/06/what-36th-annual-gathering-of.html</a:t>
            </a:r>
          </a:p>
          <a:p>
            <a:endParaRPr lang="en-US" dirty="0">
              <a:solidFill>
                <a:schemeClr val="tx2"/>
              </a:solidFill>
            </a:endParaRPr>
          </a:p>
          <a:p>
            <a:r>
              <a:rPr lang="en-US" dirty="0">
                <a:solidFill>
                  <a:schemeClr val="tx2"/>
                </a:solidFill>
              </a:rPr>
              <a:t>http://lowersiouxhhs.org/</a:t>
            </a:r>
          </a:p>
          <a:p>
            <a:endParaRPr lang="en-US"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CDA2B-2D33-4B1B-8910-561CF54B9F4E}"/>
              </a:ext>
            </a:extLst>
          </p:cNvPr>
          <p:cNvSpPr>
            <a:spLocks noGrp="1"/>
          </p:cNvSpPr>
          <p:nvPr>
            <p:ph type="title"/>
          </p:nvPr>
        </p:nvSpPr>
        <p:spPr/>
        <p:txBody>
          <a:bodyPr/>
          <a:lstStyle/>
          <a:p>
            <a:pPr algn="ctr"/>
            <a:r>
              <a:rPr lang="en-US" dirty="0"/>
              <a:t>Introduction and Background</a:t>
            </a:r>
          </a:p>
        </p:txBody>
      </p:sp>
      <p:pic>
        <p:nvPicPr>
          <p:cNvPr id="5" name="Content Placeholder 4">
            <a:extLst>
              <a:ext uri="{FF2B5EF4-FFF2-40B4-BE49-F238E27FC236}">
                <a16:creationId xmlns:a16="http://schemas.microsoft.com/office/drawing/2014/main" id="{2E18DC37-E671-4879-8B74-AF67CC2C6486}"/>
              </a:ext>
              <a:ext uri="{C183D7F6-B498-43B3-948B-1728B52AA6E4}">
                <adec:decorative xmlns:adec="http://schemas.microsoft.com/office/drawing/2017/decorative" val="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95500" y="2590800"/>
            <a:ext cx="4876800" cy="3657600"/>
          </a:xfrm>
        </p:spPr>
      </p:pic>
    </p:spTree>
    <p:extLst>
      <p:ext uri="{BB962C8B-B14F-4D97-AF65-F5344CB8AC3E}">
        <p14:creationId xmlns:p14="http://schemas.microsoft.com/office/powerpoint/2010/main" val="405842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Long Term Care?</a:t>
            </a:r>
          </a:p>
        </p:txBody>
      </p:sp>
      <p:sp>
        <p:nvSpPr>
          <p:cNvPr id="3" name="Content Placeholder 2"/>
          <p:cNvSpPr>
            <a:spLocks noGrp="1"/>
          </p:cNvSpPr>
          <p:nvPr>
            <p:ph idx="1"/>
          </p:nvPr>
        </p:nvSpPr>
        <p:spPr>
          <a:xfrm>
            <a:off x="152400" y="2590800"/>
            <a:ext cx="5029200" cy="3429000"/>
          </a:xfrm>
        </p:spPr>
        <p:txBody>
          <a:bodyPr/>
          <a:lstStyle/>
          <a:p>
            <a:pPr marL="0" indent="0">
              <a:buNone/>
            </a:pPr>
            <a:r>
              <a:rPr lang="en-US" dirty="0"/>
              <a:t>Long Term Care is any service that helps Elders and adults (aged 18 and older) with disabilities stay in their own home or community.</a:t>
            </a:r>
          </a:p>
          <a:p>
            <a:endParaRPr lang="en-US" dirty="0"/>
          </a:p>
        </p:txBody>
      </p:sp>
      <p:pic>
        <p:nvPicPr>
          <p:cNvPr id="4" name="Content Placeholder 8" descr="Elderly women pinching cheeks of a young bo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5257800" y="4038600"/>
            <a:ext cx="3467742" cy="25908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Staying at Home &amp; in the Community</a:t>
            </a:r>
          </a:p>
        </p:txBody>
      </p:sp>
      <p:graphicFrame>
        <p:nvGraphicFramePr>
          <p:cNvPr id="4" name="Diagram 3" descr="Activities of Daily Living (ADL), Instrumental activities of daily living (IADL), and Aging in place. There is an arrow moving from left to right. ">
            <a:extLst>
              <a:ext uri="{FF2B5EF4-FFF2-40B4-BE49-F238E27FC236}">
                <a16:creationId xmlns:a16="http://schemas.microsoft.com/office/drawing/2014/main" id="{D614DB77-B8EC-440F-9FC9-AD00C7414FB6}"/>
              </a:ext>
            </a:extLst>
          </p:cNvPr>
          <p:cNvGraphicFramePr/>
          <p:nvPr>
            <p:extLst>
              <p:ext uri="{D42A27DB-BD31-4B8C-83A1-F6EECF244321}">
                <p14:modId xmlns:p14="http://schemas.microsoft.com/office/powerpoint/2010/main" val="95744291"/>
              </p:ext>
            </p:extLst>
          </p:nvPr>
        </p:nvGraphicFramePr>
        <p:xfrm>
          <a:off x="1295400" y="2590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602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600200"/>
            <a:ext cx="8763000" cy="4572000"/>
          </a:xfrm>
        </p:spPr>
        <p:txBody>
          <a:bodyPr/>
          <a:lstStyle/>
          <a:p>
            <a:pPr algn="ctr"/>
            <a:r>
              <a:rPr lang="en-US" dirty="0"/>
              <a:t>Does your Tribe provide </a:t>
            </a:r>
            <a:br>
              <a:rPr lang="en-US" dirty="0"/>
            </a:br>
            <a:r>
              <a:rPr lang="en-US" dirty="0"/>
              <a:t>Long Term Care Services?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CAA7E8-66B9-4533-AAAF-8260301F9B32}"/>
              </a:ext>
            </a:extLst>
          </p:cNvPr>
          <p:cNvSpPr>
            <a:spLocks noGrp="1"/>
          </p:cNvSpPr>
          <p:nvPr>
            <p:ph type="title"/>
          </p:nvPr>
        </p:nvSpPr>
        <p:spPr/>
        <p:txBody>
          <a:bodyPr/>
          <a:lstStyle/>
          <a:p>
            <a:pPr algn="ctr"/>
            <a:r>
              <a:rPr lang="en-US" dirty="0"/>
              <a:t>     Helping People Be Independent</a:t>
            </a:r>
          </a:p>
        </p:txBody>
      </p:sp>
      <p:sp>
        <p:nvSpPr>
          <p:cNvPr id="4" name="Content Placeholder 3">
            <a:extLst>
              <a:ext uri="{FF2B5EF4-FFF2-40B4-BE49-F238E27FC236}">
                <a16:creationId xmlns:a16="http://schemas.microsoft.com/office/drawing/2014/main" id="{C73819F3-B81B-487E-95EC-7C32D3EC6887}"/>
              </a:ext>
            </a:extLst>
          </p:cNvPr>
          <p:cNvSpPr>
            <a:spLocks noGrp="1"/>
          </p:cNvSpPr>
          <p:nvPr>
            <p:ph sz="half" idx="1"/>
          </p:nvPr>
        </p:nvSpPr>
        <p:spPr>
          <a:xfrm>
            <a:off x="152400" y="2819400"/>
            <a:ext cx="4305300" cy="3657600"/>
          </a:xfrm>
          <a:blipFill>
            <a:blip r:embed="rId2"/>
            <a:tile tx="0" ty="0" sx="100000" sy="100000" flip="none" algn="tl"/>
          </a:blipFill>
        </p:spPr>
        <p:txBody>
          <a:bodyPr/>
          <a:lstStyle/>
          <a:p>
            <a:pPr marL="0" indent="0" algn="ctr">
              <a:buNone/>
            </a:pPr>
            <a:r>
              <a:rPr lang="en-US" b="1" dirty="0"/>
              <a:t>ADLs</a:t>
            </a:r>
          </a:p>
          <a:p>
            <a:pPr lvl="1"/>
            <a:r>
              <a:rPr lang="en-US" dirty="0"/>
              <a:t>Eating</a:t>
            </a:r>
          </a:p>
          <a:p>
            <a:pPr lvl="1"/>
            <a:r>
              <a:rPr lang="en-US" dirty="0"/>
              <a:t>Bathing</a:t>
            </a:r>
          </a:p>
          <a:p>
            <a:pPr lvl="1"/>
            <a:r>
              <a:rPr lang="en-US" dirty="0"/>
              <a:t>Dressing</a:t>
            </a:r>
          </a:p>
          <a:p>
            <a:pPr lvl="1"/>
            <a:r>
              <a:rPr lang="en-US" dirty="0"/>
              <a:t>Toileting</a:t>
            </a:r>
          </a:p>
          <a:p>
            <a:pPr lvl="1"/>
            <a:r>
              <a:rPr lang="en-US" dirty="0"/>
              <a:t>Transferring</a:t>
            </a:r>
          </a:p>
          <a:p>
            <a:pPr lvl="1"/>
            <a:r>
              <a:rPr lang="en-US" dirty="0"/>
              <a:t>Continence</a:t>
            </a:r>
          </a:p>
        </p:txBody>
      </p:sp>
      <p:sp>
        <p:nvSpPr>
          <p:cNvPr id="5" name="Content Placeholder 4">
            <a:extLst>
              <a:ext uri="{FF2B5EF4-FFF2-40B4-BE49-F238E27FC236}">
                <a16:creationId xmlns:a16="http://schemas.microsoft.com/office/drawing/2014/main" id="{9BB26C16-3409-45F4-AA43-BCCA01B914FF}"/>
              </a:ext>
            </a:extLst>
          </p:cNvPr>
          <p:cNvSpPr>
            <a:spLocks noGrp="1"/>
          </p:cNvSpPr>
          <p:nvPr>
            <p:ph sz="half" idx="2"/>
          </p:nvPr>
        </p:nvSpPr>
        <p:spPr>
          <a:xfrm>
            <a:off x="4617407" y="2819400"/>
            <a:ext cx="4305300" cy="3657600"/>
          </a:xfrm>
          <a:blipFill>
            <a:blip r:embed="rId2"/>
            <a:tile tx="0" ty="0" sx="100000" sy="100000" flip="none" algn="tl"/>
          </a:blipFill>
        </p:spPr>
        <p:txBody>
          <a:bodyPr/>
          <a:lstStyle/>
          <a:p>
            <a:pPr marL="0" indent="0" algn="ctr">
              <a:buNone/>
            </a:pPr>
            <a:r>
              <a:rPr lang="en-US" b="1" dirty="0"/>
              <a:t>IADLs</a:t>
            </a:r>
          </a:p>
          <a:p>
            <a:pPr lvl="1"/>
            <a:r>
              <a:rPr lang="en-US" dirty="0"/>
              <a:t>Managing Money</a:t>
            </a:r>
          </a:p>
          <a:p>
            <a:pPr lvl="1"/>
            <a:r>
              <a:rPr lang="en-US" dirty="0"/>
              <a:t>Grocery Shopping</a:t>
            </a:r>
          </a:p>
          <a:p>
            <a:pPr lvl="1"/>
            <a:r>
              <a:rPr lang="en-US" dirty="0"/>
              <a:t>Help with Telephoning</a:t>
            </a:r>
          </a:p>
          <a:p>
            <a:pPr lvl="1"/>
            <a:r>
              <a:rPr lang="en-US" dirty="0"/>
              <a:t>Meal Preparation</a:t>
            </a:r>
          </a:p>
          <a:p>
            <a:pPr lvl="1"/>
            <a:r>
              <a:rPr lang="en-US" dirty="0"/>
              <a:t>Housework</a:t>
            </a:r>
          </a:p>
          <a:p>
            <a:pPr lvl="1"/>
            <a:r>
              <a:rPr lang="en-US" dirty="0"/>
              <a:t>Laundry</a:t>
            </a:r>
          </a:p>
        </p:txBody>
      </p:sp>
    </p:spTree>
    <p:extLst>
      <p:ext uri="{BB962C8B-B14F-4D97-AF65-F5344CB8AC3E}">
        <p14:creationId xmlns:p14="http://schemas.microsoft.com/office/powerpoint/2010/main" val="1731536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600200"/>
            <a:ext cx="8763000" cy="838200"/>
          </a:xfrm>
        </p:spPr>
        <p:txBody>
          <a:bodyPr/>
          <a:lstStyle/>
          <a:p>
            <a:r>
              <a:rPr lang="en-US" sz="3200" dirty="0"/>
              <a:t>How Tribes Provide Long Term Care</a:t>
            </a:r>
          </a:p>
        </p:txBody>
      </p:sp>
      <p:pic>
        <p:nvPicPr>
          <p:cNvPr id="4" name="Content Placeholder 7" descr="Care taker talking with patient who is on a wheel chair. "/>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943600" y="2667000"/>
            <a:ext cx="2716823" cy="2943225"/>
          </a:xfrm>
        </p:spPr>
      </p:pic>
      <p:sp>
        <p:nvSpPr>
          <p:cNvPr id="5" name="Rectangle 4"/>
          <p:cNvSpPr/>
          <p:nvPr/>
        </p:nvSpPr>
        <p:spPr>
          <a:xfrm>
            <a:off x="914400" y="2286001"/>
            <a:ext cx="4572000" cy="4708981"/>
          </a:xfrm>
          <a:prstGeom prst="rect">
            <a:avLst/>
          </a:prstGeom>
        </p:spPr>
        <p:txBody>
          <a:bodyPr wrap="square">
            <a:spAutoFit/>
          </a:bodyPr>
          <a:lstStyle/>
          <a:p>
            <a:pPr marL="342900" indent="-342900">
              <a:buFont typeface="Arial" panose="020B0604020202020204" pitchFamily="34" charset="0"/>
              <a:buChar char="•"/>
            </a:pPr>
            <a:r>
              <a:rPr lang="en-US" dirty="0"/>
              <a:t>Chore workers (lawn care, snow removal, home makers)</a:t>
            </a:r>
          </a:p>
          <a:p>
            <a:pPr marL="342900" indent="-342900"/>
            <a:endParaRPr lang="en-US" dirty="0"/>
          </a:p>
          <a:p>
            <a:pPr marL="342900" indent="-342900">
              <a:buFont typeface="Arial" panose="020B0604020202020204" pitchFamily="34" charset="0"/>
              <a:buChar char="•"/>
            </a:pPr>
            <a:r>
              <a:rPr lang="en-US" dirty="0"/>
              <a:t>Home delivered meals </a:t>
            </a:r>
          </a:p>
          <a:p>
            <a:pPr marL="342900" indent="-342900"/>
            <a:endParaRPr lang="en-US" dirty="0"/>
          </a:p>
          <a:p>
            <a:pPr marL="342900" indent="-342900">
              <a:buFont typeface="Arial" panose="020B0604020202020204" pitchFamily="34" charset="0"/>
              <a:buChar char="•"/>
            </a:pPr>
            <a:r>
              <a:rPr lang="en-US" dirty="0"/>
              <a:t>Transportation (to the store, </a:t>
            </a:r>
            <a:r>
              <a:rPr lang="en-US" dirty="0" err="1"/>
              <a:t>pow</a:t>
            </a:r>
            <a:r>
              <a:rPr lang="en-US" dirty="0"/>
              <a:t>-wow, doctor’s appointments)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Home modifications (wheelchair ramps,  widening doorways and more)</a:t>
            </a:r>
          </a:p>
          <a:p>
            <a:pPr marL="342900" indent="-342900"/>
            <a:endParaRPr lang="en-US" dirty="0"/>
          </a:p>
          <a:p>
            <a:pPr marL="342900" indent="-342900">
              <a:buFont typeface="Arial" panose="020B0604020202020204" pitchFamily="34" charset="0"/>
              <a:buChar char="•"/>
            </a:pPr>
            <a:r>
              <a:rPr lang="en-US" dirty="0"/>
              <a:t>Caregiver Respite</a:t>
            </a:r>
          </a:p>
          <a:p>
            <a:pPr marL="342900" indent="-342900"/>
            <a:endParaRPr lang="en-US" dirty="0"/>
          </a:p>
          <a:p>
            <a:pPr marL="342900" indent="-342900">
              <a:buFont typeface="Arial" panose="020B0604020202020204" pitchFamily="34" charset="0"/>
              <a:buChar char="•"/>
            </a:pPr>
            <a:r>
              <a:rPr lang="en-US" dirty="0"/>
              <a:t>Loan of reusable medical equipment (walkers, wheelchairs, canes, potty chairs)</a:t>
            </a:r>
          </a:p>
          <a:p>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Tribal Offices for Long Term Care</a:t>
            </a:r>
          </a:p>
        </p:txBody>
      </p:sp>
      <p:graphicFrame>
        <p:nvGraphicFramePr>
          <p:cNvPr id="4" name="Diagram 3" descr="Starting from top to bottom elder/ Aging services, social/ human services, housing &amp; transportation, veterans supports, health center and community health.">
            <a:extLst>
              <a:ext uri="{FF2B5EF4-FFF2-40B4-BE49-F238E27FC236}">
                <a16:creationId xmlns:a16="http://schemas.microsoft.com/office/drawing/2014/main" id="{A1F392D1-DD30-441E-A197-14BC7A2918C1}"/>
              </a:ext>
            </a:extLst>
          </p:cNvPr>
          <p:cNvGraphicFramePr/>
          <p:nvPr>
            <p:extLst>
              <p:ext uri="{D42A27DB-BD31-4B8C-83A1-F6EECF244321}">
                <p14:modId xmlns:p14="http://schemas.microsoft.com/office/powerpoint/2010/main" val="2781801978"/>
              </p:ext>
            </p:extLst>
          </p:nvPr>
        </p:nvGraphicFramePr>
        <p:xfrm>
          <a:off x="990600" y="2590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Institutional Long Term Care vs. Home and Community Based Services</a:t>
            </a:r>
          </a:p>
        </p:txBody>
      </p:sp>
      <p:graphicFrame>
        <p:nvGraphicFramePr>
          <p:cNvPr id="4" name="Diagram 3" descr="Aging in place. Bullet point HCBS are those services aimed at keeping your Elders in their home or other community setting for as long as possible. When needs are greater. Bullet point- nursing homes and community based residential facilities are also a part of long term care. ">
            <a:extLst>
              <a:ext uri="{FF2B5EF4-FFF2-40B4-BE49-F238E27FC236}">
                <a16:creationId xmlns:a16="http://schemas.microsoft.com/office/drawing/2014/main" id="{F7138250-C991-47E4-9E86-97AACBF95FFD}"/>
              </a:ext>
            </a:extLst>
          </p:cNvPr>
          <p:cNvGraphicFramePr/>
          <p:nvPr>
            <p:extLst>
              <p:ext uri="{D42A27DB-BD31-4B8C-83A1-F6EECF244321}">
                <p14:modId xmlns:p14="http://schemas.microsoft.com/office/powerpoint/2010/main" val="1236623050"/>
              </p:ext>
            </p:extLst>
          </p:nvPr>
        </p:nvGraphicFramePr>
        <p:xfrm>
          <a:off x="914400" y="2774167"/>
          <a:ext cx="6858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Trust design template">
  <a:themeElements>
    <a:clrScheme name="Default Design 12">
      <a:dk1>
        <a:srgbClr val="003366"/>
      </a:dk1>
      <a:lt1>
        <a:srgbClr val="565400"/>
      </a:lt1>
      <a:dk2>
        <a:srgbClr val="993300"/>
      </a:dk2>
      <a:lt2>
        <a:srgbClr val="414C24"/>
      </a:lt2>
      <a:accent1>
        <a:srgbClr val="CCC692"/>
      </a:accent1>
      <a:accent2>
        <a:srgbClr val="949B01"/>
      </a:accent2>
      <a:accent3>
        <a:srgbClr val="CAADAA"/>
      </a:accent3>
      <a:accent4>
        <a:srgbClr val="484600"/>
      </a:accent4>
      <a:accent5>
        <a:srgbClr val="E2DFC7"/>
      </a:accent5>
      <a:accent6>
        <a:srgbClr val="868C01"/>
      </a:accent6>
      <a:hlink>
        <a:srgbClr val="E5F0B8"/>
      </a:hlink>
      <a:folHlink>
        <a:srgbClr val="FFE701"/>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EFE8B5"/>
        </a:lt1>
        <a:dk2>
          <a:srgbClr val="000000"/>
        </a:dk2>
        <a:lt2>
          <a:srgbClr val="777777"/>
        </a:lt2>
        <a:accent1>
          <a:srgbClr val="E6E5CA"/>
        </a:accent1>
        <a:accent2>
          <a:srgbClr val="C6BA44"/>
        </a:accent2>
        <a:accent3>
          <a:srgbClr val="F6F2D7"/>
        </a:accent3>
        <a:accent4>
          <a:srgbClr val="000000"/>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Default Design 3">
        <a:dk1>
          <a:srgbClr val="666633"/>
        </a:dk1>
        <a:lt1>
          <a:srgbClr val="FFFFFF"/>
        </a:lt1>
        <a:dk2>
          <a:srgbClr val="000000"/>
        </a:dk2>
        <a:lt2>
          <a:srgbClr val="808080"/>
        </a:lt2>
        <a:accent1>
          <a:srgbClr val="DDE5B9"/>
        </a:accent1>
        <a:accent2>
          <a:srgbClr val="333399"/>
        </a:accent2>
        <a:accent3>
          <a:srgbClr val="FFFFFF"/>
        </a:accent3>
        <a:accent4>
          <a:srgbClr val="56562A"/>
        </a:accent4>
        <a:accent5>
          <a:srgbClr val="EBF0D9"/>
        </a:accent5>
        <a:accent6>
          <a:srgbClr val="2D2D8A"/>
        </a:accent6>
        <a:hlink>
          <a:srgbClr val="8F9212"/>
        </a:hlink>
        <a:folHlink>
          <a:srgbClr val="666633"/>
        </a:folHlink>
      </a:clrScheme>
      <a:clrMap bg1="lt1" tx1="dk1" bg2="lt2" tx2="dk2" accent1="accent1" accent2="accent2" accent3="accent3" accent4="accent4" accent5="accent5" accent6="accent6" hlink="hlink" folHlink="folHlink"/>
    </a:extraClrScheme>
    <a:extraClrScheme>
      <a:clrScheme name="Default Design 4">
        <a:dk1>
          <a:srgbClr val="4A4925"/>
        </a:dk1>
        <a:lt1>
          <a:srgbClr val="53554B"/>
        </a:lt1>
        <a:dk2>
          <a:srgbClr val="D1D1CB"/>
        </a:dk2>
        <a:lt2>
          <a:srgbClr val="655F21"/>
        </a:lt2>
        <a:accent1>
          <a:srgbClr val="909082"/>
        </a:accent1>
        <a:accent2>
          <a:srgbClr val="809EA8"/>
        </a:accent2>
        <a:accent3>
          <a:srgbClr val="B3B4B1"/>
        </a:accent3>
        <a:accent4>
          <a:srgbClr val="3E3D1E"/>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3F7DD"/>
        </a:lt1>
        <a:dk2>
          <a:srgbClr val="000000"/>
        </a:dk2>
        <a:lt2>
          <a:srgbClr val="969696"/>
        </a:lt2>
        <a:accent1>
          <a:srgbClr val="F1E3A7"/>
        </a:accent1>
        <a:accent2>
          <a:srgbClr val="B0BB47"/>
        </a:accent2>
        <a:accent3>
          <a:srgbClr val="F8FAEB"/>
        </a:accent3>
        <a:accent4>
          <a:srgbClr val="000000"/>
        </a:accent4>
        <a:accent5>
          <a:srgbClr val="F7EFD0"/>
        </a:accent5>
        <a:accent6>
          <a:srgbClr val="9FA93F"/>
        </a:accent6>
        <a:hlink>
          <a:srgbClr val="0094CC"/>
        </a:hlink>
        <a:folHlink>
          <a:srgbClr val="839216"/>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969696"/>
        </a:lt2>
        <a:accent1>
          <a:srgbClr val="DEC970"/>
        </a:accent1>
        <a:accent2>
          <a:srgbClr val="FF9966"/>
        </a:accent2>
        <a:accent3>
          <a:srgbClr val="FFFFFF"/>
        </a:accent3>
        <a:accent4>
          <a:srgbClr val="000000"/>
        </a:accent4>
        <a:accent5>
          <a:srgbClr val="ECE1BB"/>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7">
        <a:dk1>
          <a:srgbClr val="484600"/>
        </a:dk1>
        <a:lt1>
          <a:srgbClr val="C5AE6D"/>
        </a:lt1>
        <a:dk2>
          <a:srgbClr val="DFC08D"/>
        </a:dk2>
        <a:lt2>
          <a:srgbClr val="2D2015"/>
        </a:lt2>
        <a:accent1>
          <a:srgbClr val="A1A075"/>
        </a:accent1>
        <a:accent2>
          <a:srgbClr val="8F5F2F"/>
        </a:accent2>
        <a:accent3>
          <a:srgbClr val="DFD3BA"/>
        </a:accent3>
        <a:accent4>
          <a:srgbClr val="3C3A00"/>
        </a:accent4>
        <a:accent5>
          <a:srgbClr val="CDCDBD"/>
        </a:accent5>
        <a:accent6>
          <a:srgbClr val="81552A"/>
        </a:accent6>
        <a:hlink>
          <a:srgbClr val="F0D300"/>
        </a:hlink>
        <a:folHlink>
          <a:srgbClr val="424230"/>
        </a:folHlink>
      </a:clrScheme>
      <a:clrMap bg1="lt1" tx1="dk1" bg2="lt2" tx2="dk2" accent1="accent1" accent2="accent2" accent3="accent3" accent4="accent4" accent5="accent5" accent6="accent6" hlink="hlink" folHlink="folHlink"/>
    </a:extraClrScheme>
    <a:extraClrScheme>
      <a:clrScheme name="Default Design 8">
        <a:dk1>
          <a:srgbClr val="C3CD85"/>
        </a:dk1>
        <a:lt1>
          <a:srgbClr val="DCCD5E"/>
        </a:lt1>
        <a:dk2>
          <a:srgbClr val="800000"/>
        </a:dk2>
        <a:lt2>
          <a:srgbClr val="777777"/>
        </a:lt2>
        <a:accent1>
          <a:srgbClr val="E6E5CA"/>
        </a:accent1>
        <a:accent2>
          <a:srgbClr val="C6BA44"/>
        </a:accent2>
        <a:accent3>
          <a:srgbClr val="EBE3B6"/>
        </a:accent3>
        <a:accent4>
          <a:srgbClr val="A6AF71"/>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Default Design 9">
        <a:dk1>
          <a:srgbClr val="C0BE7C"/>
        </a:dk1>
        <a:lt1>
          <a:srgbClr val="39381D"/>
        </a:lt1>
        <a:dk2>
          <a:srgbClr val="333300"/>
        </a:dk2>
        <a:lt2>
          <a:srgbClr val="663300"/>
        </a:lt2>
        <a:accent1>
          <a:srgbClr val="ADAC75"/>
        </a:accent1>
        <a:accent2>
          <a:srgbClr val="468A4B"/>
        </a:accent2>
        <a:accent3>
          <a:srgbClr val="ADADAA"/>
        </a:accent3>
        <a:accent4>
          <a:srgbClr val="2F2E17"/>
        </a:accent4>
        <a:accent5>
          <a:srgbClr val="D3D2BD"/>
        </a:accent5>
        <a:accent6>
          <a:srgbClr val="3F7D43"/>
        </a:accent6>
        <a:hlink>
          <a:srgbClr val="E8EFC9"/>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003366"/>
        </a:dk1>
        <a:lt1>
          <a:srgbClr val="808000"/>
        </a:lt1>
        <a:dk2>
          <a:srgbClr val="336600"/>
        </a:dk2>
        <a:lt2>
          <a:srgbClr val="6A5814"/>
        </a:lt2>
        <a:accent1>
          <a:srgbClr val="CCC692"/>
        </a:accent1>
        <a:accent2>
          <a:srgbClr val="949B01"/>
        </a:accent2>
        <a:accent3>
          <a:srgbClr val="ADB8AA"/>
        </a:accent3>
        <a:accent4>
          <a:srgbClr val="6C6C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
      <a:clrScheme name="Default Design 11">
        <a:dk1>
          <a:srgbClr val="333333"/>
        </a:dk1>
        <a:lt1>
          <a:srgbClr val="DBCCBD"/>
        </a:lt1>
        <a:dk2>
          <a:srgbClr val="800000"/>
        </a:dk2>
        <a:lt2>
          <a:srgbClr val="3E3E5C"/>
        </a:lt2>
        <a:accent1>
          <a:srgbClr val="B7997B"/>
        </a:accent1>
        <a:accent2>
          <a:srgbClr val="6666FF"/>
        </a:accent2>
        <a:accent3>
          <a:srgbClr val="EAE2DB"/>
        </a:accent3>
        <a:accent4>
          <a:srgbClr val="2A2A2A"/>
        </a:accent4>
        <a:accent5>
          <a:srgbClr val="D8CABF"/>
        </a:accent5>
        <a:accent6>
          <a:srgbClr val="5C5CE7"/>
        </a:accent6>
        <a:hlink>
          <a:srgbClr val="B5B575"/>
        </a:hlink>
        <a:folHlink>
          <a:srgbClr val="FFEE99"/>
        </a:folHlink>
      </a:clrScheme>
      <a:clrMap bg1="lt1" tx1="dk1" bg2="lt2" tx2="dk2" accent1="accent1" accent2="accent2" accent3="accent3" accent4="accent4" accent5="accent5" accent6="accent6" hlink="hlink" folHlink="folHlink"/>
    </a:extraClrScheme>
    <a:extraClrScheme>
      <a:clrScheme name="Default Design 12">
        <a:dk1>
          <a:srgbClr val="003366"/>
        </a:dk1>
        <a:lt1>
          <a:srgbClr val="565400"/>
        </a:lt1>
        <a:dk2>
          <a:srgbClr val="993300"/>
        </a:dk2>
        <a:lt2>
          <a:srgbClr val="414C24"/>
        </a:lt2>
        <a:accent1>
          <a:srgbClr val="CCC692"/>
        </a:accent1>
        <a:accent2>
          <a:srgbClr val="949B01"/>
        </a:accent2>
        <a:accent3>
          <a:srgbClr val="CAADAA"/>
        </a:accent3>
        <a:accent4>
          <a:srgbClr val="4846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6003</TotalTime>
  <Words>426</Words>
  <Application>Microsoft Office PowerPoint</Application>
  <PresentationFormat>On-screen Show (4:3)</PresentationFormat>
  <Paragraphs>91</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Black</vt:lpstr>
      <vt:lpstr>Calibri</vt:lpstr>
      <vt:lpstr>Trust design template</vt:lpstr>
      <vt:lpstr>Long Term Care and Supportive Services</vt:lpstr>
      <vt:lpstr>Introduction and Background</vt:lpstr>
      <vt:lpstr>What is Long Term Care?</vt:lpstr>
      <vt:lpstr>Staying at Home &amp; in the Community</vt:lpstr>
      <vt:lpstr>Does your Tribe provide  Long Term Care Services?</vt:lpstr>
      <vt:lpstr>     Helping People Be Independent</vt:lpstr>
      <vt:lpstr>How Tribes Provide Long Term Care</vt:lpstr>
      <vt:lpstr>Tribal Offices for Long Term Care</vt:lpstr>
      <vt:lpstr>Institutional Long Term Care vs. Home and Community Based Services</vt:lpstr>
      <vt:lpstr>{Hidden}</vt:lpstr>
      <vt:lpstr>Does your Tribe provide  Long Term Care Services?</vt:lpstr>
      <vt:lpstr>{Hidden}</vt:lpstr>
      <vt:lpstr>Data Sources  https://www.genworth.com/aging-and-you/finances/cost-of-care.html</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Care and Supportive Services</dc:title>
  <dc:creator>Owner</dc:creator>
  <cp:lastModifiedBy>Joaquin Phoenix</cp:lastModifiedBy>
  <cp:revision>39</cp:revision>
  <dcterms:created xsi:type="dcterms:W3CDTF">2017-08-08T18:35:21Z</dcterms:created>
  <dcterms:modified xsi:type="dcterms:W3CDTF">2020-03-06T02:20:09Z</dcterms:modified>
</cp:coreProperties>
</file>